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tags/tag1.xml" ContentType="application/vnd.openxmlformats-officedocument.presentationml.tag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2" r:id="rId2"/>
    <p:sldId id="257" r:id="rId3"/>
    <p:sldId id="259" r:id="rId4"/>
    <p:sldId id="260" r:id="rId5"/>
    <p:sldId id="261" r:id="rId6"/>
    <p:sldId id="258" r:id="rId7"/>
    <p:sldId id="262" r:id="rId8"/>
    <p:sldId id="264" r:id="rId9"/>
    <p:sldId id="265" r:id="rId10"/>
    <p:sldId id="268" r:id="rId11"/>
    <p:sldId id="266" r:id="rId12"/>
    <p:sldId id="267" r:id="rId13"/>
    <p:sldId id="269" r:id="rId14"/>
    <p:sldId id="270" r:id="rId15"/>
    <p:sldId id="271" r:id="rId16"/>
    <p:sldId id="263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ssella Miccio" initials="RM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7-24T12:59:51.546" idx="2">
    <p:pos x="10" y="10"/>
    <p:text>Prendendo spunto dalle attività del  Centro Salam, aperto nell'aprile 2007, Emergency ha promosso un incontro con i Ministri della Sanità dei Paesi che erano stati coinvolti nel progetto regionale. L'incontro si è svolto sull'isola di San Servolo, Venezia, nel Maggio 2008 in collaborazione con il Comune e la Provincia di Venezia. / Paesi hanno partecipato al Primo Workshop "Costruire Medicina in Africa": Sudan, Sierra Leone, Egitto, RDC, RCA, Ruanda e Uhanda.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7-24T13:05:13.098" idx="3">
    <p:pos x="10" y="10"/>
    <p:text>Pertendo dall'esperienza del Salam Centre (sia in termini clinici  sia in termini organizzativi) si è discusso di quali fossero i principi da condividere per la costruzione di sistemi sanitari in Africa efficaci ed efficienti. il Risultato dei 2 giorni di lavori è stato il Manifesto per Una Medicina Basata sui Diritti Umanii, firmato da tutti i partecipanti e successivamente anche dai Paesi che si sono aggiunti alla rete.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7-24T13:31:10.872" idx="4">
    <p:pos x="10" y="10"/>
    <p:text>Prendendo come riferimento fondamentale la Dichiarazione Universale dei Diritti dell'Uomo, tutti i rappresentanti concordano nel considerae il diritto alla cura come un diritto fondamentale da garantire ai propri cittadini.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7-30T18:45:05.036" idx="1">
    <p:pos x="10" y="10"/>
    <p:text>Affinchè tale diritto sia rispettato nella pratica, I partecipanti si impegnano a lavorare per la realizzazione di sistemi sanitari che siano basati sui principi di Eguaglianza: servizi disponibili per tutti, senza discriminazioni; Qualità:(solo rinunciando a pensare ad una medicina a 2 velocità (efficiente e sofisticata x noi, limitata alla medicina di base x i paesi del terzo mondo) si potranno sviluppare dei sistemi sanitari degni di questo nome in Africa; Responsabilità Sociale: la salute dei cittadini deve essere una priorità per i governi dei PVS e per i donatori internazionali. La gratuità dei servizi è condizione fondamentale e deve essere garantita sia trovando risorse interne ai vari paesi che attraverso sostegno specifico dalla comunità internazionale. Sistemi sanitari efficienti devono essere basati sui reali bisogni delle comunità e sugli sviluppi della scienza medica, non sugli orientamenti del mercato della salute.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7-31T12:00:37.463" idx="5">
    <p:pos x="10" y="10"/>
    <p:text>Cosa vuol dire un centro d'eccellenza?
Innanzitutto delve essere basato sui principi del Manifesto, e quindi essere aperto a tutti, fornire servizi di qualità e gratuiti.
Deve poi svolgere un'attività clinica che dia risultati paragonabili a quelli dei migliori centri occidentali.
La gestione delle risorse è un altro parametro fondamentale. troppo spesso si sente dire che non ci sono fondi sufficienti per portare medicina di qualità in Africa. In realtà nessuno si interroga seriamente su quanti siano i fondi realmente necessari per fornire servizi di alto livello, uno volta tolti gli spechi, la corruzione e il profitto.
Un centro d'eccellenza è il miglior contesto per fornire una formazione sia al personale sanitario che a quello non sanitario, facendo cosi crescere il Paese. Se si ritiene che per i PVS sia sufficiente formare medici sulle malattie di base, non si stimolerà mail al crescita dei sistemi sanitari. Cosi come se non si investe nella formazione di personale amministrativo e di servizio (pulizie, manutenzione, etc etc) tutte le strutture che si metterano in piedi avranno le gambe cortissime e saranno destinate a divenatre presto inefficienti.
Tutti questi fattori insieme forniscono stimoli alla crescita e allo sviluppo globale dei sistemi sanitari africani.
Con la realizzazione del centro salam abbiamo dimostrato che è possibile portare la medicina più sofisticata in Africa, ottenendo risultati clinici d'eccellenza, con risorse economiche inferiori a quelle spese in Europa, e coinvolgendo le autorità sanitarie del Paese per promuovere lo sviluppo complessivo dei servizi sanitari.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837DF-9A2C-4C4B-865E-67F11CAD7592}" type="datetimeFigureOut">
              <a:rPr lang="it-IT" smtClean="0"/>
              <a:t>18/09/2015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7ABC1-F944-4E88-B5BD-37B0B4813D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8981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296FA8-C2E7-462F-B723-6F42076C1F7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This was the background that formed the rationale for establishing EMERGENCY in 1994 in Milan, Italy. EMERGENCY believes that providing assistance to the victims of war is a practice of peace and solidarity.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922F-36E1-4DBE-A4AB-00EB9881ACE5}" type="datetimeFigureOut">
              <a:rPr lang="it-IT" smtClean="0"/>
              <a:t>18/09/2015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AEEA-624C-4A6A-811A-68898D0EA7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024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922F-36E1-4DBE-A4AB-00EB9881ACE5}" type="datetimeFigureOut">
              <a:rPr lang="it-IT" smtClean="0"/>
              <a:t>18/09/2015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AEEA-624C-4A6A-811A-68898D0EA7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8275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922F-36E1-4DBE-A4AB-00EB9881ACE5}" type="datetimeFigureOut">
              <a:rPr lang="it-IT" smtClean="0"/>
              <a:t>18/09/2015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AEEA-624C-4A6A-811A-68898D0EA7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1810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0A2D8-41C4-417B-AB7A-CF1AB6443CF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9803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922F-36E1-4DBE-A4AB-00EB9881ACE5}" type="datetimeFigureOut">
              <a:rPr lang="it-IT" smtClean="0"/>
              <a:t>18/09/2015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AEEA-624C-4A6A-811A-68898D0EA7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9929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922F-36E1-4DBE-A4AB-00EB9881ACE5}" type="datetimeFigureOut">
              <a:rPr lang="it-IT" smtClean="0"/>
              <a:t>18/09/2015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AEEA-624C-4A6A-811A-68898D0EA7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835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922F-36E1-4DBE-A4AB-00EB9881ACE5}" type="datetimeFigureOut">
              <a:rPr lang="it-IT" smtClean="0"/>
              <a:t>18/09/2015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AEEA-624C-4A6A-811A-68898D0EA7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3502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922F-36E1-4DBE-A4AB-00EB9881ACE5}" type="datetimeFigureOut">
              <a:rPr lang="it-IT" smtClean="0"/>
              <a:t>18/09/2015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AEEA-624C-4A6A-811A-68898D0EA7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418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922F-36E1-4DBE-A4AB-00EB9881ACE5}" type="datetimeFigureOut">
              <a:rPr lang="it-IT" smtClean="0"/>
              <a:t>18/09/2015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AEEA-624C-4A6A-811A-68898D0EA7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1352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922F-36E1-4DBE-A4AB-00EB9881ACE5}" type="datetimeFigureOut">
              <a:rPr lang="it-IT" smtClean="0"/>
              <a:t>18/09/2015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AEEA-624C-4A6A-811A-68898D0EA7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243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922F-36E1-4DBE-A4AB-00EB9881ACE5}" type="datetimeFigureOut">
              <a:rPr lang="it-IT" smtClean="0"/>
              <a:t>18/09/2015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AEEA-624C-4A6A-811A-68898D0EA7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519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922F-36E1-4DBE-A4AB-00EB9881ACE5}" type="datetimeFigureOut">
              <a:rPr lang="it-IT" smtClean="0"/>
              <a:t>18/09/2015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AEEA-624C-4A6A-811A-68898D0EA7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2416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8922F-36E1-4DBE-A4AB-00EB9881ACE5}" type="datetimeFigureOut">
              <a:rPr lang="it-IT" smtClean="0"/>
              <a:t>18/09/2015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AAEEA-624C-4A6A-811A-68898D0EA7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384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emergency.i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comments" Target="../comments/commen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comments" Target="../comments/commen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548680"/>
            <a:ext cx="83529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 smtClean="0">
                <a:solidFill>
                  <a:srgbClr val="178CFF"/>
                </a:solidFill>
                <a:latin typeface="TTE1B529F0t00"/>
              </a:rPr>
              <a:t>" </a:t>
            </a:r>
            <a:r>
              <a:rPr lang="it-IT" sz="3600" dirty="0" err="1">
                <a:solidFill>
                  <a:srgbClr val="178CFF"/>
                </a:solidFill>
                <a:latin typeface="TTE1B529F0t00"/>
              </a:rPr>
              <a:t>ValutAzione</a:t>
            </a:r>
            <a:r>
              <a:rPr lang="it-IT" sz="3600" dirty="0">
                <a:solidFill>
                  <a:srgbClr val="178CFF"/>
                </a:solidFill>
                <a:latin typeface="TTE1B529F0t00"/>
              </a:rPr>
              <a:t> degli interventi di cooperazione sanitaria internazionale </a:t>
            </a:r>
            <a:r>
              <a:rPr lang="it-IT" sz="3600" dirty="0" smtClean="0">
                <a:solidFill>
                  <a:srgbClr val="178CFF"/>
                </a:solidFill>
                <a:latin typeface="TTE1B529F0t00"/>
              </a:rPr>
              <a:t>"</a:t>
            </a:r>
            <a:endParaRPr lang="it-IT" sz="36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475656" y="2852936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Risultati positivi e buone prassi: l’esperienza di Emergency</a:t>
            </a:r>
            <a:endParaRPr lang="it-IT" sz="3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300192" y="537321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Rossella Miccio, 18/09/2015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5509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Raggiungere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risultati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clinici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elevati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30758" name="Text Box 6"/>
          <p:cNvSpPr txBox="1">
            <a:spLocks noChangeArrowheads="1"/>
          </p:cNvSpPr>
          <p:nvPr/>
        </p:nvSpPr>
        <p:spPr bwMode="auto">
          <a:xfrm>
            <a:off x="32121" y="5805264"/>
            <a:ext cx="7620000" cy="101566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solidFill>
                  <a:schemeClr val="bg1"/>
                </a:solidFill>
              </a:rPr>
              <a:t>Parti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mensili</a:t>
            </a:r>
            <a:r>
              <a:rPr lang="en-US" sz="2400" dirty="0" smtClean="0">
                <a:solidFill>
                  <a:schemeClr val="bg1"/>
                </a:solidFill>
              </a:rPr>
              <a:t> (media) 480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C/Section: 6%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2" descr="8 newborns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4"/>
          <a:stretch>
            <a:fillRect/>
          </a:stretch>
        </p:blipFill>
        <p:spPr bwMode="auto">
          <a:xfrm>
            <a:off x="0" y="637992"/>
            <a:ext cx="8763000" cy="500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224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kab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02" y="560953"/>
            <a:ext cx="8137276" cy="47966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6896" y="-31140"/>
            <a:ext cx="9144000" cy="523220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Gestione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trasparente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ed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efficiente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30756" name="Text Box 4"/>
          <p:cNvSpPr txBox="1">
            <a:spLocks noChangeArrowheads="1"/>
          </p:cNvSpPr>
          <p:nvPr/>
        </p:nvSpPr>
        <p:spPr bwMode="auto">
          <a:xfrm>
            <a:off x="8502" y="5573773"/>
            <a:ext cx="7620000" cy="51911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Budget </a:t>
            </a:r>
            <a:r>
              <a:rPr lang="en-US" sz="2800" dirty="0" err="1" smtClean="0">
                <a:solidFill>
                  <a:schemeClr val="bg1"/>
                </a:solidFill>
              </a:rPr>
              <a:t>annuale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paese</a:t>
            </a:r>
            <a:r>
              <a:rPr lang="en-US" sz="2800" dirty="0" smtClean="0">
                <a:solidFill>
                  <a:schemeClr val="bg1"/>
                </a:solidFill>
              </a:rPr>
              <a:t>: € 8 </a:t>
            </a:r>
            <a:r>
              <a:rPr lang="en-US" sz="2800" dirty="0" err="1" smtClean="0">
                <a:solidFill>
                  <a:schemeClr val="bg1"/>
                </a:solidFill>
              </a:rPr>
              <a:t>milioni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97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Formazione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qualificata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30757" name="Text Box 5"/>
          <p:cNvSpPr txBox="1">
            <a:spLocks noChangeArrowheads="1"/>
          </p:cNvSpPr>
          <p:nvPr/>
        </p:nvSpPr>
        <p:spPr bwMode="auto">
          <a:xfrm>
            <a:off x="37239" y="4923474"/>
            <a:ext cx="7620000" cy="519112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chemeClr val="bg1"/>
                </a:solidFill>
              </a:rPr>
              <a:t>Specialità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riconosciuta</a:t>
            </a:r>
            <a:r>
              <a:rPr lang="en-US" sz="2800" dirty="0" smtClean="0">
                <a:solidFill>
                  <a:schemeClr val="bg1"/>
                </a:solidFill>
              </a:rPr>
              <a:t> in </a:t>
            </a:r>
            <a:r>
              <a:rPr lang="en-US" sz="2800" dirty="0" err="1" smtClean="0">
                <a:solidFill>
                  <a:schemeClr val="bg1"/>
                </a:solidFill>
              </a:rPr>
              <a:t>chirurgia</a:t>
            </a:r>
            <a:r>
              <a:rPr lang="en-US" sz="2800" dirty="0" smtClean="0">
                <a:solidFill>
                  <a:schemeClr val="bg1"/>
                </a:solidFill>
              </a:rPr>
              <a:t> e </a:t>
            </a:r>
            <a:r>
              <a:rPr lang="en-US" sz="2800" dirty="0" err="1" smtClean="0">
                <a:solidFill>
                  <a:schemeClr val="bg1"/>
                </a:solidFill>
              </a:rPr>
              <a:t>ginecologia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146" name="Picture 2" descr="Ecografia a un pazien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8"/>
          <a:stretch/>
        </p:blipFill>
        <p:spPr bwMode="auto">
          <a:xfrm>
            <a:off x="13539" y="597610"/>
            <a:ext cx="4558462" cy="329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Rossella.Miccio\AppData\Roaming\Skype\e_rossella_miccio\media_messaging\media_cache\^AE5286AA0B58D2AA94A39F1D378357C0B4EBD90A49987F8DA0^pimgpsh_fullsize_dist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025" y="556558"/>
            <a:ext cx="4433953" cy="333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97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6896" y="-31140"/>
            <a:ext cx="9144000" cy="523220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chemeClr val="bg1"/>
                </a:solidFill>
              </a:rPr>
              <a:t>Contribuire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allo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sviluppa</a:t>
            </a:r>
            <a:r>
              <a:rPr lang="en-US" sz="2800" dirty="0">
                <a:solidFill>
                  <a:schemeClr val="bg1"/>
                </a:solidFill>
              </a:rPr>
              <a:t> del Sistema </a:t>
            </a:r>
            <a:r>
              <a:rPr lang="en-US" sz="2800" dirty="0" err="1">
                <a:solidFill>
                  <a:schemeClr val="bg1"/>
                </a:solidFill>
              </a:rPr>
              <a:t>Sanitario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30756" name="Text Box 4"/>
          <p:cNvSpPr txBox="1">
            <a:spLocks noChangeArrowheads="1"/>
          </p:cNvSpPr>
          <p:nvPr/>
        </p:nvSpPr>
        <p:spPr bwMode="auto">
          <a:xfrm>
            <a:off x="35314" y="4437112"/>
            <a:ext cx="7620000" cy="51911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Training del </a:t>
            </a:r>
            <a:r>
              <a:rPr lang="en-US" sz="2800" dirty="0" err="1" smtClean="0">
                <a:solidFill>
                  <a:schemeClr val="bg1"/>
                </a:solidFill>
              </a:rPr>
              <a:t>personale</a:t>
            </a:r>
            <a:r>
              <a:rPr lang="en-US" sz="2800" dirty="0" smtClean="0">
                <a:solidFill>
                  <a:schemeClr val="bg1"/>
                </a:solidFill>
              </a:rPr>
              <a:t> del MOH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" y="620688"/>
            <a:ext cx="4353000" cy="3275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5"/>
          <a:stretch/>
        </p:blipFill>
        <p:spPr bwMode="auto">
          <a:xfrm>
            <a:off x="4472033" y="620688"/>
            <a:ext cx="4665035" cy="3275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5859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6896" y="-31140"/>
            <a:ext cx="9144000" cy="523220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chemeClr val="bg1"/>
                </a:solidFill>
              </a:rPr>
              <a:t>Contribuire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allo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sviluppa</a:t>
            </a:r>
            <a:r>
              <a:rPr lang="en-US" sz="2800" dirty="0">
                <a:solidFill>
                  <a:schemeClr val="bg1"/>
                </a:solidFill>
              </a:rPr>
              <a:t> del Sistema </a:t>
            </a:r>
            <a:r>
              <a:rPr lang="en-US" sz="2800" dirty="0" err="1">
                <a:solidFill>
                  <a:schemeClr val="bg1"/>
                </a:solidFill>
              </a:rPr>
              <a:t>Sanitario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30756" name="Text Box 4"/>
          <p:cNvSpPr txBox="1">
            <a:spLocks noChangeArrowheads="1"/>
          </p:cNvSpPr>
          <p:nvPr/>
        </p:nvSpPr>
        <p:spPr bwMode="auto">
          <a:xfrm>
            <a:off x="35314" y="4437112"/>
            <a:ext cx="7620000" cy="51911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Training del </a:t>
            </a:r>
            <a:r>
              <a:rPr lang="en-US" sz="2800" dirty="0" err="1" smtClean="0">
                <a:solidFill>
                  <a:schemeClr val="bg1"/>
                </a:solidFill>
              </a:rPr>
              <a:t>personale</a:t>
            </a:r>
            <a:r>
              <a:rPr lang="en-US" sz="2800" dirty="0" smtClean="0">
                <a:solidFill>
                  <a:schemeClr val="bg1"/>
                </a:solidFill>
              </a:rPr>
              <a:t> del MOH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" y="620688"/>
            <a:ext cx="4353000" cy="3275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5"/>
          <a:stretch/>
        </p:blipFill>
        <p:spPr bwMode="auto">
          <a:xfrm>
            <a:off x="4472033" y="620688"/>
            <a:ext cx="4665035" cy="3275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0263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6896" y="-31140"/>
            <a:ext cx="9144000" cy="523220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chemeClr val="bg1"/>
                </a:solidFill>
              </a:rPr>
              <a:t>Contribuire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allo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sviluppa</a:t>
            </a:r>
            <a:r>
              <a:rPr lang="en-US" sz="2800" dirty="0">
                <a:solidFill>
                  <a:schemeClr val="bg1"/>
                </a:solidFill>
              </a:rPr>
              <a:t> del Sistema </a:t>
            </a:r>
            <a:r>
              <a:rPr lang="en-US" sz="2800" dirty="0" err="1">
                <a:solidFill>
                  <a:schemeClr val="bg1"/>
                </a:solidFill>
              </a:rPr>
              <a:t>Sanitario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30756" name="Text Box 4"/>
          <p:cNvSpPr txBox="1">
            <a:spLocks noChangeArrowheads="1"/>
          </p:cNvSpPr>
          <p:nvPr/>
        </p:nvSpPr>
        <p:spPr bwMode="auto">
          <a:xfrm>
            <a:off x="-13284" y="5517231"/>
            <a:ext cx="7620000" cy="51911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chemeClr val="bg1"/>
                </a:solidFill>
              </a:rPr>
              <a:t>Coinvolgimento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degli</a:t>
            </a:r>
            <a:r>
              <a:rPr lang="en-US" sz="2800" dirty="0" smtClean="0">
                <a:solidFill>
                  <a:schemeClr val="bg1"/>
                </a:solidFill>
              </a:rPr>
              <a:t> stakeholders </a:t>
            </a:r>
            <a:r>
              <a:rPr lang="en-US" sz="2800" dirty="0" err="1" smtClean="0">
                <a:solidFill>
                  <a:schemeClr val="bg1"/>
                </a:solidFill>
              </a:rPr>
              <a:t>locali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194" name="4A86E4F8-2A7E-4411-8BD0-234C4E5EF4D4" descr="4A86E4F8-2A7E-4411-8BD0-234C4E5EF4D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2"/>
          <a:stretch/>
        </p:blipFill>
        <p:spPr bwMode="auto">
          <a:xfrm>
            <a:off x="30487" y="629109"/>
            <a:ext cx="4204884" cy="365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4D4DC540-6911-4135-B95E-2CEBFA784308" descr="4D4DC540-6911-4135-B95E-2CEBFA7843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262" y="683618"/>
            <a:ext cx="4727738" cy="360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032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/>
          </p:cNvSpPr>
          <p:nvPr/>
        </p:nvSpPr>
        <p:spPr bwMode="auto">
          <a:xfrm>
            <a:off x="2051720" y="2924944"/>
            <a:ext cx="489585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lnSpc>
                <a:spcPct val="90000"/>
              </a:lnSpc>
            </a:pPr>
            <a:r>
              <a:rPr lang="en-US" sz="2800" b="1" dirty="0">
                <a:ea typeface="ＭＳ Ｐゴシック" pitchFamily="34" charset="-128"/>
                <a:cs typeface="Arial" charset="0"/>
                <a:sym typeface="Arial" charset="0"/>
                <a:hlinkClick r:id="rId2"/>
              </a:rPr>
              <a:t>www.emergency.it</a:t>
            </a:r>
            <a:endParaRPr lang="en-US" sz="2800" b="1" dirty="0">
              <a:ea typeface="ＭＳ Ｐゴシック" pitchFamily="34" charset="-128"/>
              <a:cs typeface="Arial" charset="0"/>
              <a:sym typeface="Arial" charset="0"/>
            </a:endParaRPr>
          </a:p>
          <a:p>
            <a:pPr marL="39688" algn="ctr">
              <a:lnSpc>
                <a:spcPct val="90000"/>
              </a:lnSpc>
            </a:pPr>
            <a:endParaRPr lang="en-US" sz="2800" b="1" dirty="0">
              <a:ea typeface="ＭＳ Ｐゴシック" pitchFamily="34" charset="-128"/>
              <a:cs typeface="Arial" charset="0"/>
              <a:sym typeface="Arial" charset="0"/>
            </a:endParaRPr>
          </a:p>
          <a:p>
            <a:pPr marL="39688" algn="ctr">
              <a:lnSpc>
                <a:spcPct val="90000"/>
              </a:lnSpc>
            </a:pPr>
            <a:endParaRPr lang="en-US" sz="2800" dirty="0">
              <a:ea typeface="ＭＳ Ｐゴシック" pitchFamily="34" charset="-128"/>
              <a:cs typeface="Arial" charset="0"/>
              <a:sym typeface="Arial" charset="0"/>
            </a:endParaRPr>
          </a:p>
        </p:txBody>
      </p:sp>
      <p:pic>
        <p:nvPicPr>
          <p:cNvPr id="5" name="Picture 2" descr="D:\logo_per_rossella\Logo orizzontaleROSSO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844824"/>
            <a:ext cx="62484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1979712" y="4293096"/>
            <a:ext cx="48965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dirty="0" smtClean="0"/>
              <a:t>GRAZIE</a:t>
            </a:r>
            <a:endParaRPr lang="it-IT" sz="6600" dirty="0"/>
          </a:p>
        </p:txBody>
      </p:sp>
    </p:spTree>
    <p:extLst>
      <p:ext uri="{BB962C8B-B14F-4D97-AF65-F5344CB8AC3E}">
        <p14:creationId xmlns:p14="http://schemas.microsoft.com/office/powerpoint/2010/main" val="961432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81000" y="2971800"/>
            <a:ext cx="8382000" cy="138499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Offrire</a:t>
            </a:r>
            <a:r>
              <a:rPr lang="en-US" sz="28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 cure medico-</a:t>
            </a:r>
            <a:r>
              <a:rPr lang="en-US" sz="2800" dirty="0" err="1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chirurgiche</a:t>
            </a:r>
            <a:r>
              <a:rPr lang="en-US" sz="28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gratuite</a:t>
            </a:r>
            <a:r>
              <a:rPr lang="en-US" sz="28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 e </a:t>
            </a:r>
            <a:r>
              <a:rPr lang="en-US" sz="2800" dirty="0" err="1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di</a:t>
            </a:r>
            <a:r>
              <a:rPr lang="en-US" sz="28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elevata</a:t>
            </a:r>
            <a:r>
              <a:rPr lang="en-US" sz="28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qualità</a:t>
            </a:r>
            <a:r>
              <a:rPr lang="en-US" sz="28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alle</a:t>
            </a:r>
            <a:r>
              <a:rPr lang="en-US" sz="28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vittime</a:t>
            </a:r>
            <a:r>
              <a:rPr lang="en-US" sz="28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della</a:t>
            </a:r>
            <a:r>
              <a:rPr lang="en-US" sz="28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guerra</a:t>
            </a:r>
            <a:r>
              <a:rPr lang="en-US" sz="28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delle</a:t>
            </a:r>
            <a:r>
              <a:rPr lang="en-US" sz="28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 mine </a:t>
            </a:r>
            <a:r>
              <a:rPr lang="en-US" sz="2800" dirty="0" err="1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anuomo</a:t>
            </a:r>
            <a:r>
              <a:rPr lang="en-US" sz="28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 e </a:t>
            </a:r>
            <a:r>
              <a:rPr lang="en-US" sz="2800" dirty="0" err="1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della</a:t>
            </a:r>
            <a:r>
              <a:rPr lang="en-US" sz="28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povertà</a:t>
            </a:r>
            <a:r>
              <a:rPr lang="en-US" sz="28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2800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171" name="Rettangolo 3"/>
          <p:cNvSpPr>
            <a:spLocks noChangeArrowheads="1"/>
          </p:cNvSpPr>
          <p:nvPr/>
        </p:nvSpPr>
        <p:spPr bwMode="auto">
          <a:xfrm>
            <a:off x="376238" y="1828800"/>
            <a:ext cx="4038029" cy="707886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4000" dirty="0" smtClean="0">
                <a:solidFill>
                  <a:schemeClr val="bg1"/>
                </a:solidFill>
                <a:latin typeface="+mj-lt"/>
              </a:rPr>
              <a:t>La nostra </a:t>
            </a:r>
            <a:r>
              <a:rPr lang="en-GB" sz="4000" dirty="0" err="1" smtClean="0">
                <a:solidFill>
                  <a:schemeClr val="bg1"/>
                </a:solidFill>
                <a:latin typeface="+mj-lt"/>
              </a:rPr>
              <a:t>missione</a:t>
            </a:r>
            <a:endParaRPr lang="it-IT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48" name="Rettangolo 4"/>
          <p:cNvSpPr>
            <a:spLocks noChangeArrowheads="1"/>
          </p:cNvSpPr>
          <p:nvPr/>
        </p:nvSpPr>
        <p:spPr bwMode="auto">
          <a:xfrm>
            <a:off x="381000" y="4648200"/>
            <a:ext cx="6400800" cy="95410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Promuovere</a:t>
            </a:r>
            <a:r>
              <a:rPr lang="en-US" sz="28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una</a:t>
            </a:r>
            <a:r>
              <a:rPr lang="en-US" sz="28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cultura</a:t>
            </a:r>
            <a:r>
              <a:rPr lang="en-US" sz="28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di</a:t>
            </a:r>
            <a:r>
              <a:rPr lang="en-US" sz="28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 pace, </a:t>
            </a:r>
            <a:r>
              <a:rPr lang="en-US" sz="2800" dirty="0" err="1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solidarietà</a:t>
            </a:r>
            <a:r>
              <a:rPr lang="en-US" sz="28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 e </a:t>
            </a:r>
            <a:r>
              <a:rPr lang="en-US" sz="2800" dirty="0" err="1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rispetto</a:t>
            </a:r>
            <a:r>
              <a:rPr lang="en-US" sz="28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dei</a:t>
            </a:r>
            <a:r>
              <a:rPr lang="en-US" sz="28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diritti</a:t>
            </a:r>
            <a:r>
              <a:rPr lang="en-US" sz="28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umani</a:t>
            </a:r>
            <a:endParaRPr lang="en-GB" sz="28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149" name="Picture 2" descr="D:\logo_per_rossella\Logo orizzontaleROSSO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62484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781577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Grp="1" noChangeAspect="1"/>
          </p:cNvGraphicFramePr>
          <p:nvPr>
            <p:ph/>
          </p:nvPr>
        </p:nvGraphicFramePr>
        <p:xfrm>
          <a:off x="-381000" y="0"/>
          <a:ext cx="366871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Acrobat Document" r:id="rId3" imgW="9450119" imgH="6752381" progId="AcroExch.Document.7">
                  <p:embed/>
                </p:oleObj>
              </mc:Choice>
              <mc:Fallback>
                <p:oleObj name="Acrobat Document" r:id="rId3" imgW="9450119" imgH="6752381" progId="AcroExch.Document.7">
                  <p:embed/>
                  <p:pic>
                    <p:nvPicPr>
                      <p:cNvPr id="0" name=""/>
                      <p:cNvPicPr preferRelativeResize="0"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0313" t="53683" r="2408" b="3455"/>
                      <a:stretch>
                        <a:fillRect/>
                      </a:stretch>
                    </p:blipFill>
                    <p:spPr bwMode="auto">
                      <a:xfrm>
                        <a:off x="-381000" y="0"/>
                        <a:ext cx="3668713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080515SFPA002"/>
          <p:cNvPicPr>
            <a:picLocks noChangeAspect="1" noChangeArrowheads="1"/>
          </p:cNvPicPr>
          <p:nvPr/>
        </p:nvPicPr>
        <p:blipFill>
          <a:blip r:embed="rId5" cstate="print"/>
          <a:srcRect l="3334"/>
          <a:stretch>
            <a:fillRect/>
          </a:stretch>
        </p:blipFill>
        <p:spPr bwMode="auto">
          <a:xfrm>
            <a:off x="3370263" y="152400"/>
            <a:ext cx="562133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886200" y="4602163"/>
            <a:ext cx="4572000" cy="1200150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“In accordo con lo spirito e i principi della  Dichiarazione Universale dei Diritti Umani…”</a:t>
            </a:r>
          </a:p>
        </p:txBody>
      </p:sp>
    </p:spTree>
    <p:extLst>
      <p:ext uri="{BB962C8B-B14F-4D97-AF65-F5344CB8AC3E}">
        <p14:creationId xmlns:p14="http://schemas.microsoft.com/office/powerpoint/2010/main" val="1825130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684213" y="333375"/>
            <a:ext cx="806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pic>
        <p:nvPicPr>
          <p:cNvPr id="35843" name="Picture 3"/>
          <p:cNvPicPr preferRelativeResize="0">
            <a:picLocks noChangeAspect="1" noChangeArrowheads="1"/>
          </p:cNvPicPr>
          <p:nvPr/>
        </p:nvPicPr>
        <p:blipFill>
          <a:blip r:embed="rId2" cstate="print"/>
          <a:srcRect b="20000"/>
          <a:stretch>
            <a:fillRect/>
          </a:stretch>
        </p:blipFill>
        <p:spPr bwMode="auto">
          <a:xfrm>
            <a:off x="1981200" y="774700"/>
            <a:ext cx="4908550" cy="608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Il Manifesto per </a:t>
            </a:r>
            <a:r>
              <a:rPr lang="en-US" sz="2800" dirty="0" err="1">
                <a:solidFill>
                  <a:schemeClr val="bg1"/>
                </a:solidFill>
              </a:rPr>
              <a:t>una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Medicina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basata</a:t>
            </a:r>
            <a:r>
              <a:rPr lang="en-US" sz="2800" dirty="0">
                <a:solidFill>
                  <a:schemeClr val="bg1"/>
                </a:solidFill>
              </a:rPr>
              <a:t> sui </a:t>
            </a:r>
            <a:r>
              <a:rPr lang="en-US" sz="2800" dirty="0" err="1">
                <a:solidFill>
                  <a:schemeClr val="bg1"/>
                </a:solidFill>
              </a:rPr>
              <a:t>Diritti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Umani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27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1905000" y="2590800"/>
            <a:ext cx="6629400" cy="246221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“…</a:t>
            </a:r>
            <a:r>
              <a:rPr lang="en-US" sz="2800" dirty="0" err="1">
                <a:solidFill>
                  <a:schemeClr val="bg1"/>
                </a:solidFill>
              </a:rPr>
              <a:t>Noi</a:t>
            </a:r>
            <a:r>
              <a:rPr lang="en-US" sz="2800" dirty="0">
                <a:solidFill>
                  <a:schemeClr val="bg1"/>
                </a:solidFill>
              </a:rPr>
              <a:t> qui </a:t>
            </a:r>
            <a:r>
              <a:rPr lang="en-US" sz="2800" dirty="0" err="1">
                <a:solidFill>
                  <a:schemeClr val="bg1"/>
                </a:solidFill>
              </a:rPr>
              <a:t>dichiariamo</a:t>
            </a:r>
            <a:r>
              <a:rPr lang="en-US" sz="2800" dirty="0">
                <a:solidFill>
                  <a:schemeClr val="bg1"/>
                </a:solidFill>
              </a:rPr>
              <a:t>                                            </a:t>
            </a:r>
            <a:r>
              <a:rPr lang="en-US" sz="2800" dirty="0" err="1">
                <a:solidFill>
                  <a:schemeClr val="bg1"/>
                </a:solidFill>
              </a:rPr>
              <a:t>il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Diritto</a:t>
            </a:r>
            <a:r>
              <a:rPr lang="en-US" sz="2800" dirty="0">
                <a:solidFill>
                  <a:schemeClr val="bg1"/>
                </a:solidFill>
              </a:rPr>
              <a:t> ad </a:t>
            </a:r>
            <a:r>
              <a:rPr lang="en-US" sz="2800" dirty="0" err="1">
                <a:solidFill>
                  <a:schemeClr val="bg1"/>
                </a:solidFill>
              </a:rPr>
              <a:t>Essere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Curati</a:t>
            </a:r>
            <a:r>
              <a:rPr lang="en-US" sz="2800" dirty="0">
                <a:solidFill>
                  <a:schemeClr val="bg1"/>
                </a:solidFill>
              </a:rPr>
              <a:t>                                come un </a:t>
            </a:r>
            <a:r>
              <a:rPr lang="en-US" sz="2800" dirty="0" err="1">
                <a:solidFill>
                  <a:schemeClr val="bg1"/>
                </a:solidFill>
              </a:rPr>
              <a:t>diritto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fonamentale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ed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inalienabile</a:t>
            </a:r>
            <a:r>
              <a:rPr lang="en-US" sz="2800" dirty="0">
                <a:solidFill>
                  <a:schemeClr val="bg1"/>
                </a:solidFill>
              </a:rPr>
              <a:t>            </a:t>
            </a:r>
            <a:r>
              <a:rPr lang="en-US" sz="2800" dirty="0" err="1">
                <a:solidFill>
                  <a:schemeClr val="bg1"/>
                </a:solidFill>
              </a:rPr>
              <a:t>di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ciascun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membro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della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comunità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umana</a:t>
            </a:r>
            <a:r>
              <a:rPr lang="en-US" sz="2800" dirty="0">
                <a:solidFill>
                  <a:schemeClr val="bg1"/>
                </a:solidFill>
              </a:rPr>
              <a:t>”                             </a:t>
            </a:r>
          </a:p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1600200" cy="1981200"/>
            <a:chOff x="0" y="0"/>
            <a:chExt cx="1008" cy="1248"/>
          </a:xfrm>
        </p:grpSpPr>
        <p:pic>
          <p:nvPicPr>
            <p:cNvPr id="36868" name="Picture 5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 b="18889"/>
            <a:stretch>
              <a:fillRect/>
            </a:stretch>
          </p:blipFill>
          <p:spPr bwMode="auto">
            <a:xfrm>
              <a:off x="0" y="144"/>
              <a:ext cx="1000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69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1008" cy="192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chemeClr val="bg1"/>
                  </a:solidFill>
                </a:rPr>
                <a:t>The Manifesto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0097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5795963" y="2205038"/>
            <a:ext cx="3241675" cy="954087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bg1"/>
                </a:solidFill>
                <a:cs typeface="Arial" charset="0"/>
              </a:rPr>
              <a:t>  Eguglianza</a:t>
            </a:r>
          </a:p>
          <a:p>
            <a:endParaRPr lang="en-US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54628" name="Rectangle 4"/>
          <p:cNvSpPr>
            <a:spLocks noChangeArrowheads="1"/>
          </p:cNvSpPr>
          <p:nvPr/>
        </p:nvSpPr>
        <p:spPr bwMode="auto">
          <a:xfrm>
            <a:off x="5867400" y="3924300"/>
            <a:ext cx="1517650" cy="9445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bg1"/>
                </a:solidFill>
                <a:cs typeface="Arial" charset="0"/>
              </a:rPr>
              <a:t>Qualità</a:t>
            </a:r>
          </a:p>
          <a:p>
            <a:pPr algn="ctr"/>
            <a:endParaRPr lang="en-US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54629" name="Text Box 5"/>
          <p:cNvSpPr txBox="1">
            <a:spLocks noChangeArrowheads="1"/>
          </p:cNvSpPr>
          <p:nvPr/>
        </p:nvSpPr>
        <p:spPr bwMode="auto">
          <a:xfrm>
            <a:off x="5862638" y="5530850"/>
            <a:ext cx="3173412" cy="1066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cs typeface="Arial" charset="0"/>
              </a:rPr>
              <a:t>Responsabilità sociale</a:t>
            </a:r>
            <a:endParaRPr lang="en-US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609600" y="2413982"/>
            <a:ext cx="4953000" cy="403187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cs typeface="Arial" charset="0"/>
              </a:rPr>
              <a:t>“...</a:t>
            </a:r>
            <a:r>
              <a:rPr lang="en-US" sz="3200" dirty="0" err="1">
                <a:solidFill>
                  <a:schemeClr val="bg1"/>
                </a:solidFill>
                <a:cs typeface="Arial" charset="0"/>
              </a:rPr>
              <a:t>Noi</a:t>
            </a:r>
            <a:r>
              <a:rPr lang="en-US" sz="32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cs typeface="Arial" charset="0"/>
              </a:rPr>
              <a:t>chiediamo</a:t>
            </a:r>
            <a:r>
              <a:rPr lang="en-US" sz="3200" dirty="0">
                <a:solidFill>
                  <a:schemeClr val="bg1"/>
                </a:solidFill>
                <a:cs typeface="Arial" charset="0"/>
              </a:rPr>
              <a:t> la </a:t>
            </a:r>
            <a:r>
              <a:rPr lang="en-US" sz="3200" dirty="0" err="1">
                <a:solidFill>
                  <a:schemeClr val="bg1"/>
                </a:solidFill>
                <a:cs typeface="Arial" charset="0"/>
              </a:rPr>
              <a:t>creazione</a:t>
            </a:r>
            <a:r>
              <a:rPr lang="en-US" sz="3200" dirty="0">
                <a:solidFill>
                  <a:schemeClr val="bg1"/>
                </a:solidFill>
                <a:cs typeface="Arial" charset="0"/>
              </a:rPr>
              <a:t> di </a:t>
            </a:r>
            <a:r>
              <a:rPr lang="en-US" sz="3200" dirty="0" err="1">
                <a:solidFill>
                  <a:schemeClr val="bg1"/>
                </a:solidFill>
                <a:cs typeface="Arial" charset="0"/>
              </a:rPr>
              <a:t>sistemi</a:t>
            </a:r>
            <a:r>
              <a:rPr lang="en-US" sz="32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cs typeface="Arial" charset="0"/>
              </a:rPr>
              <a:t>sanitari</a:t>
            </a:r>
            <a:r>
              <a:rPr lang="en-US" sz="3200" dirty="0">
                <a:solidFill>
                  <a:schemeClr val="bg1"/>
                </a:solidFill>
                <a:cs typeface="Arial" charset="0"/>
              </a:rPr>
              <a:t> e di </a:t>
            </a:r>
            <a:r>
              <a:rPr lang="en-US" sz="3200" dirty="0" err="1">
                <a:solidFill>
                  <a:schemeClr val="bg1"/>
                </a:solidFill>
                <a:cs typeface="Arial" charset="0"/>
              </a:rPr>
              <a:t>progetti</a:t>
            </a:r>
            <a:r>
              <a:rPr lang="en-US" sz="32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cs typeface="Arial" charset="0"/>
              </a:rPr>
              <a:t>che</a:t>
            </a:r>
            <a:r>
              <a:rPr lang="en-US" sz="32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cs typeface="Arial" charset="0"/>
              </a:rPr>
              <a:t>mirino</a:t>
            </a:r>
            <a:r>
              <a:rPr lang="en-US" sz="32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cs typeface="Arial" charset="0"/>
              </a:rPr>
              <a:t>esclusivamente</a:t>
            </a:r>
            <a:r>
              <a:rPr lang="en-US" sz="3200" dirty="0">
                <a:solidFill>
                  <a:schemeClr val="bg1"/>
                </a:solidFill>
                <a:cs typeface="Arial" charset="0"/>
              </a:rPr>
              <a:t> a </a:t>
            </a:r>
            <a:r>
              <a:rPr lang="en-US" sz="3200" dirty="0" err="1">
                <a:solidFill>
                  <a:schemeClr val="bg1"/>
                </a:solidFill>
                <a:cs typeface="Arial" charset="0"/>
              </a:rPr>
              <a:t>preservare</a:t>
            </a:r>
            <a:r>
              <a:rPr lang="en-US" sz="3200" dirty="0">
                <a:solidFill>
                  <a:schemeClr val="bg1"/>
                </a:solidFill>
                <a:cs typeface="Arial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cs typeface="Arial" charset="0"/>
              </a:rPr>
              <a:t>allungare</a:t>
            </a:r>
            <a:r>
              <a:rPr lang="en-US" sz="3200" dirty="0">
                <a:solidFill>
                  <a:schemeClr val="bg1"/>
                </a:solidFill>
                <a:cs typeface="Arial" charset="0"/>
              </a:rPr>
              <a:t> e </a:t>
            </a:r>
            <a:r>
              <a:rPr lang="en-US" sz="3200" dirty="0" err="1">
                <a:solidFill>
                  <a:schemeClr val="bg1"/>
                </a:solidFill>
                <a:cs typeface="Arial" charset="0"/>
              </a:rPr>
              <a:t>migliorare</a:t>
            </a:r>
            <a:r>
              <a:rPr lang="en-US" sz="3200" dirty="0">
                <a:solidFill>
                  <a:schemeClr val="bg1"/>
                </a:solidFill>
                <a:cs typeface="Arial" charset="0"/>
              </a:rPr>
              <a:t> la vita </a:t>
            </a:r>
            <a:r>
              <a:rPr lang="en-US" sz="3200" dirty="0" err="1">
                <a:solidFill>
                  <a:schemeClr val="bg1"/>
                </a:solidFill>
                <a:cs typeface="Arial" charset="0"/>
              </a:rPr>
              <a:t>delle</a:t>
            </a:r>
            <a:r>
              <a:rPr lang="en-US" sz="32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cs typeface="Arial" charset="0"/>
              </a:rPr>
              <a:t>persone</a:t>
            </a:r>
            <a:r>
              <a:rPr lang="en-US" sz="32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cs typeface="Arial" charset="0"/>
              </a:rPr>
              <a:t>e </a:t>
            </a:r>
            <a:r>
              <a:rPr lang="en-US" sz="3200" dirty="0" err="1">
                <a:solidFill>
                  <a:schemeClr val="bg1"/>
                </a:solidFill>
                <a:cs typeface="Arial" charset="0"/>
              </a:rPr>
              <a:t>siano</a:t>
            </a:r>
            <a:r>
              <a:rPr lang="en-US" sz="32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cs typeface="Arial" charset="0"/>
              </a:rPr>
              <a:t>basati</a:t>
            </a:r>
            <a:r>
              <a:rPr lang="en-US" sz="3200" dirty="0">
                <a:solidFill>
                  <a:schemeClr val="bg1"/>
                </a:solidFill>
                <a:cs typeface="Arial" charset="0"/>
              </a:rPr>
              <a:t> sui </a:t>
            </a:r>
            <a:r>
              <a:rPr lang="en-US" sz="3200" dirty="0" err="1">
                <a:solidFill>
                  <a:schemeClr val="bg1"/>
                </a:solidFill>
                <a:cs typeface="Arial" charset="0"/>
              </a:rPr>
              <a:t>seguenti</a:t>
            </a:r>
            <a:r>
              <a:rPr lang="en-US" sz="32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cs typeface="Arial" charset="0"/>
              </a:rPr>
              <a:t>principi</a:t>
            </a:r>
            <a:r>
              <a:rPr lang="en-US" sz="3200" dirty="0">
                <a:solidFill>
                  <a:schemeClr val="bg1"/>
                </a:solidFill>
                <a:cs typeface="Arial" charset="0"/>
              </a:rPr>
              <a:t>: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1600200" cy="1981200"/>
            <a:chOff x="0" y="0"/>
            <a:chExt cx="1008" cy="1248"/>
          </a:xfrm>
        </p:grpSpPr>
        <p:pic>
          <p:nvPicPr>
            <p:cNvPr id="37895" name="Picture 8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 b="18889"/>
            <a:stretch>
              <a:fillRect/>
            </a:stretch>
          </p:blipFill>
          <p:spPr bwMode="auto">
            <a:xfrm>
              <a:off x="0" y="144"/>
              <a:ext cx="1000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6" name="Text Box 9"/>
            <p:cNvSpPr txBox="1">
              <a:spLocks noChangeArrowheads="1"/>
            </p:cNvSpPr>
            <p:nvPr/>
          </p:nvSpPr>
          <p:spPr bwMode="auto">
            <a:xfrm>
              <a:off x="0" y="0"/>
              <a:ext cx="1008" cy="192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chemeClr val="bg1"/>
                  </a:solidFill>
                  <a:cs typeface="Arial" charset="0"/>
                </a:rPr>
                <a:t>The Manifesto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340661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0" descr="bonfanti 1"/>
          <p:cNvPicPr>
            <a:picLocks noChangeAspect="1" noChangeArrowheads="1"/>
          </p:cNvPicPr>
          <p:nvPr/>
        </p:nvPicPr>
        <p:blipFill>
          <a:blip r:embed="rId2" cstate="print"/>
          <a:srcRect r="8209"/>
          <a:stretch>
            <a:fillRect/>
          </a:stretch>
        </p:blipFill>
        <p:spPr bwMode="auto">
          <a:xfrm>
            <a:off x="-76200" y="-22225"/>
            <a:ext cx="9372600" cy="695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-76200" y="0"/>
            <a:ext cx="9296400" cy="523875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Un </a:t>
            </a:r>
            <a:r>
              <a:rPr lang="en-US" sz="2800" dirty="0" err="1" smtClean="0">
                <a:solidFill>
                  <a:schemeClr val="bg1"/>
                </a:solidFill>
              </a:rPr>
              <a:t>progetto</a:t>
            </a:r>
            <a:r>
              <a:rPr lang="en-US" sz="2800" dirty="0" smtClean="0">
                <a:solidFill>
                  <a:schemeClr val="bg1"/>
                </a:solidFill>
              </a:rPr>
              <a:t> di </a:t>
            </a:r>
            <a:r>
              <a:rPr lang="en-US" sz="2800" dirty="0" err="1" smtClean="0">
                <a:solidFill>
                  <a:schemeClr val="bg1"/>
                </a:solidFill>
              </a:rPr>
              <a:t>sviluppo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sanitario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deve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330755" name="Text Box 3"/>
          <p:cNvSpPr txBox="1">
            <a:spLocks noChangeArrowheads="1"/>
          </p:cNvSpPr>
          <p:nvPr/>
        </p:nvSpPr>
        <p:spPr bwMode="auto">
          <a:xfrm>
            <a:off x="1524000" y="3290888"/>
            <a:ext cx="7620000" cy="519112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chemeClr val="bg1"/>
                </a:solidFill>
              </a:rPr>
              <a:t>Raggiungere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risultati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clinici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elevati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30756" name="Text Box 4"/>
          <p:cNvSpPr txBox="1">
            <a:spLocks noChangeArrowheads="1"/>
          </p:cNvSpPr>
          <p:nvPr/>
        </p:nvSpPr>
        <p:spPr bwMode="auto">
          <a:xfrm>
            <a:off x="1524000" y="5029200"/>
            <a:ext cx="7620000" cy="51911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Fornire formazione qualificata</a:t>
            </a:r>
          </a:p>
        </p:txBody>
      </p:sp>
      <p:sp>
        <p:nvSpPr>
          <p:cNvPr id="330757" name="Text Box 5"/>
          <p:cNvSpPr txBox="1">
            <a:spLocks noChangeArrowheads="1"/>
          </p:cNvSpPr>
          <p:nvPr/>
        </p:nvSpPr>
        <p:spPr bwMode="auto">
          <a:xfrm>
            <a:off x="1524000" y="5881688"/>
            <a:ext cx="7620000" cy="519112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chemeClr val="bg1"/>
                </a:solidFill>
              </a:rPr>
              <a:t>Contribuire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allo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sviluppa</a:t>
            </a:r>
            <a:r>
              <a:rPr lang="en-US" sz="2800" dirty="0">
                <a:solidFill>
                  <a:schemeClr val="bg1"/>
                </a:solidFill>
              </a:rPr>
              <a:t> del </a:t>
            </a:r>
            <a:r>
              <a:rPr lang="en-US" sz="2800" dirty="0" err="1">
                <a:solidFill>
                  <a:schemeClr val="bg1"/>
                </a:solidFill>
              </a:rPr>
              <a:t>Sistema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Sanitario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30758" name="Text Box 6"/>
          <p:cNvSpPr txBox="1">
            <a:spLocks noChangeArrowheads="1"/>
          </p:cNvSpPr>
          <p:nvPr/>
        </p:nvSpPr>
        <p:spPr bwMode="auto">
          <a:xfrm>
            <a:off x="1524000" y="4129088"/>
            <a:ext cx="7620000" cy="52387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chemeClr val="bg1"/>
                </a:solidFill>
              </a:rPr>
              <a:t>Avere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una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gestione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trasparente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ed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efficiente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30759" name="Text Box 7"/>
          <p:cNvSpPr txBox="1">
            <a:spLocks noChangeArrowheads="1"/>
          </p:cNvSpPr>
          <p:nvPr/>
        </p:nvSpPr>
        <p:spPr bwMode="auto">
          <a:xfrm>
            <a:off x="1524000" y="2420888"/>
            <a:ext cx="7620000" cy="5286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chemeClr val="bg1"/>
                </a:solidFill>
              </a:rPr>
              <a:t>Essere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basato</a:t>
            </a:r>
            <a:r>
              <a:rPr lang="en-US" sz="2800" dirty="0">
                <a:solidFill>
                  <a:schemeClr val="bg1"/>
                </a:solidFill>
              </a:rPr>
              <a:t> sui </a:t>
            </a:r>
            <a:r>
              <a:rPr lang="en-US" sz="2800" dirty="0" err="1">
                <a:solidFill>
                  <a:schemeClr val="bg1"/>
                </a:solidFill>
              </a:rPr>
              <a:t>principi</a:t>
            </a:r>
            <a:r>
              <a:rPr lang="en-US" sz="2800" dirty="0">
                <a:solidFill>
                  <a:schemeClr val="bg1"/>
                </a:solidFill>
              </a:rPr>
              <a:t> EQS</a:t>
            </a:r>
          </a:p>
        </p:txBody>
      </p:sp>
    </p:spTree>
    <p:extLst>
      <p:ext uri="{BB962C8B-B14F-4D97-AF65-F5344CB8AC3E}">
        <p14:creationId xmlns:p14="http://schemas.microsoft.com/office/powerpoint/2010/main" val="1081472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ossella.Miccio\AppData\Local\Microsoft\Windows\Temporary Internet Files\Content.Outlook\RQBTGS2L\IMG_278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" t="28680" b="3138"/>
          <a:stretch/>
        </p:blipFill>
        <p:spPr bwMode="auto">
          <a:xfrm>
            <a:off x="175845" y="764704"/>
            <a:ext cx="8996427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Il </a:t>
            </a:r>
            <a:r>
              <a:rPr lang="en-US" sz="2800" dirty="0" err="1" smtClean="0">
                <a:solidFill>
                  <a:schemeClr val="bg1"/>
                </a:solidFill>
              </a:rPr>
              <a:t>progetto</a:t>
            </a:r>
            <a:r>
              <a:rPr lang="en-US" sz="2800" dirty="0" smtClean="0">
                <a:solidFill>
                  <a:schemeClr val="bg1"/>
                </a:solidFill>
              </a:rPr>
              <a:t> Afghanistan dal 1999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30758" name="Text Box 6"/>
          <p:cNvSpPr txBox="1">
            <a:spLocks noChangeArrowheads="1"/>
          </p:cNvSpPr>
          <p:nvPr/>
        </p:nvSpPr>
        <p:spPr bwMode="auto">
          <a:xfrm>
            <a:off x="20071" y="4149566"/>
            <a:ext cx="5400600" cy="2677656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3 </a:t>
            </a:r>
            <a:r>
              <a:rPr lang="en-US" sz="2400" dirty="0" err="1" smtClean="0">
                <a:solidFill>
                  <a:schemeClr val="bg1"/>
                </a:solidFill>
              </a:rPr>
              <a:t>Centri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Chirurgici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1 Centro di </a:t>
            </a:r>
            <a:r>
              <a:rPr lang="en-US" sz="2400" dirty="0" err="1" smtClean="0">
                <a:solidFill>
                  <a:schemeClr val="bg1"/>
                </a:solidFill>
              </a:rPr>
              <a:t>Maternità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36 FAP e HC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9 </a:t>
            </a:r>
            <a:r>
              <a:rPr lang="en-US" sz="2400" dirty="0" err="1" smtClean="0">
                <a:solidFill>
                  <a:schemeClr val="bg1"/>
                </a:solidFill>
              </a:rPr>
              <a:t>Cliniche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nelle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prigioni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dirty="0" err="1" smtClean="0">
                <a:solidFill>
                  <a:schemeClr val="bg1"/>
                </a:solidFill>
              </a:rPr>
              <a:t>Oltre</a:t>
            </a:r>
            <a:r>
              <a:rPr lang="en-US" sz="2400" dirty="0" smtClean="0">
                <a:solidFill>
                  <a:schemeClr val="bg1"/>
                </a:solidFill>
              </a:rPr>
              <a:t> 1000 </a:t>
            </a:r>
            <a:r>
              <a:rPr lang="en-US" sz="2400" dirty="0" err="1" smtClean="0">
                <a:solidFill>
                  <a:schemeClr val="bg1"/>
                </a:solidFill>
              </a:rPr>
              <a:t>collaboratori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nazionali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106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Raggiungere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risultati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clinici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elevati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30758" name="Text Box 6"/>
          <p:cNvSpPr txBox="1">
            <a:spLocks noChangeArrowheads="1"/>
          </p:cNvSpPr>
          <p:nvPr/>
        </p:nvSpPr>
        <p:spPr bwMode="auto">
          <a:xfrm>
            <a:off x="32121" y="5643380"/>
            <a:ext cx="7620000" cy="52387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chemeClr val="bg1"/>
                </a:solidFill>
              </a:rPr>
              <a:t>Mortalità</a:t>
            </a:r>
            <a:r>
              <a:rPr lang="en-US" sz="2800" dirty="0" smtClean="0">
                <a:solidFill>
                  <a:schemeClr val="bg1"/>
                </a:solidFill>
              </a:rPr>
              <a:t> media </a:t>
            </a:r>
            <a:r>
              <a:rPr lang="en-US" sz="2800" dirty="0" err="1" smtClean="0">
                <a:solidFill>
                  <a:schemeClr val="bg1"/>
                </a:solidFill>
              </a:rPr>
              <a:t>annua</a:t>
            </a:r>
            <a:r>
              <a:rPr lang="en-US" sz="2800" dirty="0" smtClean="0">
                <a:solidFill>
                  <a:schemeClr val="bg1"/>
                </a:solidFill>
              </a:rPr>
              <a:t> 3,5%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2" r="14760"/>
          <a:stretch/>
        </p:blipFill>
        <p:spPr bwMode="auto">
          <a:xfrm>
            <a:off x="0" y="647459"/>
            <a:ext cx="9144000" cy="4871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97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4|1.5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312</Words>
  <Application>Microsoft Office PowerPoint</Application>
  <PresentationFormat>Presentazione su schermo (4:3)</PresentationFormat>
  <Paragraphs>47</Paragraphs>
  <Slides>16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8" baseType="lpstr">
      <vt:lpstr>Tema di Office</vt:lpstr>
      <vt:lpstr>Acrobat Document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Rossella Miccio</dc:creator>
  <cp:lastModifiedBy>Rossella Miccio</cp:lastModifiedBy>
  <cp:revision>13</cp:revision>
  <dcterms:created xsi:type="dcterms:W3CDTF">2015-09-17T22:30:25Z</dcterms:created>
  <dcterms:modified xsi:type="dcterms:W3CDTF">2015-09-18T09:01:45Z</dcterms:modified>
</cp:coreProperties>
</file>