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315" r:id="rId2"/>
    <p:sldId id="302" r:id="rId3"/>
    <p:sldId id="257" r:id="rId4"/>
    <p:sldId id="280" r:id="rId5"/>
    <p:sldId id="281" r:id="rId6"/>
    <p:sldId id="305" r:id="rId7"/>
    <p:sldId id="306" r:id="rId8"/>
    <p:sldId id="307" r:id="rId9"/>
    <p:sldId id="322" r:id="rId10"/>
    <p:sldId id="316" r:id="rId11"/>
    <p:sldId id="303" r:id="rId12"/>
    <p:sldId id="304" r:id="rId13"/>
    <p:sldId id="308" r:id="rId14"/>
    <p:sldId id="319" r:id="rId15"/>
    <p:sldId id="320" r:id="rId16"/>
    <p:sldId id="321" r:id="rId17"/>
    <p:sldId id="323" r:id="rId18"/>
    <p:sldId id="309" r:id="rId19"/>
    <p:sldId id="311" r:id="rId20"/>
    <p:sldId id="312" r:id="rId21"/>
    <p:sldId id="313" r:id="rId22"/>
    <p:sldId id="314" r:id="rId23"/>
    <p:sldId id="317" r:id="rId24"/>
    <p:sldId id="289" r:id="rId25"/>
    <p:sldId id="291" r:id="rId26"/>
    <p:sldId id="284" r:id="rId27"/>
    <p:sldId id="285" r:id="rId28"/>
    <p:sldId id="286" r:id="rId29"/>
    <p:sldId id="324" r:id="rId30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3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7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77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8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16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3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33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7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3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00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5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9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79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08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05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E006-0AD1-48A5-A048-C76331099E2E}" type="datetimeFigureOut">
              <a:rPr lang="fr-FR" smtClean="0"/>
              <a:t>17/09/2015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536321-889C-4994-BA96-5575BF78A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0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1059874"/>
            <a:ext cx="8915399" cy="312766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VALUTAZIONE DEI PROGETTI </a:t>
            </a:r>
            <a:r>
              <a:rPr lang="fr-FR" dirty="0" smtClean="0"/>
              <a:t>SANITARI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b="1" dirty="0" err="1"/>
              <a:t>Pasqualino</a:t>
            </a:r>
            <a:r>
              <a:rPr lang="fr-FR" b="1" dirty="0"/>
              <a:t> PROCACCI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Esperto</a:t>
            </a:r>
            <a:r>
              <a:rPr lang="fr-FR" dirty="0"/>
              <a:t> </a:t>
            </a:r>
            <a:r>
              <a:rPr lang="fr-FR" dirty="0" err="1"/>
              <a:t>sanitario</a:t>
            </a:r>
            <a:r>
              <a:rPr lang="fr-FR" dirty="0"/>
              <a:t> UTC</a:t>
            </a:r>
            <a:br>
              <a:rPr lang="fr-FR" dirty="0"/>
            </a:br>
            <a:r>
              <a:rPr lang="fr-FR" dirty="0" err="1"/>
              <a:t>Direttore</a:t>
            </a:r>
            <a:r>
              <a:rPr lang="fr-FR" dirty="0"/>
              <a:t> UTL Dakar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13"/>
    </mc:Choice>
    <mc:Fallback>
      <p:transition spd="slow" advTm="56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D</a:t>
            </a:r>
            <a:r>
              <a:rPr lang="fr-FR" dirty="0" smtClean="0"/>
              <a:t>OPO PARIGI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(AIUTO GUIDATO DAI PAESI) </a:t>
            </a:r>
          </a:p>
          <a:p>
            <a:pPr algn="ctr"/>
            <a:r>
              <a:rPr lang="fr-FR" dirty="0" smtClean="0"/>
              <a:t>(OWNERSHIP)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4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6"/>
    </mc:Choice>
    <mc:Fallback>
      <p:transition spd="slow" advTm="49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DOPO PARIGI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DAL 1990 AL 2013 SONO QUINTUPLICATE LE RISORSE PER LA SANITA’ DA 6 BILIONI USD (1990) A 31.3 BILIONI (2013);</a:t>
            </a:r>
          </a:p>
          <a:p>
            <a:endParaRPr lang="fr-FR" dirty="0" smtClean="0"/>
          </a:p>
          <a:p>
            <a:r>
              <a:rPr lang="fr-FR" dirty="0" smtClean="0"/>
              <a:t>SONO DIMINUITI I FONDI DEI PARTNERS BILATERALI </a:t>
            </a:r>
          </a:p>
          <a:p>
            <a:endParaRPr lang="fr-FR" dirty="0" smtClean="0"/>
          </a:p>
          <a:p>
            <a:r>
              <a:rPr lang="fr-FR" dirty="0" smtClean="0"/>
              <a:t>SONO AUMENTATI I FONDI DELLE GRANDI INIZIATIVE  (GFATM, GAVI, PEPFAR,…).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92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58"/>
    </mc:Choice>
    <mc:Fallback>
      <p:transition spd="slow" advTm="4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DOPO PARIGI  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IL PARADIGMA DEGLI AIUTI  E’ CAMBIATO</a:t>
            </a:r>
          </a:p>
          <a:p>
            <a:endParaRPr lang="fr-FR" dirty="0" smtClean="0"/>
          </a:p>
          <a:p>
            <a:r>
              <a:rPr lang="fr-FR" dirty="0" smtClean="0"/>
              <a:t>IL PAESE CONDUCE IL PROCESSO DI PIANIFICAZIONE E SVILUPPO (OWNERSHIP) E I PARTNER/DONATORI SI ALLINEANO CON LE STRATEGIE PAESE E SI ARMONIZZANO FRA DI LORO </a:t>
            </a:r>
          </a:p>
          <a:p>
            <a:endParaRPr lang="fr-FR" dirty="0"/>
          </a:p>
          <a:p>
            <a:r>
              <a:rPr lang="fr-FR" dirty="0" smtClean="0"/>
              <a:t>NELLA SANITA’ QUESTO SI E’ TRADOTTO NELL’</a:t>
            </a:r>
            <a:r>
              <a:rPr lang="fr-FR" b="1" dirty="0" smtClean="0"/>
              <a:t>INTERNATIONAL HEALTH PARTNERSHIP</a:t>
            </a:r>
            <a:r>
              <a:rPr lang="fr-FR" dirty="0" smtClean="0"/>
              <a:t>.</a:t>
            </a: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30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41"/>
    </mc:Choice>
    <mc:Fallback>
      <p:transition spd="slow" advTm="88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COSA E’ L’IHP+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IHP E’ UN PARTENARIATO PER LA SALUTE A CUI PARTECIPANO PAESI BENEFICIARI, AGENZIE BILATERALI, AGENZIE MULTILATERALI ED ESPONENTI DELLA SOCIETA’ CIVILE;</a:t>
            </a:r>
          </a:p>
          <a:p>
            <a:r>
              <a:rPr lang="fr-FR" dirty="0" smtClean="0"/>
              <a:t> FONDATA A LONDRA NEL 2007</a:t>
            </a:r>
          </a:p>
          <a:p>
            <a:r>
              <a:rPr lang="fr-FR" dirty="0" smtClean="0"/>
              <a:t>ITALIA FRA I FONDATORI</a:t>
            </a:r>
          </a:p>
          <a:p>
            <a:r>
              <a:rPr lang="fr-FR" dirty="0" smtClean="0"/>
              <a:t>AD OGGI FANNO PARTE DEL PARTENARIATO:</a:t>
            </a:r>
          </a:p>
          <a:p>
            <a:pPr lvl="1"/>
            <a:r>
              <a:rPr lang="fr-FR" dirty="0" smtClean="0"/>
              <a:t> 36 PAESI, </a:t>
            </a:r>
          </a:p>
          <a:p>
            <a:pPr lvl="1"/>
            <a:r>
              <a:rPr lang="fr-FR" dirty="0" smtClean="0"/>
              <a:t>16 DONATORI, </a:t>
            </a:r>
          </a:p>
          <a:p>
            <a:pPr lvl="1"/>
            <a:r>
              <a:rPr lang="fr-FR" dirty="0" smtClean="0"/>
              <a:t>13  AGENZIE MULTILATEARLI, BANCHE E FONDI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70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69"/>
    </mc:Choice>
    <mc:Fallback>
      <p:transition spd="slow" advTm="235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STRUMENTI DELL’IHP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LO STRUMENTO DI RIFERIMENTO CHE GUIDA I FINANZIAMENTI NEL SETTORE DELLA SANITA’  E’ IL </a:t>
            </a:r>
            <a:r>
              <a:rPr lang="fr-FR" b="1" dirty="0"/>
              <a:t>PIANO SANITARIO NAZIONALE  (JANS:JOINT ASSESSMENT OF NATIONAL STRATEGY);</a:t>
            </a:r>
          </a:p>
          <a:p>
            <a:endParaRPr lang="fr-FR" b="1" dirty="0"/>
          </a:p>
          <a:p>
            <a:r>
              <a:rPr lang="fr-FR" b="1" dirty="0"/>
              <a:t>LA VALUTAZIONE </a:t>
            </a:r>
            <a:r>
              <a:rPr lang="fr-FR" dirty="0"/>
              <a:t>E’ CONDOTTA DAL PAESE CON LA PARTECIPAZIONE DEI </a:t>
            </a:r>
            <a:r>
              <a:rPr lang="fr-FR" dirty="0" smtClean="0"/>
              <a:t>PARTNERS SULLA BASE DI UN FRAMEWORK COMUNE CON OBIETTIVI, ATTIVITA’ E INDICATORI CONDIVISI (PLATFOPRM OF M&amp;E);</a:t>
            </a:r>
            <a:endParaRPr lang="fr-FR" dirty="0"/>
          </a:p>
          <a:p>
            <a:endParaRPr lang="fr-FR" dirty="0"/>
          </a:p>
          <a:p>
            <a:r>
              <a:rPr lang="fr-FR" b="1" dirty="0" smtClean="0"/>
              <a:t>COMPATTO</a:t>
            </a:r>
            <a:r>
              <a:rPr lang="fr-FR" dirty="0" smtClean="0"/>
              <a:t>: CONTRATTO DI COLLABORAZIONE PLURIENNALE TRA I PARTNERS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24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65"/>
    </mc:Choice>
    <mc:Fallback>
      <p:transition spd="slow" advTm="120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COMPATTO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Impegno</a:t>
            </a:r>
            <a:r>
              <a:rPr lang="fr-FR" dirty="0" smtClean="0"/>
              <a:t> </a:t>
            </a:r>
            <a:r>
              <a:rPr lang="fr-FR" dirty="0" err="1" smtClean="0"/>
              <a:t>pluriennale</a:t>
            </a:r>
            <a:r>
              <a:rPr lang="fr-FR" dirty="0" smtClean="0"/>
              <a:t> di </a:t>
            </a:r>
            <a:r>
              <a:rPr lang="fr-FR" dirty="0" err="1" smtClean="0"/>
              <a:t>ingaggio</a:t>
            </a:r>
            <a:r>
              <a:rPr lang="fr-FR" dirty="0" smtClean="0"/>
              <a:t> dei </a:t>
            </a:r>
            <a:r>
              <a:rPr lang="fr-FR" dirty="0" err="1" smtClean="0"/>
              <a:t>partners</a:t>
            </a:r>
            <a:r>
              <a:rPr lang="fr-FR" dirty="0" smtClean="0"/>
              <a:t> della </a:t>
            </a:r>
            <a:r>
              <a:rPr lang="fr-FR" dirty="0" err="1" smtClean="0"/>
              <a:t>salute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identifica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Obiettivi</a:t>
            </a:r>
            <a:r>
              <a:rPr lang="fr-FR" dirty="0" smtClean="0"/>
              <a:t> </a:t>
            </a:r>
            <a:r>
              <a:rPr lang="fr-FR" dirty="0" err="1" smtClean="0"/>
              <a:t>comuni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Quadro</a:t>
            </a:r>
            <a:r>
              <a:rPr lang="fr-FR" dirty="0" smtClean="0"/>
              <a:t> </a:t>
            </a:r>
            <a:r>
              <a:rPr lang="fr-FR" dirty="0" err="1" smtClean="0"/>
              <a:t>comune</a:t>
            </a:r>
            <a:r>
              <a:rPr lang="fr-FR" dirty="0" smtClean="0"/>
              <a:t> di </a:t>
            </a:r>
            <a:r>
              <a:rPr lang="fr-FR" dirty="0" err="1" smtClean="0"/>
              <a:t>risultati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Impegno</a:t>
            </a:r>
            <a:r>
              <a:rPr lang="fr-FR" dirty="0" smtClean="0"/>
              <a:t> di </a:t>
            </a:r>
            <a:r>
              <a:rPr lang="fr-FR" dirty="0" err="1" smtClean="0"/>
              <a:t>risorse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 e </a:t>
            </a:r>
            <a:r>
              <a:rPr lang="fr-FR" dirty="0" err="1" smtClean="0"/>
              <a:t>umane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Piattaforma</a:t>
            </a:r>
            <a:r>
              <a:rPr lang="fr-FR" dirty="0" smtClean="0"/>
              <a:t> </a:t>
            </a:r>
            <a:r>
              <a:rPr lang="fr-FR" dirty="0" err="1" smtClean="0"/>
              <a:t>comune</a:t>
            </a:r>
            <a:r>
              <a:rPr lang="fr-FR" dirty="0" smtClean="0"/>
              <a:t> di </a:t>
            </a:r>
            <a:r>
              <a:rPr lang="fr-FR" dirty="0" err="1" smtClean="0"/>
              <a:t>valutazione</a:t>
            </a:r>
            <a:r>
              <a:rPr lang="fr-FR" dirty="0" smtClean="0"/>
              <a:t> con </a:t>
            </a:r>
            <a:r>
              <a:rPr lang="fr-FR" dirty="0" err="1" smtClean="0"/>
              <a:t>indicatori</a:t>
            </a:r>
            <a:r>
              <a:rPr lang="fr-FR" dirty="0" smtClean="0"/>
              <a:t> e </a:t>
            </a:r>
            <a:r>
              <a:rPr lang="fr-FR" dirty="0" err="1" smtClean="0"/>
              <a:t>procedure</a:t>
            </a:r>
            <a:r>
              <a:rPr lang="fr-FR" dirty="0" smtClean="0"/>
              <a:t> </a:t>
            </a:r>
            <a:r>
              <a:rPr lang="fr-FR" dirty="0" err="1" smtClean="0"/>
              <a:t>condivisi</a:t>
            </a:r>
            <a:endParaRPr lang="fr-FR" dirty="0" smtClean="0"/>
          </a:p>
          <a:p>
            <a:r>
              <a:rPr lang="fr-FR" dirty="0" err="1" smtClean="0"/>
              <a:t>Obbligo</a:t>
            </a:r>
            <a:r>
              <a:rPr lang="fr-FR" dirty="0" smtClean="0"/>
              <a:t> di </a:t>
            </a:r>
            <a:r>
              <a:rPr lang="fr-FR" dirty="0" err="1" smtClean="0"/>
              <a:t>trasparenza</a:t>
            </a:r>
            <a:r>
              <a:rPr lang="fr-FR" dirty="0" smtClean="0"/>
              <a:t> e di </a:t>
            </a:r>
            <a:r>
              <a:rPr lang="fr-FR" dirty="0" err="1" smtClean="0"/>
              <a:t>informazione</a:t>
            </a:r>
            <a:endParaRPr lang="fr-FR" dirty="0" smtClean="0"/>
          </a:p>
          <a:p>
            <a:r>
              <a:rPr lang="fr-FR" dirty="0" err="1" smtClean="0"/>
              <a:t>Modalità</a:t>
            </a:r>
            <a:r>
              <a:rPr lang="fr-FR" dirty="0" smtClean="0"/>
              <a:t> di </a:t>
            </a:r>
            <a:r>
              <a:rPr lang="fr-FR" dirty="0" err="1" smtClean="0"/>
              <a:t>assistenza</a:t>
            </a:r>
            <a:r>
              <a:rPr lang="fr-FR" dirty="0" smtClean="0"/>
              <a:t> </a:t>
            </a:r>
            <a:r>
              <a:rPr lang="fr-FR" dirty="0" err="1" smtClean="0"/>
              <a:t>tecnica</a:t>
            </a:r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38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14"/>
    </mc:Choice>
    <mc:Fallback>
      <p:transition spd="slow" advTm="66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RUOLO DELLE ONG E SOCIETA’ CIVILE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PARTECIPA ALLA ELABORAZIONE E VALIDAZIONE DEL PNS,</a:t>
            </a:r>
          </a:p>
          <a:p>
            <a:endParaRPr lang="fr-FR" dirty="0" smtClean="0"/>
          </a:p>
          <a:p>
            <a:r>
              <a:rPr lang="fr-FR" dirty="0" smtClean="0"/>
              <a:t>ATTUA E REALIZZA INIZIATIVE DI COOPERAZIONE NELL’AMBITO DELLA STRATEGIA DEL PNS,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CONTROLLA LA MESSA IN OPERA DEL PNS DA PARTE DEL GOVERNO E ALTRI ATTORI,</a:t>
            </a:r>
          </a:p>
          <a:p>
            <a:endParaRPr lang="fr-FR" dirty="0" smtClean="0"/>
          </a:p>
          <a:p>
            <a:r>
              <a:rPr lang="fr-FR" dirty="0" smtClean="0"/>
              <a:t>COMUNICA E SOSTIENE IL PAESE NELLA ATTUAZIONE DEL PNS E NELLE EMERGENZE,</a:t>
            </a:r>
          </a:p>
          <a:p>
            <a:endParaRPr lang="fr-FR" dirty="0" smtClean="0"/>
          </a:p>
          <a:p>
            <a:r>
              <a:rPr lang="fr-FR" dirty="0" smtClean="0"/>
              <a:t>FIRMA IL COMPACT E PARTECIPA ALLA VALUTAZIONE.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19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562"/>
    </mc:Choice>
    <mc:Fallback>
      <p:transition spd="slow" advTm="155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COOPERAZIONE ITALIANA E L’IHP+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 MAGGIORI PROGRAMMI SANITARI FINANZIATI DALLA COOPERAZIONE ITALIANA IN </a:t>
            </a:r>
            <a:r>
              <a:rPr lang="fr-FR" dirty="0"/>
              <a:t>CORSO </a:t>
            </a:r>
            <a:r>
              <a:rPr lang="fr-FR" dirty="0" smtClean="0"/>
              <a:t>SONO REALIZZATI NEL QUADRO DELL’IHP+ (COMPACT SIGLATO)</a:t>
            </a:r>
          </a:p>
          <a:p>
            <a:r>
              <a:rPr lang="fr-FR" dirty="0" smtClean="0"/>
              <a:t>ETIOPIA	:    35.000.000</a:t>
            </a:r>
          </a:p>
          <a:p>
            <a:r>
              <a:rPr lang="fr-FR" dirty="0" smtClean="0"/>
              <a:t>SUD SUDAN : 12.900.000</a:t>
            </a:r>
          </a:p>
          <a:p>
            <a:r>
              <a:rPr lang="fr-FR" dirty="0" smtClean="0"/>
              <a:t>MOZAMBICO:    8.000.000</a:t>
            </a:r>
          </a:p>
          <a:p>
            <a:endParaRPr lang="fr-FR" dirty="0"/>
          </a:p>
          <a:p>
            <a:r>
              <a:rPr lang="fr-FR" dirty="0" smtClean="0"/>
              <a:t>ANCHE LE ONG ITALIANE SONO COINVOLTE NELL’IHP  IN LINEA CON IL JANS</a:t>
            </a:r>
          </a:p>
          <a:p>
            <a:r>
              <a:rPr lang="fr-FR" dirty="0" smtClean="0"/>
              <a:t>LA VALUTAZIONE AVVIENE NEL QUADRO DELL’IHP CHE PREVEDE IL SEGUENTE FRAMEWORK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5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48"/>
    </mc:Choice>
    <mc:Fallback>
      <p:transition spd="slow" advTm="100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5809" y="16211"/>
            <a:ext cx="8911687" cy="1801091"/>
          </a:xfrm>
        </p:spPr>
        <p:txBody>
          <a:bodyPr/>
          <a:lstStyle/>
          <a:p>
            <a:pPr algn="ctr"/>
            <a:r>
              <a:rPr lang="fr-FR" dirty="0" smtClean="0"/>
              <a:t>IL FRAMEWORK DI M&amp;E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319645"/>
            <a:ext cx="10590212" cy="50922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29004"/>
              </p:ext>
            </p:extLst>
          </p:nvPr>
        </p:nvGraphicFramePr>
        <p:xfrm>
          <a:off x="914401" y="1219201"/>
          <a:ext cx="10387620" cy="51926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6294"/>
                <a:gridCol w="2848754"/>
                <a:gridCol w="2077524"/>
                <a:gridCol w="2077524"/>
                <a:gridCol w="2077524"/>
              </a:tblGrid>
              <a:tr h="6186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Inputs e </a:t>
                      </a:r>
                      <a:r>
                        <a:rPr lang="fr-FR" sz="1400" dirty="0" err="1" smtClean="0"/>
                        <a:t>processo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Outputs</a:t>
                      </a:r>
                    </a:p>
                    <a:p>
                      <a:r>
                        <a:rPr lang="fr-FR" sz="1400" dirty="0" err="1" smtClean="0"/>
                        <a:t>Risultati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Outcomes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impatto</a:t>
                      </a:r>
                      <a:endParaRPr lang="fr-FR" sz="1400" dirty="0"/>
                    </a:p>
                  </a:txBody>
                  <a:tcPr/>
                </a:tc>
              </a:tr>
              <a:tr h="1465118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Indicatori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Infrastrutture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Risorse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umane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Forniture</a:t>
                      </a:r>
                      <a:r>
                        <a:rPr lang="fr-FR" sz="1400" dirty="0" smtClean="0"/>
                        <a:t> e </a:t>
                      </a:r>
                      <a:r>
                        <a:rPr lang="fr-FR" sz="1400" dirty="0" err="1" smtClean="0"/>
                        <a:t>depositi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Informazione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Governance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r>
                        <a:rPr lang="fr-FR" sz="1400" dirty="0" err="1" smtClean="0"/>
                        <a:t>Finanziamenti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Accessibilità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Performance</a:t>
                      </a:r>
                    </a:p>
                    <a:p>
                      <a:r>
                        <a:rPr lang="fr-FR" sz="1400" dirty="0" err="1" smtClean="0"/>
                        <a:t>qualità</a:t>
                      </a:r>
                      <a:r>
                        <a:rPr lang="fr-FR" sz="1400" dirty="0" smtClean="0"/>
                        <a:t>, </a:t>
                      </a:r>
                      <a:r>
                        <a:rPr lang="fr-FR" sz="1400" dirty="0" err="1" smtClean="0"/>
                        <a:t>sicurezza</a:t>
                      </a:r>
                      <a:r>
                        <a:rPr lang="fr-FR" sz="1400" dirty="0" smtClean="0"/>
                        <a:t> e </a:t>
                      </a:r>
                      <a:r>
                        <a:rPr lang="fr-FR" sz="1400" dirty="0" err="1" smtClean="0"/>
                        <a:t>efficienza</a:t>
                      </a:r>
                      <a:r>
                        <a:rPr lang="fr-FR" sz="1400" dirty="0" smtClean="0"/>
                        <a:t> de </a:t>
                      </a:r>
                      <a:r>
                        <a:rPr lang="fr-FR" sz="1400" dirty="0" err="1" smtClean="0"/>
                        <a:t>servizi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Copertura</a:t>
                      </a:r>
                      <a:r>
                        <a:rPr lang="fr-FR" sz="1400" dirty="0" smtClean="0"/>
                        <a:t> dei </a:t>
                      </a:r>
                      <a:r>
                        <a:rPr lang="fr-FR" sz="1400" dirty="0" err="1" smtClean="0"/>
                        <a:t>servizi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Fattori</a:t>
                      </a:r>
                      <a:r>
                        <a:rPr lang="fr-FR" sz="1400" dirty="0" smtClean="0"/>
                        <a:t> di </a:t>
                      </a:r>
                      <a:r>
                        <a:rPr lang="fr-FR" sz="1400" dirty="0" err="1" smtClean="0"/>
                        <a:t>Rischio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Miglioramento</a:t>
                      </a:r>
                      <a:r>
                        <a:rPr lang="fr-FR" sz="1400" dirty="0" smtClean="0"/>
                        <a:t> dei </a:t>
                      </a:r>
                      <a:r>
                        <a:rPr lang="fr-FR" sz="1400" dirty="0" err="1" smtClean="0"/>
                        <a:t>servizi</a:t>
                      </a:r>
                      <a:r>
                        <a:rPr lang="fr-FR" sz="1400" dirty="0" smtClean="0"/>
                        <a:t>,</a:t>
                      </a:r>
                    </a:p>
                    <a:p>
                      <a:r>
                        <a:rPr lang="fr-FR" sz="1400" dirty="0" err="1" smtClean="0"/>
                        <a:t>Benefici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sullo</a:t>
                      </a:r>
                      <a:r>
                        <a:rPr lang="fr-FR" sz="1400" dirty="0" smtClean="0"/>
                        <a:t>  </a:t>
                      </a:r>
                      <a:r>
                        <a:rPr lang="fr-FR" sz="1400" dirty="0" err="1" smtClean="0"/>
                        <a:t>stato</a:t>
                      </a:r>
                      <a:r>
                        <a:rPr lang="fr-FR" sz="1400" dirty="0" smtClean="0"/>
                        <a:t> di </a:t>
                      </a:r>
                      <a:r>
                        <a:rPr lang="fr-FR" sz="1400" dirty="0" err="1" smtClean="0"/>
                        <a:t>salute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Capacità</a:t>
                      </a:r>
                      <a:r>
                        <a:rPr lang="fr-FR" sz="1400" baseline="0" dirty="0" smtClean="0"/>
                        <a:t> di </a:t>
                      </a:r>
                      <a:r>
                        <a:rPr lang="fr-FR" sz="1400" baseline="0" dirty="0" err="1" smtClean="0"/>
                        <a:t>risposta</a:t>
                      </a:r>
                      <a:r>
                        <a:rPr lang="fr-FR" sz="1400" baseline="0" dirty="0" smtClean="0"/>
                        <a:t> ai </a:t>
                      </a:r>
                      <a:r>
                        <a:rPr lang="fr-FR" sz="1400" baseline="0" dirty="0" err="1" smtClean="0"/>
                        <a:t>bisogni</a:t>
                      </a:r>
                      <a:endParaRPr lang="fr-FR" sz="1400" dirty="0"/>
                    </a:p>
                  </a:txBody>
                  <a:tcPr/>
                </a:tc>
              </a:tr>
              <a:tr h="1184564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Raccolta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dati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Servizi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amministrativi</a:t>
                      </a:r>
                      <a:r>
                        <a:rPr lang="fr-FR" sz="1400" dirty="0" smtClean="0"/>
                        <a:t>,</a:t>
                      </a:r>
                    </a:p>
                    <a:p>
                      <a:r>
                        <a:rPr lang="fr-FR" sz="1400" dirty="0" err="1" smtClean="0"/>
                        <a:t>Statistiche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vitali</a:t>
                      </a:r>
                      <a:r>
                        <a:rPr lang="fr-FR" sz="1400" baseline="0" dirty="0" smtClean="0"/>
                        <a:t>, </a:t>
                      </a:r>
                      <a:r>
                        <a:rPr lang="fr-FR" sz="1400" baseline="0" dirty="0" err="1" smtClean="0"/>
                        <a:t>medicine</a:t>
                      </a:r>
                      <a:r>
                        <a:rPr lang="fr-FR" sz="1400" baseline="0" dirty="0" smtClean="0"/>
                        <a:t>,</a:t>
                      </a:r>
                    </a:p>
                    <a:p>
                      <a:r>
                        <a:rPr lang="fr-FR" sz="1400" baseline="0" dirty="0" err="1" smtClean="0"/>
                        <a:t>Rapporti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finanziari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Valutazione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sulle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strutture</a:t>
                      </a:r>
                      <a:r>
                        <a:rPr lang="fr-FR" sz="1400" dirty="0" smtClean="0"/>
                        <a:t>,</a:t>
                      </a:r>
                    </a:p>
                    <a:p>
                      <a:r>
                        <a:rPr lang="fr-FR" sz="1400" dirty="0" err="1" smtClean="0"/>
                        <a:t>dati</a:t>
                      </a:r>
                      <a:r>
                        <a:rPr lang="fr-FR" sz="1400" baseline="0" dirty="0" smtClean="0"/>
                        <a:t> di </a:t>
                      </a:r>
                      <a:r>
                        <a:rPr lang="fr-FR" sz="1400" baseline="0" dirty="0" err="1" smtClean="0"/>
                        <a:t>attività</a:t>
                      </a:r>
                      <a:r>
                        <a:rPr lang="fr-FR" sz="1400" baseline="0" dirty="0" smtClean="0"/>
                        <a:t> delle </a:t>
                      </a:r>
                      <a:r>
                        <a:rPr lang="fr-FR" sz="1400" baseline="0" dirty="0" err="1" smtClean="0"/>
                        <a:t>strutture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Inchieste</a:t>
                      </a:r>
                      <a:r>
                        <a:rPr lang="fr-FR" sz="1400" dirty="0" smtClean="0"/>
                        <a:t> ad hoc </a:t>
                      </a:r>
                      <a:r>
                        <a:rPr lang="fr-FR" sz="1400" dirty="0" err="1" smtClean="0"/>
                        <a:t>sulla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popolazione</a:t>
                      </a:r>
                      <a:endParaRPr lang="fr-FR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dati</a:t>
                      </a:r>
                      <a:r>
                        <a:rPr lang="fr-FR" sz="1400" baseline="0" dirty="0" smtClean="0"/>
                        <a:t> di </a:t>
                      </a:r>
                      <a:r>
                        <a:rPr lang="fr-FR" sz="1400" baseline="0" dirty="0" err="1" smtClean="0"/>
                        <a:t>attività</a:t>
                      </a:r>
                      <a:r>
                        <a:rPr lang="fr-FR" sz="1400" baseline="0" dirty="0" smtClean="0"/>
                        <a:t> delle </a:t>
                      </a:r>
                      <a:r>
                        <a:rPr lang="fr-FR" sz="1400" baseline="0" dirty="0" err="1" smtClean="0"/>
                        <a:t>strutture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Inchieste</a:t>
                      </a:r>
                      <a:r>
                        <a:rPr lang="fr-FR" sz="1400" dirty="0" smtClean="0"/>
                        <a:t> ad hoc </a:t>
                      </a:r>
                      <a:r>
                        <a:rPr lang="fr-FR" sz="1400" dirty="0" err="1" smtClean="0"/>
                        <a:t>sulla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popolazione</a:t>
                      </a:r>
                      <a:endParaRPr lang="fr-FR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dati</a:t>
                      </a:r>
                      <a:r>
                        <a:rPr lang="fr-FR" sz="1400" baseline="0" dirty="0" smtClean="0"/>
                        <a:t> di </a:t>
                      </a:r>
                      <a:r>
                        <a:rPr lang="fr-FR" sz="1400" baseline="0" dirty="0" err="1" smtClean="0"/>
                        <a:t>attività</a:t>
                      </a:r>
                      <a:r>
                        <a:rPr lang="fr-FR" sz="1400" baseline="0" dirty="0" smtClean="0"/>
                        <a:t> delle </a:t>
                      </a:r>
                      <a:r>
                        <a:rPr lang="fr-FR" sz="1400" baseline="0" dirty="0" err="1" smtClean="0"/>
                        <a:t>strutture</a:t>
                      </a:r>
                      <a:endParaRPr lang="fr-FR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Statistiche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vitali</a:t>
                      </a:r>
                      <a:endParaRPr lang="fr-FR" sz="1400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Analisi</a:t>
                      </a:r>
                      <a:r>
                        <a:rPr lang="fr-FR" sz="1400" dirty="0" smtClean="0"/>
                        <a:t> e </a:t>
                      </a:r>
                      <a:r>
                        <a:rPr lang="fr-FR" sz="1400" dirty="0" err="1" smtClean="0"/>
                        <a:t>sintesi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Verifiche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sulla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qualità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del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servizio</a:t>
                      </a:r>
                      <a:r>
                        <a:rPr lang="fr-FR" sz="1400" dirty="0" smtClean="0"/>
                        <a:t>, </a:t>
                      </a:r>
                    </a:p>
                    <a:p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progress</a:t>
                      </a:r>
                      <a:r>
                        <a:rPr lang="fr-FR" sz="1400" dirty="0" smtClean="0"/>
                        <a:t> reports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Comunicazione </a:t>
                      </a:r>
                    </a:p>
                    <a:p>
                      <a:r>
                        <a:rPr lang="fr-FR" sz="1400" dirty="0" err="1" smtClean="0"/>
                        <a:t>utilizzo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Revisioni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periodiche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congiunte</a:t>
                      </a:r>
                      <a:r>
                        <a:rPr lang="fr-FR" sz="1400" dirty="0" smtClean="0"/>
                        <a:t>,</a:t>
                      </a:r>
                    </a:p>
                    <a:p>
                      <a:r>
                        <a:rPr lang="fr-FR" sz="1400" dirty="0" err="1" smtClean="0"/>
                        <a:t>Processo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decisionale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Rapporti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valutazioni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7292687" y="5109627"/>
            <a:ext cx="978408" cy="20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9032656" y="6032697"/>
            <a:ext cx="978408" cy="20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7435342" y="6103204"/>
            <a:ext cx="978408" cy="20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9032656" y="5110832"/>
            <a:ext cx="978408" cy="20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2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78"/>
    </mc:Choice>
    <mc:Fallback>
      <p:transition spd="slow" advTm="7727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INDICATORI</a:t>
            </a:r>
            <a:br>
              <a:rPr lang="fr-FR" dirty="0" smtClean="0"/>
            </a:br>
            <a:r>
              <a:rPr lang="fr-FR" dirty="0" smtClean="0"/>
              <a:t>Input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FINANZIAMENTI: 		</a:t>
            </a:r>
            <a:r>
              <a:rPr lang="fr-FR" dirty="0" err="1" smtClean="0"/>
              <a:t>Spesa</a:t>
            </a:r>
            <a:r>
              <a:rPr lang="fr-FR" dirty="0" smtClean="0"/>
              <a:t> pro </a:t>
            </a:r>
            <a:r>
              <a:rPr lang="fr-FR" dirty="0" err="1" smtClean="0"/>
              <a:t>capite</a:t>
            </a:r>
            <a:r>
              <a:rPr lang="fr-FR" dirty="0" smtClean="0"/>
              <a:t>, </a:t>
            </a:r>
            <a:r>
              <a:rPr lang="fr-FR" sz="1800" dirty="0" smtClean="0"/>
              <a:t>Budget per la </a:t>
            </a:r>
            <a:r>
              <a:rPr lang="fr-FR" sz="1800" dirty="0" err="1" smtClean="0"/>
              <a:t>salute</a:t>
            </a:r>
            <a:endParaRPr lang="fr-FR" sz="1800" dirty="0" smtClean="0"/>
          </a:p>
          <a:p>
            <a:endParaRPr lang="fr-FR" sz="1600" dirty="0" smtClean="0"/>
          </a:p>
          <a:p>
            <a:r>
              <a:rPr lang="fr-FR" dirty="0" smtClean="0"/>
              <a:t>PERSONALE:			</a:t>
            </a:r>
            <a:r>
              <a:rPr lang="fr-FR" dirty="0" err="1" smtClean="0"/>
              <a:t>infermieri-medici</a:t>
            </a:r>
            <a:r>
              <a:rPr lang="fr-FR" dirty="0" smtClean="0"/>
              <a:t> per 10.000 </a:t>
            </a:r>
            <a:r>
              <a:rPr lang="fr-FR" dirty="0" err="1" smtClean="0"/>
              <a:t>persone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smtClean="0"/>
              <a:t>INFRASTRUTTURE:		</a:t>
            </a:r>
            <a:r>
              <a:rPr lang="fr-FR" dirty="0" err="1" smtClean="0"/>
              <a:t>centri</a:t>
            </a:r>
            <a:r>
              <a:rPr lang="fr-FR" dirty="0" smtClean="0"/>
              <a:t> </a:t>
            </a:r>
            <a:r>
              <a:rPr lang="fr-FR" dirty="0" err="1" smtClean="0"/>
              <a:t>sanitari</a:t>
            </a:r>
            <a:r>
              <a:rPr lang="fr-FR" dirty="0" smtClean="0"/>
              <a:t> per 10.000 </a:t>
            </a:r>
            <a:r>
              <a:rPr lang="fr-FR" dirty="0" err="1" smtClean="0"/>
              <a:t>persone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INFORMAZIONE:		</a:t>
            </a:r>
            <a:r>
              <a:rPr lang="fr-FR" dirty="0" err="1" smtClean="0"/>
              <a:t>percentuale</a:t>
            </a:r>
            <a:r>
              <a:rPr lang="fr-FR" dirty="0" smtClean="0"/>
              <a:t> di </a:t>
            </a:r>
            <a:r>
              <a:rPr lang="fr-FR" dirty="0" err="1" smtClean="0"/>
              <a:t>morti</a:t>
            </a:r>
            <a:r>
              <a:rPr lang="fr-FR" dirty="0" smtClean="0"/>
              <a:t> </a:t>
            </a:r>
            <a:r>
              <a:rPr lang="fr-FR" dirty="0" err="1" smtClean="0"/>
              <a:t>registrati</a:t>
            </a:r>
            <a:r>
              <a:rPr lang="fr-FR" dirty="0" smtClean="0"/>
              <a:t> per </a:t>
            </a:r>
            <a:r>
              <a:rPr lang="fr-FR" dirty="0" err="1" smtClean="0"/>
              <a:t>struttura</a:t>
            </a:r>
            <a:r>
              <a:rPr lang="fr-FR" dirty="0" smtClean="0"/>
              <a:t>/</a:t>
            </a:r>
            <a:r>
              <a:rPr lang="fr-FR" dirty="0" err="1" smtClean="0"/>
              <a:t>distretto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GOVERNANCE:			piano </a:t>
            </a:r>
            <a:r>
              <a:rPr lang="fr-FR" dirty="0" err="1" smtClean="0"/>
              <a:t>sanitario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/>
              <a:t> </a:t>
            </a:r>
            <a:r>
              <a:rPr lang="fr-FR" dirty="0" smtClean="0"/>
              <a:t>(IHP+)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9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40"/>
    </mc:Choice>
    <mc:Fallback>
      <p:transition spd="slow" advTm="310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VALUTAZIONE SERVIZI SANITARI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COSA BISOGNA SAPERE DELLA VALUTAZIONE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PRIMA DI PARIGI </a:t>
            </a:r>
          </a:p>
          <a:p>
            <a:endParaRPr lang="fr-FR" dirty="0" smtClean="0"/>
          </a:p>
          <a:p>
            <a:r>
              <a:rPr lang="fr-FR" dirty="0" smtClean="0"/>
              <a:t>DOPO PARIGI </a:t>
            </a:r>
          </a:p>
          <a:p>
            <a:endParaRPr lang="fr-FR" dirty="0" smtClean="0"/>
          </a:p>
          <a:p>
            <a:r>
              <a:rPr lang="fr-FR" dirty="0" smtClean="0"/>
              <a:t>LA COOPERAZIONE ITALIANA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301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51"/>
    </mc:Choice>
    <mc:Fallback>
      <p:transition spd="slow" advTm="23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INDICATORI OUTPUT(</a:t>
            </a:r>
            <a:r>
              <a:rPr lang="fr-FR" dirty="0" err="1" smtClean="0"/>
              <a:t>risultati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ACCESSIBILITA’:	</a:t>
            </a:r>
            <a:r>
              <a:rPr lang="fr-FR" dirty="0" err="1" smtClean="0"/>
              <a:t>numero</a:t>
            </a:r>
            <a:r>
              <a:rPr lang="fr-FR" dirty="0" smtClean="0"/>
              <a:t> </a:t>
            </a:r>
            <a:r>
              <a:rPr lang="fr-FR" dirty="0" err="1" smtClean="0"/>
              <a:t>pazienti</a:t>
            </a:r>
            <a:r>
              <a:rPr lang="fr-FR" dirty="0" smtClean="0"/>
              <a:t> </a:t>
            </a:r>
            <a:r>
              <a:rPr lang="fr-FR" dirty="0" err="1" smtClean="0"/>
              <a:t>visitati</a:t>
            </a:r>
            <a:r>
              <a:rPr lang="fr-FR" dirty="0" smtClean="0"/>
              <a:t> per </a:t>
            </a:r>
            <a:r>
              <a:rPr lang="fr-FR" dirty="0" err="1" smtClean="0"/>
              <a:t>anno</a:t>
            </a:r>
            <a:r>
              <a:rPr lang="fr-FR" dirty="0" smtClean="0"/>
              <a:t>, </a:t>
            </a:r>
          </a:p>
          <a:p>
            <a:endParaRPr lang="fr-FR" dirty="0" smtClean="0"/>
          </a:p>
          <a:p>
            <a:r>
              <a:rPr lang="fr-FR" dirty="0" smtClean="0"/>
              <a:t>PERFORMANCE:	</a:t>
            </a:r>
            <a:r>
              <a:rPr lang="fr-FR" dirty="0" err="1" smtClean="0"/>
              <a:t>disponibilità</a:t>
            </a:r>
            <a:r>
              <a:rPr lang="fr-FR" dirty="0" smtClean="0"/>
              <a:t> di </a:t>
            </a:r>
            <a:r>
              <a:rPr lang="fr-FR" dirty="0" err="1" smtClean="0"/>
              <a:t>farmaci</a:t>
            </a:r>
            <a:r>
              <a:rPr lang="fr-FR" dirty="0" smtClean="0"/>
              <a:t> </a:t>
            </a:r>
            <a:r>
              <a:rPr lang="fr-FR" dirty="0" err="1" smtClean="0"/>
              <a:t>essenziali</a:t>
            </a:r>
            <a:r>
              <a:rPr lang="fr-FR" dirty="0" smtClean="0"/>
              <a:t>, </a:t>
            </a:r>
            <a:r>
              <a:rPr lang="fr-FR" dirty="0" err="1" smtClean="0"/>
              <a:t>materiale</a:t>
            </a:r>
            <a:r>
              <a:rPr lang="fr-FR" dirty="0" smtClean="0"/>
              <a:t> </a:t>
            </a:r>
            <a:r>
              <a:rPr lang="fr-FR" dirty="0" err="1" smtClean="0"/>
              <a:t>sanitario</a:t>
            </a:r>
            <a:r>
              <a:rPr lang="fr-FR" dirty="0" smtClean="0"/>
              <a:t> , 							personale </a:t>
            </a:r>
            <a:r>
              <a:rPr lang="fr-FR" dirty="0" err="1" smtClean="0"/>
              <a:t>sanitario</a:t>
            </a:r>
            <a:r>
              <a:rPr lang="fr-FR" dirty="0" smtClean="0"/>
              <a:t> </a:t>
            </a:r>
            <a:r>
              <a:rPr lang="fr-FR" dirty="0" err="1" smtClean="0"/>
              <a:t>disponibile</a:t>
            </a:r>
            <a:r>
              <a:rPr lang="fr-FR" dirty="0" smtClean="0"/>
              <a:t> e </a:t>
            </a:r>
            <a:r>
              <a:rPr lang="fr-FR" dirty="0" err="1" smtClean="0"/>
              <a:t>competente</a:t>
            </a:r>
            <a:r>
              <a:rPr lang="fr-FR" dirty="0" smtClean="0"/>
              <a:t>, </a:t>
            </a:r>
          </a:p>
          <a:p>
            <a:endParaRPr lang="fr-FR" dirty="0" smtClean="0"/>
          </a:p>
          <a:p>
            <a:r>
              <a:rPr lang="fr-FR" dirty="0" smtClean="0"/>
              <a:t>SICUREZZA e QUALITA’: compliance di </a:t>
            </a:r>
            <a:r>
              <a:rPr lang="fr-FR" dirty="0" err="1" smtClean="0"/>
              <a:t>trattamento</a:t>
            </a:r>
            <a:r>
              <a:rPr lang="fr-FR" dirty="0" smtClean="0"/>
              <a:t> (DOTS, HIV/AIDS,), </a:t>
            </a:r>
            <a:r>
              <a:rPr lang="fr-FR" dirty="0" err="1" smtClean="0"/>
              <a:t>tasso</a:t>
            </a:r>
            <a:r>
              <a:rPr lang="fr-FR" dirty="0" smtClean="0"/>
              <a:t> 								di </a:t>
            </a:r>
            <a:r>
              <a:rPr lang="fr-FR" dirty="0" err="1" smtClean="0"/>
              <a:t>infezioni</a:t>
            </a:r>
            <a:r>
              <a:rPr lang="fr-FR" dirty="0" smtClean="0"/>
              <a:t> </a:t>
            </a:r>
            <a:r>
              <a:rPr lang="fr-FR" dirty="0" err="1" smtClean="0"/>
              <a:t>chirurgiche</a:t>
            </a:r>
            <a:r>
              <a:rPr lang="fr-FR" dirty="0" smtClean="0"/>
              <a:t>, tempi di </a:t>
            </a:r>
            <a:r>
              <a:rPr lang="fr-FR" dirty="0" err="1" smtClean="0"/>
              <a:t>attesa</a:t>
            </a:r>
            <a:r>
              <a:rPr lang="fr-FR" dirty="0" smtClean="0"/>
              <a:t> per 									</a:t>
            </a:r>
            <a:r>
              <a:rPr lang="fr-FR" dirty="0" err="1" smtClean="0"/>
              <a:t>interventi</a:t>
            </a:r>
            <a:r>
              <a:rPr lang="fr-FR" dirty="0" smtClean="0"/>
              <a:t> </a:t>
            </a:r>
            <a:r>
              <a:rPr lang="fr-FR" dirty="0" err="1" smtClean="0"/>
              <a:t>chirurgici</a:t>
            </a:r>
            <a:r>
              <a:rPr lang="fr-FR" dirty="0" smtClean="0"/>
              <a:t>  di </a:t>
            </a:r>
            <a:r>
              <a:rPr lang="fr-FR" dirty="0" err="1" smtClean="0"/>
              <a:t>urgenza</a:t>
            </a:r>
            <a:r>
              <a:rPr lang="fr-FR" dirty="0" smtClean="0"/>
              <a:t> (parti </a:t>
            </a:r>
            <a:r>
              <a:rPr lang="fr-FR" dirty="0" err="1" smtClean="0"/>
              <a:t>cesarei</a:t>
            </a:r>
            <a:r>
              <a:rPr lang="fr-FR" dirty="0" smtClean="0"/>
              <a:t>)</a:t>
            </a:r>
          </a:p>
          <a:p>
            <a:pPr marL="2743200" lvl="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1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37"/>
    </mc:Choice>
    <mc:Fallback>
      <p:transition spd="slow" advTm="1833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INDICATORI OUTCOME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COPERTURA DEI SERVIZI: 	visite </a:t>
            </a:r>
            <a:r>
              <a:rPr lang="fr-FR" dirty="0" err="1" smtClean="0"/>
              <a:t>prenatali</a:t>
            </a:r>
            <a:r>
              <a:rPr lang="fr-FR" dirty="0" smtClean="0"/>
              <a:t> (4+ visite), DPT3 </a:t>
            </a:r>
            <a:r>
              <a:rPr lang="fr-FR" dirty="0" err="1" smtClean="0"/>
              <a:t>tasso</a:t>
            </a:r>
            <a:r>
              <a:rPr lang="fr-FR" dirty="0" smtClean="0"/>
              <a:t> di 									         </a:t>
            </a:r>
            <a:r>
              <a:rPr lang="fr-FR" dirty="0" err="1" smtClean="0"/>
              <a:t>immunizzazione</a:t>
            </a:r>
            <a:r>
              <a:rPr lang="fr-FR" dirty="0" smtClean="0"/>
              <a:t>, HIV/AIDS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ricevono</a:t>
            </a:r>
            <a:r>
              <a:rPr lang="fr-FR" dirty="0" smtClean="0"/>
              <a:t> ART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FATTORI DI RISCHIO:		</a:t>
            </a:r>
            <a:r>
              <a:rPr lang="fr-FR" dirty="0" err="1" smtClean="0"/>
              <a:t>accesso</a:t>
            </a:r>
            <a:r>
              <a:rPr lang="fr-FR" dirty="0" smtClean="0"/>
              <a:t> ad </a:t>
            </a:r>
            <a:r>
              <a:rPr lang="fr-FR" dirty="0" err="1" smtClean="0"/>
              <a:t>acqua</a:t>
            </a:r>
            <a:r>
              <a:rPr lang="fr-FR" dirty="0" smtClean="0"/>
              <a:t> </a:t>
            </a:r>
            <a:r>
              <a:rPr lang="fr-FR" dirty="0" err="1" smtClean="0"/>
              <a:t>potabile</a:t>
            </a:r>
            <a:r>
              <a:rPr lang="fr-FR" dirty="0" smtClean="0"/>
              <a:t>, screening 									        </a:t>
            </a:r>
            <a:r>
              <a:rPr lang="fr-FR" dirty="0" err="1" smtClean="0"/>
              <a:t>malnutrizione</a:t>
            </a:r>
            <a:r>
              <a:rPr lang="fr-FR" dirty="0" smtClean="0"/>
              <a:t>, </a:t>
            </a:r>
            <a:r>
              <a:rPr lang="fr-FR" dirty="0" err="1" smtClean="0"/>
              <a:t>breastfeeding</a:t>
            </a:r>
            <a:r>
              <a:rPr lang="fr-FR" dirty="0" smtClean="0"/>
              <a:t>, </a:t>
            </a:r>
            <a:r>
              <a:rPr lang="fr-FR" dirty="0" err="1" smtClean="0"/>
              <a:t>baso</a:t>
            </a:r>
            <a:r>
              <a:rPr lang="fr-FR" dirty="0" smtClean="0"/>
              <a:t> peso alla 									</a:t>
            </a:r>
            <a:r>
              <a:rPr lang="fr-FR" dirty="0" err="1" smtClean="0"/>
              <a:t>nascita</a:t>
            </a:r>
            <a:r>
              <a:rPr lang="fr-FR" dirty="0" smtClean="0"/>
              <a:t>,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10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9"/>
    </mc:Choice>
    <mc:Fallback>
      <p:transition spd="slow" advTm="793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INDICATORI IMPATTO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STATO DI SALUTE DELLA POPOLAZIONE:  </a:t>
            </a:r>
            <a:r>
              <a:rPr lang="fr-FR" dirty="0" err="1" smtClean="0"/>
              <a:t>Mortalità</a:t>
            </a:r>
            <a:r>
              <a:rPr lang="fr-FR" dirty="0" smtClean="0"/>
              <a:t> </a:t>
            </a:r>
            <a:r>
              <a:rPr lang="fr-FR" dirty="0" err="1" smtClean="0"/>
              <a:t>sotto</a:t>
            </a:r>
            <a:r>
              <a:rPr lang="fr-FR" dirty="0" smtClean="0"/>
              <a:t> i 5 </a:t>
            </a:r>
            <a:r>
              <a:rPr lang="fr-FR" dirty="0" err="1" smtClean="0"/>
              <a:t>anni</a:t>
            </a:r>
            <a:r>
              <a:rPr lang="fr-FR" dirty="0" smtClean="0"/>
              <a:t>, </a:t>
            </a:r>
            <a:r>
              <a:rPr lang="fr-FR" dirty="0" err="1" smtClean="0"/>
              <a:t>Mortalità</a:t>
            </a:r>
            <a:r>
              <a:rPr lang="fr-FR" dirty="0" smtClean="0"/>
              <a:t> 						materna, </a:t>
            </a:r>
            <a:r>
              <a:rPr lang="fr-FR" dirty="0" err="1" smtClean="0"/>
              <a:t>mortalità</a:t>
            </a:r>
            <a:r>
              <a:rPr lang="fr-FR" dirty="0" smtClean="0"/>
              <a:t> </a:t>
            </a:r>
            <a:r>
              <a:rPr lang="fr-FR" dirty="0" err="1" smtClean="0"/>
              <a:t>specifica</a:t>
            </a:r>
            <a:r>
              <a:rPr lang="fr-FR" dirty="0" smtClean="0"/>
              <a:t> per </a:t>
            </a:r>
            <a:r>
              <a:rPr lang="fr-FR" dirty="0" err="1" smtClean="0"/>
              <a:t>malattia</a:t>
            </a:r>
            <a:r>
              <a:rPr lang="fr-FR" dirty="0" smtClean="0"/>
              <a:t>, </a:t>
            </a:r>
            <a:r>
              <a:rPr lang="fr-FR" dirty="0" err="1" smtClean="0"/>
              <a:t>incidenza</a:t>
            </a:r>
            <a:r>
              <a:rPr lang="fr-FR" dirty="0" smtClean="0"/>
              <a:t> 							HIV/AIDS, </a:t>
            </a:r>
            <a:r>
              <a:rPr lang="fr-FR" dirty="0" err="1" smtClean="0"/>
              <a:t>prevalenza</a:t>
            </a:r>
            <a:r>
              <a:rPr lang="fr-FR" dirty="0" smtClean="0"/>
              <a:t> della TB,…</a:t>
            </a:r>
          </a:p>
          <a:p>
            <a:endParaRPr lang="fr-FR" dirty="0"/>
          </a:p>
          <a:p>
            <a:r>
              <a:rPr lang="fr-FR" dirty="0" smtClean="0"/>
              <a:t>RISCHIO FINANZIARI:  </a:t>
            </a:r>
            <a:r>
              <a:rPr lang="fr-FR" dirty="0" err="1" smtClean="0"/>
              <a:t>spesa</a:t>
            </a:r>
            <a:r>
              <a:rPr lang="fr-FR" dirty="0" smtClean="0"/>
              <a:t> a </a:t>
            </a:r>
            <a:r>
              <a:rPr lang="fr-FR" dirty="0" err="1" smtClean="0"/>
              <a:t>carico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cittadino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totale della 									</a:t>
            </a:r>
            <a:r>
              <a:rPr lang="fr-FR" dirty="0" err="1" smtClean="0"/>
              <a:t>spesa</a:t>
            </a:r>
            <a:r>
              <a:rPr lang="fr-FR" dirty="0" smtClean="0"/>
              <a:t> </a:t>
            </a:r>
            <a:r>
              <a:rPr lang="fr-FR" dirty="0" err="1" smtClean="0"/>
              <a:t>sanitaria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MIGLIORAMENTO </a:t>
            </a:r>
            <a:r>
              <a:rPr lang="fr-FR" dirty="0"/>
              <a:t>DEI SERVIZI: user satisfaction </a:t>
            </a:r>
            <a:r>
              <a:rPr lang="fr-FR" dirty="0" err="1"/>
              <a:t>survey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8747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7"/>
    </mc:Choice>
    <mc:Fallback>
      <p:transition spd="slow" advTm="534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VALUTAZIONE DEI PROGRAMMI SANITARI NELLA COOPERAZIONE ITALIANA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63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0"/>
    </mc:Choice>
    <mc:Fallback>
      <p:transition spd="slow" advTm="458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TAPPE PRINCIPALI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2002: MANUALE OPERATIVO DI MONITORAGGIO E VALUTAZIONE DELLE INIZIATIVE DI COOPERAZIONE ALLO SVILUPPO,</a:t>
            </a:r>
          </a:p>
          <a:p>
            <a:r>
              <a:rPr lang="fr-FR" dirty="0" smtClean="0"/>
              <a:t>2003: DICHIARAZIONE DI ROMA</a:t>
            </a:r>
          </a:p>
          <a:p>
            <a:r>
              <a:rPr lang="fr-FR" dirty="0" smtClean="0"/>
              <a:t>2005: FIRMA LA DICHIARAZIONE DI PARIGI</a:t>
            </a:r>
          </a:p>
          <a:p>
            <a:r>
              <a:rPr lang="fr-FR" dirty="0" smtClean="0"/>
              <a:t>2007: PARTECIPA ALLA FONDAZIONE DELL’IHP</a:t>
            </a:r>
          </a:p>
          <a:p>
            <a:r>
              <a:rPr lang="fr-FR" dirty="0" smtClean="0"/>
              <a:t>2008: FIRMA IL PRIMO COMPACT IN MOZAMBICO, </a:t>
            </a:r>
          </a:p>
          <a:p>
            <a:r>
              <a:rPr lang="fr-FR" dirty="0" smtClean="0"/>
              <a:t>2009 : STREAM (</a:t>
            </a:r>
            <a:r>
              <a:rPr lang="fr-FR" dirty="0" err="1"/>
              <a:t>s</a:t>
            </a:r>
            <a:r>
              <a:rPr lang="fr-FR" dirty="0" err="1" smtClean="0"/>
              <a:t>inteticità</a:t>
            </a:r>
            <a:r>
              <a:rPr lang="fr-FR" dirty="0" smtClean="0"/>
              <a:t>, </a:t>
            </a:r>
            <a:r>
              <a:rPr lang="fr-FR" dirty="0" err="1" smtClean="0"/>
              <a:t>trasparenza</a:t>
            </a:r>
            <a:r>
              <a:rPr lang="fr-FR" dirty="0" smtClean="0"/>
              <a:t>, </a:t>
            </a:r>
            <a:r>
              <a:rPr lang="fr-FR" dirty="0" err="1" smtClean="0"/>
              <a:t>realizzabilità</a:t>
            </a:r>
            <a:r>
              <a:rPr lang="fr-FR" dirty="0" smtClean="0"/>
              <a:t>, </a:t>
            </a:r>
            <a:r>
              <a:rPr lang="fr-FR" dirty="0" err="1" smtClean="0"/>
              <a:t>esaustività</a:t>
            </a:r>
            <a:r>
              <a:rPr lang="fr-FR" dirty="0" smtClean="0"/>
              <a:t>, </a:t>
            </a:r>
            <a:r>
              <a:rPr lang="fr-FR" dirty="0" err="1" smtClean="0"/>
              <a:t>armonizzazione</a:t>
            </a:r>
            <a:r>
              <a:rPr lang="fr-FR" dirty="0" smtClean="0"/>
              <a:t>, </a:t>
            </a:r>
            <a:r>
              <a:rPr lang="fr-FR" dirty="0" err="1" smtClean="0"/>
              <a:t>misurabilità</a:t>
            </a:r>
            <a:r>
              <a:rPr lang="fr-FR" dirty="0" smtClean="0"/>
              <a:t>),</a:t>
            </a:r>
          </a:p>
          <a:p>
            <a:r>
              <a:rPr lang="fr-FR" dirty="0" smtClean="0"/>
              <a:t>2010: FIRMA IL </a:t>
            </a:r>
            <a:r>
              <a:rPr lang="fr-FR" dirty="0" smtClean="0"/>
              <a:t>COMPACT </a:t>
            </a:r>
            <a:r>
              <a:rPr lang="fr-FR" dirty="0" smtClean="0"/>
              <a:t>IN ETIOPIA,</a:t>
            </a:r>
            <a:endParaRPr lang="fr-FR" dirty="0"/>
          </a:p>
          <a:p>
            <a:r>
              <a:rPr lang="fr-FR" dirty="0" smtClean="0"/>
              <a:t>2013: INTRODUCE MARKER EFFICACIA SU INIZIATIVE DELLA SANITA’</a:t>
            </a:r>
          </a:p>
          <a:p>
            <a:r>
              <a:rPr lang="fr-FR" dirty="0" smtClean="0"/>
              <a:t>2014: RACCOMANDAZIONI OCSE E ADOZIONE DI UN PIANO DI VALUTAZIONE PLURIENNALE</a:t>
            </a:r>
          </a:p>
          <a:p>
            <a:r>
              <a:rPr lang="fr-FR" dirty="0" smtClean="0"/>
              <a:t>2014: FIRMA IL COMPACT IN SUD SUDAN,</a:t>
            </a:r>
          </a:p>
          <a:p>
            <a:r>
              <a:rPr lang="fr-FR" smtClean="0"/>
              <a:t>2014: </a:t>
            </a:r>
            <a:r>
              <a:rPr lang="fr-FR" dirty="0" smtClean="0"/>
              <a:t>LEGGE 125/20/2 AL MAECI LA VALUTAZIONE INIZIATIVE DI COOPERAZIONE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51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33"/>
    </mc:Choice>
    <mc:Fallback>
      <p:transition spd="slow" advTm="48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MARKER EFFICACIA 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APPROPRIAZIONE/OWNERSHIP </a:t>
            </a:r>
            <a:r>
              <a:rPr lang="fr-FR" sz="2000" dirty="0" smtClean="0"/>
              <a:t>(</a:t>
            </a:r>
            <a:r>
              <a:rPr lang="fr-FR" sz="2000" dirty="0" err="1" smtClean="0"/>
              <a:t>ruolo</a:t>
            </a:r>
            <a:r>
              <a:rPr lang="fr-FR" sz="2000" dirty="0" smtClean="0"/>
              <a:t> dei </a:t>
            </a:r>
            <a:r>
              <a:rPr lang="fr-FR" sz="2000" dirty="0" err="1" smtClean="0"/>
              <a:t>beneficiari</a:t>
            </a:r>
            <a:r>
              <a:rPr lang="fr-FR" sz="2000" dirty="0" smtClean="0"/>
              <a:t> </a:t>
            </a:r>
            <a:r>
              <a:rPr lang="fr-FR" sz="2000" dirty="0" err="1" smtClean="0"/>
              <a:t>nella</a:t>
            </a:r>
            <a:r>
              <a:rPr lang="fr-FR" sz="2000" dirty="0" smtClean="0"/>
              <a:t> </a:t>
            </a:r>
            <a:r>
              <a:rPr lang="fr-FR" sz="2000" dirty="0" err="1" smtClean="0"/>
              <a:t>formulazione</a:t>
            </a:r>
            <a:r>
              <a:rPr lang="fr-FR" sz="2000" dirty="0" smtClean="0"/>
              <a:t> </a:t>
            </a:r>
            <a:r>
              <a:rPr lang="fr-FR" sz="2000" dirty="0" err="1" smtClean="0"/>
              <a:t>dell’iniziativa</a:t>
            </a:r>
            <a:r>
              <a:rPr lang="fr-FR" sz="2000" dirty="0" smtClean="0"/>
              <a:t>, AT </a:t>
            </a:r>
            <a:r>
              <a:rPr lang="fr-FR" sz="2000" dirty="0" err="1" smtClean="0"/>
              <a:t>nazionale</a:t>
            </a:r>
            <a:r>
              <a:rPr lang="fr-FR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ALLINEAMENTO </a:t>
            </a:r>
            <a:r>
              <a:rPr lang="fr-FR" sz="2000" dirty="0" smtClean="0"/>
              <a:t>(</a:t>
            </a:r>
            <a:r>
              <a:rPr lang="fr-FR" sz="2000" dirty="0" err="1" smtClean="0"/>
              <a:t>integrato</a:t>
            </a:r>
            <a:r>
              <a:rPr lang="fr-FR" sz="2000" dirty="0" smtClean="0"/>
              <a:t> </a:t>
            </a:r>
            <a:r>
              <a:rPr lang="fr-FR" sz="2000" dirty="0" err="1" smtClean="0"/>
              <a:t>nel</a:t>
            </a:r>
            <a:r>
              <a:rPr lang="fr-FR" sz="2000" dirty="0" smtClean="0"/>
              <a:t> </a:t>
            </a:r>
            <a:r>
              <a:rPr lang="fr-FR" sz="2000" dirty="0" err="1" smtClean="0"/>
              <a:t>sistema</a:t>
            </a:r>
            <a:r>
              <a:rPr lang="fr-FR" sz="2000" dirty="0" smtClean="0"/>
              <a:t> </a:t>
            </a:r>
            <a:r>
              <a:rPr lang="fr-FR" sz="2000" dirty="0" err="1" smtClean="0"/>
              <a:t>governativo</a:t>
            </a:r>
            <a:r>
              <a:rPr lang="fr-FR" sz="2000" dirty="0" smtClean="0"/>
              <a:t>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Paese</a:t>
            </a:r>
            <a:r>
              <a:rPr lang="fr-FR" sz="2000" dirty="0" smtClean="0"/>
              <a:t>, </a:t>
            </a:r>
            <a:r>
              <a:rPr lang="fr-FR" sz="2000" dirty="0" err="1" smtClean="0"/>
              <a:t>utilizzo</a:t>
            </a:r>
            <a:r>
              <a:rPr lang="fr-FR" sz="2000" dirty="0" smtClean="0"/>
              <a:t> delle </a:t>
            </a:r>
            <a:r>
              <a:rPr lang="fr-FR" sz="2000" dirty="0" err="1" smtClean="0"/>
              <a:t>procedure</a:t>
            </a:r>
            <a:r>
              <a:rPr lang="fr-FR" sz="2000" dirty="0" smtClean="0"/>
              <a:t>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Paese</a:t>
            </a:r>
            <a:r>
              <a:rPr lang="fr-FR" sz="2000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ARMONIZZAZIONE (</a:t>
            </a:r>
            <a:r>
              <a:rPr lang="fr-FR" sz="2000" dirty="0" smtClean="0"/>
              <a:t>UE </a:t>
            </a:r>
            <a:r>
              <a:rPr lang="fr-FR" sz="2000" dirty="0" err="1" smtClean="0"/>
              <a:t>divisione</a:t>
            </a:r>
            <a:r>
              <a:rPr lang="fr-FR" sz="2000" dirty="0" smtClean="0"/>
              <a:t> </a:t>
            </a:r>
            <a:r>
              <a:rPr lang="fr-FR" sz="2000" dirty="0" err="1" smtClean="0"/>
              <a:t>del</a:t>
            </a:r>
            <a:r>
              <a:rPr lang="fr-FR" sz="2000" dirty="0" smtClean="0"/>
              <a:t> Lavoro, </a:t>
            </a:r>
            <a:r>
              <a:rPr lang="fr-FR" sz="2000" dirty="0" err="1" smtClean="0"/>
              <a:t>coordinato</a:t>
            </a:r>
            <a:r>
              <a:rPr lang="fr-FR" sz="2000" dirty="0" smtClean="0"/>
              <a:t> con </a:t>
            </a:r>
            <a:r>
              <a:rPr lang="fr-FR" sz="2000" dirty="0" err="1" smtClean="0"/>
              <a:t>altri</a:t>
            </a:r>
            <a:r>
              <a:rPr lang="fr-FR" sz="2000" dirty="0" smtClean="0"/>
              <a:t> </a:t>
            </a:r>
            <a:r>
              <a:rPr lang="fr-FR" sz="2000" dirty="0" err="1" smtClean="0"/>
              <a:t>donatori</a:t>
            </a:r>
            <a:r>
              <a:rPr lang="fr-FR" sz="2000" dirty="0" smtClean="0"/>
              <a:t>, </a:t>
            </a:r>
            <a:r>
              <a:rPr lang="fr-FR" sz="2000" dirty="0" err="1" smtClean="0"/>
              <a:t>programmazione</a:t>
            </a:r>
            <a:r>
              <a:rPr lang="fr-FR" sz="2000" dirty="0" smtClean="0"/>
              <a:t> </a:t>
            </a:r>
            <a:r>
              <a:rPr lang="fr-FR" sz="2000" dirty="0" err="1" smtClean="0"/>
              <a:t>congiunta</a:t>
            </a:r>
            <a:r>
              <a:rPr lang="fr-FR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GESTIONE PER RISULTATO (</a:t>
            </a:r>
            <a:r>
              <a:rPr lang="fr-FR" sz="2000" dirty="0" err="1" smtClean="0"/>
              <a:t>sistema</a:t>
            </a:r>
            <a:r>
              <a:rPr lang="fr-FR" sz="2000" dirty="0" smtClean="0"/>
              <a:t> di </a:t>
            </a:r>
            <a:r>
              <a:rPr lang="fr-FR" sz="2000" dirty="0" err="1" smtClean="0"/>
              <a:t>gestione</a:t>
            </a:r>
            <a:r>
              <a:rPr lang="fr-FR" sz="2000" dirty="0" smtClean="0"/>
              <a:t> </a:t>
            </a:r>
            <a:r>
              <a:rPr lang="fr-FR" sz="2000" dirty="0" err="1" smtClean="0"/>
              <a:t>dell’iniziativa</a:t>
            </a:r>
            <a:r>
              <a:rPr lang="fr-FR" sz="2000" dirty="0" smtClean="0"/>
              <a:t> per </a:t>
            </a:r>
            <a:r>
              <a:rPr lang="fr-FR" sz="2000" dirty="0" err="1" smtClean="0"/>
              <a:t>risultati</a:t>
            </a:r>
            <a:r>
              <a:rPr lang="fr-FR" sz="2000" dirty="0" smtClean="0"/>
              <a:t> – </a:t>
            </a:r>
            <a:r>
              <a:rPr lang="fr-FR" sz="2000" dirty="0" err="1" smtClean="0"/>
              <a:t>pianifica</a:t>
            </a:r>
            <a:r>
              <a:rPr lang="fr-FR" sz="2000" dirty="0" smtClean="0"/>
              <a:t>	</a:t>
            </a:r>
            <a:r>
              <a:rPr lang="fr-FR" sz="2000" dirty="0" err="1" smtClean="0"/>
              <a:t>zione</a:t>
            </a:r>
            <a:r>
              <a:rPr lang="fr-FR" sz="2000" dirty="0" smtClean="0"/>
              <a:t>, </a:t>
            </a:r>
            <a:r>
              <a:rPr lang="fr-FR" sz="2000" dirty="0" err="1" smtClean="0"/>
              <a:t>rischi</a:t>
            </a:r>
            <a:r>
              <a:rPr lang="fr-FR" sz="2000" dirty="0" smtClean="0"/>
              <a:t>, </a:t>
            </a:r>
            <a:r>
              <a:rPr lang="fr-FR" sz="2000" dirty="0" err="1" smtClean="0"/>
              <a:t>monitoraggio</a:t>
            </a:r>
            <a:r>
              <a:rPr lang="fr-FR" sz="2000" dirty="0" smtClean="0"/>
              <a:t>, </a:t>
            </a:r>
            <a:r>
              <a:rPr lang="fr-FR" sz="2000" dirty="0" err="1" smtClean="0"/>
              <a:t>valutazione</a:t>
            </a:r>
            <a:r>
              <a:rPr lang="fr-FR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RESPONSABILIZZAZIONE RECIPROCA </a:t>
            </a:r>
            <a:r>
              <a:rPr lang="fr-FR" sz="2000" dirty="0" smtClean="0"/>
              <a:t>(</a:t>
            </a:r>
            <a:r>
              <a:rPr lang="fr-FR" sz="2000" dirty="0" err="1" smtClean="0"/>
              <a:t>Condivisione</a:t>
            </a:r>
            <a:r>
              <a:rPr lang="fr-FR" sz="2000" dirty="0" smtClean="0"/>
              <a:t> e </a:t>
            </a:r>
            <a:r>
              <a:rPr lang="fr-FR" sz="2000" dirty="0" err="1" smtClean="0"/>
              <a:t>trasparenza</a:t>
            </a:r>
            <a:r>
              <a:rPr lang="fr-FR" sz="2000" dirty="0" smtClean="0"/>
              <a:t> dei </a:t>
            </a:r>
            <a:r>
              <a:rPr lang="fr-FR" sz="2000" dirty="0" err="1" smtClean="0"/>
              <a:t>sistemi</a:t>
            </a:r>
            <a:r>
              <a:rPr lang="fr-FR" sz="2000" dirty="0" smtClean="0"/>
              <a:t> </a:t>
            </a:r>
            <a:r>
              <a:rPr lang="fr-FR" sz="2000" dirty="0" err="1" smtClean="0"/>
              <a:t>decisionali</a:t>
            </a:r>
            <a:r>
              <a:rPr lang="fr-FR" sz="2000" dirty="0" smtClean="0"/>
              <a:t>, </a:t>
            </a:r>
            <a:r>
              <a:rPr lang="fr-FR" sz="2000" dirty="0" err="1" smtClean="0"/>
              <a:t>priodiche</a:t>
            </a:r>
            <a:r>
              <a:rPr lang="fr-FR" sz="2000" dirty="0" smtClean="0"/>
              <a:t> </a:t>
            </a:r>
            <a:r>
              <a:rPr lang="fr-FR" sz="2000" dirty="0" err="1" smtClean="0"/>
              <a:t>consultazioni</a:t>
            </a:r>
            <a:r>
              <a:rPr lang="fr-FR" sz="2000" dirty="0" smtClean="0"/>
              <a:t> –Joint </a:t>
            </a:r>
            <a:r>
              <a:rPr lang="fr-FR" sz="2000" dirty="0" err="1" smtClean="0"/>
              <a:t>rewiew</a:t>
            </a:r>
            <a:r>
              <a:rPr lang="fr-FR" sz="2000" dirty="0" smtClean="0"/>
              <a:t>, </a:t>
            </a:r>
            <a:r>
              <a:rPr lang="fr-FR" sz="2000" dirty="0" err="1" smtClean="0"/>
              <a:t>valutazioone</a:t>
            </a:r>
            <a:r>
              <a:rPr lang="fr-FR" sz="2000" dirty="0" smtClean="0"/>
              <a:t> finale </a:t>
            </a:r>
            <a:r>
              <a:rPr lang="fr-FR" sz="2000" dirty="0" err="1" smtClean="0"/>
              <a:t>congiunta</a:t>
            </a:r>
            <a:r>
              <a:rPr lang="fr-FR" sz="2000" dirty="0" smtClean="0"/>
              <a:t>)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6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8"/>
    </mc:Choice>
    <mc:Fallback>
      <p:transition spd="slow" advTm="299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MARKER EFFICACIA 			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6	PARTENARIATO INCLUSIVO (</a:t>
            </a:r>
            <a:r>
              <a:rPr lang="fr-FR" sz="2000" dirty="0" err="1" smtClean="0"/>
              <a:t>Consultazione</a:t>
            </a:r>
            <a:r>
              <a:rPr lang="fr-FR" sz="2000" dirty="0" smtClean="0"/>
              <a:t> e </a:t>
            </a:r>
            <a:r>
              <a:rPr lang="fr-FR" sz="2000" dirty="0" err="1" smtClean="0"/>
              <a:t>coinvolgimento</a:t>
            </a:r>
            <a:r>
              <a:rPr lang="fr-FR" sz="2000" dirty="0" smtClean="0"/>
              <a:t> </a:t>
            </a:r>
            <a:r>
              <a:rPr lang="fr-FR" sz="2000" dirty="0" err="1" smtClean="0"/>
              <a:t>sicietà</a:t>
            </a:r>
            <a:r>
              <a:rPr lang="fr-FR" sz="2000" dirty="0" smtClean="0"/>
              <a:t> civile, 	</a:t>
            </a:r>
            <a:r>
              <a:rPr lang="fr-FR" sz="2000" dirty="0" err="1" smtClean="0"/>
              <a:t>esperienze</a:t>
            </a:r>
            <a:r>
              <a:rPr lang="fr-FR" sz="2000" dirty="0" smtClean="0"/>
              <a:t> sud-sud, </a:t>
            </a:r>
            <a:r>
              <a:rPr lang="fr-FR" sz="2000" dirty="0" err="1" smtClean="0"/>
              <a:t>coerenza</a:t>
            </a:r>
            <a:r>
              <a:rPr lang="fr-FR" sz="2000" dirty="0" smtClean="0"/>
              <a:t> delle </a:t>
            </a:r>
            <a:r>
              <a:rPr lang="fr-FR" sz="2000" dirty="0" err="1" smtClean="0"/>
              <a:t>politiche</a:t>
            </a:r>
            <a:r>
              <a:rPr lang="fr-FR" sz="2000" dirty="0" smtClean="0"/>
              <a:t>),</a:t>
            </a:r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AutoNum type="arabicPlain" startAt="7"/>
            </a:pPr>
            <a:r>
              <a:rPr lang="fr-FR" dirty="0" smtClean="0"/>
              <a:t> ELIMINAZIONE DELLA POVERTA’ </a:t>
            </a:r>
            <a:r>
              <a:rPr lang="fr-FR" sz="2000" dirty="0" smtClean="0"/>
              <a:t>(</a:t>
            </a:r>
            <a:r>
              <a:rPr lang="fr-FR" sz="2000" dirty="0" err="1" smtClean="0"/>
              <a:t>risponde</a:t>
            </a:r>
            <a:r>
              <a:rPr lang="fr-FR" sz="2000" dirty="0" smtClean="0"/>
              <a:t> </a:t>
            </a:r>
            <a:r>
              <a:rPr lang="fr-FR" sz="2000" dirty="0" err="1" smtClean="0"/>
              <a:t>alle</a:t>
            </a:r>
            <a:r>
              <a:rPr lang="fr-FR" sz="2000" dirty="0" smtClean="0"/>
              <a:t> LLGG di Lotta alla </a:t>
            </a:r>
            <a:r>
              <a:rPr lang="fr-FR" sz="2000" dirty="0" err="1" smtClean="0"/>
              <a:t>Povertà</a:t>
            </a:r>
            <a:r>
              <a:rPr lang="fr-FR" sz="2000" dirty="0" smtClean="0"/>
              <a:t>,    </a:t>
            </a:r>
            <a:r>
              <a:rPr lang="fr-FR" sz="2000" dirty="0"/>
              <a:t> </a:t>
            </a:r>
            <a:r>
              <a:rPr lang="fr-FR" sz="2000" dirty="0" smtClean="0"/>
              <a:t>   </a:t>
            </a:r>
            <a:r>
              <a:rPr lang="fr-FR" sz="2000" dirty="0" err="1" smtClean="0"/>
              <a:t>coerenza</a:t>
            </a:r>
            <a:r>
              <a:rPr lang="fr-FR" sz="2000" dirty="0" smtClean="0"/>
              <a:t> con le </a:t>
            </a:r>
            <a:r>
              <a:rPr lang="fr-FR" sz="2000" dirty="0" err="1" smtClean="0"/>
              <a:t>pôlitiche</a:t>
            </a:r>
            <a:r>
              <a:rPr lang="fr-FR" sz="2000" dirty="0" smtClean="0"/>
              <a:t>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Paese</a:t>
            </a:r>
            <a:r>
              <a:rPr lang="fr-FR" sz="2000" dirty="0" smtClean="0"/>
              <a:t>,  </a:t>
            </a:r>
            <a:r>
              <a:rPr lang="fr-FR" sz="2000" dirty="0" err="1" smtClean="0"/>
              <a:t>gruppi</a:t>
            </a:r>
            <a:r>
              <a:rPr lang="fr-FR" sz="2000" dirty="0" smtClean="0"/>
              <a:t> più </a:t>
            </a:r>
            <a:r>
              <a:rPr lang="fr-FR" sz="2000" dirty="0" err="1" smtClean="0"/>
              <a:t>svantaggiati</a:t>
            </a:r>
            <a:r>
              <a:rPr lang="fr-FR" sz="2000" dirty="0" smtClean="0"/>
              <a:t>),</a:t>
            </a:r>
          </a:p>
          <a:p>
            <a:pPr marL="514350" indent="-514350">
              <a:buAutoNum type="arabicPlain" startAt="7"/>
            </a:pPr>
            <a:endParaRPr lang="fr-FR" sz="2000" dirty="0"/>
          </a:p>
          <a:p>
            <a:pPr marL="514350" indent="-514350">
              <a:buAutoNum type="arabicPlain" startAt="8"/>
            </a:pPr>
            <a:r>
              <a:rPr lang="fr-FR" dirty="0" smtClean="0"/>
              <a:t> EGUAGLIANZA DI GENERE </a:t>
            </a:r>
            <a:r>
              <a:rPr lang="fr-FR" sz="2000" dirty="0" smtClean="0"/>
              <a:t>(</a:t>
            </a:r>
            <a:r>
              <a:rPr lang="fr-FR" sz="2000" dirty="0" err="1" smtClean="0"/>
              <a:t>allineamento</a:t>
            </a:r>
            <a:r>
              <a:rPr lang="fr-FR" sz="2000" dirty="0" smtClean="0"/>
              <a:t> LLGG </a:t>
            </a:r>
            <a:r>
              <a:rPr lang="fr-FR" sz="2000" dirty="0" err="1" smtClean="0"/>
              <a:t>genere</a:t>
            </a:r>
            <a:r>
              <a:rPr lang="fr-FR" sz="2000" dirty="0" smtClean="0"/>
              <a:t> e </a:t>
            </a:r>
            <a:r>
              <a:rPr lang="fr-FR" sz="2000" dirty="0" err="1" smtClean="0"/>
              <a:t>empowerment</a:t>
            </a:r>
            <a:r>
              <a:rPr lang="fr-FR" sz="2000" dirty="0" smtClean="0"/>
              <a:t> delle donne della DGCS, </a:t>
            </a:r>
          </a:p>
          <a:p>
            <a:pPr marL="514350" indent="-514350">
              <a:buAutoNum type="arabicPlain" startAt="8"/>
            </a:pPr>
            <a:endParaRPr lang="fr-FR" sz="2000" dirty="0"/>
          </a:p>
          <a:p>
            <a:pPr marL="514350" indent="-514350">
              <a:buAutoNum type="arabicPlain" startAt="8"/>
            </a:pPr>
            <a:r>
              <a:rPr lang="fr-FR" sz="2400" dirty="0" smtClean="0"/>
              <a:t> </a:t>
            </a:r>
            <a:r>
              <a:rPr lang="fr-FR" dirty="0" smtClean="0"/>
              <a:t>SOSTENIBILITA’ AMBIENTALE </a:t>
            </a:r>
            <a:r>
              <a:rPr lang="fr-FR" sz="2000" dirty="0" smtClean="0"/>
              <a:t>(LLGG </a:t>
            </a:r>
            <a:r>
              <a:rPr lang="fr-FR" sz="2000" dirty="0" err="1" smtClean="0"/>
              <a:t>ambiente</a:t>
            </a:r>
            <a:r>
              <a:rPr lang="fr-FR" sz="2000" dirty="0" smtClean="0"/>
              <a:t>,)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94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7"/>
    </mc:Choice>
    <mc:Fallback>
      <p:transition spd="slow" advTm="299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RACCOMANDAZIONI OCSE (PEER 2014)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CREAZIONE DI UNA UNITA’ DI VALUTAZIONE </a:t>
            </a:r>
          </a:p>
          <a:p>
            <a:endParaRPr lang="fr-FR" dirty="0"/>
          </a:p>
          <a:p>
            <a:r>
              <a:rPr lang="fr-FR" dirty="0" smtClean="0"/>
              <a:t>INDIPENDENZA DELLA VALUTAZIONE</a:t>
            </a:r>
          </a:p>
          <a:p>
            <a:endParaRPr lang="fr-FR" dirty="0"/>
          </a:p>
          <a:p>
            <a:r>
              <a:rPr lang="fr-FR" dirty="0" smtClean="0"/>
              <a:t>PIANO DI VALUTAZIONE DI MEDIO TERMINE</a:t>
            </a:r>
          </a:p>
          <a:p>
            <a:endParaRPr lang="fr-FR" dirty="0"/>
          </a:p>
          <a:p>
            <a:r>
              <a:rPr lang="fr-FR" dirty="0" smtClean="0"/>
              <a:t>SELEZIONE STRATEGICA DELLE ATTIVITA’ DA VALUTARE</a:t>
            </a:r>
          </a:p>
          <a:p>
            <a:endParaRPr lang="fr-FR" dirty="0"/>
          </a:p>
          <a:p>
            <a:r>
              <a:rPr lang="fr-FR" dirty="0" smtClean="0"/>
              <a:t>RINFORZARE LA COMUNICAZIONE DEI RISULTATI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4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90"/>
    </mc:Choice>
    <mc:Fallback>
      <p:transition spd="slow" advTm="33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RIFORMA (L.125/8/2014)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37164"/>
          </a:xfrm>
        </p:spPr>
        <p:txBody>
          <a:bodyPr/>
          <a:lstStyle/>
          <a:p>
            <a:r>
              <a:rPr lang="fr-FR" dirty="0" smtClean="0"/>
              <a:t>Art.20,2: MAECI </a:t>
            </a:r>
            <a:r>
              <a:rPr lang="fr-FR" dirty="0" err="1" smtClean="0"/>
              <a:t>responsabilità</a:t>
            </a:r>
            <a:r>
              <a:rPr lang="fr-FR" dirty="0" smtClean="0"/>
              <a:t> per </a:t>
            </a:r>
            <a:r>
              <a:rPr lang="fr-FR" dirty="0" err="1" smtClean="0"/>
              <a:t>valutazione</a:t>
            </a:r>
            <a:r>
              <a:rPr lang="fr-FR" dirty="0" smtClean="0"/>
              <a:t> </a:t>
            </a:r>
            <a:r>
              <a:rPr lang="fr-FR" dirty="0" err="1" smtClean="0"/>
              <a:t>dell’impatto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interventi</a:t>
            </a:r>
            <a:r>
              <a:rPr lang="fr-FR" dirty="0" smtClean="0"/>
              <a:t> di Cooperazione </a:t>
            </a:r>
            <a:r>
              <a:rPr lang="fr-FR" dirty="0" err="1" smtClean="0"/>
              <a:t>gestiti</a:t>
            </a:r>
            <a:r>
              <a:rPr lang="fr-FR" dirty="0" smtClean="0"/>
              <a:t> </a:t>
            </a:r>
            <a:r>
              <a:rPr lang="fr-FR" dirty="0" err="1" smtClean="0"/>
              <a:t>dall’Agenzia</a:t>
            </a:r>
            <a:r>
              <a:rPr lang="fr-FR" dirty="0" smtClean="0"/>
              <a:t>…….</a:t>
            </a:r>
          </a:p>
          <a:p>
            <a:endParaRPr lang="fr-FR" dirty="0"/>
          </a:p>
          <a:p>
            <a:r>
              <a:rPr lang="fr-FR" dirty="0" smtClean="0"/>
              <a:t>Importante </a:t>
            </a:r>
            <a:r>
              <a:rPr lang="fr-FR" dirty="0" err="1" smtClean="0"/>
              <a:t>assicurare</a:t>
            </a:r>
            <a:r>
              <a:rPr lang="fr-FR" dirty="0" smtClean="0"/>
              <a:t> leadership </a:t>
            </a:r>
            <a:r>
              <a:rPr lang="fr-FR" dirty="0" err="1" smtClean="0"/>
              <a:t>politica</a:t>
            </a:r>
            <a:r>
              <a:rPr lang="fr-FR" dirty="0" smtClean="0"/>
              <a:t> e </a:t>
            </a:r>
            <a:r>
              <a:rPr lang="fr-FR" dirty="0" err="1" smtClean="0"/>
              <a:t>tecnica</a:t>
            </a:r>
            <a:r>
              <a:rPr lang="fr-FR" dirty="0" smtClean="0"/>
              <a:t> di </a:t>
            </a:r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attività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err="1" smtClean="0"/>
              <a:t>quali</a:t>
            </a:r>
            <a:r>
              <a:rPr lang="fr-FR" dirty="0" smtClean="0"/>
              <a:t> </a:t>
            </a:r>
            <a:r>
              <a:rPr lang="fr-FR" dirty="0" err="1" smtClean="0"/>
              <a:t>esperienze</a:t>
            </a:r>
            <a:r>
              <a:rPr lang="fr-FR" dirty="0" smtClean="0"/>
              <a:t> </a:t>
            </a:r>
            <a:r>
              <a:rPr lang="fr-FR" dirty="0" err="1" smtClean="0"/>
              <a:t>seguire</a:t>
            </a:r>
            <a:r>
              <a:rPr lang="fr-FR" dirty="0" smtClean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6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6"/>
    </mc:Choice>
    <mc:Fallback>
      <p:transition spd="slow" advTm="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900" dirty="0" smtClean="0"/>
              <a:t>GRAZIE</a:t>
            </a:r>
            <a:br>
              <a:rPr lang="fr-FR" sz="4900" dirty="0" smtClean="0"/>
            </a:br>
            <a:r>
              <a:rPr lang="fr-FR" sz="4900" dirty="0" smtClean="0"/>
              <a:t>PER L’ATTENZIONE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7"/>
    </mc:Choice>
    <mc:Fallback>
      <p:transition spd="slow" advTm="37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Perché la </a:t>
            </a:r>
            <a:r>
              <a:rPr lang="fr-FR" sz="4800" dirty="0" err="1" smtClean="0"/>
              <a:t>valutazione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3600" dirty="0" err="1" smtClean="0"/>
              <a:t>Comprendere</a:t>
            </a:r>
            <a:r>
              <a:rPr lang="fr-FR" sz="3600" dirty="0" smtClean="0"/>
              <a:t> </a:t>
            </a:r>
            <a:r>
              <a:rPr lang="fr-FR" sz="3600" dirty="0" err="1"/>
              <a:t>cosa</a:t>
            </a:r>
            <a:r>
              <a:rPr lang="fr-FR" sz="3600" dirty="0"/>
              <a:t> </a:t>
            </a:r>
            <a:r>
              <a:rPr lang="fr-FR" sz="3600" dirty="0" err="1"/>
              <a:t>funziona</a:t>
            </a:r>
            <a:r>
              <a:rPr lang="fr-FR" sz="3600" dirty="0"/>
              <a:t> e </a:t>
            </a:r>
            <a:r>
              <a:rPr lang="fr-FR" sz="3600" dirty="0" err="1"/>
              <a:t>cosa</a:t>
            </a:r>
            <a:r>
              <a:rPr lang="fr-FR" sz="3600" dirty="0"/>
              <a:t> non </a:t>
            </a:r>
            <a:r>
              <a:rPr lang="fr-FR" sz="3600" dirty="0" err="1"/>
              <a:t>funziona</a:t>
            </a:r>
            <a:r>
              <a:rPr lang="fr-FR" sz="3600" dirty="0"/>
              <a:t> </a:t>
            </a:r>
            <a:r>
              <a:rPr lang="fr-FR" sz="3600" dirty="0" smtClean="0"/>
              <a:t>e perché, per </a:t>
            </a:r>
            <a:r>
              <a:rPr lang="fr-FR" sz="3600" dirty="0" err="1" smtClean="0"/>
              <a:t>utilizzare</a:t>
            </a:r>
            <a:r>
              <a:rPr lang="fr-FR" sz="3600" dirty="0" smtClean="0"/>
              <a:t> i </a:t>
            </a:r>
            <a:r>
              <a:rPr lang="fr-FR" sz="3600" dirty="0" err="1"/>
              <a:t>fondi</a:t>
            </a:r>
            <a:r>
              <a:rPr lang="fr-FR" sz="3600" dirty="0"/>
              <a:t> </a:t>
            </a:r>
            <a:r>
              <a:rPr lang="fr-FR" sz="3600" dirty="0" err="1"/>
              <a:t>nel</a:t>
            </a:r>
            <a:r>
              <a:rPr lang="fr-FR" sz="3600" dirty="0"/>
              <a:t> modo </a:t>
            </a:r>
            <a:r>
              <a:rPr lang="fr-FR" sz="3600" dirty="0" smtClean="0"/>
              <a:t>più efficace,</a:t>
            </a:r>
            <a:endParaRPr lang="fr-FR" sz="3600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44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06"/>
    </mc:Choice>
    <mc:Fallback>
      <p:transition spd="slow" advTm="47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COSA SAPERE SULLA VALUTAZIONE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 E’ ESSENZIALE PER COMPRENDERE COSA FARE (</a:t>
            </a:r>
            <a:r>
              <a:rPr lang="fr-FR" dirty="0" err="1" smtClean="0"/>
              <a:t>apprendere</a:t>
            </a:r>
            <a:r>
              <a:rPr lang="fr-FR" dirty="0" smtClean="0"/>
              <a:t> dal </a:t>
            </a:r>
            <a:r>
              <a:rPr lang="fr-FR" dirty="0" err="1" smtClean="0"/>
              <a:t>passato</a:t>
            </a:r>
            <a:r>
              <a:rPr lang="fr-FR" dirty="0" smtClean="0"/>
              <a:t> per </a:t>
            </a:r>
            <a:r>
              <a:rPr lang="fr-FR" dirty="0" err="1" smtClean="0"/>
              <a:t>fare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TRASPARENZA E OBIETTIVITA’ (</a:t>
            </a:r>
            <a:r>
              <a:rPr lang="fr-FR" dirty="0" err="1" smtClean="0"/>
              <a:t>imparare</a:t>
            </a:r>
            <a:r>
              <a:rPr lang="fr-FR" dirty="0" smtClean="0"/>
              <a:t> anche </a:t>
            </a:r>
            <a:r>
              <a:rPr lang="fr-FR" dirty="0" err="1" smtClean="0"/>
              <a:t>dai</a:t>
            </a:r>
            <a:r>
              <a:rPr lang="fr-FR" dirty="0" smtClean="0"/>
              <a:t> </a:t>
            </a:r>
            <a:r>
              <a:rPr lang="fr-FR" dirty="0" err="1" smtClean="0"/>
              <a:t>risultati</a:t>
            </a:r>
            <a:r>
              <a:rPr lang="fr-FR" dirty="0" smtClean="0"/>
              <a:t> </a:t>
            </a:r>
            <a:r>
              <a:rPr lang="fr-FR" dirty="0" err="1" smtClean="0"/>
              <a:t>negativi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PARTECIPATIVA (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coinvolgere</a:t>
            </a:r>
            <a:r>
              <a:rPr lang="fr-FR" dirty="0" smtClean="0"/>
              <a:t> tutti i </a:t>
            </a:r>
            <a:r>
              <a:rPr lang="fr-FR" dirty="0" err="1" smtClean="0"/>
              <a:t>partecipanti</a:t>
            </a:r>
            <a:r>
              <a:rPr lang="fr-FR" dirty="0" smtClean="0"/>
              <a:t> 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realizzazione</a:t>
            </a:r>
            <a:r>
              <a:rPr lang="fr-FR" dirty="0" smtClean="0"/>
              <a:t> </a:t>
            </a:r>
            <a:r>
              <a:rPr lang="fr-FR" dirty="0" err="1" smtClean="0"/>
              <a:t>dell’iniziativa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E’ DIVERSA DAL MONITORAGGIO (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sistematica</a:t>
            </a:r>
            <a:r>
              <a:rPr lang="fr-FR" dirty="0" smtClean="0"/>
              <a:t> </a:t>
            </a:r>
            <a:r>
              <a:rPr lang="fr-FR" dirty="0" err="1" smtClean="0"/>
              <a:t>costruita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progetto</a:t>
            </a:r>
            <a:r>
              <a:rPr lang="fr-FR" dirty="0" smtClean="0"/>
              <a:t> vs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puntuale</a:t>
            </a:r>
            <a:r>
              <a:rPr lang="fr-FR" dirty="0" smtClean="0"/>
              <a:t> </a:t>
            </a:r>
            <a:r>
              <a:rPr lang="fr-FR" dirty="0" err="1" smtClean="0"/>
              <a:t>esterna</a:t>
            </a:r>
            <a:r>
              <a:rPr lang="fr-FR" dirty="0" smtClean="0"/>
              <a:t> al </a:t>
            </a:r>
            <a:r>
              <a:rPr lang="fr-FR" dirty="0" err="1" smtClean="0"/>
              <a:t>progetto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PERMETTE DI MODIFICARE ATTIVITA’ (</a:t>
            </a:r>
            <a:r>
              <a:rPr lang="fr-FR" dirty="0" err="1" smtClean="0"/>
              <a:t>attività</a:t>
            </a:r>
            <a:r>
              <a:rPr lang="fr-FR" dirty="0" smtClean="0"/>
              <a:t> alternative, </a:t>
            </a:r>
            <a:r>
              <a:rPr lang="fr-FR" dirty="0" err="1" smtClean="0"/>
              <a:t>cambi</a:t>
            </a:r>
            <a:r>
              <a:rPr lang="fr-FR" dirty="0" smtClean="0"/>
              <a:t> di </a:t>
            </a:r>
            <a:r>
              <a:rPr lang="fr-FR" dirty="0" err="1" smtClean="0"/>
              <a:t>strategie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17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06"/>
    </mc:Choice>
    <mc:Fallback>
      <p:transition spd="slow" advTm="91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COSA SAPERE SULLA VALUTAZIONE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arenR" startAt="6"/>
            </a:pPr>
            <a:endParaRPr lang="fr-FR" dirty="0" smtClean="0"/>
          </a:p>
          <a:p>
            <a:pPr marL="514350" indent="-514350">
              <a:buFont typeface="Arial" panose="020B0604020202020204" pitchFamily="34" charset="0"/>
              <a:buAutoNum type="arabicParenR" startAt="6"/>
            </a:pPr>
            <a:r>
              <a:rPr lang="fr-FR" dirty="0" smtClean="0"/>
              <a:t>VALUTAZIONI </a:t>
            </a:r>
            <a:r>
              <a:rPr lang="fr-FR" dirty="0"/>
              <a:t>DIVERSE ( </a:t>
            </a:r>
            <a:r>
              <a:rPr lang="fr-FR" dirty="0" err="1" smtClean="0"/>
              <a:t>impatto</a:t>
            </a:r>
            <a:r>
              <a:rPr lang="fr-FR" dirty="0" smtClean="0"/>
              <a:t>, performance, </a:t>
            </a:r>
            <a:r>
              <a:rPr lang="fr-FR" dirty="0" err="1" smtClean="0"/>
              <a:t>processo</a:t>
            </a:r>
            <a:r>
              <a:rPr lang="fr-FR" dirty="0" smtClean="0"/>
              <a:t>, </a:t>
            </a:r>
            <a:r>
              <a:rPr lang="fr-FR" dirty="0" err="1" smtClean="0"/>
              <a:t>finanziaria</a:t>
            </a:r>
            <a:r>
              <a:rPr lang="fr-FR" dirty="0" smtClean="0"/>
              <a:t>,)</a:t>
            </a:r>
            <a:endParaRPr lang="fr-FR" dirty="0"/>
          </a:p>
          <a:p>
            <a:pPr marL="514350" indent="-514350">
              <a:buAutoNum type="arabicParenR" startAt="6"/>
            </a:pPr>
            <a:r>
              <a:rPr lang="fr-FR" dirty="0" smtClean="0"/>
              <a:t>VALUTAZIONE RISPENDE ALLE DOMANDE (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/>
              <a:t>si </a:t>
            </a:r>
            <a:r>
              <a:rPr lang="fr-FR" dirty="0" err="1"/>
              <a:t>vuole</a:t>
            </a:r>
            <a:r>
              <a:rPr lang="fr-FR" dirty="0"/>
              <a:t> </a:t>
            </a:r>
            <a:r>
              <a:rPr lang="fr-FR" dirty="0" err="1" smtClean="0"/>
              <a:t>valutare</a:t>
            </a:r>
            <a:r>
              <a:rPr lang="fr-FR" dirty="0" smtClean="0"/>
              <a:t>? perché</a:t>
            </a:r>
            <a:r>
              <a:rPr lang="fr-FR" dirty="0"/>
              <a:t>? </a:t>
            </a:r>
            <a:r>
              <a:rPr lang="fr-FR" dirty="0" smtClean="0"/>
              <a:t>a </a:t>
            </a:r>
            <a:r>
              <a:rPr lang="fr-FR" dirty="0"/>
              <a:t>chi </a:t>
            </a:r>
            <a:r>
              <a:rPr lang="fr-FR" dirty="0" err="1" smtClean="0"/>
              <a:t>interessa</a:t>
            </a:r>
            <a:r>
              <a:rPr lang="fr-FR" dirty="0" smtClean="0"/>
              <a:t>?.....)  </a:t>
            </a:r>
          </a:p>
          <a:p>
            <a:pPr marL="514350" indent="-514350">
              <a:buAutoNum type="arabicParenR" startAt="6"/>
            </a:pPr>
            <a:r>
              <a:rPr lang="fr-FR" dirty="0" smtClean="0"/>
              <a:t>CONTESTO E’ FONDAMENTALE (sociale, politico, culturale, </a:t>
            </a:r>
            <a:r>
              <a:rPr lang="fr-FR" dirty="0" err="1" smtClean="0"/>
              <a:t>economico</a:t>
            </a:r>
            <a:r>
              <a:rPr lang="fr-FR" dirty="0" smtClean="0"/>
              <a:t>)</a:t>
            </a:r>
          </a:p>
          <a:p>
            <a:pPr marL="514350" indent="-514350">
              <a:buAutoNum type="arabicParenR" startAt="6"/>
            </a:pPr>
            <a:r>
              <a:rPr lang="fr-FR" dirty="0" smtClean="0"/>
              <a:t>NON SI FA SOLO ALLA FINE ( si </a:t>
            </a:r>
            <a:r>
              <a:rPr lang="fr-FR" dirty="0" err="1" smtClean="0"/>
              <a:t>puo</a:t>
            </a:r>
            <a:r>
              <a:rPr lang="fr-FR" dirty="0" smtClean="0"/>
              <a:t>’ </a:t>
            </a:r>
            <a:r>
              <a:rPr lang="fr-FR" dirty="0" err="1" smtClean="0"/>
              <a:t>fare</a:t>
            </a:r>
            <a:r>
              <a:rPr lang="fr-FR" dirty="0" smtClean="0"/>
              <a:t> in </a:t>
            </a:r>
            <a:r>
              <a:rPr lang="fr-FR" dirty="0" err="1" smtClean="0"/>
              <a:t>qualsiasi</a:t>
            </a:r>
            <a:r>
              <a:rPr lang="fr-FR" dirty="0" smtClean="0"/>
              <a:t> </a:t>
            </a:r>
            <a:r>
              <a:rPr lang="fr-FR" dirty="0" err="1" smtClean="0"/>
              <a:t>momento</a:t>
            </a:r>
            <a:r>
              <a:rPr lang="fr-FR" dirty="0" smtClean="0"/>
              <a:t> e per </a:t>
            </a:r>
            <a:r>
              <a:rPr lang="fr-FR" dirty="0" err="1" smtClean="0"/>
              <a:t>qualsiasi</a:t>
            </a:r>
            <a:r>
              <a:rPr lang="fr-FR" dirty="0" smtClean="0"/>
              <a:t>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dell’iniziativa</a:t>
            </a:r>
            <a:r>
              <a:rPr lang="fr-FR" dirty="0" smtClean="0"/>
              <a:t>)</a:t>
            </a:r>
          </a:p>
          <a:p>
            <a:pPr marL="514350" indent="-514350">
              <a:buAutoNum type="arabicParenR" startAt="6"/>
            </a:pPr>
            <a:r>
              <a:rPr lang="fr-FR" dirty="0" smtClean="0"/>
              <a:t>COMUNICARE E CONDIVIDERE I RISULTATI (per </a:t>
            </a:r>
            <a:r>
              <a:rPr lang="fr-FR" dirty="0" err="1" smtClean="0"/>
              <a:t>permettere</a:t>
            </a:r>
            <a:r>
              <a:rPr lang="fr-FR" dirty="0" smtClean="0"/>
              <a:t> la </a:t>
            </a:r>
            <a:r>
              <a:rPr lang="fr-FR" dirty="0" err="1" smtClean="0"/>
              <a:t>presa</a:t>
            </a:r>
            <a:r>
              <a:rPr lang="fr-FR" dirty="0" smtClean="0"/>
              <a:t> di </a:t>
            </a:r>
            <a:r>
              <a:rPr lang="fr-FR" dirty="0" err="1" smtClean="0"/>
              <a:t>decisioni</a:t>
            </a:r>
            <a:r>
              <a:rPr lang="fr-FR" dirty="0" smtClean="0"/>
              <a:t>)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41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86"/>
    </mc:Choice>
    <mc:Fallback>
      <p:transition spd="slow" advTm="111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PRIMA DI PARIGI (2005)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(AIUTO GUIDATO DAI DONATORI)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10"/>
    </mc:Choice>
    <mc:Fallback>
      <p:transition spd="slow" advTm="182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PRIMA DI PARIGI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 DONATORI CONDUCEVANO LE PROPRIE POLITICHE DI SVILUPPO CON I  PAESI.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DECIDENDO QUALE SETTORE E QUALI INIZIATIVE FINANZIARE, IN QUALE REGIONE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E QUALE ASSISTENZA TECNICA PROVVEDERE</a:t>
            </a:r>
          </a:p>
          <a:p>
            <a:pPr lvl="1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9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54"/>
    </mc:Choice>
    <mc:Fallback>
      <p:transition spd="slow" advTm="41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PRIMA DI PARIGI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VALUTAZIONE ERA UN ESERCIZIO CONDOTTO DAI DONATORI SULLA BASE DELLE PROPRIE NECESSITA’ ED ESIGENZE.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DONATORI SI DOTAVANO DI UN  LORO MANUALE DI M&amp;E</a:t>
            </a:r>
          </a:p>
          <a:p>
            <a:endParaRPr lang="fr-FR" dirty="0"/>
          </a:p>
          <a:p>
            <a:r>
              <a:rPr lang="fr-FR" dirty="0" smtClean="0"/>
              <a:t>VENIVA EFFETTUATA ANCHE SENZA LA PARTECIPAZIONE DEL PAESE BENEFICIARIO. </a:t>
            </a:r>
          </a:p>
          <a:p>
            <a:endParaRPr lang="fr-FR" dirty="0"/>
          </a:p>
          <a:p>
            <a:r>
              <a:rPr lang="fr-FR" dirty="0" smtClean="0"/>
              <a:t>LA DIVULGAZIONE RIMANEVA ALL’INTERNO DEL DONATORE.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02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17"/>
    </mc:Choice>
    <mc:Fallback>
      <p:transition spd="slow" advTm="30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Dichiarazione</a:t>
            </a:r>
            <a:r>
              <a:rPr lang="fr-FR" dirty="0"/>
              <a:t> di </a:t>
            </a:r>
            <a:r>
              <a:rPr lang="fr-FR" dirty="0" err="1"/>
              <a:t>Parigi</a:t>
            </a:r>
            <a:r>
              <a:rPr lang="fr-FR" dirty="0"/>
              <a:t> </a:t>
            </a:r>
            <a:r>
              <a:rPr lang="fr-FR" dirty="0" err="1"/>
              <a:t>sull’Efficacia</a:t>
            </a:r>
            <a:r>
              <a:rPr lang="fr-FR" dirty="0"/>
              <a:t> </a:t>
            </a:r>
            <a:r>
              <a:rPr lang="fr-FR" dirty="0" err="1"/>
              <a:t>dell’aiuto</a:t>
            </a:r>
            <a:r>
              <a:rPr lang="fr-FR" dirty="0"/>
              <a:t> (2005)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APPROPRIAZIONE DEI PAESI (OWNERSHIP),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ALLINEAMENTO ALLE POLITICHE DEI PAESI,</a:t>
            </a:r>
          </a:p>
          <a:p>
            <a:endParaRPr lang="fr-FR" dirty="0" smtClean="0"/>
          </a:p>
          <a:p>
            <a:r>
              <a:rPr lang="fr-FR" dirty="0" smtClean="0"/>
              <a:t>ARMONIZZAZIONE TRA I DONATORI,</a:t>
            </a:r>
          </a:p>
          <a:p>
            <a:endParaRPr lang="fr-FR" dirty="0" smtClean="0"/>
          </a:p>
          <a:p>
            <a:r>
              <a:rPr lang="fr-FR" dirty="0" smtClean="0"/>
              <a:t>RESPONSABILITA’ RECIPROCA,</a:t>
            </a:r>
          </a:p>
          <a:p>
            <a:endParaRPr lang="fr-FR" dirty="0" smtClean="0"/>
          </a:p>
          <a:p>
            <a:r>
              <a:rPr lang="fr-FR" dirty="0" smtClean="0"/>
              <a:t>GESTIONE PER RISULTATI (RBM).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3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73"/>
    </mc:Choice>
    <mc:Fallback>
      <p:transition spd="slow" advTm="43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9.3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39.2|3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|19.5|5.9|4.9|7.1|10.9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4|1.9|46.2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5.7|3.8|9|14.2|1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|6.9|2.9|3|4|2|2.9|5.9|3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2.8|4.3|4.5|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9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8.4|25.9|34.2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9.2|40.2|12.9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8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7|5.2|6.6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0.4|3.9|3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9.9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3.7|30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1372</TotalTime>
  <Words>1094</Words>
  <Application>Microsoft Office PowerPoint</Application>
  <PresentationFormat>Grand écran</PresentationFormat>
  <Paragraphs>232</Paragraphs>
  <Slides>29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Trebuchet MS</vt:lpstr>
      <vt:lpstr>Wingdings</vt:lpstr>
      <vt:lpstr>Wingdings 3</vt:lpstr>
      <vt:lpstr>Facette</vt:lpstr>
      <vt:lpstr>LA VALUTAZIONE DEI PROGETTI SANITARI </vt:lpstr>
      <vt:lpstr>VALUTAZIONE SERVIZI SANITARI</vt:lpstr>
      <vt:lpstr>Perché la valutazione</vt:lpstr>
      <vt:lpstr>COSA SAPERE SULLA VALUTAZIONE (1)</vt:lpstr>
      <vt:lpstr>COSA SAPERE SULLA VALUTAZIONE (2)</vt:lpstr>
      <vt:lpstr>PRIMA DI PARIGI (2005) </vt:lpstr>
      <vt:lpstr>PRIMA DI PARIGI (1)</vt:lpstr>
      <vt:lpstr>PRIMA DI PARIGI (2)</vt:lpstr>
      <vt:lpstr>Dichiarazione di Parigi sull’Efficacia dell’aiuto (2005)</vt:lpstr>
      <vt:lpstr>DOPO PARIGI </vt:lpstr>
      <vt:lpstr>DOPO PARIGI (1)</vt:lpstr>
      <vt:lpstr>DOPO PARIGI   (2)</vt:lpstr>
      <vt:lpstr>COSA E’ L’IHP+</vt:lpstr>
      <vt:lpstr>STRUMENTI DELL’IHP</vt:lpstr>
      <vt:lpstr>COMPATTO</vt:lpstr>
      <vt:lpstr>RUOLO DELLE ONG E SOCIETA’ CIVILE</vt:lpstr>
      <vt:lpstr>LA COOPERAZIONE ITALIANA E L’IHP+</vt:lpstr>
      <vt:lpstr>IL FRAMEWORK DI M&amp;E</vt:lpstr>
      <vt:lpstr>INDICATORI Input</vt:lpstr>
      <vt:lpstr>INDICATORI OUTPUT(risultati)</vt:lpstr>
      <vt:lpstr>INDICATORI OUTCOME </vt:lpstr>
      <vt:lpstr>INDICATORI IMPATTO</vt:lpstr>
      <vt:lpstr> LA VALUTAZIONE DEI PROGRAMMI SANITARI NELLA COOPERAZIONE ITALIANA </vt:lpstr>
      <vt:lpstr>TAPPE PRINCIPALI</vt:lpstr>
      <vt:lpstr>MARKER EFFICACIA  (1)</vt:lpstr>
      <vt:lpstr>MARKER EFFICACIA    (2)</vt:lpstr>
      <vt:lpstr>RACCOMANDAZIONI OCSE (PEER 2014)</vt:lpstr>
      <vt:lpstr>RIFORMA (L.125/8/2014)</vt:lpstr>
      <vt:lpstr>GRAZIE PER L’ATTENZIONE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VALUTAZIONE DEI PROGETTI SANITARI Pasqualino PROCACCI Esperto sanitario UTC Direttore UTL Dakar</dc:title>
  <dc:creator>coop6</dc:creator>
  <cp:lastModifiedBy>DIRECTEUR</cp:lastModifiedBy>
  <cp:revision>88</cp:revision>
  <cp:lastPrinted>2015-09-09T12:04:08Z</cp:lastPrinted>
  <dcterms:created xsi:type="dcterms:W3CDTF">2015-09-04T13:22:58Z</dcterms:created>
  <dcterms:modified xsi:type="dcterms:W3CDTF">2015-09-17T14:41:18Z</dcterms:modified>
</cp:coreProperties>
</file>