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48" r:id="rId2"/>
    <p:sldId id="281" r:id="rId3"/>
    <p:sldId id="260" r:id="rId4"/>
    <p:sldId id="265" r:id="rId5"/>
    <p:sldId id="324" r:id="rId6"/>
    <p:sldId id="338" r:id="rId7"/>
    <p:sldId id="293" r:id="rId8"/>
    <p:sldId id="349" r:id="rId9"/>
    <p:sldId id="344" r:id="rId10"/>
    <p:sldId id="343" r:id="rId11"/>
    <p:sldId id="347" r:id="rId12"/>
    <p:sldId id="340" r:id="rId13"/>
    <p:sldId id="295" r:id="rId14"/>
    <p:sldId id="341" r:id="rId15"/>
    <p:sldId id="287" r:id="rId16"/>
    <p:sldId id="289" r:id="rId17"/>
    <p:sldId id="284" r:id="rId18"/>
    <p:sldId id="350" r:id="rId19"/>
    <p:sldId id="345" r:id="rId20"/>
    <p:sldId id="346" r:id="rId21"/>
    <p:sldId id="351" r:id="rId22"/>
    <p:sldId id="29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62" autoAdjust="0"/>
    <p:restoredTop sz="97692" autoAdjust="0"/>
  </p:normalViewPr>
  <p:slideViewPr>
    <p:cSldViewPr>
      <p:cViewPr varScale="1">
        <p:scale>
          <a:sx n="70" d="100"/>
          <a:sy n="70" d="100"/>
        </p:scale>
        <p:origin x="178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468A63-C59D-4E82-9572-14239635996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F6C245-E6C5-41D4-AA90-5543123AAAA7}">
      <dgm:prSet phldrT="[Texto]" custT="1"/>
      <dgm:spPr/>
      <dgm:t>
        <a:bodyPr/>
        <a:lstStyle/>
        <a:p>
          <a:r>
            <a:rPr lang="en-US" sz="3600" b="1" dirty="0" smtClean="0">
              <a:latin typeface="Arial Narrow" pitchFamily="34" charset="0"/>
            </a:rPr>
            <a:t>DPS</a:t>
          </a:r>
          <a:endParaRPr lang="en-US" sz="3600" b="1" dirty="0">
            <a:latin typeface="Arial Narrow" pitchFamily="34" charset="0"/>
          </a:endParaRPr>
        </a:p>
      </dgm:t>
    </dgm:pt>
    <dgm:pt modelId="{61D26CA7-A6A4-477A-A97D-793E95D68634}" type="parTrans" cxnId="{9213ECDC-2927-4D72-AC22-46D4A309E4D5}">
      <dgm:prSet/>
      <dgm:spPr/>
      <dgm:t>
        <a:bodyPr/>
        <a:lstStyle/>
        <a:p>
          <a:endParaRPr lang="en-US" sz="2400">
            <a:latin typeface="Arial Narrow" pitchFamily="34" charset="0"/>
          </a:endParaRPr>
        </a:p>
      </dgm:t>
    </dgm:pt>
    <dgm:pt modelId="{B3F73AC6-B73F-4A05-A4CE-1C7FEDA9AD45}" type="sibTrans" cxnId="{9213ECDC-2927-4D72-AC22-46D4A309E4D5}">
      <dgm:prSet/>
      <dgm:spPr/>
      <dgm:t>
        <a:bodyPr/>
        <a:lstStyle/>
        <a:p>
          <a:endParaRPr lang="en-US" sz="2400">
            <a:latin typeface="Arial Narrow" pitchFamily="34" charset="0"/>
          </a:endParaRPr>
        </a:p>
      </dgm:t>
    </dgm:pt>
    <dgm:pt modelId="{E599C4A4-E45F-47E8-ACB8-41779B6CC810}" type="asst">
      <dgm:prSet phldrT="[Texto]" custT="1"/>
      <dgm:spPr/>
      <dgm:t>
        <a:bodyPr/>
        <a:lstStyle/>
        <a:p>
          <a:r>
            <a:rPr lang="en-US" sz="2400" dirty="0" smtClean="0">
              <a:latin typeface="Arial Narrow" pitchFamily="34" charset="0"/>
            </a:rPr>
            <a:t>MCP</a:t>
          </a:r>
          <a:endParaRPr lang="en-US" sz="2400" dirty="0">
            <a:latin typeface="Arial Narrow" pitchFamily="34" charset="0"/>
          </a:endParaRPr>
        </a:p>
      </dgm:t>
    </dgm:pt>
    <dgm:pt modelId="{DB09D29E-4502-4156-AA95-8CE74D3BA7A6}" type="parTrans" cxnId="{EBFCCB43-EA86-48B7-B166-70EDF0B37F26}">
      <dgm:prSet/>
      <dgm:spPr/>
      <dgm:t>
        <a:bodyPr/>
        <a:lstStyle/>
        <a:p>
          <a:endParaRPr lang="en-US" sz="2400">
            <a:latin typeface="Arial Narrow" pitchFamily="34" charset="0"/>
          </a:endParaRPr>
        </a:p>
      </dgm:t>
    </dgm:pt>
    <dgm:pt modelId="{AC3BDAD1-2793-46C2-86C5-0C7B8FD5795B}" type="sibTrans" cxnId="{EBFCCB43-EA86-48B7-B166-70EDF0B37F26}">
      <dgm:prSet/>
      <dgm:spPr/>
      <dgm:t>
        <a:bodyPr/>
        <a:lstStyle/>
        <a:p>
          <a:endParaRPr lang="en-US" sz="2400">
            <a:latin typeface="Arial Narrow" pitchFamily="34" charset="0"/>
          </a:endParaRPr>
        </a:p>
      </dgm:t>
    </dgm:pt>
    <dgm:pt modelId="{20890002-5836-48B2-913A-2BC5824516F4}">
      <dgm:prSet phldrT="[Texto]" custT="1"/>
      <dgm:spPr/>
      <dgm:t>
        <a:bodyPr/>
        <a:lstStyle/>
        <a:p>
          <a:r>
            <a:rPr lang="en-US" sz="2400" dirty="0" smtClean="0">
              <a:latin typeface="Arial Narrow" pitchFamily="34" charset="0"/>
            </a:rPr>
            <a:t>DPPC</a:t>
          </a:r>
          <a:endParaRPr lang="en-US" sz="2400" dirty="0">
            <a:latin typeface="Arial Narrow" pitchFamily="34" charset="0"/>
          </a:endParaRPr>
        </a:p>
      </dgm:t>
    </dgm:pt>
    <dgm:pt modelId="{47E87227-454D-42F1-B442-652AAE15C031}" type="parTrans" cxnId="{DA9773CA-6C45-4F3D-B581-92EE96BF7D0E}">
      <dgm:prSet/>
      <dgm:spPr/>
      <dgm:t>
        <a:bodyPr/>
        <a:lstStyle/>
        <a:p>
          <a:endParaRPr lang="en-US" sz="2400">
            <a:latin typeface="Arial Narrow" pitchFamily="34" charset="0"/>
          </a:endParaRPr>
        </a:p>
      </dgm:t>
    </dgm:pt>
    <dgm:pt modelId="{C8538AFC-3E3E-432A-92A5-1B1C5766C317}" type="sibTrans" cxnId="{DA9773CA-6C45-4F3D-B581-92EE96BF7D0E}">
      <dgm:prSet/>
      <dgm:spPr/>
      <dgm:t>
        <a:bodyPr/>
        <a:lstStyle/>
        <a:p>
          <a:endParaRPr lang="en-US" sz="2400">
            <a:latin typeface="Arial Narrow" pitchFamily="34" charset="0"/>
          </a:endParaRPr>
        </a:p>
      </dgm:t>
    </dgm:pt>
    <dgm:pt modelId="{1ACE940A-A139-4F99-BDAB-1136FEF22E0C}">
      <dgm:prSet phldrT="[Texto]" custT="1"/>
      <dgm:spPr/>
      <dgm:t>
        <a:bodyPr/>
        <a:lstStyle/>
        <a:p>
          <a:r>
            <a:rPr lang="en-US" sz="2400" dirty="0" smtClean="0">
              <a:latin typeface="Arial Narrow" pitchFamily="34" charset="0"/>
            </a:rPr>
            <a:t>DSP</a:t>
          </a:r>
          <a:endParaRPr lang="en-US" sz="2400" dirty="0">
            <a:latin typeface="Arial Narrow" pitchFamily="34" charset="0"/>
          </a:endParaRPr>
        </a:p>
      </dgm:t>
    </dgm:pt>
    <dgm:pt modelId="{42EC9981-54B7-4E52-ACB8-D99BC6B6BE7F}" type="parTrans" cxnId="{CBE57DAE-8C73-4557-B806-6AC5C2EA84D6}">
      <dgm:prSet/>
      <dgm:spPr/>
      <dgm:t>
        <a:bodyPr/>
        <a:lstStyle/>
        <a:p>
          <a:endParaRPr lang="en-US" sz="2400">
            <a:latin typeface="Arial Narrow" pitchFamily="34" charset="0"/>
          </a:endParaRPr>
        </a:p>
      </dgm:t>
    </dgm:pt>
    <dgm:pt modelId="{84386112-CB7D-4597-9139-21AAF07A3449}" type="sibTrans" cxnId="{CBE57DAE-8C73-4557-B806-6AC5C2EA84D6}">
      <dgm:prSet/>
      <dgm:spPr/>
      <dgm:t>
        <a:bodyPr/>
        <a:lstStyle/>
        <a:p>
          <a:endParaRPr lang="en-US" sz="2400">
            <a:latin typeface="Arial Narrow" pitchFamily="34" charset="0"/>
          </a:endParaRPr>
        </a:p>
      </dgm:t>
    </dgm:pt>
    <dgm:pt modelId="{79532EA1-4438-44AC-8B0E-24531C0D7837}">
      <dgm:prSet phldrT="[Texto]" custT="1"/>
      <dgm:spPr/>
      <dgm:t>
        <a:bodyPr/>
        <a:lstStyle/>
        <a:p>
          <a:r>
            <a:rPr lang="en-US" sz="2400" dirty="0" smtClean="0">
              <a:latin typeface="Arial Narrow" pitchFamily="34" charset="0"/>
            </a:rPr>
            <a:t>DRH</a:t>
          </a:r>
          <a:endParaRPr lang="en-US" sz="2400" dirty="0">
            <a:latin typeface="Arial Narrow" pitchFamily="34" charset="0"/>
          </a:endParaRPr>
        </a:p>
      </dgm:t>
    </dgm:pt>
    <dgm:pt modelId="{591840DF-06CA-48DD-AF0E-9D8A6A419607}" type="parTrans" cxnId="{BFB67CEB-0954-47D5-96F7-3ADD3543C100}">
      <dgm:prSet/>
      <dgm:spPr/>
      <dgm:t>
        <a:bodyPr/>
        <a:lstStyle/>
        <a:p>
          <a:endParaRPr lang="en-US" sz="2400">
            <a:latin typeface="Arial Narrow" pitchFamily="34" charset="0"/>
          </a:endParaRPr>
        </a:p>
      </dgm:t>
    </dgm:pt>
    <dgm:pt modelId="{31620D05-904D-47AB-B748-6B9F390DCCDD}" type="sibTrans" cxnId="{BFB67CEB-0954-47D5-96F7-3ADD3543C100}">
      <dgm:prSet/>
      <dgm:spPr/>
      <dgm:t>
        <a:bodyPr/>
        <a:lstStyle/>
        <a:p>
          <a:endParaRPr lang="en-US" sz="2400">
            <a:latin typeface="Arial Narrow" pitchFamily="34" charset="0"/>
          </a:endParaRPr>
        </a:p>
      </dgm:t>
    </dgm:pt>
    <dgm:pt modelId="{5672820C-64FC-421B-8635-7508A3231BCD}">
      <dgm:prSet custT="1"/>
      <dgm:spPr/>
      <dgm:t>
        <a:bodyPr/>
        <a:lstStyle/>
        <a:p>
          <a:r>
            <a:rPr lang="en-US" sz="2400" dirty="0" smtClean="0">
              <a:latin typeface="Arial Narrow" pitchFamily="34" charset="0"/>
            </a:rPr>
            <a:t>DAF</a:t>
          </a:r>
          <a:endParaRPr lang="en-US" sz="2400" dirty="0">
            <a:latin typeface="Arial Narrow" pitchFamily="34" charset="0"/>
          </a:endParaRPr>
        </a:p>
      </dgm:t>
    </dgm:pt>
    <dgm:pt modelId="{B755113C-B8F0-4289-A2DE-1517FD1EA8A7}" type="parTrans" cxnId="{A4DE0184-5076-4267-98FE-057E54E0DDA6}">
      <dgm:prSet/>
      <dgm:spPr/>
      <dgm:t>
        <a:bodyPr/>
        <a:lstStyle/>
        <a:p>
          <a:endParaRPr lang="en-US" sz="2400">
            <a:latin typeface="Arial Narrow" pitchFamily="34" charset="0"/>
          </a:endParaRPr>
        </a:p>
      </dgm:t>
    </dgm:pt>
    <dgm:pt modelId="{70037DE8-4E96-4CCB-943C-927D2EA8EED5}" type="sibTrans" cxnId="{A4DE0184-5076-4267-98FE-057E54E0DDA6}">
      <dgm:prSet/>
      <dgm:spPr/>
      <dgm:t>
        <a:bodyPr/>
        <a:lstStyle/>
        <a:p>
          <a:endParaRPr lang="en-US" sz="2400">
            <a:latin typeface="Arial Narrow" pitchFamily="34" charset="0"/>
          </a:endParaRPr>
        </a:p>
      </dgm:t>
    </dgm:pt>
    <dgm:pt modelId="{D751EEC6-53CD-48AE-83C3-74F1AD53DC50}">
      <dgm:prSet custT="1"/>
      <dgm:spPr/>
      <dgm:t>
        <a:bodyPr/>
        <a:lstStyle/>
        <a:p>
          <a:r>
            <a:rPr lang="en-US" sz="2400" dirty="0" smtClean="0">
              <a:latin typeface="Arial Narrow" pitchFamily="34" charset="0"/>
            </a:rPr>
            <a:t>DAM</a:t>
          </a:r>
          <a:endParaRPr lang="en-US" sz="2400" dirty="0">
            <a:latin typeface="Arial Narrow" pitchFamily="34" charset="0"/>
          </a:endParaRPr>
        </a:p>
      </dgm:t>
    </dgm:pt>
    <dgm:pt modelId="{DAAA01E9-E341-4BBB-B76C-7A7FB6B8D205}" type="parTrans" cxnId="{F6310807-8ABF-4CCA-9A5E-8774F4BE1C20}">
      <dgm:prSet/>
      <dgm:spPr/>
      <dgm:t>
        <a:bodyPr/>
        <a:lstStyle/>
        <a:p>
          <a:endParaRPr lang="en-US" sz="2400">
            <a:latin typeface="Arial Narrow" pitchFamily="34" charset="0"/>
          </a:endParaRPr>
        </a:p>
      </dgm:t>
    </dgm:pt>
    <dgm:pt modelId="{22F5C186-7035-414A-B376-8106649C3397}" type="sibTrans" cxnId="{F6310807-8ABF-4CCA-9A5E-8774F4BE1C20}">
      <dgm:prSet/>
      <dgm:spPr/>
      <dgm:t>
        <a:bodyPr/>
        <a:lstStyle/>
        <a:p>
          <a:endParaRPr lang="en-US" sz="2400">
            <a:latin typeface="Arial Narrow" pitchFamily="34" charset="0"/>
          </a:endParaRPr>
        </a:p>
      </dgm:t>
    </dgm:pt>
    <dgm:pt modelId="{2F6B5BA8-A35D-466B-B71F-6E03BBD88280}" type="asst">
      <dgm:prSet custT="1"/>
      <dgm:spPr/>
      <dgm:t>
        <a:bodyPr/>
        <a:lstStyle/>
        <a:p>
          <a:r>
            <a:rPr lang="en-US" sz="2000" dirty="0" smtClean="0">
              <a:latin typeface="Arial Narrow" pitchFamily="34" charset="0"/>
            </a:rPr>
            <a:t>RPC, RSIS, RPI</a:t>
          </a:r>
          <a:endParaRPr lang="en-US" sz="2000" dirty="0">
            <a:latin typeface="Arial Narrow" pitchFamily="34" charset="0"/>
          </a:endParaRPr>
        </a:p>
      </dgm:t>
    </dgm:pt>
    <dgm:pt modelId="{2BDC3CBF-7C9C-4F17-A716-D72A4FAA50DB}" type="parTrans" cxnId="{199C1177-8AE3-42AF-A603-5818AAC73509}">
      <dgm:prSet/>
      <dgm:spPr/>
      <dgm:t>
        <a:bodyPr/>
        <a:lstStyle/>
        <a:p>
          <a:endParaRPr lang="en-US" sz="2400">
            <a:latin typeface="Arial Narrow" pitchFamily="34" charset="0"/>
          </a:endParaRPr>
        </a:p>
      </dgm:t>
    </dgm:pt>
    <dgm:pt modelId="{759BBFE1-2B0E-4553-947E-23062404994E}" type="sibTrans" cxnId="{199C1177-8AE3-42AF-A603-5818AAC73509}">
      <dgm:prSet/>
      <dgm:spPr/>
      <dgm:t>
        <a:bodyPr/>
        <a:lstStyle/>
        <a:p>
          <a:endParaRPr lang="en-US" sz="2400">
            <a:latin typeface="Arial Narrow" pitchFamily="34" charset="0"/>
          </a:endParaRPr>
        </a:p>
      </dgm:t>
    </dgm:pt>
    <dgm:pt modelId="{0F24B2AA-9CED-4FE7-8A4B-BFF3DC02BDD3}" type="asst">
      <dgm:prSet custT="1"/>
      <dgm:spPr/>
      <dgm:t>
        <a:bodyPr/>
        <a:lstStyle/>
        <a:p>
          <a:r>
            <a:rPr lang="en-US" sz="1800" dirty="0" smtClean="0">
              <a:latin typeface="Arial Narrow" pitchFamily="34" charset="0"/>
            </a:rPr>
            <a:t>RSC, PROGRAMAS</a:t>
          </a:r>
          <a:endParaRPr lang="en-US" sz="1800" dirty="0">
            <a:latin typeface="Arial Narrow" pitchFamily="34" charset="0"/>
          </a:endParaRPr>
        </a:p>
      </dgm:t>
    </dgm:pt>
    <dgm:pt modelId="{1F40BCEC-C37A-4DB6-BC85-4DA7D6470252}" type="parTrans" cxnId="{E93C76A9-AB04-4CAD-923E-031F822AF2BD}">
      <dgm:prSet/>
      <dgm:spPr/>
      <dgm:t>
        <a:bodyPr/>
        <a:lstStyle/>
        <a:p>
          <a:endParaRPr lang="en-US" sz="2400">
            <a:latin typeface="Arial Narrow" pitchFamily="34" charset="0"/>
          </a:endParaRPr>
        </a:p>
      </dgm:t>
    </dgm:pt>
    <dgm:pt modelId="{21C55466-A964-4316-BB8C-0CD076A62258}" type="sibTrans" cxnId="{E93C76A9-AB04-4CAD-923E-031F822AF2BD}">
      <dgm:prSet/>
      <dgm:spPr/>
      <dgm:t>
        <a:bodyPr/>
        <a:lstStyle/>
        <a:p>
          <a:endParaRPr lang="en-US" sz="2400">
            <a:latin typeface="Arial Narrow" pitchFamily="34" charset="0"/>
          </a:endParaRPr>
        </a:p>
      </dgm:t>
    </dgm:pt>
    <dgm:pt modelId="{878CCA66-1A97-4674-8164-99C5D2B86E3F}" type="asst">
      <dgm:prSet custT="1"/>
      <dgm:spPr/>
      <dgm:t>
        <a:bodyPr/>
        <a:lstStyle/>
        <a:p>
          <a:r>
            <a:rPr lang="en-US" sz="2000" dirty="0" smtClean="0">
              <a:latin typeface="Arial Narrow" pitchFamily="34" charset="0"/>
            </a:rPr>
            <a:t>R. </a:t>
          </a:r>
          <a:r>
            <a:rPr lang="en-US" sz="2000" dirty="0" err="1" smtClean="0">
              <a:latin typeface="Arial Narrow" pitchFamily="34" charset="0"/>
            </a:rPr>
            <a:t>Pessoal</a:t>
          </a:r>
          <a:r>
            <a:rPr lang="en-US" sz="2000" dirty="0" smtClean="0">
              <a:latin typeface="Arial Narrow" pitchFamily="34" charset="0"/>
            </a:rPr>
            <a:t>, RP </a:t>
          </a:r>
          <a:r>
            <a:rPr lang="en-US" sz="2000" dirty="0" err="1" smtClean="0">
              <a:latin typeface="Arial Narrow" pitchFamily="34" charset="0"/>
            </a:rPr>
            <a:t>Formação</a:t>
          </a:r>
          <a:endParaRPr lang="en-US" sz="2000" dirty="0">
            <a:latin typeface="Arial Narrow" pitchFamily="34" charset="0"/>
          </a:endParaRPr>
        </a:p>
      </dgm:t>
    </dgm:pt>
    <dgm:pt modelId="{DE15243C-859F-4B6A-97C6-6FE1227753C2}" type="parTrans" cxnId="{CBC293A4-EECA-45BE-A353-2CAB6E42F0D4}">
      <dgm:prSet/>
      <dgm:spPr/>
      <dgm:t>
        <a:bodyPr/>
        <a:lstStyle/>
        <a:p>
          <a:endParaRPr lang="en-US" sz="2400">
            <a:latin typeface="Arial Narrow" pitchFamily="34" charset="0"/>
          </a:endParaRPr>
        </a:p>
      </dgm:t>
    </dgm:pt>
    <dgm:pt modelId="{003D78FD-42E5-431B-841E-0AE5B602F0BB}" type="sibTrans" cxnId="{CBC293A4-EECA-45BE-A353-2CAB6E42F0D4}">
      <dgm:prSet/>
      <dgm:spPr/>
      <dgm:t>
        <a:bodyPr/>
        <a:lstStyle/>
        <a:p>
          <a:endParaRPr lang="en-US" sz="2400">
            <a:latin typeface="Arial Narrow" pitchFamily="34" charset="0"/>
          </a:endParaRPr>
        </a:p>
      </dgm:t>
    </dgm:pt>
    <dgm:pt modelId="{E719BA8A-64A6-4868-9403-8FE5931BF1D6}" type="asst">
      <dgm:prSet custT="1"/>
      <dgm:spPr/>
      <dgm:t>
        <a:bodyPr/>
        <a:lstStyle/>
        <a:p>
          <a:r>
            <a:rPr lang="en-US" sz="2000" dirty="0" smtClean="0">
              <a:latin typeface="Arial Narrow" pitchFamily="34" charset="0"/>
            </a:rPr>
            <a:t>RAF, </a:t>
          </a:r>
          <a:r>
            <a:rPr lang="en-US" sz="2000" dirty="0" err="1" smtClean="0">
              <a:latin typeface="Arial Narrow" pitchFamily="34" charset="0"/>
            </a:rPr>
            <a:t>Contabilidade</a:t>
          </a:r>
          <a:endParaRPr lang="en-US" sz="2000" dirty="0">
            <a:latin typeface="Arial Narrow" pitchFamily="34" charset="0"/>
          </a:endParaRPr>
        </a:p>
      </dgm:t>
    </dgm:pt>
    <dgm:pt modelId="{A4FD5BEA-89AC-467D-9212-DBB71331F2F8}" type="parTrans" cxnId="{45E37033-EE2F-4F88-AC88-13135CB1D5A3}">
      <dgm:prSet/>
      <dgm:spPr/>
      <dgm:t>
        <a:bodyPr/>
        <a:lstStyle/>
        <a:p>
          <a:endParaRPr lang="en-US" sz="2400">
            <a:latin typeface="Arial Narrow" pitchFamily="34" charset="0"/>
          </a:endParaRPr>
        </a:p>
      </dgm:t>
    </dgm:pt>
    <dgm:pt modelId="{DBBA077D-B922-49E1-9359-3551E9B829A4}" type="sibTrans" cxnId="{45E37033-EE2F-4F88-AC88-13135CB1D5A3}">
      <dgm:prSet/>
      <dgm:spPr/>
      <dgm:t>
        <a:bodyPr/>
        <a:lstStyle/>
        <a:p>
          <a:endParaRPr lang="en-US" sz="2400">
            <a:latin typeface="Arial Narrow" pitchFamily="34" charset="0"/>
          </a:endParaRPr>
        </a:p>
      </dgm:t>
    </dgm:pt>
    <dgm:pt modelId="{6CE9795C-638E-468F-A08A-A55230AC7070}" type="asst">
      <dgm:prSet custT="1"/>
      <dgm:spPr/>
      <dgm:t>
        <a:bodyPr/>
        <a:lstStyle/>
        <a:p>
          <a:r>
            <a:rPr lang="en-US" sz="2000" dirty="0" err="1" smtClean="0">
              <a:latin typeface="Arial Narrow" pitchFamily="34" charset="0"/>
            </a:rPr>
            <a:t>Enfermagem</a:t>
          </a:r>
          <a:r>
            <a:rPr lang="en-US" sz="2000" dirty="0" smtClean="0">
              <a:latin typeface="Arial Narrow" pitchFamily="34" charset="0"/>
            </a:rPr>
            <a:t> e </a:t>
          </a:r>
          <a:r>
            <a:rPr lang="en-US" sz="2000" dirty="0" err="1" smtClean="0">
              <a:latin typeface="Arial Narrow" pitchFamily="34" charset="0"/>
            </a:rPr>
            <a:t>Programas</a:t>
          </a:r>
          <a:r>
            <a:rPr lang="en-US" sz="2000" dirty="0" smtClean="0">
              <a:latin typeface="Arial Narrow" pitchFamily="34" charset="0"/>
            </a:rPr>
            <a:t> de AM</a:t>
          </a:r>
          <a:endParaRPr lang="en-US" sz="2000" dirty="0">
            <a:latin typeface="Arial Narrow" pitchFamily="34" charset="0"/>
          </a:endParaRPr>
        </a:p>
      </dgm:t>
    </dgm:pt>
    <dgm:pt modelId="{51DD38C6-61F3-4D63-932A-AF129A65E639}" type="parTrans" cxnId="{4ADF3CA2-4CCB-4345-A303-003C179EB5DC}">
      <dgm:prSet/>
      <dgm:spPr/>
      <dgm:t>
        <a:bodyPr/>
        <a:lstStyle/>
        <a:p>
          <a:endParaRPr lang="en-US" sz="2400">
            <a:latin typeface="Arial Narrow" pitchFamily="34" charset="0"/>
          </a:endParaRPr>
        </a:p>
      </dgm:t>
    </dgm:pt>
    <dgm:pt modelId="{E6252CC5-1006-4E1C-8035-E7D749D18D42}" type="sibTrans" cxnId="{4ADF3CA2-4CCB-4345-A303-003C179EB5DC}">
      <dgm:prSet/>
      <dgm:spPr/>
      <dgm:t>
        <a:bodyPr/>
        <a:lstStyle/>
        <a:p>
          <a:endParaRPr lang="en-US" sz="2400">
            <a:latin typeface="Arial Narrow" pitchFamily="34" charset="0"/>
          </a:endParaRPr>
        </a:p>
      </dgm:t>
    </dgm:pt>
    <dgm:pt modelId="{CAEC371D-E43E-4EBD-A0BD-9257A5D7F6E7}" type="asst">
      <dgm:prSet phldrT="[Texto]" custT="1"/>
      <dgm:spPr/>
      <dgm:t>
        <a:bodyPr/>
        <a:lstStyle/>
        <a:p>
          <a:r>
            <a:rPr lang="en-US" sz="2400" dirty="0" err="1" smtClean="0">
              <a:latin typeface="Arial Narrow" pitchFamily="34" charset="0"/>
            </a:rPr>
            <a:t>Gabinetti</a:t>
          </a:r>
          <a:r>
            <a:rPr lang="en-US" sz="2400" dirty="0" smtClean="0">
              <a:latin typeface="Arial Narrow" pitchFamily="34" charset="0"/>
            </a:rPr>
            <a:t>: </a:t>
          </a:r>
          <a:r>
            <a:rPr lang="en-US" sz="2400" dirty="0" err="1" smtClean="0">
              <a:latin typeface="Arial Narrow" pitchFamily="34" charset="0"/>
            </a:rPr>
            <a:t>Ispezione</a:t>
          </a:r>
          <a:r>
            <a:rPr lang="en-US" sz="2400" dirty="0" smtClean="0">
              <a:latin typeface="Arial Narrow" pitchFamily="34" charset="0"/>
            </a:rPr>
            <a:t>, </a:t>
          </a:r>
          <a:r>
            <a:rPr lang="en-US" sz="2400" dirty="0" err="1" smtClean="0">
              <a:latin typeface="Arial Narrow" pitchFamily="34" charset="0"/>
            </a:rPr>
            <a:t>Genere</a:t>
          </a:r>
          <a:r>
            <a:rPr lang="en-US" sz="2400" dirty="0" smtClean="0">
              <a:latin typeface="Arial Narrow" pitchFamily="34" charset="0"/>
            </a:rPr>
            <a:t>, </a:t>
          </a:r>
          <a:r>
            <a:rPr lang="en-US" sz="2400" dirty="0" err="1" smtClean="0">
              <a:latin typeface="Arial Narrow" pitchFamily="34" charset="0"/>
            </a:rPr>
            <a:t>Costruzioni</a:t>
          </a:r>
          <a:r>
            <a:rPr lang="en-US" sz="2400" dirty="0" smtClean="0">
              <a:latin typeface="Arial Narrow" pitchFamily="34" charset="0"/>
            </a:rPr>
            <a:t>, </a:t>
          </a:r>
          <a:r>
            <a:rPr lang="en-US" sz="2400" dirty="0" err="1" smtClean="0">
              <a:latin typeface="Arial Narrow" pitchFamily="34" charset="0"/>
            </a:rPr>
            <a:t>Giuridico</a:t>
          </a:r>
          <a:r>
            <a:rPr lang="en-US" sz="2400" dirty="0" smtClean="0">
              <a:latin typeface="Arial Narrow" pitchFamily="34" charset="0"/>
            </a:rPr>
            <a:t>, </a:t>
          </a:r>
          <a:endParaRPr lang="en-US" sz="2400" dirty="0">
            <a:latin typeface="Arial Narrow" pitchFamily="34" charset="0"/>
          </a:endParaRPr>
        </a:p>
      </dgm:t>
    </dgm:pt>
    <dgm:pt modelId="{F84A4B2F-E84E-472D-A2B5-01D1842B5FAD}" type="parTrans" cxnId="{EC0C995A-409F-49B1-BE0D-C4509402FA3F}">
      <dgm:prSet/>
      <dgm:spPr/>
      <dgm:t>
        <a:bodyPr/>
        <a:lstStyle/>
        <a:p>
          <a:endParaRPr lang="en-US" sz="2400">
            <a:latin typeface="Arial Narrow" pitchFamily="34" charset="0"/>
          </a:endParaRPr>
        </a:p>
      </dgm:t>
    </dgm:pt>
    <dgm:pt modelId="{2B0BB109-D731-41F3-9A94-E35F77B9BA20}" type="sibTrans" cxnId="{EC0C995A-409F-49B1-BE0D-C4509402FA3F}">
      <dgm:prSet/>
      <dgm:spPr/>
      <dgm:t>
        <a:bodyPr/>
        <a:lstStyle/>
        <a:p>
          <a:endParaRPr lang="en-US" sz="2400">
            <a:latin typeface="Arial Narrow" pitchFamily="34" charset="0"/>
          </a:endParaRPr>
        </a:p>
      </dgm:t>
    </dgm:pt>
    <dgm:pt modelId="{0DE90BB0-A7F1-4B6F-B500-3D72CEC70979}" type="pres">
      <dgm:prSet presAssocID="{80468A63-C59D-4E82-9572-14239635996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C7FFC551-B24D-4FB4-BB94-C38162213093}" type="pres">
      <dgm:prSet presAssocID="{B3F6C245-E6C5-41D4-AA90-5543123AAAA7}" presName="hierRoot1" presStyleCnt="0">
        <dgm:presLayoutVars>
          <dgm:hierBranch val="init"/>
        </dgm:presLayoutVars>
      </dgm:prSet>
      <dgm:spPr/>
    </dgm:pt>
    <dgm:pt modelId="{C55D7676-12E7-469E-B4DE-48EA7C777F5A}" type="pres">
      <dgm:prSet presAssocID="{B3F6C245-E6C5-41D4-AA90-5543123AAAA7}" presName="rootComposite1" presStyleCnt="0"/>
      <dgm:spPr/>
    </dgm:pt>
    <dgm:pt modelId="{81BED1B4-D336-46C6-873E-83D54526A444}" type="pres">
      <dgm:prSet presAssocID="{B3F6C245-E6C5-41D4-AA90-5543123AAAA7}" presName="rootText1" presStyleLbl="node0" presStyleIdx="0" presStyleCnt="2" custScaleX="439294" custScaleY="197778" custLinFactY="-94047" custLinFactNeighborX="48386" custLinFactNeighborY="-100000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18668CC3-06D6-4CB6-981B-04ECA20C574D}" type="pres">
      <dgm:prSet presAssocID="{B3F6C245-E6C5-41D4-AA90-5543123AAAA7}" presName="rootConnector1" presStyleLbl="node1" presStyleIdx="0" presStyleCnt="0"/>
      <dgm:spPr/>
      <dgm:t>
        <a:bodyPr/>
        <a:lstStyle/>
        <a:p>
          <a:endParaRPr lang="it-IT"/>
        </a:p>
      </dgm:t>
    </dgm:pt>
    <dgm:pt modelId="{2CC96422-8320-454D-9F98-9088E811882C}" type="pres">
      <dgm:prSet presAssocID="{B3F6C245-E6C5-41D4-AA90-5543123AAAA7}" presName="hierChild2" presStyleCnt="0"/>
      <dgm:spPr/>
    </dgm:pt>
    <dgm:pt modelId="{39813737-BF15-43CF-BC3C-D2CBF3A2DCF7}" type="pres">
      <dgm:prSet presAssocID="{47E87227-454D-42F1-B442-652AAE15C031}" presName="Name37" presStyleLbl="parChTrans1D2" presStyleIdx="0" presStyleCnt="6"/>
      <dgm:spPr/>
      <dgm:t>
        <a:bodyPr/>
        <a:lstStyle/>
        <a:p>
          <a:endParaRPr lang="it-IT"/>
        </a:p>
      </dgm:t>
    </dgm:pt>
    <dgm:pt modelId="{AFC9DCEF-3340-4291-A0F5-C776DE48DC92}" type="pres">
      <dgm:prSet presAssocID="{20890002-5836-48B2-913A-2BC5824516F4}" presName="hierRoot2" presStyleCnt="0">
        <dgm:presLayoutVars>
          <dgm:hierBranch val="init"/>
        </dgm:presLayoutVars>
      </dgm:prSet>
      <dgm:spPr/>
    </dgm:pt>
    <dgm:pt modelId="{B457BF41-A733-46E2-87D9-B6C73F3049D9}" type="pres">
      <dgm:prSet presAssocID="{20890002-5836-48B2-913A-2BC5824516F4}" presName="rootComposite" presStyleCnt="0"/>
      <dgm:spPr/>
    </dgm:pt>
    <dgm:pt modelId="{2D42BC1E-64A0-4F85-81F7-2916E6B4646F}" type="pres">
      <dgm:prSet presAssocID="{20890002-5836-48B2-913A-2BC5824516F4}" presName="rootText" presStyleLbl="node2" presStyleIdx="0" presStyleCnt="5" custScaleY="238390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48BA53B9-31F1-4D52-A7FF-70EF3BB481E5}" type="pres">
      <dgm:prSet presAssocID="{20890002-5836-48B2-913A-2BC5824516F4}" presName="rootConnector" presStyleLbl="node2" presStyleIdx="0" presStyleCnt="5"/>
      <dgm:spPr/>
      <dgm:t>
        <a:bodyPr/>
        <a:lstStyle/>
        <a:p>
          <a:endParaRPr lang="it-IT"/>
        </a:p>
      </dgm:t>
    </dgm:pt>
    <dgm:pt modelId="{EA493139-6272-47CE-9DD6-8C8B55ADD58B}" type="pres">
      <dgm:prSet presAssocID="{20890002-5836-48B2-913A-2BC5824516F4}" presName="hierChild4" presStyleCnt="0"/>
      <dgm:spPr/>
    </dgm:pt>
    <dgm:pt modelId="{1918B99E-6A5E-4B6B-AE7A-D7DEF2E63600}" type="pres">
      <dgm:prSet presAssocID="{20890002-5836-48B2-913A-2BC5824516F4}" presName="hierChild5" presStyleCnt="0"/>
      <dgm:spPr/>
    </dgm:pt>
    <dgm:pt modelId="{77028C80-3CA3-4198-BD9E-1A87FE8E02BE}" type="pres">
      <dgm:prSet presAssocID="{2BDC3CBF-7C9C-4F17-A716-D72A4FAA50DB}" presName="Name111" presStyleLbl="parChTrans1D3" presStyleIdx="0" presStyleCnt="5"/>
      <dgm:spPr/>
      <dgm:t>
        <a:bodyPr/>
        <a:lstStyle/>
        <a:p>
          <a:endParaRPr lang="it-IT"/>
        </a:p>
      </dgm:t>
    </dgm:pt>
    <dgm:pt modelId="{22FAD118-E42B-42F4-9082-229535252991}" type="pres">
      <dgm:prSet presAssocID="{2F6B5BA8-A35D-466B-B71F-6E03BBD88280}" presName="hierRoot3" presStyleCnt="0">
        <dgm:presLayoutVars>
          <dgm:hierBranch val="init"/>
        </dgm:presLayoutVars>
      </dgm:prSet>
      <dgm:spPr/>
    </dgm:pt>
    <dgm:pt modelId="{0C9B05FC-0B5C-4A71-A3A7-EAC911AC76E3}" type="pres">
      <dgm:prSet presAssocID="{2F6B5BA8-A35D-466B-B71F-6E03BBD88280}" presName="rootComposite3" presStyleCnt="0"/>
      <dgm:spPr/>
    </dgm:pt>
    <dgm:pt modelId="{9846316B-73AB-45D9-B381-FF8A9595CEFA}" type="pres">
      <dgm:prSet presAssocID="{2F6B5BA8-A35D-466B-B71F-6E03BBD88280}" presName="rootText3" presStyleLbl="asst2" presStyleIdx="0" presStyleCnt="5" custScaleY="3909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C2EB93-582B-465F-8C03-F466F297790B}" type="pres">
      <dgm:prSet presAssocID="{2F6B5BA8-A35D-466B-B71F-6E03BBD88280}" presName="rootConnector3" presStyleLbl="asst2" presStyleIdx="0" presStyleCnt="5"/>
      <dgm:spPr/>
      <dgm:t>
        <a:bodyPr/>
        <a:lstStyle/>
        <a:p>
          <a:endParaRPr lang="it-IT"/>
        </a:p>
      </dgm:t>
    </dgm:pt>
    <dgm:pt modelId="{5C7F2132-EDB8-47B6-9A8B-9E362F404BD7}" type="pres">
      <dgm:prSet presAssocID="{2F6B5BA8-A35D-466B-B71F-6E03BBD88280}" presName="hierChild6" presStyleCnt="0"/>
      <dgm:spPr/>
    </dgm:pt>
    <dgm:pt modelId="{15E778CA-E2D4-4EF7-8A6E-50415F1C7787}" type="pres">
      <dgm:prSet presAssocID="{2F6B5BA8-A35D-466B-B71F-6E03BBD88280}" presName="hierChild7" presStyleCnt="0"/>
      <dgm:spPr/>
    </dgm:pt>
    <dgm:pt modelId="{2791B9C1-48E1-4E4F-97EC-88B73775D992}" type="pres">
      <dgm:prSet presAssocID="{42EC9981-54B7-4E52-ACB8-D99BC6B6BE7F}" presName="Name37" presStyleLbl="parChTrans1D2" presStyleIdx="1" presStyleCnt="6"/>
      <dgm:spPr/>
      <dgm:t>
        <a:bodyPr/>
        <a:lstStyle/>
        <a:p>
          <a:endParaRPr lang="it-IT"/>
        </a:p>
      </dgm:t>
    </dgm:pt>
    <dgm:pt modelId="{6EFE21B7-BD30-43AD-A0AC-A7E49DF230C7}" type="pres">
      <dgm:prSet presAssocID="{1ACE940A-A139-4F99-BDAB-1136FEF22E0C}" presName="hierRoot2" presStyleCnt="0">
        <dgm:presLayoutVars>
          <dgm:hierBranch val="init"/>
        </dgm:presLayoutVars>
      </dgm:prSet>
      <dgm:spPr/>
    </dgm:pt>
    <dgm:pt modelId="{2BED215F-AB9A-4683-A813-B6C35CB9A804}" type="pres">
      <dgm:prSet presAssocID="{1ACE940A-A139-4F99-BDAB-1136FEF22E0C}" presName="rootComposite" presStyleCnt="0"/>
      <dgm:spPr/>
    </dgm:pt>
    <dgm:pt modelId="{616BDAFC-C118-42A1-950F-A78965611643}" type="pres">
      <dgm:prSet presAssocID="{1ACE940A-A139-4F99-BDAB-1136FEF22E0C}" presName="rootText" presStyleLbl="node2" presStyleIdx="1" presStyleCnt="5" custScaleY="239490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47F60F13-8C37-49FC-BB6C-3F877AC3A025}" type="pres">
      <dgm:prSet presAssocID="{1ACE940A-A139-4F99-BDAB-1136FEF22E0C}" presName="rootConnector" presStyleLbl="node2" presStyleIdx="1" presStyleCnt="5"/>
      <dgm:spPr/>
      <dgm:t>
        <a:bodyPr/>
        <a:lstStyle/>
        <a:p>
          <a:endParaRPr lang="it-IT"/>
        </a:p>
      </dgm:t>
    </dgm:pt>
    <dgm:pt modelId="{CDBD6D50-945D-4B93-B5AF-076E3926BB99}" type="pres">
      <dgm:prSet presAssocID="{1ACE940A-A139-4F99-BDAB-1136FEF22E0C}" presName="hierChild4" presStyleCnt="0"/>
      <dgm:spPr/>
    </dgm:pt>
    <dgm:pt modelId="{168503F3-422F-4D84-86C4-F694F62626BE}" type="pres">
      <dgm:prSet presAssocID="{1ACE940A-A139-4F99-BDAB-1136FEF22E0C}" presName="hierChild5" presStyleCnt="0"/>
      <dgm:spPr/>
    </dgm:pt>
    <dgm:pt modelId="{BBE0D7A2-40B1-4557-B043-BF589EC51352}" type="pres">
      <dgm:prSet presAssocID="{1F40BCEC-C37A-4DB6-BC85-4DA7D6470252}" presName="Name111" presStyleLbl="parChTrans1D3" presStyleIdx="1" presStyleCnt="5"/>
      <dgm:spPr/>
      <dgm:t>
        <a:bodyPr/>
        <a:lstStyle/>
        <a:p>
          <a:endParaRPr lang="it-IT"/>
        </a:p>
      </dgm:t>
    </dgm:pt>
    <dgm:pt modelId="{E594D71A-CD0E-4E1B-8D9A-90B6A3463308}" type="pres">
      <dgm:prSet presAssocID="{0F24B2AA-9CED-4FE7-8A4B-BFF3DC02BDD3}" presName="hierRoot3" presStyleCnt="0">
        <dgm:presLayoutVars>
          <dgm:hierBranch val="init"/>
        </dgm:presLayoutVars>
      </dgm:prSet>
      <dgm:spPr/>
    </dgm:pt>
    <dgm:pt modelId="{51DC64D7-D110-45C4-8F84-00E03F3D1C9B}" type="pres">
      <dgm:prSet presAssocID="{0F24B2AA-9CED-4FE7-8A4B-BFF3DC02BDD3}" presName="rootComposite3" presStyleCnt="0"/>
      <dgm:spPr/>
    </dgm:pt>
    <dgm:pt modelId="{C9F95917-965F-4F85-8FE3-F7C17AC0BC12}" type="pres">
      <dgm:prSet presAssocID="{0F24B2AA-9CED-4FE7-8A4B-BFF3DC02BDD3}" presName="rootText3" presStyleLbl="asst2" presStyleIdx="1" presStyleCnt="5" custScaleX="132252" custScaleY="291787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C55E7B2D-3CE4-4A9D-8C8A-5BB57ABD83C7}" type="pres">
      <dgm:prSet presAssocID="{0F24B2AA-9CED-4FE7-8A4B-BFF3DC02BDD3}" presName="rootConnector3" presStyleLbl="asst2" presStyleIdx="1" presStyleCnt="5"/>
      <dgm:spPr/>
      <dgm:t>
        <a:bodyPr/>
        <a:lstStyle/>
        <a:p>
          <a:endParaRPr lang="it-IT"/>
        </a:p>
      </dgm:t>
    </dgm:pt>
    <dgm:pt modelId="{17D35085-8D8D-4580-B1C2-5EC4093D6F6E}" type="pres">
      <dgm:prSet presAssocID="{0F24B2AA-9CED-4FE7-8A4B-BFF3DC02BDD3}" presName="hierChild6" presStyleCnt="0"/>
      <dgm:spPr/>
    </dgm:pt>
    <dgm:pt modelId="{08C3A28A-5E4C-4923-879B-08F828567200}" type="pres">
      <dgm:prSet presAssocID="{0F24B2AA-9CED-4FE7-8A4B-BFF3DC02BDD3}" presName="hierChild7" presStyleCnt="0"/>
      <dgm:spPr/>
    </dgm:pt>
    <dgm:pt modelId="{13F5FC1A-7A69-4D2B-BF08-42624D89649F}" type="pres">
      <dgm:prSet presAssocID="{591840DF-06CA-48DD-AF0E-9D8A6A419607}" presName="Name37" presStyleLbl="parChTrans1D2" presStyleIdx="2" presStyleCnt="6"/>
      <dgm:spPr/>
      <dgm:t>
        <a:bodyPr/>
        <a:lstStyle/>
        <a:p>
          <a:endParaRPr lang="it-IT"/>
        </a:p>
      </dgm:t>
    </dgm:pt>
    <dgm:pt modelId="{E2B6AF05-6637-4C21-BF49-4A44D509212B}" type="pres">
      <dgm:prSet presAssocID="{79532EA1-4438-44AC-8B0E-24531C0D7837}" presName="hierRoot2" presStyleCnt="0">
        <dgm:presLayoutVars>
          <dgm:hierBranch val="init"/>
        </dgm:presLayoutVars>
      </dgm:prSet>
      <dgm:spPr/>
    </dgm:pt>
    <dgm:pt modelId="{3F51ABD6-1BFF-4B2E-827F-C8A8DFEC5845}" type="pres">
      <dgm:prSet presAssocID="{79532EA1-4438-44AC-8B0E-24531C0D7837}" presName="rootComposite" presStyleCnt="0"/>
      <dgm:spPr/>
    </dgm:pt>
    <dgm:pt modelId="{37933B3E-A209-4E49-9DFD-9E2FC230005B}" type="pres">
      <dgm:prSet presAssocID="{79532EA1-4438-44AC-8B0E-24531C0D7837}" presName="rootText" presStyleLbl="node2" presStyleIdx="2" presStyleCnt="5" custScaleY="28933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B1C66A4D-436C-46FC-AEB9-B9F0CEBAFE6D}" type="pres">
      <dgm:prSet presAssocID="{79532EA1-4438-44AC-8B0E-24531C0D7837}" presName="rootConnector" presStyleLbl="node2" presStyleIdx="2" presStyleCnt="5"/>
      <dgm:spPr/>
      <dgm:t>
        <a:bodyPr/>
        <a:lstStyle/>
        <a:p>
          <a:endParaRPr lang="it-IT"/>
        </a:p>
      </dgm:t>
    </dgm:pt>
    <dgm:pt modelId="{6531D01C-1FD2-4C1D-8B3E-5FA9E004E47E}" type="pres">
      <dgm:prSet presAssocID="{79532EA1-4438-44AC-8B0E-24531C0D7837}" presName="hierChild4" presStyleCnt="0"/>
      <dgm:spPr/>
    </dgm:pt>
    <dgm:pt modelId="{59BBD8A5-51C8-4C58-8E65-441441259843}" type="pres">
      <dgm:prSet presAssocID="{79532EA1-4438-44AC-8B0E-24531C0D7837}" presName="hierChild5" presStyleCnt="0"/>
      <dgm:spPr/>
    </dgm:pt>
    <dgm:pt modelId="{3DA5C860-5509-4FAE-A862-9092AEB1EE92}" type="pres">
      <dgm:prSet presAssocID="{DE15243C-859F-4B6A-97C6-6FE1227753C2}" presName="Name111" presStyleLbl="parChTrans1D3" presStyleIdx="2" presStyleCnt="5"/>
      <dgm:spPr/>
      <dgm:t>
        <a:bodyPr/>
        <a:lstStyle/>
        <a:p>
          <a:endParaRPr lang="it-IT"/>
        </a:p>
      </dgm:t>
    </dgm:pt>
    <dgm:pt modelId="{F07175B2-ECBC-46BB-BFF3-7035EFDE3841}" type="pres">
      <dgm:prSet presAssocID="{878CCA66-1A97-4674-8164-99C5D2B86E3F}" presName="hierRoot3" presStyleCnt="0">
        <dgm:presLayoutVars>
          <dgm:hierBranch val="init"/>
        </dgm:presLayoutVars>
      </dgm:prSet>
      <dgm:spPr/>
    </dgm:pt>
    <dgm:pt modelId="{DD335433-400B-4BD9-83FA-51CA11507C32}" type="pres">
      <dgm:prSet presAssocID="{878CCA66-1A97-4674-8164-99C5D2B86E3F}" presName="rootComposite3" presStyleCnt="0"/>
      <dgm:spPr/>
    </dgm:pt>
    <dgm:pt modelId="{124C9584-EDB7-4F0A-8DF2-83D783D5C443}" type="pres">
      <dgm:prSet presAssocID="{878CCA66-1A97-4674-8164-99C5D2B86E3F}" presName="rootText3" presStyleLbl="asst2" presStyleIdx="2" presStyleCnt="5" custScaleX="147873" custScaleY="524295" custLinFactNeighborX="-3366" custLinFactNeighborY="-41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FCC754-042C-472F-BBA6-2ABFBFD73A60}" type="pres">
      <dgm:prSet presAssocID="{878CCA66-1A97-4674-8164-99C5D2B86E3F}" presName="rootConnector3" presStyleLbl="asst2" presStyleIdx="2" presStyleCnt="5"/>
      <dgm:spPr/>
      <dgm:t>
        <a:bodyPr/>
        <a:lstStyle/>
        <a:p>
          <a:endParaRPr lang="it-IT"/>
        </a:p>
      </dgm:t>
    </dgm:pt>
    <dgm:pt modelId="{60804CC9-1762-4DFE-AAD8-42C7DE0C56A9}" type="pres">
      <dgm:prSet presAssocID="{878CCA66-1A97-4674-8164-99C5D2B86E3F}" presName="hierChild6" presStyleCnt="0"/>
      <dgm:spPr/>
    </dgm:pt>
    <dgm:pt modelId="{72B9D9AA-3471-41DC-85AF-9BF2B93FC2A0}" type="pres">
      <dgm:prSet presAssocID="{878CCA66-1A97-4674-8164-99C5D2B86E3F}" presName="hierChild7" presStyleCnt="0"/>
      <dgm:spPr/>
    </dgm:pt>
    <dgm:pt modelId="{F73C99C4-A838-49DE-9EC2-A9B8E3721FF5}" type="pres">
      <dgm:prSet presAssocID="{B755113C-B8F0-4289-A2DE-1517FD1EA8A7}" presName="Name37" presStyleLbl="parChTrans1D2" presStyleIdx="3" presStyleCnt="6"/>
      <dgm:spPr/>
      <dgm:t>
        <a:bodyPr/>
        <a:lstStyle/>
        <a:p>
          <a:endParaRPr lang="it-IT"/>
        </a:p>
      </dgm:t>
    </dgm:pt>
    <dgm:pt modelId="{8BEA0267-21B3-4BCC-A7C6-D10F901C19BE}" type="pres">
      <dgm:prSet presAssocID="{5672820C-64FC-421B-8635-7508A3231BCD}" presName="hierRoot2" presStyleCnt="0">
        <dgm:presLayoutVars>
          <dgm:hierBranch val="init"/>
        </dgm:presLayoutVars>
      </dgm:prSet>
      <dgm:spPr/>
    </dgm:pt>
    <dgm:pt modelId="{0F9B59EB-A04E-4ED9-9AC5-D09537EDF37F}" type="pres">
      <dgm:prSet presAssocID="{5672820C-64FC-421B-8635-7508A3231BCD}" presName="rootComposite" presStyleCnt="0"/>
      <dgm:spPr/>
    </dgm:pt>
    <dgm:pt modelId="{8D4CB705-E3DD-44DA-BB4B-D09A4CCF7EF4}" type="pres">
      <dgm:prSet presAssocID="{5672820C-64FC-421B-8635-7508A3231BCD}" presName="rootText" presStyleLbl="node2" presStyleIdx="3" presStyleCnt="5" custScaleY="2725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A21B1F-F117-4EFD-8B61-6D9F90BC1770}" type="pres">
      <dgm:prSet presAssocID="{5672820C-64FC-421B-8635-7508A3231BCD}" presName="rootConnector" presStyleLbl="node2" presStyleIdx="3" presStyleCnt="5"/>
      <dgm:spPr/>
      <dgm:t>
        <a:bodyPr/>
        <a:lstStyle/>
        <a:p>
          <a:endParaRPr lang="it-IT"/>
        </a:p>
      </dgm:t>
    </dgm:pt>
    <dgm:pt modelId="{92214DD8-A51A-414B-A4C6-C00B9407D6BF}" type="pres">
      <dgm:prSet presAssocID="{5672820C-64FC-421B-8635-7508A3231BCD}" presName="hierChild4" presStyleCnt="0"/>
      <dgm:spPr/>
    </dgm:pt>
    <dgm:pt modelId="{3F2634F3-17F4-45B2-88DE-FA5ECAF1A919}" type="pres">
      <dgm:prSet presAssocID="{5672820C-64FC-421B-8635-7508A3231BCD}" presName="hierChild5" presStyleCnt="0"/>
      <dgm:spPr/>
    </dgm:pt>
    <dgm:pt modelId="{7F498A83-4073-4898-9457-E65F41EBAAFB}" type="pres">
      <dgm:prSet presAssocID="{A4FD5BEA-89AC-467D-9212-DBB71331F2F8}" presName="Name111" presStyleLbl="parChTrans1D3" presStyleIdx="3" presStyleCnt="5"/>
      <dgm:spPr/>
      <dgm:t>
        <a:bodyPr/>
        <a:lstStyle/>
        <a:p>
          <a:endParaRPr lang="it-IT"/>
        </a:p>
      </dgm:t>
    </dgm:pt>
    <dgm:pt modelId="{13684A38-35EF-4407-AB2D-D014DD7600D3}" type="pres">
      <dgm:prSet presAssocID="{E719BA8A-64A6-4868-9403-8FE5931BF1D6}" presName="hierRoot3" presStyleCnt="0">
        <dgm:presLayoutVars>
          <dgm:hierBranch val="init"/>
        </dgm:presLayoutVars>
      </dgm:prSet>
      <dgm:spPr/>
    </dgm:pt>
    <dgm:pt modelId="{9D6BAC3D-87CD-4EB2-B1E4-7C2EC3288C1D}" type="pres">
      <dgm:prSet presAssocID="{E719BA8A-64A6-4868-9403-8FE5931BF1D6}" presName="rootComposite3" presStyleCnt="0"/>
      <dgm:spPr/>
    </dgm:pt>
    <dgm:pt modelId="{9037D51F-2477-4DA5-A713-06BE9305A68F}" type="pres">
      <dgm:prSet presAssocID="{E719BA8A-64A6-4868-9403-8FE5931BF1D6}" presName="rootText3" presStyleLbl="asst2" presStyleIdx="3" presStyleCnt="5" custScaleX="131402" custScaleY="4634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72318B-4247-4B72-9178-1DFABBAC758A}" type="pres">
      <dgm:prSet presAssocID="{E719BA8A-64A6-4868-9403-8FE5931BF1D6}" presName="rootConnector3" presStyleLbl="asst2" presStyleIdx="3" presStyleCnt="5"/>
      <dgm:spPr/>
      <dgm:t>
        <a:bodyPr/>
        <a:lstStyle/>
        <a:p>
          <a:endParaRPr lang="it-IT"/>
        </a:p>
      </dgm:t>
    </dgm:pt>
    <dgm:pt modelId="{35883118-E38C-464F-9391-1FBD60CA1A1A}" type="pres">
      <dgm:prSet presAssocID="{E719BA8A-64A6-4868-9403-8FE5931BF1D6}" presName="hierChild6" presStyleCnt="0"/>
      <dgm:spPr/>
    </dgm:pt>
    <dgm:pt modelId="{9244C323-2B41-45A1-B77C-A25E32AB3BBE}" type="pres">
      <dgm:prSet presAssocID="{E719BA8A-64A6-4868-9403-8FE5931BF1D6}" presName="hierChild7" presStyleCnt="0"/>
      <dgm:spPr/>
    </dgm:pt>
    <dgm:pt modelId="{AEDBB2FB-F569-4454-B393-5FF997E5BE79}" type="pres">
      <dgm:prSet presAssocID="{DAAA01E9-E341-4BBB-B76C-7A7FB6B8D205}" presName="Name37" presStyleLbl="parChTrans1D2" presStyleIdx="4" presStyleCnt="6"/>
      <dgm:spPr/>
      <dgm:t>
        <a:bodyPr/>
        <a:lstStyle/>
        <a:p>
          <a:endParaRPr lang="it-IT"/>
        </a:p>
      </dgm:t>
    </dgm:pt>
    <dgm:pt modelId="{97238DFD-832C-4903-A994-D6084C4B01E4}" type="pres">
      <dgm:prSet presAssocID="{D751EEC6-53CD-48AE-83C3-74F1AD53DC50}" presName="hierRoot2" presStyleCnt="0">
        <dgm:presLayoutVars>
          <dgm:hierBranch val="init"/>
        </dgm:presLayoutVars>
      </dgm:prSet>
      <dgm:spPr/>
    </dgm:pt>
    <dgm:pt modelId="{D6734B28-AD16-4CF2-B206-F84D7F408343}" type="pres">
      <dgm:prSet presAssocID="{D751EEC6-53CD-48AE-83C3-74F1AD53DC50}" presName="rootComposite" presStyleCnt="0"/>
      <dgm:spPr/>
    </dgm:pt>
    <dgm:pt modelId="{C55E6AB3-7C44-42C2-AA7D-E5C6E9844B69}" type="pres">
      <dgm:prSet presAssocID="{D751EEC6-53CD-48AE-83C3-74F1AD53DC50}" presName="rootText" presStyleLbl="node2" presStyleIdx="4" presStyleCnt="5" custScaleY="32236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58982650-CE84-49C2-B88C-6797E878295E}" type="pres">
      <dgm:prSet presAssocID="{D751EEC6-53CD-48AE-83C3-74F1AD53DC50}" presName="rootConnector" presStyleLbl="node2" presStyleIdx="4" presStyleCnt="5"/>
      <dgm:spPr/>
      <dgm:t>
        <a:bodyPr/>
        <a:lstStyle/>
        <a:p>
          <a:endParaRPr lang="it-IT"/>
        </a:p>
      </dgm:t>
    </dgm:pt>
    <dgm:pt modelId="{E0EB7971-36DC-477F-9C02-B6D438BF2FD5}" type="pres">
      <dgm:prSet presAssocID="{D751EEC6-53CD-48AE-83C3-74F1AD53DC50}" presName="hierChild4" presStyleCnt="0"/>
      <dgm:spPr/>
    </dgm:pt>
    <dgm:pt modelId="{DB928115-0D94-414D-BDAE-958E9D9A26B8}" type="pres">
      <dgm:prSet presAssocID="{D751EEC6-53CD-48AE-83C3-74F1AD53DC50}" presName="hierChild5" presStyleCnt="0"/>
      <dgm:spPr/>
    </dgm:pt>
    <dgm:pt modelId="{86A1DE4D-07AD-44F8-8CE9-286D7A05A95C}" type="pres">
      <dgm:prSet presAssocID="{51DD38C6-61F3-4D63-932A-AF129A65E639}" presName="Name111" presStyleLbl="parChTrans1D3" presStyleIdx="4" presStyleCnt="5"/>
      <dgm:spPr/>
      <dgm:t>
        <a:bodyPr/>
        <a:lstStyle/>
        <a:p>
          <a:endParaRPr lang="it-IT"/>
        </a:p>
      </dgm:t>
    </dgm:pt>
    <dgm:pt modelId="{DF6F3AF4-4896-4540-A338-29C1E4A80866}" type="pres">
      <dgm:prSet presAssocID="{6CE9795C-638E-468F-A08A-A55230AC7070}" presName="hierRoot3" presStyleCnt="0">
        <dgm:presLayoutVars>
          <dgm:hierBranch val="init"/>
        </dgm:presLayoutVars>
      </dgm:prSet>
      <dgm:spPr/>
    </dgm:pt>
    <dgm:pt modelId="{40062375-CDFD-46A9-8EBB-4BCEBE591A3E}" type="pres">
      <dgm:prSet presAssocID="{6CE9795C-638E-468F-A08A-A55230AC7070}" presName="rootComposite3" presStyleCnt="0"/>
      <dgm:spPr/>
    </dgm:pt>
    <dgm:pt modelId="{D301F8A1-5CFA-469B-8047-DB607BBAE374}" type="pres">
      <dgm:prSet presAssocID="{6CE9795C-638E-468F-A08A-A55230AC7070}" presName="rootText3" presStyleLbl="asst2" presStyleIdx="4" presStyleCnt="5" custScaleX="279684" custScaleY="531073" custLinFactNeighborY="-186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49AE3E-7D6C-4382-8E86-D4DAC5703D7A}" type="pres">
      <dgm:prSet presAssocID="{6CE9795C-638E-468F-A08A-A55230AC7070}" presName="rootConnector3" presStyleLbl="asst2" presStyleIdx="4" presStyleCnt="5"/>
      <dgm:spPr/>
      <dgm:t>
        <a:bodyPr/>
        <a:lstStyle/>
        <a:p>
          <a:endParaRPr lang="it-IT"/>
        </a:p>
      </dgm:t>
    </dgm:pt>
    <dgm:pt modelId="{7FF451F1-243D-464D-B5F7-0115584721E1}" type="pres">
      <dgm:prSet presAssocID="{6CE9795C-638E-468F-A08A-A55230AC7070}" presName="hierChild6" presStyleCnt="0"/>
      <dgm:spPr/>
    </dgm:pt>
    <dgm:pt modelId="{1010F9A5-06D0-456F-993F-E29166778A6F}" type="pres">
      <dgm:prSet presAssocID="{6CE9795C-638E-468F-A08A-A55230AC7070}" presName="hierChild7" presStyleCnt="0"/>
      <dgm:spPr/>
    </dgm:pt>
    <dgm:pt modelId="{B000AE58-29EB-4975-8C7E-427DE72F7312}" type="pres">
      <dgm:prSet presAssocID="{B3F6C245-E6C5-41D4-AA90-5543123AAAA7}" presName="hierChild3" presStyleCnt="0"/>
      <dgm:spPr/>
    </dgm:pt>
    <dgm:pt modelId="{20511CD8-3B3A-4D55-BEC9-9146A088AA58}" type="pres">
      <dgm:prSet presAssocID="{DB09D29E-4502-4156-AA95-8CE74D3BA7A6}" presName="Name111" presStyleLbl="parChTrans1D2" presStyleIdx="5" presStyleCnt="6"/>
      <dgm:spPr/>
      <dgm:t>
        <a:bodyPr/>
        <a:lstStyle/>
        <a:p>
          <a:endParaRPr lang="it-IT"/>
        </a:p>
      </dgm:t>
    </dgm:pt>
    <dgm:pt modelId="{6CD2D325-ED18-47EA-9F7A-A242BCC75069}" type="pres">
      <dgm:prSet presAssocID="{E599C4A4-E45F-47E8-ACB8-41779B6CC810}" presName="hierRoot3" presStyleCnt="0">
        <dgm:presLayoutVars>
          <dgm:hierBranch val="init"/>
        </dgm:presLayoutVars>
      </dgm:prSet>
      <dgm:spPr/>
    </dgm:pt>
    <dgm:pt modelId="{603EF029-0C67-480B-97A0-EC8E195A9414}" type="pres">
      <dgm:prSet presAssocID="{E599C4A4-E45F-47E8-ACB8-41779B6CC810}" presName="rootComposite3" presStyleCnt="0"/>
      <dgm:spPr/>
    </dgm:pt>
    <dgm:pt modelId="{56BD845A-4E38-43E9-B993-F4EA4F5B0001}" type="pres">
      <dgm:prSet presAssocID="{E599C4A4-E45F-47E8-ACB8-41779B6CC810}" presName="rootText3" presStyleLbl="asst1" presStyleIdx="0" presStyleCnt="1" custScaleY="101646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FF8D4565-44B7-46C5-B219-837A7177F19E}" type="pres">
      <dgm:prSet presAssocID="{E599C4A4-E45F-47E8-ACB8-41779B6CC810}" presName="rootConnector3" presStyleLbl="asst1" presStyleIdx="0" presStyleCnt="1"/>
      <dgm:spPr/>
      <dgm:t>
        <a:bodyPr/>
        <a:lstStyle/>
        <a:p>
          <a:endParaRPr lang="it-IT"/>
        </a:p>
      </dgm:t>
    </dgm:pt>
    <dgm:pt modelId="{6BA7CB07-2CB2-43EB-AC8B-0602724A5B74}" type="pres">
      <dgm:prSet presAssocID="{E599C4A4-E45F-47E8-ACB8-41779B6CC810}" presName="hierChild6" presStyleCnt="0"/>
      <dgm:spPr/>
    </dgm:pt>
    <dgm:pt modelId="{4763338C-2C0D-4F7A-8175-0082435A721D}" type="pres">
      <dgm:prSet presAssocID="{E599C4A4-E45F-47E8-ACB8-41779B6CC810}" presName="hierChild7" presStyleCnt="0"/>
      <dgm:spPr/>
    </dgm:pt>
    <dgm:pt modelId="{FBB2564F-4DC4-48D8-9FD4-417631E1735F}" type="pres">
      <dgm:prSet presAssocID="{CAEC371D-E43E-4EBD-A0BD-9257A5D7F6E7}" presName="hierRoot1" presStyleCnt="0">
        <dgm:presLayoutVars>
          <dgm:hierBranch val="init"/>
        </dgm:presLayoutVars>
      </dgm:prSet>
      <dgm:spPr/>
    </dgm:pt>
    <dgm:pt modelId="{A3EE762A-9D5C-4904-A728-57826BF8FA1A}" type="pres">
      <dgm:prSet presAssocID="{CAEC371D-E43E-4EBD-A0BD-9257A5D7F6E7}" presName="rootComposite1" presStyleCnt="0"/>
      <dgm:spPr/>
    </dgm:pt>
    <dgm:pt modelId="{97EBC7A1-695E-48FE-AA7F-09383FB5CE86}" type="pres">
      <dgm:prSet presAssocID="{CAEC371D-E43E-4EBD-A0BD-9257A5D7F6E7}" presName="rootText1" presStyleLbl="node0" presStyleIdx="1" presStyleCnt="2" custScaleX="576221" custScaleY="175962" custLinFactX="-19530" custLinFactY="100000" custLinFactNeighborX="-100000" custLinFactNeighborY="124421">
        <dgm:presLayoutVars>
          <dgm:chPref val="3"/>
        </dgm:presLayoutVars>
      </dgm:prSet>
      <dgm:spPr>
        <a:prstGeom prst="flowChartProcess">
          <a:avLst/>
        </a:prstGeom>
      </dgm:spPr>
      <dgm:t>
        <a:bodyPr/>
        <a:lstStyle/>
        <a:p>
          <a:endParaRPr lang="en-US"/>
        </a:p>
      </dgm:t>
    </dgm:pt>
    <dgm:pt modelId="{02AC0EB3-4657-4E35-B201-771AC159B782}" type="pres">
      <dgm:prSet presAssocID="{CAEC371D-E43E-4EBD-A0BD-9257A5D7F6E7}" presName="rootConnector1" presStyleLbl="asst0" presStyleIdx="0" presStyleCnt="0"/>
      <dgm:spPr/>
      <dgm:t>
        <a:bodyPr/>
        <a:lstStyle/>
        <a:p>
          <a:endParaRPr lang="it-IT"/>
        </a:p>
      </dgm:t>
    </dgm:pt>
    <dgm:pt modelId="{C1FEA35E-4427-4C3D-A992-B965F8ED02C4}" type="pres">
      <dgm:prSet presAssocID="{CAEC371D-E43E-4EBD-A0BD-9257A5D7F6E7}" presName="hierChild2" presStyleCnt="0"/>
      <dgm:spPr/>
    </dgm:pt>
    <dgm:pt modelId="{14350CD2-0423-49A6-9A9C-A155605BE86A}" type="pres">
      <dgm:prSet presAssocID="{CAEC371D-E43E-4EBD-A0BD-9257A5D7F6E7}" presName="hierChild3" presStyleCnt="0"/>
      <dgm:spPr/>
    </dgm:pt>
  </dgm:ptLst>
  <dgm:cxnLst>
    <dgm:cxn modelId="{496C0428-F294-4CDF-987F-F34041123247}" type="presOf" srcId="{878CCA66-1A97-4674-8164-99C5D2B86E3F}" destId="{5CFCC754-042C-472F-BBA6-2ABFBFD73A60}" srcOrd="1" destOrd="0" presId="urn:microsoft.com/office/officeart/2005/8/layout/orgChart1"/>
    <dgm:cxn modelId="{E93C76A9-AB04-4CAD-923E-031F822AF2BD}" srcId="{1ACE940A-A139-4F99-BDAB-1136FEF22E0C}" destId="{0F24B2AA-9CED-4FE7-8A4B-BFF3DC02BDD3}" srcOrd="0" destOrd="0" parTransId="{1F40BCEC-C37A-4DB6-BC85-4DA7D6470252}" sibTransId="{21C55466-A964-4316-BB8C-0CD076A62258}"/>
    <dgm:cxn modelId="{14ACD297-6174-484F-A467-599B22862F6B}" type="presOf" srcId="{47E87227-454D-42F1-B442-652AAE15C031}" destId="{39813737-BF15-43CF-BC3C-D2CBF3A2DCF7}" srcOrd="0" destOrd="0" presId="urn:microsoft.com/office/officeart/2005/8/layout/orgChart1"/>
    <dgm:cxn modelId="{9D0C0F21-3567-4EB5-9CB0-F6CBDCE50208}" type="presOf" srcId="{878CCA66-1A97-4674-8164-99C5D2B86E3F}" destId="{124C9584-EDB7-4F0A-8DF2-83D783D5C443}" srcOrd="0" destOrd="0" presId="urn:microsoft.com/office/officeart/2005/8/layout/orgChart1"/>
    <dgm:cxn modelId="{23DCBF71-D6CF-4E5F-8125-984B80364982}" type="presOf" srcId="{DAAA01E9-E341-4BBB-B76C-7A7FB6B8D205}" destId="{AEDBB2FB-F569-4454-B393-5FF997E5BE79}" srcOrd="0" destOrd="0" presId="urn:microsoft.com/office/officeart/2005/8/layout/orgChart1"/>
    <dgm:cxn modelId="{45E37033-EE2F-4F88-AC88-13135CB1D5A3}" srcId="{5672820C-64FC-421B-8635-7508A3231BCD}" destId="{E719BA8A-64A6-4868-9403-8FE5931BF1D6}" srcOrd="0" destOrd="0" parTransId="{A4FD5BEA-89AC-467D-9212-DBB71331F2F8}" sibTransId="{DBBA077D-B922-49E1-9359-3551E9B829A4}"/>
    <dgm:cxn modelId="{CBC293A4-EECA-45BE-A353-2CAB6E42F0D4}" srcId="{79532EA1-4438-44AC-8B0E-24531C0D7837}" destId="{878CCA66-1A97-4674-8164-99C5D2B86E3F}" srcOrd="0" destOrd="0" parTransId="{DE15243C-859F-4B6A-97C6-6FE1227753C2}" sibTransId="{003D78FD-42E5-431B-841E-0AE5B602F0BB}"/>
    <dgm:cxn modelId="{95D49F64-B496-4679-8152-15BE7C251BDF}" type="presOf" srcId="{D751EEC6-53CD-48AE-83C3-74F1AD53DC50}" destId="{58982650-CE84-49C2-B88C-6797E878295E}" srcOrd="1" destOrd="0" presId="urn:microsoft.com/office/officeart/2005/8/layout/orgChart1"/>
    <dgm:cxn modelId="{48507BE7-5ED5-4E5E-B7C9-B61B1E6DBB76}" type="presOf" srcId="{2F6B5BA8-A35D-466B-B71F-6E03BBD88280}" destId="{9846316B-73AB-45D9-B381-FF8A9595CEFA}" srcOrd="0" destOrd="0" presId="urn:microsoft.com/office/officeart/2005/8/layout/orgChart1"/>
    <dgm:cxn modelId="{F515E20E-5B98-485B-94FD-D749981F8DA1}" type="presOf" srcId="{B3F6C245-E6C5-41D4-AA90-5543123AAAA7}" destId="{18668CC3-06D6-4CB6-981B-04ECA20C574D}" srcOrd="1" destOrd="0" presId="urn:microsoft.com/office/officeart/2005/8/layout/orgChart1"/>
    <dgm:cxn modelId="{B1ECCD40-54C2-46BF-944C-1A304159AF18}" type="presOf" srcId="{CAEC371D-E43E-4EBD-A0BD-9257A5D7F6E7}" destId="{97EBC7A1-695E-48FE-AA7F-09383FB5CE86}" srcOrd="0" destOrd="0" presId="urn:microsoft.com/office/officeart/2005/8/layout/orgChart1"/>
    <dgm:cxn modelId="{8AEDF6B2-359A-492F-9901-C70595CB9B89}" type="presOf" srcId="{6CE9795C-638E-468F-A08A-A55230AC7070}" destId="{B949AE3E-7D6C-4382-8E86-D4DAC5703D7A}" srcOrd="1" destOrd="0" presId="urn:microsoft.com/office/officeart/2005/8/layout/orgChart1"/>
    <dgm:cxn modelId="{D0DC996E-4EE2-4B07-A275-3E6DC9F1935B}" type="presOf" srcId="{D751EEC6-53CD-48AE-83C3-74F1AD53DC50}" destId="{C55E6AB3-7C44-42C2-AA7D-E5C6E9844B69}" srcOrd="0" destOrd="0" presId="urn:microsoft.com/office/officeart/2005/8/layout/orgChart1"/>
    <dgm:cxn modelId="{3E9E6F7B-4A2F-49D9-A0BC-FFC374BBF87D}" type="presOf" srcId="{0F24B2AA-9CED-4FE7-8A4B-BFF3DC02BDD3}" destId="{C9F95917-965F-4F85-8FE3-F7C17AC0BC12}" srcOrd="0" destOrd="0" presId="urn:microsoft.com/office/officeart/2005/8/layout/orgChart1"/>
    <dgm:cxn modelId="{46F4568F-816A-4552-BD69-0F80100B5C64}" type="presOf" srcId="{1ACE940A-A139-4F99-BDAB-1136FEF22E0C}" destId="{47F60F13-8C37-49FC-BB6C-3F877AC3A025}" srcOrd="1" destOrd="0" presId="urn:microsoft.com/office/officeart/2005/8/layout/orgChart1"/>
    <dgm:cxn modelId="{EC0C995A-409F-49B1-BE0D-C4509402FA3F}" srcId="{80468A63-C59D-4E82-9572-14239635996B}" destId="{CAEC371D-E43E-4EBD-A0BD-9257A5D7F6E7}" srcOrd="1" destOrd="0" parTransId="{F84A4B2F-E84E-472D-A2B5-01D1842B5FAD}" sibTransId="{2B0BB109-D731-41F3-9A94-E35F77B9BA20}"/>
    <dgm:cxn modelId="{BB622493-4ECE-4D70-8920-04C590CFC0D9}" type="presOf" srcId="{2BDC3CBF-7C9C-4F17-A716-D72A4FAA50DB}" destId="{77028C80-3CA3-4198-BD9E-1A87FE8E02BE}" srcOrd="0" destOrd="0" presId="urn:microsoft.com/office/officeart/2005/8/layout/orgChart1"/>
    <dgm:cxn modelId="{F6310807-8ABF-4CCA-9A5E-8774F4BE1C20}" srcId="{B3F6C245-E6C5-41D4-AA90-5543123AAAA7}" destId="{D751EEC6-53CD-48AE-83C3-74F1AD53DC50}" srcOrd="5" destOrd="0" parTransId="{DAAA01E9-E341-4BBB-B76C-7A7FB6B8D205}" sibTransId="{22F5C186-7035-414A-B376-8106649C3397}"/>
    <dgm:cxn modelId="{AB424603-B5BF-4A4D-B5F4-E6B85A4F1DAE}" type="presOf" srcId="{20890002-5836-48B2-913A-2BC5824516F4}" destId="{2D42BC1E-64A0-4F85-81F7-2916E6B4646F}" srcOrd="0" destOrd="0" presId="urn:microsoft.com/office/officeart/2005/8/layout/orgChart1"/>
    <dgm:cxn modelId="{CBE57DAE-8C73-4557-B806-6AC5C2EA84D6}" srcId="{B3F6C245-E6C5-41D4-AA90-5543123AAAA7}" destId="{1ACE940A-A139-4F99-BDAB-1136FEF22E0C}" srcOrd="2" destOrd="0" parTransId="{42EC9981-54B7-4E52-ACB8-D99BC6B6BE7F}" sibTransId="{84386112-CB7D-4597-9139-21AAF07A3449}"/>
    <dgm:cxn modelId="{0CF7F63E-2B99-4CAD-991B-2BE168B17F6F}" type="presOf" srcId="{B3F6C245-E6C5-41D4-AA90-5543123AAAA7}" destId="{81BED1B4-D336-46C6-873E-83D54526A444}" srcOrd="0" destOrd="0" presId="urn:microsoft.com/office/officeart/2005/8/layout/orgChart1"/>
    <dgm:cxn modelId="{199C1177-8AE3-42AF-A603-5818AAC73509}" srcId="{20890002-5836-48B2-913A-2BC5824516F4}" destId="{2F6B5BA8-A35D-466B-B71F-6E03BBD88280}" srcOrd="0" destOrd="0" parTransId="{2BDC3CBF-7C9C-4F17-A716-D72A4FAA50DB}" sibTransId="{759BBFE1-2B0E-4553-947E-23062404994E}"/>
    <dgm:cxn modelId="{88ACCFA6-30B7-4072-AF4C-A4862D7505B3}" type="presOf" srcId="{DB09D29E-4502-4156-AA95-8CE74D3BA7A6}" destId="{20511CD8-3B3A-4D55-BEC9-9146A088AA58}" srcOrd="0" destOrd="0" presId="urn:microsoft.com/office/officeart/2005/8/layout/orgChart1"/>
    <dgm:cxn modelId="{4A32639E-9A5A-4474-8869-0436FD8C1441}" type="presOf" srcId="{80468A63-C59D-4E82-9572-14239635996B}" destId="{0DE90BB0-A7F1-4B6F-B500-3D72CEC70979}" srcOrd="0" destOrd="0" presId="urn:microsoft.com/office/officeart/2005/8/layout/orgChart1"/>
    <dgm:cxn modelId="{6058402C-8753-4914-BAC2-F52FD01B4600}" type="presOf" srcId="{B755113C-B8F0-4289-A2DE-1517FD1EA8A7}" destId="{F73C99C4-A838-49DE-9EC2-A9B8E3721FF5}" srcOrd="0" destOrd="0" presId="urn:microsoft.com/office/officeart/2005/8/layout/orgChart1"/>
    <dgm:cxn modelId="{DA9773CA-6C45-4F3D-B581-92EE96BF7D0E}" srcId="{B3F6C245-E6C5-41D4-AA90-5543123AAAA7}" destId="{20890002-5836-48B2-913A-2BC5824516F4}" srcOrd="1" destOrd="0" parTransId="{47E87227-454D-42F1-B442-652AAE15C031}" sibTransId="{C8538AFC-3E3E-432A-92A5-1B1C5766C317}"/>
    <dgm:cxn modelId="{CA92AA44-F3BE-4E92-A3FA-B1219457A039}" type="presOf" srcId="{5672820C-64FC-421B-8635-7508A3231BCD}" destId="{A1A21B1F-F117-4EFD-8B61-6D9F90BC1770}" srcOrd="1" destOrd="0" presId="urn:microsoft.com/office/officeart/2005/8/layout/orgChart1"/>
    <dgm:cxn modelId="{AE673793-B771-412B-BC75-7883B761BD92}" type="presOf" srcId="{42EC9981-54B7-4E52-ACB8-D99BC6B6BE7F}" destId="{2791B9C1-48E1-4E4F-97EC-88B73775D992}" srcOrd="0" destOrd="0" presId="urn:microsoft.com/office/officeart/2005/8/layout/orgChart1"/>
    <dgm:cxn modelId="{186F374A-16A5-4098-8377-8BA5BF3416C1}" type="presOf" srcId="{2F6B5BA8-A35D-466B-B71F-6E03BBD88280}" destId="{67C2EB93-582B-465F-8C03-F466F297790B}" srcOrd="1" destOrd="0" presId="urn:microsoft.com/office/officeart/2005/8/layout/orgChart1"/>
    <dgm:cxn modelId="{A4DE0184-5076-4267-98FE-057E54E0DDA6}" srcId="{B3F6C245-E6C5-41D4-AA90-5543123AAAA7}" destId="{5672820C-64FC-421B-8635-7508A3231BCD}" srcOrd="4" destOrd="0" parTransId="{B755113C-B8F0-4289-A2DE-1517FD1EA8A7}" sibTransId="{70037DE8-4E96-4CCB-943C-927D2EA8EED5}"/>
    <dgm:cxn modelId="{D8263872-557F-4C80-8E28-003E3AF8DAFE}" type="presOf" srcId="{6CE9795C-638E-468F-A08A-A55230AC7070}" destId="{D301F8A1-5CFA-469B-8047-DB607BBAE374}" srcOrd="0" destOrd="0" presId="urn:microsoft.com/office/officeart/2005/8/layout/orgChart1"/>
    <dgm:cxn modelId="{1A161E33-4B14-476A-B50B-C06D31E46EE4}" type="presOf" srcId="{79532EA1-4438-44AC-8B0E-24531C0D7837}" destId="{B1C66A4D-436C-46FC-AEB9-B9F0CEBAFE6D}" srcOrd="1" destOrd="0" presId="urn:microsoft.com/office/officeart/2005/8/layout/orgChart1"/>
    <dgm:cxn modelId="{52989AE5-4CB1-4FA6-B9F5-E29016B68980}" type="presOf" srcId="{A4FD5BEA-89AC-467D-9212-DBB71331F2F8}" destId="{7F498A83-4073-4898-9457-E65F41EBAAFB}" srcOrd="0" destOrd="0" presId="urn:microsoft.com/office/officeart/2005/8/layout/orgChart1"/>
    <dgm:cxn modelId="{C9B1D1DB-1CED-4103-A4AB-1250F85FBC68}" type="presOf" srcId="{DE15243C-859F-4B6A-97C6-6FE1227753C2}" destId="{3DA5C860-5509-4FAE-A862-9092AEB1EE92}" srcOrd="0" destOrd="0" presId="urn:microsoft.com/office/officeart/2005/8/layout/orgChart1"/>
    <dgm:cxn modelId="{4ADF3CA2-4CCB-4345-A303-003C179EB5DC}" srcId="{D751EEC6-53CD-48AE-83C3-74F1AD53DC50}" destId="{6CE9795C-638E-468F-A08A-A55230AC7070}" srcOrd="0" destOrd="0" parTransId="{51DD38C6-61F3-4D63-932A-AF129A65E639}" sibTransId="{E6252CC5-1006-4E1C-8035-E7D749D18D42}"/>
    <dgm:cxn modelId="{19DA4DE2-9D61-42D1-9687-924295C5F80C}" type="presOf" srcId="{79532EA1-4438-44AC-8B0E-24531C0D7837}" destId="{37933B3E-A209-4E49-9DFD-9E2FC230005B}" srcOrd="0" destOrd="0" presId="urn:microsoft.com/office/officeart/2005/8/layout/orgChart1"/>
    <dgm:cxn modelId="{6542045A-3D24-44BD-9843-CC5968F5EA68}" type="presOf" srcId="{0F24B2AA-9CED-4FE7-8A4B-BFF3DC02BDD3}" destId="{C55E7B2D-3CE4-4A9D-8C8A-5BB57ABD83C7}" srcOrd="1" destOrd="0" presId="urn:microsoft.com/office/officeart/2005/8/layout/orgChart1"/>
    <dgm:cxn modelId="{9D43062F-95CC-4D72-A6D3-DB6D33096328}" type="presOf" srcId="{20890002-5836-48B2-913A-2BC5824516F4}" destId="{48BA53B9-31F1-4D52-A7FF-70EF3BB481E5}" srcOrd="1" destOrd="0" presId="urn:microsoft.com/office/officeart/2005/8/layout/orgChart1"/>
    <dgm:cxn modelId="{2046423C-CF65-4596-9881-E1BFB02ABE9E}" type="presOf" srcId="{E719BA8A-64A6-4868-9403-8FE5931BF1D6}" destId="{9037D51F-2477-4DA5-A713-06BE9305A68F}" srcOrd="0" destOrd="0" presId="urn:microsoft.com/office/officeart/2005/8/layout/orgChart1"/>
    <dgm:cxn modelId="{545C2170-DA1B-4D6E-A3D9-CDD166BDEE2E}" type="presOf" srcId="{E599C4A4-E45F-47E8-ACB8-41779B6CC810}" destId="{56BD845A-4E38-43E9-B993-F4EA4F5B0001}" srcOrd="0" destOrd="0" presId="urn:microsoft.com/office/officeart/2005/8/layout/orgChart1"/>
    <dgm:cxn modelId="{C1DAE22B-0504-4883-B044-CC4DF7ADAB31}" type="presOf" srcId="{1F40BCEC-C37A-4DB6-BC85-4DA7D6470252}" destId="{BBE0D7A2-40B1-4557-B043-BF589EC51352}" srcOrd="0" destOrd="0" presId="urn:microsoft.com/office/officeart/2005/8/layout/orgChart1"/>
    <dgm:cxn modelId="{18462DAD-9349-41B4-A513-1D469F2E8C0C}" type="presOf" srcId="{1ACE940A-A139-4F99-BDAB-1136FEF22E0C}" destId="{616BDAFC-C118-42A1-950F-A78965611643}" srcOrd="0" destOrd="0" presId="urn:microsoft.com/office/officeart/2005/8/layout/orgChart1"/>
    <dgm:cxn modelId="{CD7CDF8D-A0C3-4996-A10A-B234E7270FA8}" type="presOf" srcId="{5672820C-64FC-421B-8635-7508A3231BCD}" destId="{8D4CB705-E3DD-44DA-BB4B-D09A4CCF7EF4}" srcOrd="0" destOrd="0" presId="urn:microsoft.com/office/officeart/2005/8/layout/orgChart1"/>
    <dgm:cxn modelId="{EBFCCB43-EA86-48B7-B166-70EDF0B37F26}" srcId="{B3F6C245-E6C5-41D4-AA90-5543123AAAA7}" destId="{E599C4A4-E45F-47E8-ACB8-41779B6CC810}" srcOrd="0" destOrd="0" parTransId="{DB09D29E-4502-4156-AA95-8CE74D3BA7A6}" sibTransId="{AC3BDAD1-2793-46C2-86C5-0C7B8FD5795B}"/>
    <dgm:cxn modelId="{8DFCC2E1-BBF8-4617-99A6-6F7547C776E8}" type="presOf" srcId="{CAEC371D-E43E-4EBD-A0BD-9257A5D7F6E7}" destId="{02AC0EB3-4657-4E35-B201-771AC159B782}" srcOrd="1" destOrd="0" presId="urn:microsoft.com/office/officeart/2005/8/layout/orgChart1"/>
    <dgm:cxn modelId="{BFB67CEB-0954-47D5-96F7-3ADD3543C100}" srcId="{B3F6C245-E6C5-41D4-AA90-5543123AAAA7}" destId="{79532EA1-4438-44AC-8B0E-24531C0D7837}" srcOrd="3" destOrd="0" parTransId="{591840DF-06CA-48DD-AF0E-9D8A6A419607}" sibTransId="{31620D05-904D-47AB-B748-6B9F390DCCDD}"/>
    <dgm:cxn modelId="{8ADD9538-00BC-4B17-B62C-578745F271A8}" type="presOf" srcId="{E719BA8A-64A6-4868-9403-8FE5931BF1D6}" destId="{9572318B-4247-4B72-9178-1DFABBAC758A}" srcOrd="1" destOrd="0" presId="urn:microsoft.com/office/officeart/2005/8/layout/orgChart1"/>
    <dgm:cxn modelId="{9213ECDC-2927-4D72-AC22-46D4A309E4D5}" srcId="{80468A63-C59D-4E82-9572-14239635996B}" destId="{B3F6C245-E6C5-41D4-AA90-5543123AAAA7}" srcOrd="0" destOrd="0" parTransId="{61D26CA7-A6A4-477A-A97D-793E95D68634}" sibTransId="{B3F73AC6-B73F-4A05-A4CE-1C7FEDA9AD45}"/>
    <dgm:cxn modelId="{55D3D8FA-7415-49BC-9296-DD107A547658}" type="presOf" srcId="{591840DF-06CA-48DD-AF0E-9D8A6A419607}" destId="{13F5FC1A-7A69-4D2B-BF08-42624D89649F}" srcOrd="0" destOrd="0" presId="urn:microsoft.com/office/officeart/2005/8/layout/orgChart1"/>
    <dgm:cxn modelId="{5BA6477B-A23F-433B-B64F-21EC9F0D38DC}" type="presOf" srcId="{51DD38C6-61F3-4D63-932A-AF129A65E639}" destId="{86A1DE4D-07AD-44F8-8CE9-286D7A05A95C}" srcOrd="0" destOrd="0" presId="urn:microsoft.com/office/officeart/2005/8/layout/orgChart1"/>
    <dgm:cxn modelId="{896D0131-6394-414F-BB62-0CDD835C8FDC}" type="presOf" srcId="{E599C4A4-E45F-47E8-ACB8-41779B6CC810}" destId="{FF8D4565-44B7-46C5-B219-837A7177F19E}" srcOrd="1" destOrd="0" presId="urn:microsoft.com/office/officeart/2005/8/layout/orgChart1"/>
    <dgm:cxn modelId="{2B80F739-06C9-465C-A1C2-7EBC70330DB4}" type="presParOf" srcId="{0DE90BB0-A7F1-4B6F-B500-3D72CEC70979}" destId="{C7FFC551-B24D-4FB4-BB94-C38162213093}" srcOrd="0" destOrd="0" presId="urn:microsoft.com/office/officeart/2005/8/layout/orgChart1"/>
    <dgm:cxn modelId="{91CD7A76-0317-48ED-A991-B7D88ED8E3B2}" type="presParOf" srcId="{C7FFC551-B24D-4FB4-BB94-C38162213093}" destId="{C55D7676-12E7-469E-B4DE-48EA7C777F5A}" srcOrd="0" destOrd="0" presId="urn:microsoft.com/office/officeart/2005/8/layout/orgChart1"/>
    <dgm:cxn modelId="{EB4FDC64-018F-481A-AD9A-FF1C396B6AC7}" type="presParOf" srcId="{C55D7676-12E7-469E-B4DE-48EA7C777F5A}" destId="{81BED1B4-D336-46C6-873E-83D54526A444}" srcOrd="0" destOrd="0" presId="urn:microsoft.com/office/officeart/2005/8/layout/orgChart1"/>
    <dgm:cxn modelId="{944E3D16-F13E-43BE-91A0-5D7E17B5C3F2}" type="presParOf" srcId="{C55D7676-12E7-469E-B4DE-48EA7C777F5A}" destId="{18668CC3-06D6-4CB6-981B-04ECA20C574D}" srcOrd="1" destOrd="0" presId="urn:microsoft.com/office/officeart/2005/8/layout/orgChart1"/>
    <dgm:cxn modelId="{09DBFA62-80B2-4A62-80E5-767467A5952F}" type="presParOf" srcId="{C7FFC551-B24D-4FB4-BB94-C38162213093}" destId="{2CC96422-8320-454D-9F98-9088E811882C}" srcOrd="1" destOrd="0" presId="urn:microsoft.com/office/officeart/2005/8/layout/orgChart1"/>
    <dgm:cxn modelId="{4CFC6A0D-9595-42B2-9EDE-6C491F5E4486}" type="presParOf" srcId="{2CC96422-8320-454D-9F98-9088E811882C}" destId="{39813737-BF15-43CF-BC3C-D2CBF3A2DCF7}" srcOrd="0" destOrd="0" presId="urn:microsoft.com/office/officeart/2005/8/layout/orgChart1"/>
    <dgm:cxn modelId="{C89BFF56-3C48-49F4-96B4-C4362C956A0B}" type="presParOf" srcId="{2CC96422-8320-454D-9F98-9088E811882C}" destId="{AFC9DCEF-3340-4291-A0F5-C776DE48DC92}" srcOrd="1" destOrd="0" presId="urn:microsoft.com/office/officeart/2005/8/layout/orgChart1"/>
    <dgm:cxn modelId="{CF3C7B9A-2ADE-4972-9A91-B25B301EA858}" type="presParOf" srcId="{AFC9DCEF-3340-4291-A0F5-C776DE48DC92}" destId="{B457BF41-A733-46E2-87D9-B6C73F3049D9}" srcOrd="0" destOrd="0" presId="urn:microsoft.com/office/officeart/2005/8/layout/orgChart1"/>
    <dgm:cxn modelId="{9C12B414-D816-4AE1-B7EF-AA84F09617C8}" type="presParOf" srcId="{B457BF41-A733-46E2-87D9-B6C73F3049D9}" destId="{2D42BC1E-64A0-4F85-81F7-2916E6B4646F}" srcOrd="0" destOrd="0" presId="urn:microsoft.com/office/officeart/2005/8/layout/orgChart1"/>
    <dgm:cxn modelId="{F14EFB85-6588-4EAE-A0DC-F96C89518182}" type="presParOf" srcId="{B457BF41-A733-46E2-87D9-B6C73F3049D9}" destId="{48BA53B9-31F1-4D52-A7FF-70EF3BB481E5}" srcOrd="1" destOrd="0" presId="urn:microsoft.com/office/officeart/2005/8/layout/orgChart1"/>
    <dgm:cxn modelId="{9F9C0E22-AEE1-4FE9-9230-1957104CBFDC}" type="presParOf" srcId="{AFC9DCEF-3340-4291-A0F5-C776DE48DC92}" destId="{EA493139-6272-47CE-9DD6-8C8B55ADD58B}" srcOrd="1" destOrd="0" presId="urn:microsoft.com/office/officeart/2005/8/layout/orgChart1"/>
    <dgm:cxn modelId="{E1FAD441-8AE5-4BAF-8394-EF2BD26060E6}" type="presParOf" srcId="{AFC9DCEF-3340-4291-A0F5-C776DE48DC92}" destId="{1918B99E-6A5E-4B6B-AE7A-D7DEF2E63600}" srcOrd="2" destOrd="0" presId="urn:microsoft.com/office/officeart/2005/8/layout/orgChart1"/>
    <dgm:cxn modelId="{2D6F2C05-334F-4296-BBFB-C2F329D8B6A5}" type="presParOf" srcId="{1918B99E-6A5E-4B6B-AE7A-D7DEF2E63600}" destId="{77028C80-3CA3-4198-BD9E-1A87FE8E02BE}" srcOrd="0" destOrd="0" presId="urn:microsoft.com/office/officeart/2005/8/layout/orgChart1"/>
    <dgm:cxn modelId="{7D5D2935-0B55-470E-9E9A-79804E8B7D78}" type="presParOf" srcId="{1918B99E-6A5E-4B6B-AE7A-D7DEF2E63600}" destId="{22FAD118-E42B-42F4-9082-229535252991}" srcOrd="1" destOrd="0" presId="urn:microsoft.com/office/officeart/2005/8/layout/orgChart1"/>
    <dgm:cxn modelId="{24E73980-D569-4ACB-96AD-EB306893CEFA}" type="presParOf" srcId="{22FAD118-E42B-42F4-9082-229535252991}" destId="{0C9B05FC-0B5C-4A71-A3A7-EAC911AC76E3}" srcOrd="0" destOrd="0" presId="urn:microsoft.com/office/officeart/2005/8/layout/orgChart1"/>
    <dgm:cxn modelId="{F4E861B6-66DF-4506-A1A0-15170F8568BC}" type="presParOf" srcId="{0C9B05FC-0B5C-4A71-A3A7-EAC911AC76E3}" destId="{9846316B-73AB-45D9-B381-FF8A9595CEFA}" srcOrd="0" destOrd="0" presId="urn:microsoft.com/office/officeart/2005/8/layout/orgChart1"/>
    <dgm:cxn modelId="{215A41E5-D60F-4490-89F7-6AF8F50DABEF}" type="presParOf" srcId="{0C9B05FC-0B5C-4A71-A3A7-EAC911AC76E3}" destId="{67C2EB93-582B-465F-8C03-F466F297790B}" srcOrd="1" destOrd="0" presId="urn:microsoft.com/office/officeart/2005/8/layout/orgChart1"/>
    <dgm:cxn modelId="{E9FEB139-ABFC-46A6-BC38-1BD9432F4505}" type="presParOf" srcId="{22FAD118-E42B-42F4-9082-229535252991}" destId="{5C7F2132-EDB8-47B6-9A8B-9E362F404BD7}" srcOrd="1" destOrd="0" presId="urn:microsoft.com/office/officeart/2005/8/layout/orgChart1"/>
    <dgm:cxn modelId="{733B2D03-C2C3-450E-AE53-B6BE71E5E24D}" type="presParOf" srcId="{22FAD118-E42B-42F4-9082-229535252991}" destId="{15E778CA-E2D4-4EF7-8A6E-50415F1C7787}" srcOrd="2" destOrd="0" presId="urn:microsoft.com/office/officeart/2005/8/layout/orgChart1"/>
    <dgm:cxn modelId="{284006AD-0D8E-4DF6-99D9-D9FDDC694420}" type="presParOf" srcId="{2CC96422-8320-454D-9F98-9088E811882C}" destId="{2791B9C1-48E1-4E4F-97EC-88B73775D992}" srcOrd="2" destOrd="0" presId="urn:microsoft.com/office/officeart/2005/8/layout/orgChart1"/>
    <dgm:cxn modelId="{8E33FEE2-50E3-4ACF-9709-9109E841D18E}" type="presParOf" srcId="{2CC96422-8320-454D-9F98-9088E811882C}" destId="{6EFE21B7-BD30-43AD-A0AC-A7E49DF230C7}" srcOrd="3" destOrd="0" presId="urn:microsoft.com/office/officeart/2005/8/layout/orgChart1"/>
    <dgm:cxn modelId="{8DDCB466-A542-4EAA-9E24-4354F65EAF68}" type="presParOf" srcId="{6EFE21B7-BD30-43AD-A0AC-A7E49DF230C7}" destId="{2BED215F-AB9A-4683-A813-B6C35CB9A804}" srcOrd="0" destOrd="0" presId="urn:microsoft.com/office/officeart/2005/8/layout/orgChart1"/>
    <dgm:cxn modelId="{3E5DF92E-7F0D-4D81-B79D-9B8144B3D437}" type="presParOf" srcId="{2BED215F-AB9A-4683-A813-B6C35CB9A804}" destId="{616BDAFC-C118-42A1-950F-A78965611643}" srcOrd="0" destOrd="0" presId="urn:microsoft.com/office/officeart/2005/8/layout/orgChart1"/>
    <dgm:cxn modelId="{9ED9AB60-04DB-49CE-A1A5-EC73E942CD99}" type="presParOf" srcId="{2BED215F-AB9A-4683-A813-B6C35CB9A804}" destId="{47F60F13-8C37-49FC-BB6C-3F877AC3A025}" srcOrd="1" destOrd="0" presId="urn:microsoft.com/office/officeart/2005/8/layout/orgChart1"/>
    <dgm:cxn modelId="{622A3F59-124D-49E2-AE91-BC477D8F6B2B}" type="presParOf" srcId="{6EFE21B7-BD30-43AD-A0AC-A7E49DF230C7}" destId="{CDBD6D50-945D-4B93-B5AF-076E3926BB99}" srcOrd="1" destOrd="0" presId="urn:microsoft.com/office/officeart/2005/8/layout/orgChart1"/>
    <dgm:cxn modelId="{082D19C9-DA28-46E3-9B49-0A5C9B930D85}" type="presParOf" srcId="{6EFE21B7-BD30-43AD-A0AC-A7E49DF230C7}" destId="{168503F3-422F-4D84-86C4-F694F62626BE}" srcOrd="2" destOrd="0" presId="urn:microsoft.com/office/officeart/2005/8/layout/orgChart1"/>
    <dgm:cxn modelId="{AB4A9653-4645-4F0F-8871-DED18FF23AE1}" type="presParOf" srcId="{168503F3-422F-4D84-86C4-F694F62626BE}" destId="{BBE0D7A2-40B1-4557-B043-BF589EC51352}" srcOrd="0" destOrd="0" presId="urn:microsoft.com/office/officeart/2005/8/layout/orgChart1"/>
    <dgm:cxn modelId="{38D83F31-DC9C-475E-ACA0-6280C70416CF}" type="presParOf" srcId="{168503F3-422F-4D84-86C4-F694F62626BE}" destId="{E594D71A-CD0E-4E1B-8D9A-90B6A3463308}" srcOrd="1" destOrd="0" presId="urn:microsoft.com/office/officeart/2005/8/layout/orgChart1"/>
    <dgm:cxn modelId="{D73685F7-7E3D-411A-A1A2-ED5ED4EC8C8E}" type="presParOf" srcId="{E594D71A-CD0E-4E1B-8D9A-90B6A3463308}" destId="{51DC64D7-D110-45C4-8F84-00E03F3D1C9B}" srcOrd="0" destOrd="0" presId="urn:microsoft.com/office/officeart/2005/8/layout/orgChart1"/>
    <dgm:cxn modelId="{ADA26B1C-6D39-499D-B1B2-20EB474630AE}" type="presParOf" srcId="{51DC64D7-D110-45C4-8F84-00E03F3D1C9B}" destId="{C9F95917-965F-4F85-8FE3-F7C17AC0BC12}" srcOrd="0" destOrd="0" presId="urn:microsoft.com/office/officeart/2005/8/layout/orgChart1"/>
    <dgm:cxn modelId="{80F56493-4D6F-49EC-96A5-85B61414D7ED}" type="presParOf" srcId="{51DC64D7-D110-45C4-8F84-00E03F3D1C9B}" destId="{C55E7B2D-3CE4-4A9D-8C8A-5BB57ABD83C7}" srcOrd="1" destOrd="0" presId="urn:microsoft.com/office/officeart/2005/8/layout/orgChart1"/>
    <dgm:cxn modelId="{0DBDACEA-3BA3-485B-A94F-03C8166D9C5B}" type="presParOf" srcId="{E594D71A-CD0E-4E1B-8D9A-90B6A3463308}" destId="{17D35085-8D8D-4580-B1C2-5EC4093D6F6E}" srcOrd="1" destOrd="0" presId="urn:microsoft.com/office/officeart/2005/8/layout/orgChart1"/>
    <dgm:cxn modelId="{60A9070B-6F9F-423A-A7E6-58DD71D835EB}" type="presParOf" srcId="{E594D71A-CD0E-4E1B-8D9A-90B6A3463308}" destId="{08C3A28A-5E4C-4923-879B-08F828567200}" srcOrd="2" destOrd="0" presId="urn:microsoft.com/office/officeart/2005/8/layout/orgChart1"/>
    <dgm:cxn modelId="{481315AE-45DA-453D-A7B7-E312641F8177}" type="presParOf" srcId="{2CC96422-8320-454D-9F98-9088E811882C}" destId="{13F5FC1A-7A69-4D2B-BF08-42624D89649F}" srcOrd="4" destOrd="0" presId="urn:microsoft.com/office/officeart/2005/8/layout/orgChart1"/>
    <dgm:cxn modelId="{071FC7F1-BD9C-4FD0-8E30-3328AC9073B8}" type="presParOf" srcId="{2CC96422-8320-454D-9F98-9088E811882C}" destId="{E2B6AF05-6637-4C21-BF49-4A44D509212B}" srcOrd="5" destOrd="0" presId="urn:microsoft.com/office/officeart/2005/8/layout/orgChart1"/>
    <dgm:cxn modelId="{250696C9-D3D3-49CA-B8E4-F64EA0AE5B72}" type="presParOf" srcId="{E2B6AF05-6637-4C21-BF49-4A44D509212B}" destId="{3F51ABD6-1BFF-4B2E-827F-C8A8DFEC5845}" srcOrd="0" destOrd="0" presId="urn:microsoft.com/office/officeart/2005/8/layout/orgChart1"/>
    <dgm:cxn modelId="{06A5C203-48E6-41C0-82E3-35D664FDB1D6}" type="presParOf" srcId="{3F51ABD6-1BFF-4B2E-827F-C8A8DFEC5845}" destId="{37933B3E-A209-4E49-9DFD-9E2FC230005B}" srcOrd="0" destOrd="0" presId="urn:microsoft.com/office/officeart/2005/8/layout/orgChart1"/>
    <dgm:cxn modelId="{C6AC29DF-2A42-4F98-8E6E-1FBC8404367E}" type="presParOf" srcId="{3F51ABD6-1BFF-4B2E-827F-C8A8DFEC5845}" destId="{B1C66A4D-436C-46FC-AEB9-B9F0CEBAFE6D}" srcOrd="1" destOrd="0" presId="urn:microsoft.com/office/officeart/2005/8/layout/orgChart1"/>
    <dgm:cxn modelId="{69808743-7955-4B0E-A7C6-3DDF21096CDD}" type="presParOf" srcId="{E2B6AF05-6637-4C21-BF49-4A44D509212B}" destId="{6531D01C-1FD2-4C1D-8B3E-5FA9E004E47E}" srcOrd="1" destOrd="0" presId="urn:microsoft.com/office/officeart/2005/8/layout/orgChart1"/>
    <dgm:cxn modelId="{7A0A3871-585C-4B21-9D6E-536BD4102F6F}" type="presParOf" srcId="{E2B6AF05-6637-4C21-BF49-4A44D509212B}" destId="{59BBD8A5-51C8-4C58-8E65-441441259843}" srcOrd="2" destOrd="0" presId="urn:microsoft.com/office/officeart/2005/8/layout/orgChart1"/>
    <dgm:cxn modelId="{48F0BFE2-B332-4589-A37A-514EC4E50C4C}" type="presParOf" srcId="{59BBD8A5-51C8-4C58-8E65-441441259843}" destId="{3DA5C860-5509-4FAE-A862-9092AEB1EE92}" srcOrd="0" destOrd="0" presId="urn:microsoft.com/office/officeart/2005/8/layout/orgChart1"/>
    <dgm:cxn modelId="{9A5BCEBD-6BA8-4183-BF16-704D7E03D546}" type="presParOf" srcId="{59BBD8A5-51C8-4C58-8E65-441441259843}" destId="{F07175B2-ECBC-46BB-BFF3-7035EFDE3841}" srcOrd="1" destOrd="0" presId="urn:microsoft.com/office/officeart/2005/8/layout/orgChart1"/>
    <dgm:cxn modelId="{A685E999-01E4-4A6F-B13A-F480AAA513B6}" type="presParOf" srcId="{F07175B2-ECBC-46BB-BFF3-7035EFDE3841}" destId="{DD335433-400B-4BD9-83FA-51CA11507C32}" srcOrd="0" destOrd="0" presId="urn:microsoft.com/office/officeart/2005/8/layout/orgChart1"/>
    <dgm:cxn modelId="{71B017AD-F7AF-4F66-8A2E-D86F708C961C}" type="presParOf" srcId="{DD335433-400B-4BD9-83FA-51CA11507C32}" destId="{124C9584-EDB7-4F0A-8DF2-83D783D5C443}" srcOrd="0" destOrd="0" presId="urn:microsoft.com/office/officeart/2005/8/layout/orgChart1"/>
    <dgm:cxn modelId="{A31A8162-47F9-4EA2-B42D-A13226E2D110}" type="presParOf" srcId="{DD335433-400B-4BD9-83FA-51CA11507C32}" destId="{5CFCC754-042C-472F-BBA6-2ABFBFD73A60}" srcOrd="1" destOrd="0" presId="urn:microsoft.com/office/officeart/2005/8/layout/orgChart1"/>
    <dgm:cxn modelId="{6EB12D23-F635-4815-BDF8-A3F8FF264527}" type="presParOf" srcId="{F07175B2-ECBC-46BB-BFF3-7035EFDE3841}" destId="{60804CC9-1762-4DFE-AAD8-42C7DE0C56A9}" srcOrd="1" destOrd="0" presId="urn:microsoft.com/office/officeart/2005/8/layout/orgChart1"/>
    <dgm:cxn modelId="{2E67BD40-5172-49CB-9F56-F2DB347DD8B8}" type="presParOf" srcId="{F07175B2-ECBC-46BB-BFF3-7035EFDE3841}" destId="{72B9D9AA-3471-41DC-85AF-9BF2B93FC2A0}" srcOrd="2" destOrd="0" presId="urn:microsoft.com/office/officeart/2005/8/layout/orgChart1"/>
    <dgm:cxn modelId="{16186577-FB3F-490C-AA83-9DA05CB9EE27}" type="presParOf" srcId="{2CC96422-8320-454D-9F98-9088E811882C}" destId="{F73C99C4-A838-49DE-9EC2-A9B8E3721FF5}" srcOrd="6" destOrd="0" presId="urn:microsoft.com/office/officeart/2005/8/layout/orgChart1"/>
    <dgm:cxn modelId="{70690784-175E-4BC4-80AB-FB72C4B07F8E}" type="presParOf" srcId="{2CC96422-8320-454D-9F98-9088E811882C}" destId="{8BEA0267-21B3-4BCC-A7C6-D10F901C19BE}" srcOrd="7" destOrd="0" presId="urn:microsoft.com/office/officeart/2005/8/layout/orgChart1"/>
    <dgm:cxn modelId="{F0DE0289-FDA6-4903-84C6-30FF1A646765}" type="presParOf" srcId="{8BEA0267-21B3-4BCC-A7C6-D10F901C19BE}" destId="{0F9B59EB-A04E-4ED9-9AC5-D09537EDF37F}" srcOrd="0" destOrd="0" presId="urn:microsoft.com/office/officeart/2005/8/layout/orgChart1"/>
    <dgm:cxn modelId="{FEE582A1-7383-4D05-9CE2-580422B3BF45}" type="presParOf" srcId="{0F9B59EB-A04E-4ED9-9AC5-D09537EDF37F}" destId="{8D4CB705-E3DD-44DA-BB4B-D09A4CCF7EF4}" srcOrd="0" destOrd="0" presId="urn:microsoft.com/office/officeart/2005/8/layout/orgChart1"/>
    <dgm:cxn modelId="{D509CF72-544A-4546-9993-82B487E44160}" type="presParOf" srcId="{0F9B59EB-A04E-4ED9-9AC5-D09537EDF37F}" destId="{A1A21B1F-F117-4EFD-8B61-6D9F90BC1770}" srcOrd="1" destOrd="0" presId="urn:microsoft.com/office/officeart/2005/8/layout/orgChart1"/>
    <dgm:cxn modelId="{F31B7B8E-C52D-4EC3-8B08-83629D5B0809}" type="presParOf" srcId="{8BEA0267-21B3-4BCC-A7C6-D10F901C19BE}" destId="{92214DD8-A51A-414B-A4C6-C00B9407D6BF}" srcOrd="1" destOrd="0" presId="urn:microsoft.com/office/officeart/2005/8/layout/orgChart1"/>
    <dgm:cxn modelId="{50791195-7176-4D1D-AA99-EDA329E14F25}" type="presParOf" srcId="{8BEA0267-21B3-4BCC-A7C6-D10F901C19BE}" destId="{3F2634F3-17F4-45B2-88DE-FA5ECAF1A919}" srcOrd="2" destOrd="0" presId="urn:microsoft.com/office/officeart/2005/8/layout/orgChart1"/>
    <dgm:cxn modelId="{04D6DF66-0488-433A-8B7C-43C631A09A0B}" type="presParOf" srcId="{3F2634F3-17F4-45B2-88DE-FA5ECAF1A919}" destId="{7F498A83-4073-4898-9457-E65F41EBAAFB}" srcOrd="0" destOrd="0" presId="urn:microsoft.com/office/officeart/2005/8/layout/orgChart1"/>
    <dgm:cxn modelId="{8CCC1FEB-1340-423C-8984-65E66FEEA82F}" type="presParOf" srcId="{3F2634F3-17F4-45B2-88DE-FA5ECAF1A919}" destId="{13684A38-35EF-4407-AB2D-D014DD7600D3}" srcOrd="1" destOrd="0" presId="urn:microsoft.com/office/officeart/2005/8/layout/orgChart1"/>
    <dgm:cxn modelId="{43A18C6D-F2F6-4B5C-813B-8B35765ACD12}" type="presParOf" srcId="{13684A38-35EF-4407-AB2D-D014DD7600D3}" destId="{9D6BAC3D-87CD-4EB2-B1E4-7C2EC3288C1D}" srcOrd="0" destOrd="0" presId="urn:microsoft.com/office/officeart/2005/8/layout/orgChart1"/>
    <dgm:cxn modelId="{4E1C6C05-E942-410A-8CF9-FBBE773DA98A}" type="presParOf" srcId="{9D6BAC3D-87CD-4EB2-B1E4-7C2EC3288C1D}" destId="{9037D51F-2477-4DA5-A713-06BE9305A68F}" srcOrd="0" destOrd="0" presId="urn:microsoft.com/office/officeart/2005/8/layout/orgChart1"/>
    <dgm:cxn modelId="{C3B26470-13E9-45AA-AD4E-4755C36BCC44}" type="presParOf" srcId="{9D6BAC3D-87CD-4EB2-B1E4-7C2EC3288C1D}" destId="{9572318B-4247-4B72-9178-1DFABBAC758A}" srcOrd="1" destOrd="0" presId="urn:microsoft.com/office/officeart/2005/8/layout/orgChart1"/>
    <dgm:cxn modelId="{87EC8EB9-734E-42FD-9F5C-55FEACE9AE54}" type="presParOf" srcId="{13684A38-35EF-4407-AB2D-D014DD7600D3}" destId="{35883118-E38C-464F-9391-1FBD60CA1A1A}" srcOrd="1" destOrd="0" presId="urn:microsoft.com/office/officeart/2005/8/layout/orgChart1"/>
    <dgm:cxn modelId="{6BB929AE-C73B-439B-9337-7950588D604F}" type="presParOf" srcId="{13684A38-35EF-4407-AB2D-D014DD7600D3}" destId="{9244C323-2B41-45A1-B77C-A25E32AB3BBE}" srcOrd="2" destOrd="0" presId="urn:microsoft.com/office/officeart/2005/8/layout/orgChart1"/>
    <dgm:cxn modelId="{B2158E97-1D65-4924-B424-2B0EEB3308F0}" type="presParOf" srcId="{2CC96422-8320-454D-9F98-9088E811882C}" destId="{AEDBB2FB-F569-4454-B393-5FF997E5BE79}" srcOrd="8" destOrd="0" presId="urn:microsoft.com/office/officeart/2005/8/layout/orgChart1"/>
    <dgm:cxn modelId="{ADB71F1D-1BB2-4D10-8F40-F45F5AC37824}" type="presParOf" srcId="{2CC96422-8320-454D-9F98-9088E811882C}" destId="{97238DFD-832C-4903-A994-D6084C4B01E4}" srcOrd="9" destOrd="0" presId="urn:microsoft.com/office/officeart/2005/8/layout/orgChart1"/>
    <dgm:cxn modelId="{C4959755-D62A-4BD9-B2D2-86CDC8F0D602}" type="presParOf" srcId="{97238DFD-832C-4903-A994-D6084C4B01E4}" destId="{D6734B28-AD16-4CF2-B206-F84D7F408343}" srcOrd="0" destOrd="0" presId="urn:microsoft.com/office/officeart/2005/8/layout/orgChart1"/>
    <dgm:cxn modelId="{0D0ECCB9-16D0-4FDB-9D3E-D4B0C08B752D}" type="presParOf" srcId="{D6734B28-AD16-4CF2-B206-F84D7F408343}" destId="{C55E6AB3-7C44-42C2-AA7D-E5C6E9844B69}" srcOrd="0" destOrd="0" presId="urn:microsoft.com/office/officeart/2005/8/layout/orgChart1"/>
    <dgm:cxn modelId="{246466B2-3369-4864-A52D-DD30559128A9}" type="presParOf" srcId="{D6734B28-AD16-4CF2-B206-F84D7F408343}" destId="{58982650-CE84-49C2-B88C-6797E878295E}" srcOrd="1" destOrd="0" presId="urn:microsoft.com/office/officeart/2005/8/layout/orgChart1"/>
    <dgm:cxn modelId="{23355F9F-4F87-44EF-BB9D-BF1702F0085E}" type="presParOf" srcId="{97238DFD-832C-4903-A994-D6084C4B01E4}" destId="{E0EB7971-36DC-477F-9C02-B6D438BF2FD5}" srcOrd="1" destOrd="0" presId="urn:microsoft.com/office/officeart/2005/8/layout/orgChart1"/>
    <dgm:cxn modelId="{C477A874-4673-4D2B-859D-7B8C36E3E992}" type="presParOf" srcId="{97238DFD-832C-4903-A994-D6084C4B01E4}" destId="{DB928115-0D94-414D-BDAE-958E9D9A26B8}" srcOrd="2" destOrd="0" presId="urn:microsoft.com/office/officeart/2005/8/layout/orgChart1"/>
    <dgm:cxn modelId="{7CDE27C0-6309-4762-8EEF-71261AEA55AB}" type="presParOf" srcId="{DB928115-0D94-414D-BDAE-958E9D9A26B8}" destId="{86A1DE4D-07AD-44F8-8CE9-286D7A05A95C}" srcOrd="0" destOrd="0" presId="urn:microsoft.com/office/officeart/2005/8/layout/orgChart1"/>
    <dgm:cxn modelId="{54682504-6F73-4F7A-AC9D-4E93FA99D3B1}" type="presParOf" srcId="{DB928115-0D94-414D-BDAE-958E9D9A26B8}" destId="{DF6F3AF4-4896-4540-A338-29C1E4A80866}" srcOrd="1" destOrd="0" presId="urn:microsoft.com/office/officeart/2005/8/layout/orgChart1"/>
    <dgm:cxn modelId="{FFB394EA-A904-47A1-850A-33E184281D3F}" type="presParOf" srcId="{DF6F3AF4-4896-4540-A338-29C1E4A80866}" destId="{40062375-CDFD-46A9-8EBB-4BCEBE591A3E}" srcOrd="0" destOrd="0" presId="urn:microsoft.com/office/officeart/2005/8/layout/orgChart1"/>
    <dgm:cxn modelId="{92294030-F926-41B1-8FD0-2557A9C781FA}" type="presParOf" srcId="{40062375-CDFD-46A9-8EBB-4BCEBE591A3E}" destId="{D301F8A1-5CFA-469B-8047-DB607BBAE374}" srcOrd="0" destOrd="0" presId="urn:microsoft.com/office/officeart/2005/8/layout/orgChart1"/>
    <dgm:cxn modelId="{FD143E3B-7FE4-499B-BE13-F8A9D5C6B780}" type="presParOf" srcId="{40062375-CDFD-46A9-8EBB-4BCEBE591A3E}" destId="{B949AE3E-7D6C-4382-8E86-D4DAC5703D7A}" srcOrd="1" destOrd="0" presId="urn:microsoft.com/office/officeart/2005/8/layout/orgChart1"/>
    <dgm:cxn modelId="{EF9BD405-A8D8-4ADB-8118-E0F0ECB64518}" type="presParOf" srcId="{DF6F3AF4-4896-4540-A338-29C1E4A80866}" destId="{7FF451F1-243D-464D-B5F7-0115584721E1}" srcOrd="1" destOrd="0" presId="urn:microsoft.com/office/officeart/2005/8/layout/orgChart1"/>
    <dgm:cxn modelId="{EB1C63F6-5366-45B8-8200-5B5DD6EE4717}" type="presParOf" srcId="{DF6F3AF4-4896-4540-A338-29C1E4A80866}" destId="{1010F9A5-06D0-456F-993F-E29166778A6F}" srcOrd="2" destOrd="0" presId="urn:microsoft.com/office/officeart/2005/8/layout/orgChart1"/>
    <dgm:cxn modelId="{0F93690B-71EF-4596-892E-280ED9CA238F}" type="presParOf" srcId="{C7FFC551-B24D-4FB4-BB94-C38162213093}" destId="{B000AE58-29EB-4975-8C7E-427DE72F7312}" srcOrd="2" destOrd="0" presId="urn:microsoft.com/office/officeart/2005/8/layout/orgChart1"/>
    <dgm:cxn modelId="{AAEF74FB-80B6-41A4-AA43-B46DC36E5B5E}" type="presParOf" srcId="{B000AE58-29EB-4975-8C7E-427DE72F7312}" destId="{20511CD8-3B3A-4D55-BEC9-9146A088AA58}" srcOrd="0" destOrd="0" presId="urn:microsoft.com/office/officeart/2005/8/layout/orgChart1"/>
    <dgm:cxn modelId="{4E87487A-DC1C-446B-A19F-CD10E4CD8F38}" type="presParOf" srcId="{B000AE58-29EB-4975-8C7E-427DE72F7312}" destId="{6CD2D325-ED18-47EA-9F7A-A242BCC75069}" srcOrd="1" destOrd="0" presId="urn:microsoft.com/office/officeart/2005/8/layout/orgChart1"/>
    <dgm:cxn modelId="{22BE1973-2FA9-4E28-8C12-F65B940713CD}" type="presParOf" srcId="{6CD2D325-ED18-47EA-9F7A-A242BCC75069}" destId="{603EF029-0C67-480B-97A0-EC8E195A9414}" srcOrd="0" destOrd="0" presId="urn:microsoft.com/office/officeart/2005/8/layout/orgChart1"/>
    <dgm:cxn modelId="{637A9E0F-DB3A-4567-BC03-44DA184E5312}" type="presParOf" srcId="{603EF029-0C67-480B-97A0-EC8E195A9414}" destId="{56BD845A-4E38-43E9-B993-F4EA4F5B0001}" srcOrd="0" destOrd="0" presId="urn:microsoft.com/office/officeart/2005/8/layout/orgChart1"/>
    <dgm:cxn modelId="{E771B560-A665-4994-AAA6-2F4060827DD4}" type="presParOf" srcId="{603EF029-0C67-480B-97A0-EC8E195A9414}" destId="{FF8D4565-44B7-46C5-B219-837A7177F19E}" srcOrd="1" destOrd="0" presId="urn:microsoft.com/office/officeart/2005/8/layout/orgChart1"/>
    <dgm:cxn modelId="{B4B01B61-843F-4BA2-8BF0-673339A9B828}" type="presParOf" srcId="{6CD2D325-ED18-47EA-9F7A-A242BCC75069}" destId="{6BA7CB07-2CB2-43EB-AC8B-0602724A5B74}" srcOrd="1" destOrd="0" presId="urn:microsoft.com/office/officeart/2005/8/layout/orgChart1"/>
    <dgm:cxn modelId="{ABD657C2-2DC2-489F-AA04-867FEE425686}" type="presParOf" srcId="{6CD2D325-ED18-47EA-9F7A-A242BCC75069}" destId="{4763338C-2C0D-4F7A-8175-0082435A721D}" srcOrd="2" destOrd="0" presId="urn:microsoft.com/office/officeart/2005/8/layout/orgChart1"/>
    <dgm:cxn modelId="{471245F4-2D90-4811-A563-90F213BFD089}" type="presParOf" srcId="{0DE90BB0-A7F1-4B6F-B500-3D72CEC70979}" destId="{FBB2564F-4DC4-48D8-9FD4-417631E1735F}" srcOrd="1" destOrd="0" presId="urn:microsoft.com/office/officeart/2005/8/layout/orgChart1"/>
    <dgm:cxn modelId="{71A91B74-B52E-4F20-AF70-FB2C97741E10}" type="presParOf" srcId="{FBB2564F-4DC4-48D8-9FD4-417631E1735F}" destId="{A3EE762A-9D5C-4904-A728-57826BF8FA1A}" srcOrd="0" destOrd="0" presId="urn:microsoft.com/office/officeart/2005/8/layout/orgChart1"/>
    <dgm:cxn modelId="{16941866-48E7-4BDC-B104-4D2622313F82}" type="presParOf" srcId="{A3EE762A-9D5C-4904-A728-57826BF8FA1A}" destId="{97EBC7A1-695E-48FE-AA7F-09383FB5CE86}" srcOrd="0" destOrd="0" presId="urn:microsoft.com/office/officeart/2005/8/layout/orgChart1"/>
    <dgm:cxn modelId="{88875A71-1D54-4C28-906B-087292785D6B}" type="presParOf" srcId="{A3EE762A-9D5C-4904-A728-57826BF8FA1A}" destId="{02AC0EB3-4657-4E35-B201-771AC159B782}" srcOrd="1" destOrd="0" presId="urn:microsoft.com/office/officeart/2005/8/layout/orgChart1"/>
    <dgm:cxn modelId="{4AA03B71-1466-456A-A58C-B22F26D997D6}" type="presParOf" srcId="{FBB2564F-4DC4-48D8-9FD4-417631E1735F}" destId="{C1FEA35E-4427-4C3D-A992-B965F8ED02C4}" srcOrd="1" destOrd="0" presId="urn:microsoft.com/office/officeart/2005/8/layout/orgChart1"/>
    <dgm:cxn modelId="{3E3786B6-5579-4792-A73E-975E5F02FDB8}" type="presParOf" srcId="{FBB2564F-4DC4-48D8-9FD4-417631E1735F}" destId="{14350CD2-0423-49A6-9A9C-A155605BE86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783D7-DE2C-4C4D-9E49-977C8EE73A69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69E46-64F7-4C38-9E3D-54CCDC9DA4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54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In tale modo, oltre a sapere</a:t>
            </a:r>
            <a:r>
              <a:rPr lang="pt-PT" baseline="0" dirty="0" smtClean="0"/>
              <a:t> dove agiscono le ONG siamo in grado di dire in quale aree tematica e a quale livello agiscono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69E46-64F7-4C38-9E3D-54CCDC9DA43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760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PT" smtClean="0">
                <a:ea typeface="ＭＳ Ｐゴシック" pitchFamily="34" charset="-128"/>
              </a:rPr>
              <a:t>Slide sobre o projeto –mencionar a cooperacao italiana </a:t>
            </a:r>
            <a:endParaRPr lang="it-IT" smtClean="0">
              <a:ea typeface="ＭＳ Ｐゴシック" pitchFamily="34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1866DF-9505-487D-86DC-AAB1994EFC1C}" type="slidenum">
              <a:rPr lang="it-IT" smtClean="0">
                <a:latin typeface="Arial" pitchFamily="34" charset="0"/>
                <a:ea typeface="ＭＳ Ｐゴシック" pitchFamily="34" charset="-128"/>
              </a:rPr>
              <a:pPr/>
              <a:t>19</a:t>
            </a:fld>
            <a:endParaRPr lang="it-IT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665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c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xão rect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Marcador de Posição d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7513389-4A4A-4597-92C6-3D364F949C94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19" name="Marcador de Posição do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Marcador de Posição do Número do Diapositivo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1675D21-2B1D-426B-AABF-8925079E66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513389-4A4A-4597-92C6-3D364F949C94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675D21-2B1D-426B-AABF-8925079E66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513389-4A4A-4597-92C6-3D364F949C94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675D21-2B1D-426B-AABF-8925079E66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513389-4A4A-4597-92C6-3D364F949C94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675D21-2B1D-426B-AABF-8925079E66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513389-4A4A-4597-92C6-3D364F949C94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675D21-2B1D-426B-AABF-8925079E66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513389-4A4A-4597-92C6-3D364F949C94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675D21-2B1D-426B-AABF-8925079E66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513389-4A4A-4597-92C6-3D364F949C94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675D21-2B1D-426B-AABF-8925079E66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513389-4A4A-4597-92C6-3D364F949C94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675D21-2B1D-426B-AABF-8925079E66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513389-4A4A-4597-92C6-3D364F949C94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675D21-2B1D-426B-AABF-8925079E66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7513389-4A4A-4597-92C6-3D364F949C94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675D21-2B1D-426B-AABF-8925079E66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7513389-4A4A-4597-92C6-3D364F949C94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1675D21-2B1D-426B-AABF-8925079E66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c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xão rect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c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xão rect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Marcador de Posição do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0" name="Marcador de Posição do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0" name="Marcador de Posição d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7513389-4A4A-4597-92C6-3D364F949C94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22" name="Marcador de Posição do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Marcador de Posição do Número do Diapositivo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1675D21-2B1D-426B-AABF-8925079E66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6962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000" dirty="0">
                <a:solidFill>
                  <a:srgbClr val="0070C0"/>
                </a:solidFill>
                <a:ea typeface="OpenSymbol" charset="0"/>
                <a:cs typeface="Tahoma" panose="020B0604030504040204" pitchFamily="34" charset="0"/>
              </a:rPr>
              <a:t>ValutAzione degli interventi di cooperazione sanitaria </a:t>
            </a:r>
            <a:r>
              <a:rPr lang="it-IT" sz="2000" dirty="0" smtClean="0">
                <a:solidFill>
                  <a:srgbClr val="0070C0"/>
                </a:solidFill>
                <a:ea typeface="OpenSymbol" charset="0"/>
                <a:cs typeface="Tahoma" panose="020B0604030504040204" pitchFamily="34" charset="0"/>
              </a:rPr>
              <a:t>internazionale</a:t>
            </a:r>
            <a:br>
              <a:rPr lang="it-IT" sz="2000" dirty="0" smtClean="0">
                <a:solidFill>
                  <a:srgbClr val="0070C0"/>
                </a:solidFill>
                <a:ea typeface="OpenSymbol" charset="0"/>
                <a:cs typeface="Tahoma" panose="020B0604030504040204" pitchFamily="34" charset="0"/>
              </a:rPr>
            </a:br>
            <a:r>
              <a:rPr lang="it-IT" sz="2000" i="1" dirty="0" smtClean="0">
                <a:solidFill>
                  <a:srgbClr val="0070C0"/>
                </a:solidFill>
                <a:latin typeface="Cambria" panose="02040503050406030204" pitchFamily="18" charset="0"/>
                <a:ea typeface="OpenSymbol" charset="0"/>
                <a:cs typeface="Calibri" panose="020F0502020204030204" pitchFamily="34" charset="0"/>
              </a:rPr>
              <a:t>18 </a:t>
            </a:r>
            <a:r>
              <a:rPr lang="it-IT" sz="2000" i="1" dirty="0">
                <a:solidFill>
                  <a:srgbClr val="0070C0"/>
                </a:solidFill>
                <a:latin typeface="Cambria" panose="02040503050406030204" pitchFamily="18" charset="0"/>
                <a:ea typeface="OpenSymbol" charset="0"/>
                <a:cs typeface="Calibri" panose="020F0502020204030204" pitchFamily="34" charset="0"/>
              </a:rPr>
              <a:t>settembre 2015 </a:t>
            </a:r>
            <a:br>
              <a:rPr lang="it-IT" sz="2000" i="1" dirty="0">
                <a:solidFill>
                  <a:srgbClr val="0070C0"/>
                </a:solidFill>
                <a:latin typeface="Cambria" panose="02040503050406030204" pitchFamily="18" charset="0"/>
                <a:ea typeface="OpenSymbol" charset="0"/>
                <a:cs typeface="Calibri" panose="020F0502020204030204" pitchFamily="34" charset="0"/>
              </a:rPr>
            </a:br>
            <a:r>
              <a:rPr lang="it-IT" sz="1600" i="1" dirty="0">
                <a:solidFill>
                  <a:srgbClr val="0070C0"/>
                </a:solidFill>
                <a:latin typeface="Cambria" panose="02040503050406030204" pitchFamily="18" charset="0"/>
                <a:ea typeface="OpenSymbol" charset="0"/>
                <a:cs typeface="Calibri" panose="020F0502020204030204" pitchFamily="34" charset="0"/>
              </a:rPr>
              <a:t>Auditorium S. Apollonia, Via San Gallo 25/A Firenze</a:t>
            </a:r>
            <a:endParaRPr lang="en-US" sz="1600" b="1" dirty="0" smtClean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0" y="1997839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solidFill>
                  <a:srgbClr val="178BFF"/>
                </a:solidFill>
                <a:ea typeface="OpenSymbol" charset="0"/>
                <a:cs typeface="Tahoma" panose="020B0604030504040204" pitchFamily="34" charset="0"/>
              </a:rPr>
              <a:t/>
            </a:r>
            <a:br>
              <a:rPr lang="it-IT" dirty="0">
                <a:solidFill>
                  <a:srgbClr val="178BFF"/>
                </a:solidFill>
                <a:ea typeface="OpenSymbol" charset="0"/>
                <a:cs typeface="Tahoma" panose="020B0604030504040204" pitchFamily="34" charset="0"/>
              </a:rPr>
            </a:br>
            <a:r>
              <a:rPr lang="it-IT" dirty="0">
                <a:solidFill>
                  <a:srgbClr val="0070C0"/>
                </a:solidFill>
              </a:rPr>
              <a:t/>
            </a:r>
            <a:br>
              <a:rPr lang="it-IT" dirty="0">
                <a:solidFill>
                  <a:srgbClr val="0070C0"/>
                </a:solidFill>
              </a:rPr>
            </a:br>
            <a:r>
              <a:rPr lang="it-IT" i="1" dirty="0">
                <a:solidFill>
                  <a:srgbClr val="0070C0"/>
                </a:solidFill>
                <a:latin typeface="Cambria" panose="02040503050406030204" pitchFamily="18" charset="0"/>
                <a:ea typeface="OpenSymbol" charset="0"/>
                <a:cs typeface="Calibri" panose="020F0502020204030204" pitchFamily="34" charset="0"/>
              </a:rPr>
              <a:t/>
            </a:r>
            <a:br>
              <a:rPr lang="it-IT" i="1" dirty="0">
                <a:solidFill>
                  <a:srgbClr val="0070C0"/>
                </a:solidFill>
                <a:latin typeface="Cambria" panose="02040503050406030204" pitchFamily="18" charset="0"/>
                <a:ea typeface="OpenSymbol" charset="0"/>
                <a:cs typeface="Calibri" panose="020F0502020204030204" pitchFamily="34" charset="0"/>
              </a:rPr>
            </a:br>
            <a:r>
              <a:rPr lang="it-IT" i="1" dirty="0">
                <a:solidFill>
                  <a:srgbClr val="0070C0"/>
                </a:solidFill>
                <a:latin typeface="Cambria" panose="02040503050406030204" pitchFamily="18" charset="0"/>
                <a:ea typeface="OpenSymbol" charset="0"/>
                <a:cs typeface="Calibri" panose="020F0502020204030204" pitchFamily="34" charset="0"/>
              </a:rPr>
              <a:t/>
            </a:r>
            <a:br>
              <a:rPr lang="it-IT" i="1" dirty="0">
                <a:solidFill>
                  <a:srgbClr val="0070C0"/>
                </a:solidFill>
                <a:latin typeface="Cambria" panose="02040503050406030204" pitchFamily="18" charset="0"/>
                <a:ea typeface="OpenSymbol" charset="0"/>
                <a:cs typeface="Calibri" panose="020F0502020204030204" pitchFamily="34" charset="0"/>
              </a:rPr>
            </a:b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2967335"/>
            <a:ext cx="4572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it-IT" b="1" i="1" dirty="0" smtClean="0">
              <a:solidFill>
                <a:srgbClr val="800000"/>
              </a:solidFill>
              <a:latin typeface="Cambria" panose="02040503050406030204" pitchFamily="18" charset="0"/>
              <a:ea typeface="OpenSymbol" charset="0"/>
              <a:cs typeface="Calibri" panose="020F0502020204030204" pitchFamily="34" charset="0"/>
            </a:endParaRPr>
          </a:p>
          <a:p>
            <a:pPr algn="ctr"/>
            <a:endParaRPr lang="it-IT" b="1" i="1" dirty="0">
              <a:solidFill>
                <a:srgbClr val="800000"/>
              </a:solidFill>
              <a:latin typeface="Cambria" panose="02040503050406030204" pitchFamily="18" charset="0"/>
              <a:ea typeface="OpenSymbol" charset="0"/>
              <a:cs typeface="Calibri" panose="020F0502020204030204" pitchFamily="34" charset="0"/>
            </a:endParaRPr>
          </a:p>
          <a:p>
            <a:pPr algn="ctr"/>
            <a:endParaRPr lang="it-IT" b="1" i="1" dirty="0" smtClean="0">
              <a:solidFill>
                <a:srgbClr val="800000"/>
              </a:solidFill>
              <a:latin typeface="Cambria" panose="02040503050406030204" pitchFamily="18" charset="0"/>
              <a:ea typeface="OpenSymbol" charset="0"/>
              <a:cs typeface="Calibri" panose="020F0502020204030204" pitchFamily="34" charset="0"/>
            </a:endParaRPr>
          </a:p>
          <a:p>
            <a:pPr algn="ctr"/>
            <a:endParaRPr lang="it-IT" b="1" i="1" dirty="0">
              <a:solidFill>
                <a:srgbClr val="800000"/>
              </a:solidFill>
              <a:latin typeface="Cambria" panose="02040503050406030204" pitchFamily="18" charset="0"/>
              <a:ea typeface="OpenSymbol" charset="0"/>
              <a:cs typeface="Calibri" panose="020F0502020204030204" pitchFamily="34" charset="0"/>
            </a:endParaRPr>
          </a:p>
          <a:p>
            <a:pPr algn="ctr"/>
            <a:endParaRPr lang="it-IT" b="1" i="1" dirty="0" smtClean="0">
              <a:solidFill>
                <a:srgbClr val="800000"/>
              </a:solidFill>
              <a:latin typeface="Cambria" panose="02040503050406030204" pitchFamily="18" charset="0"/>
              <a:ea typeface="OpenSymbol" charset="0"/>
              <a:cs typeface="Calibri" panose="020F0502020204030204" pitchFamily="34" charset="0"/>
            </a:endParaRPr>
          </a:p>
          <a:p>
            <a:pPr algn="ctr"/>
            <a:endParaRPr lang="it-IT" b="1" i="1" dirty="0">
              <a:solidFill>
                <a:srgbClr val="800000"/>
              </a:solidFill>
              <a:latin typeface="Cambria" panose="02040503050406030204" pitchFamily="18" charset="0"/>
              <a:ea typeface="OpenSymbol" charset="0"/>
              <a:cs typeface="Calibri" panose="020F0502020204030204" pitchFamily="34" charset="0"/>
            </a:endParaRPr>
          </a:p>
          <a:p>
            <a:pPr algn="ctr"/>
            <a:endParaRPr lang="it-IT" b="1" i="1" dirty="0" smtClean="0">
              <a:solidFill>
                <a:srgbClr val="800000"/>
              </a:solidFill>
              <a:latin typeface="Cambria" panose="02040503050406030204" pitchFamily="18" charset="0"/>
              <a:ea typeface="OpenSymbol" charset="0"/>
              <a:cs typeface="Calibri" panose="020F0502020204030204" pitchFamily="34" charset="0"/>
            </a:endParaRPr>
          </a:p>
          <a:p>
            <a:pPr algn="ctr"/>
            <a:endParaRPr lang="pt-PT" b="1" i="1" dirty="0" smtClean="0">
              <a:solidFill>
                <a:srgbClr val="800000"/>
              </a:solidFill>
              <a:latin typeface="Cambria" panose="02040503050406030204" pitchFamily="18" charset="0"/>
              <a:ea typeface="OpenSymbol" charset="0"/>
              <a:cs typeface="Calibri" panose="020F0502020204030204" pitchFamily="34" charset="0"/>
            </a:endParaRPr>
          </a:p>
          <a:p>
            <a:pPr algn="ctr"/>
            <a:endParaRPr lang="it-IT" b="1" i="1" dirty="0">
              <a:solidFill>
                <a:srgbClr val="800000"/>
              </a:solidFill>
              <a:latin typeface="Cambria" panose="02040503050406030204" pitchFamily="18" charset="0"/>
              <a:ea typeface="OpenSymbol" charset="0"/>
              <a:cs typeface="Calibri" panose="020F0502020204030204" pitchFamily="34" charset="0"/>
            </a:endParaRPr>
          </a:p>
          <a:p>
            <a:pPr algn="ctr"/>
            <a:r>
              <a:rPr lang="it-IT" sz="1600" b="1" i="1" dirty="0" smtClean="0">
                <a:solidFill>
                  <a:srgbClr val="800000"/>
                </a:solidFill>
                <a:latin typeface="Cambria" panose="02040503050406030204" pitchFamily="18" charset="0"/>
                <a:ea typeface="OpenSymbol" charset="0"/>
                <a:cs typeface="Calibri" panose="020F0502020204030204" pitchFamily="34" charset="0"/>
              </a:rPr>
              <a:t>Dr.ssa </a:t>
            </a:r>
            <a:r>
              <a:rPr lang="it-IT" sz="1600" b="1" i="1" dirty="0" smtClean="0">
                <a:solidFill>
                  <a:srgbClr val="800000"/>
                </a:solidFill>
                <a:latin typeface="Cambria" panose="02040503050406030204" pitchFamily="18" charset="0"/>
                <a:ea typeface="OpenSymbol" charset="0"/>
                <a:cs typeface="Calibri" panose="020F0502020204030204" pitchFamily="34" charset="0"/>
              </a:rPr>
              <a:t>Sãozinha </a:t>
            </a:r>
            <a:r>
              <a:rPr lang="it-IT" sz="1600" b="1" i="1" dirty="0">
                <a:solidFill>
                  <a:srgbClr val="800000"/>
                </a:solidFill>
                <a:latin typeface="Cambria" panose="02040503050406030204" pitchFamily="18" charset="0"/>
                <a:ea typeface="OpenSymbol" charset="0"/>
                <a:cs typeface="Calibri" panose="020F0502020204030204" pitchFamily="34" charset="0"/>
              </a:rPr>
              <a:t>Paula Agostinho</a:t>
            </a:r>
            <a:r>
              <a:rPr lang="it-IT" sz="1600" b="1" i="1" dirty="0">
                <a:solidFill>
                  <a:srgbClr val="800000"/>
                </a:solidFill>
                <a:latin typeface="Cambria" panose="02040503050406030204" pitchFamily="18" charset="0"/>
                <a:ea typeface="OpenSymbol" charset="0"/>
                <a:cs typeface="Calibri" panose="020F0502020204030204" pitchFamily="34" charset="0"/>
              </a:rPr>
              <a:t/>
            </a:r>
            <a:br>
              <a:rPr lang="it-IT" sz="1600" b="1" i="1" dirty="0">
                <a:solidFill>
                  <a:srgbClr val="800000"/>
                </a:solidFill>
                <a:latin typeface="Cambria" panose="02040503050406030204" pitchFamily="18" charset="0"/>
                <a:ea typeface="OpenSymbol" charset="0"/>
                <a:cs typeface="Calibri" panose="020F0502020204030204" pitchFamily="34" charset="0"/>
              </a:rPr>
            </a:br>
            <a:r>
              <a:rPr lang="it-IT" sz="1600" b="1" i="1" dirty="0" smtClean="0">
                <a:solidFill>
                  <a:srgbClr val="800000"/>
                </a:solidFill>
                <a:latin typeface="Cambria" panose="02040503050406030204" pitchFamily="18" charset="0"/>
                <a:ea typeface="OpenSymbol" charset="0"/>
                <a:cs typeface="Calibri" panose="020F0502020204030204" pitchFamily="34" charset="0"/>
              </a:rPr>
              <a:t>Direttrice della Salute della </a:t>
            </a:r>
            <a:r>
              <a:rPr lang="it-IT" sz="1600" b="1" i="1" dirty="0" smtClean="0">
                <a:solidFill>
                  <a:srgbClr val="800000"/>
                </a:solidFill>
                <a:latin typeface="Cambria" panose="02040503050406030204" pitchFamily="18" charset="0"/>
                <a:ea typeface="OpenSymbol" charset="0"/>
                <a:cs typeface="Calibri" panose="020F0502020204030204" pitchFamily="34" charset="0"/>
              </a:rPr>
              <a:t>Provincia di Cabo Delgado, Mozambico</a:t>
            </a:r>
            <a:endParaRPr lang="it-IT" sz="1600" dirty="0"/>
          </a:p>
        </p:txBody>
      </p:sp>
      <p:sp>
        <p:nvSpPr>
          <p:cNvPr id="4" name="Rectangle 3"/>
          <p:cNvSpPr/>
          <p:nvPr/>
        </p:nvSpPr>
        <p:spPr>
          <a:xfrm>
            <a:off x="1524000" y="1447801"/>
            <a:ext cx="617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b="1" i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L’esperienza della Direzione Provinciale di Salute di Cabo Delgado, Mozambico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7" name="Picture 10" descr="Actividades Turisticas en Cabo Delga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" y="1219200"/>
            <a:ext cx="3581400" cy="405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99730" y="1295400"/>
            <a:ext cx="4548969" cy="397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94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</a:rPr>
              <a:t>….Cont. 2</a:t>
            </a:r>
            <a:r>
              <a:rPr lang="en-US" sz="2400" dirty="0" smtClean="0">
                <a:solidFill>
                  <a:srgbClr val="0070C0"/>
                </a:solidFill>
                <a:latin typeface="Arial Narrow" pitchFamily="34" charset="0"/>
              </a:rPr>
              <a:t>:</a:t>
            </a:r>
            <a:r>
              <a:rPr lang="pt-PT" sz="2400" dirty="0">
                <a:solidFill>
                  <a:srgbClr val="0070C0"/>
                </a:solidFill>
                <a:latin typeface="Arial Narrow" pitchFamily="34" charset="0"/>
              </a:rPr>
              <a:t> Identificazione di aree territoriali e tematiche </a:t>
            </a:r>
            <a:r>
              <a:rPr lang="pt-PT" sz="2400" dirty="0" smtClean="0">
                <a:solidFill>
                  <a:srgbClr val="0070C0"/>
                </a:solidFill>
                <a:latin typeface="Arial Narrow" pitchFamily="34" charset="0"/>
              </a:rPr>
              <a:t>prioritarie:</a:t>
            </a: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Arial Narrow" pitchFamily="34" charset="0"/>
              </a:rPr>
              <a:t>i </a:t>
            </a:r>
            <a:r>
              <a:rPr lang="en-US" sz="2400" b="1" dirty="0" err="1" smtClean="0">
                <a:solidFill>
                  <a:srgbClr val="0070C0"/>
                </a:solidFill>
                <a:latin typeface="Arial Narrow" pitchFamily="34" charset="0"/>
              </a:rPr>
              <a:t>distretti</a:t>
            </a: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 Narrow" pitchFamily="34" charset="0"/>
              </a:rPr>
              <a:t>prioritari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8" name="Espaço Reservado para Texto 3"/>
          <p:cNvSpPr>
            <a:spLocks noGrp="1"/>
          </p:cNvSpPr>
          <p:nvPr>
            <p:ph sz="quarter" idx="2"/>
          </p:nvPr>
        </p:nvSpPr>
        <p:spPr>
          <a:xfrm>
            <a:off x="457200" y="1143000"/>
            <a:ext cx="8232775" cy="5292725"/>
          </a:xfrm>
          <a:ln>
            <a:solidFill>
              <a:srgbClr val="7030A0"/>
            </a:solidFill>
          </a:ln>
        </p:spPr>
        <p:txBody>
          <a:bodyPr>
            <a:noAutofit/>
          </a:bodyPr>
          <a:lstStyle/>
          <a:p>
            <a:pPr marL="109728" indent="0">
              <a:buNone/>
            </a:pPr>
            <a:endParaRPr lang="en-US" sz="28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109728" indent="0">
              <a:buNone/>
            </a:pPr>
            <a:r>
              <a:rPr lang="en-US" sz="2800" dirty="0" err="1" smtClean="0">
                <a:solidFill>
                  <a:srgbClr val="000000"/>
                </a:solidFill>
                <a:latin typeface="Arial Narrow" pitchFamily="34" charset="0"/>
              </a:rPr>
              <a:t>Scelta</a:t>
            </a:r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</a:rPr>
              <a:t> di “</a:t>
            </a:r>
            <a:r>
              <a:rPr lang="en-US" sz="2800" dirty="0" err="1" smtClean="0">
                <a:solidFill>
                  <a:srgbClr val="000000"/>
                </a:solidFill>
                <a:latin typeface="Arial Narrow" pitchFamily="34" charset="0"/>
              </a:rPr>
              <a:t>distretti</a:t>
            </a:r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</a:rPr>
              <a:t> di </a:t>
            </a:r>
            <a:r>
              <a:rPr lang="en-US" sz="2800" dirty="0" err="1" smtClean="0">
                <a:solidFill>
                  <a:srgbClr val="000000"/>
                </a:solidFill>
                <a:latin typeface="Arial Narrow" pitchFamily="34" charset="0"/>
              </a:rPr>
              <a:t>intervento</a:t>
            </a:r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 Narrow" pitchFamily="34" charset="0"/>
              </a:rPr>
              <a:t>prioritari</a:t>
            </a:r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</a:rPr>
              <a:t>” per:</a:t>
            </a:r>
          </a:p>
          <a:p>
            <a:pPr marL="109728" indent="0">
              <a:buNone/>
            </a:pPr>
            <a:endParaRPr lang="en-US" sz="28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r>
              <a:rPr lang="en-US" sz="2800" dirty="0" err="1" smtClean="0">
                <a:solidFill>
                  <a:srgbClr val="000000"/>
                </a:solidFill>
                <a:latin typeface="Arial Narrow" pitchFamily="34" charset="0"/>
              </a:rPr>
              <a:t>Proporzione</a:t>
            </a:r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 Narrow" pitchFamily="34" charset="0"/>
              </a:rPr>
              <a:t>popolazione</a:t>
            </a:r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</a:rPr>
              <a:t> media/</a:t>
            </a:r>
            <a:r>
              <a:rPr lang="en-US" sz="2800" dirty="0" err="1" smtClean="0">
                <a:solidFill>
                  <a:srgbClr val="000000"/>
                </a:solidFill>
                <a:latin typeface="Arial Narrow" pitchFamily="34" charset="0"/>
              </a:rPr>
              <a:t>Unita</a:t>
            </a:r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</a:rPr>
              <a:t>’ </a:t>
            </a:r>
            <a:r>
              <a:rPr lang="en-US" sz="2800" dirty="0" err="1" smtClean="0">
                <a:solidFill>
                  <a:srgbClr val="000000"/>
                </a:solidFill>
                <a:latin typeface="Arial Narrow" pitchFamily="34" charset="0"/>
              </a:rPr>
              <a:t>sanitarie</a:t>
            </a:r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 Narrow" pitchFamily="34" charset="0"/>
              </a:rPr>
              <a:t>presenti</a:t>
            </a:r>
            <a:endParaRPr lang="en-US" sz="28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</a:rPr>
              <a:t>Deficit di US</a:t>
            </a:r>
          </a:p>
          <a:p>
            <a:r>
              <a:rPr lang="en-US" sz="2800" dirty="0" err="1" smtClean="0">
                <a:solidFill>
                  <a:srgbClr val="000000"/>
                </a:solidFill>
                <a:latin typeface="Arial Narrow" pitchFamily="34" charset="0"/>
              </a:rPr>
              <a:t>Contribuzione</a:t>
            </a:r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 Narrow" pitchFamily="34" charset="0"/>
              </a:rPr>
              <a:t>ai</a:t>
            </a:r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 Narrow" pitchFamily="34" charset="0"/>
              </a:rPr>
              <a:t>dati</a:t>
            </a:r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</a:rPr>
              <a:t> della </a:t>
            </a:r>
            <a:r>
              <a:rPr lang="en-US" sz="2800" dirty="0" err="1" smtClean="0">
                <a:solidFill>
                  <a:srgbClr val="000000"/>
                </a:solidFill>
                <a:latin typeface="Arial Narrow" pitchFamily="34" charset="0"/>
              </a:rPr>
              <a:t>mortalitá</a:t>
            </a:r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 Narrow" pitchFamily="34" charset="0"/>
              </a:rPr>
              <a:t>materna</a:t>
            </a:r>
            <a:endParaRPr lang="en-US" sz="28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r>
              <a:rPr lang="en-US" sz="2800" dirty="0" err="1" smtClean="0">
                <a:solidFill>
                  <a:srgbClr val="000000"/>
                </a:solidFill>
                <a:latin typeface="Arial Narrow" pitchFamily="34" charset="0"/>
              </a:rPr>
              <a:t>Maggior</a:t>
            </a:r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 Narrow" pitchFamily="34" charset="0"/>
              </a:rPr>
              <a:t>incidenza</a:t>
            </a:r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</a:rPr>
              <a:t> di </a:t>
            </a:r>
            <a:r>
              <a:rPr lang="en-US" sz="2800" dirty="0" err="1" smtClean="0">
                <a:solidFill>
                  <a:srgbClr val="000000"/>
                </a:solidFill>
                <a:latin typeface="Arial Narrow" pitchFamily="34" charset="0"/>
              </a:rPr>
              <a:t>malattie</a:t>
            </a:r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 Narrow" pitchFamily="34" charset="0"/>
              </a:rPr>
              <a:t>endemiche</a:t>
            </a:r>
            <a:endParaRPr lang="en-US" sz="28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r>
              <a:rPr lang="en-US" sz="2800" dirty="0" err="1" smtClean="0">
                <a:solidFill>
                  <a:srgbClr val="000000"/>
                </a:solidFill>
                <a:latin typeface="Arial Narrow" pitchFamily="34" charset="0"/>
              </a:rPr>
              <a:t>Assenza</a:t>
            </a:r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</a:rPr>
              <a:t>/</a:t>
            </a:r>
            <a:r>
              <a:rPr lang="en-US" sz="2800" dirty="0" err="1" smtClean="0">
                <a:solidFill>
                  <a:srgbClr val="000000"/>
                </a:solidFill>
                <a:latin typeface="Arial Narrow" pitchFamily="34" charset="0"/>
              </a:rPr>
              <a:t>carenza</a:t>
            </a:r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</a:rPr>
              <a:t> di </a:t>
            </a:r>
            <a:r>
              <a:rPr lang="en-US" sz="2800" dirty="0" err="1" smtClean="0">
                <a:solidFill>
                  <a:srgbClr val="000000"/>
                </a:solidFill>
                <a:latin typeface="Arial Narrow" pitchFamily="34" charset="0"/>
              </a:rPr>
              <a:t>parners</a:t>
            </a:r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</a:p>
          <a:p>
            <a:pPr algn="ctr"/>
            <a:endParaRPr lang="en-US" sz="2800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marL="109728" indent="0" algn="ctr">
              <a:buNone/>
            </a:pPr>
            <a:r>
              <a:rPr lang="en-US" sz="2800" dirty="0" err="1" smtClean="0">
                <a:solidFill>
                  <a:srgbClr val="FF0000"/>
                </a:solidFill>
                <a:latin typeface="Arial Narrow" pitchFamily="34" charset="0"/>
              </a:rPr>
              <a:t>Gli</a:t>
            </a: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 Narrow" pitchFamily="34" charset="0"/>
              </a:rPr>
              <a:t>indicatori</a:t>
            </a: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</a:rPr>
              <a:t> di salute di </a:t>
            </a:r>
            <a:r>
              <a:rPr lang="en-US" sz="2800" dirty="0" err="1" smtClean="0">
                <a:solidFill>
                  <a:srgbClr val="FF0000"/>
                </a:solidFill>
                <a:latin typeface="Arial Narrow" pitchFamily="34" charset="0"/>
              </a:rPr>
              <a:t>tali</a:t>
            </a: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 Narrow" pitchFamily="34" charset="0"/>
              </a:rPr>
              <a:t>distretti</a:t>
            </a: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 Narrow" pitchFamily="34" charset="0"/>
              </a:rPr>
              <a:t>contribuiscono</a:t>
            </a: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</a:rPr>
              <a:t> per </a:t>
            </a:r>
            <a:r>
              <a:rPr lang="en-US" sz="2800" dirty="0" err="1" smtClean="0">
                <a:solidFill>
                  <a:srgbClr val="FF0000"/>
                </a:solidFill>
                <a:latin typeface="Arial Narrow" pitchFamily="34" charset="0"/>
              </a:rPr>
              <a:t>oltre</a:t>
            </a: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 Narrow" pitchFamily="34" charset="0"/>
              </a:rPr>
              <a:t>il</a:t>
            </a: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</a:rPr>
              <a:t> 50% </a:t>
            </a:r>
            <a:r>
              <a:rPr lang="en-US" sz="2800" dirty="0" err="1" smtClean="0">
                <a:solidFill>
                  <a:srgbClr val="FF0000"/>
                </a:solidFill>
                <a:latin typeface="Arial Narrow" pitchFamily="34" charset="0"/>
              </a:rPr>
              <a:t>ai</a:t>
            </a: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 Narrow" pitchFamily="34" charset="0"/>
              </a:rPr>
              <a:t>risultati</a:t>
            </a: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</a:rPr>
              <a:t> della Provincia</a:t>
            </a:r>
            <a:endParaRPr lang="en-US" sz="2800" dirty="0">
              <a:solidFill>
                <a:srgbClr val="FF0000"/>
              </a:solidFill>
              <a:latin typeface="Arial Narrow" pitchFamily="34" charset="0"/>
            </a:endParaRPr>
          </a:p>
          <a:p>
            <a:endParaRPr lang="en-US" sz="28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endParaRPr lang="en-US" sz="20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endParaRPr lang="pt-BR" sz="4000" dirty="0" smtClean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75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3486" y="1676400"/>
            <a:ext cx="8229600" cy="4525963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pt-PT" sz="2000" dirty="0" smtClean="0">
                <a:latin typeface="Arial Narrow" panose="020B0606020202030204" pitchFamily="34" charset="0"/>
              </a:rPr>
              <a:t>AREA DI INTERVENTO: </a:t>
            </a:r>
          </a:p>
          <a:p>
            <a:pPr marL="109728" indent="0">
              <a:buNone/>
            </a:pPr>
            <a:r>
              <a:rPr lang="pt-PT" sz="2000" dirty="0">
                <a:latin typeface="Arial Narrow" pitchFamily="34" charset="0"/>
                <a:cs typeface="Arial" pitchFamily="34" charset="0"/>
              </a:rPr>
              <a:t/>
            </a:r>
            <a:br>
              <a:rPr lang="pt-PT" sz="2000" dirty="0">
                <a:latin typeface="Arial Narrow" pitchFamily="34" charset="0"/>
                <a:cs typeface="Arial" pitchFamily="34" charset="0"/>
              </a:rPr>
            </a:br>
            <a:r>
              <a:rPr lang="pt-PT" sz="2000" dirty="0" smtClean="0">
                <a:latin typeface="Arial Narrow" pitchFamily="34" charset="0"/>
                <a:cs typeface="Arial" pitchFamily="34" charset="0"/>
              </a:rPr>
              <a:t>1. Formazione di personale (iniziale e continua);</a:t>
            </a:r>
            <a:r>
              <a:rPr lang="pt-PT" sz="2000" dirty="0">
                <a:latin typeface="Arial Narrow" pitchFamily="34" charset="0"/>
                <a:cs typeface="Arial" pitchFamily="34" charset="0"/>
              </a:rPr>
              <a:t/>
            </a:r>
            <a:br>
              <a:rPr lang="pt-PT" sz="2000" dirty="0">
                <a:latin typeface="Arial Narrow" pitchFamily="34" charset="0"/>
                <a:cs typeface="Arial" pitchFamily="34" charset="0"/>
              </a:rPr>
            </a:br>
            <a:r>
              <a:rPr lang="pt-PT" sz="2000" dirty="0" smtClean="0">
                <a:latin typeface="Arial Narrow" pitchFamily="34" charset="0"/>
                <a:cs typeface="Arial" pitchFamily="34" charset="0"/>
              </a:rPr>
              <a:t>2. Appoggio istituzionale;</a:t>
            </a:r>
            <a:r>
              <a:rPr lang="pt-PT" sz="2000" dirty="0">
                <a:latin typeface="Arial Narrow" pitchFamily="34" charset="0"/>
                <a:cs typeface="Arial" pitchFamily="34" charset="0"/>
              </a:rPr>
              <a:t/>
            </a:r>
            <a:br>
              <a:rPr lang="pt-PT" sz="2000" dirty="0">
                <a:latin typeface="Arial Narrow" pitchFamily="34" charset="0"/>
                <a:cs typeface="Arial" pitchFamily="34" charset="0"/>
              </a:rPr>
            </a:br>
            <a:r>
              <a:rPr lang="pt-PT" sz="2000" dirty="0" smtClean="0">
                <a:latin typeface="Arial Narrow" pitchFamily="34" charset="0"/>
                <a:cs typeface="Arial" pitchFamily="34" charset="0"/>
              </a:rPr>
              <a:t>3. Equiaggiamento di US e altro;</a:t>
            </a:r>
            <a:r>
              <a:rPr lang="pt-PT" sz="2000" dirty="0">
                <a:latin typeface="Arial Narrow" pitchFamily="34" charset="0"/>
                <a:cs typeface="Arial" pitchFamily="34" charset="0"/>
              </a:rPr>
              <a:t/>
            </a:r>
            <a:br>
              <a:rPr lang="pt-PT" sz="2000" dirty="0">
                <a:latin typeface="Arial Narrow" pitchFamily="34" charset="0"/>
                <a:cs typeface="Arial" pitchFamily="34" charset="0"/>
              </a:rPr>
            </a:br>
            <a:r>
              <a:rPr lang="pt-PT" sz="2000" dirty="0" smtClean="0">
                <a:latin typeface="Arial Narrow" pitchFamily="34" charset="0"/>
                <a:cs typeface="Arial" pitchFamily="34" charset="0"/>
              </a:rPr>
              <a:t>4. Costruzione/miglioria di infrastrutture;</a:t>
            </a:r>
            <a:r>
              <a:rPr lang="pt-PT" sz="2000" dirty="0">
                <a:latin typeface="Arial Narrow" pitchFamily="34" charset="0"/>
                <a:cs typeface="Arial" pitchFamily="34" charset="0"/>
              </a:rPr>
              <a:t/>
            </a:r>
            <a:br>
              <a:rPr lang="pt-PT" sz="2000" dirty="0">
                <a:latin typeface="Arial Narrow" pitchFamily="34" charset="0"/>
                <a:cs typeface="Arial" pitchFamily="34" charset="0"/>
              </a:rPr>
            </a:br>
            <a:r>
              <a:rPr lang="pt-PT" sz="2000" dirty="0" smtClean="0">
                <a:latin typeface="Arial Narrow" pitchFamily="34" charset="0"/>
                <a:cs typeface="Arial" pitchFamily="34" charset="0"/>
              </a:rPr>
              <a:t>5. Sistema di riferimento</a:t>
            </a:r>
            <a:r>
              <a:rPr lang="pt-PT" sz="2000" dirty="0">
                <a:latin typeface="Arial Narrow" pitchFamily="34" charset="0"/>
                <a:cs typeface="Arial" pitchFamily="34" charset="0"/>
              </a:rPr>
              <a:t/>
            </a:r>
            <a:br>
              <a:rPr lang="pt-PT" sz="2000" dirty="0">
                <a:latin typeface="Arial Narrow" pitchFamily="34" charset="0"/>
                <a:cs typeface="Arial" pitchFamily="34" charset="0"/>
              </a:rPr>
            </a:br>
            <a:endParaRPr lang="pt-PT" sz="2000" dirty="0" smtClean="0">
              <a:latin typeface="Arial Narrow" panose="020B0606020202030204" pitchFamily="34" charset="0"/>
            </a:endParaRPr>
          </a:p>
          <a:p>
            <a:pPr marL="109728" indent="0">
              <a:buNone/>
            </a:pPr>
            <a:r>
              <a:rPr lang="pt-PT" sz="2000" dirty="0" smtClean="0">
                <a:latin typeface="Arial Narrow" panose="020B0606020202030204" pitchFamily="34" charset="0"/>
              </a:rPr>
              <a:t>LIVELLO DI INTERVENTO:</a:t>
            </a:r>
            <a:endParaRPr lang="pt-PT" sz="2000" dirty="0">
              <a:latin typeface="Arial Narrow" panose="020B0606020202030204" pitchFamily="34" charset="0"/>
            </a:endParaRPr>
          </a:p>
          <a:p>
            <a:pPr marL="109728" indent="0">
              <a:buNone/>
            </a:pPr>
            <a:r>
              <a:rPr lang="pt-PT" sz="2000" dirty="0" smtClean="0">
                <a:latin typeface="Arial Narrow" panose="020B0606020202030204" pitchFamily="34" charset="0"/>
              </a:rPr>
              <a:t>1. Comunitario </a:t>
            </a:r>
          </a:p>
          <a:p>
            <a:pPr marL="109728" indent="0">
              <a:buNone/>
            </a:pPr>
            <a:r>
              <a:rPr lang="pt-PT" sz="2000" dirty="0" smtClean="0">
                <a:latin typeface="Arial Narrow" panose="020B0606020202030204" pitchFamily="34" charset="0"/>
              </a:rPr>
              <a:t>2. Istituzionale: Direzione Provinciale e Ospedale di Pemba, centro di formazione, Servizi distrettuali, Nucleo Provinciale di Ricerca Operativa</a:t>
            </a:r>
          </a:p>
          <a:p>
            <a:pPr marL="624078" indent="-514350">
              <a:buAutoNum type="alphaLcPeriod"/>
            </a:pPr>
            <a:endParaRPr lang="pt-PT" sz="2000" dirty="0" smtClean="0">
              <a:latin typeface="Arial Narrow" panose="020B0606020202030204" pitchFamily="34" charset="0"/>
            </a:endParaRPr>
          </a:p>
          <a:p>
            <a:pPr marL="109728" lvl="2" indent="0" algn="ctr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r>
              <a:rPr lang="pt-PT" sz="20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Apoggio a tutti i programmi nazionali di salute e complementarietá rispetto al budget della DPS</a:t>
            </a:r>
            <a:endParaRPr lang="it-IT" sz="2000" dirty="0">
              <a:latin typeface="Arial Narrow" panose="020B0606020202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PT" sz="2800" dirty="0" smtClean="0">
                <a:solidFill>
                  <a:srgbClr val="0070C0"/>
                </a:solidFill>
              </a:rPr>
              <a:t>..cont. 2 </a:t>
            </a:r>
            <a:r>
              <a:rPr lang="pt-PT" sz="2800" dirty="0">
                <a:solidFill>
                  <a:srgbClr val="0070C0"/>
                </a:solidFill>
                <a:latin typeface="Arial Narrow" pitchFamily="34" charset="0"/>
              </a:rPr>
              <a:t>Identificazione di aree territoriali e tematiche </a:t>
            </a:r>
            <a:r>
              <a:rPr lang="pt-PT" sz="2800" dirty="0" smtClean="0">
                <a:solidFill>
                  <a:srgbClr val="0070C0"/>
                </a:solidFill>
                <a:latin typeface="Arial Narrow" pitchFamily="34" charset="0"/>
              </a:rPr>
              <a:t>prioritarie: orientare i partners </a:t>
            </a:r>
            <a:endParaRPr lang="it-IT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992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Parteiras\IMG-20150801-WA0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914400"/>
            <a:ext cx="4191000" cy="5410200"/>
          </a:xfrm>
          <a:prstGeom prst="rect">
            <a:avLst/>
          </a:prstGeom>
          <a:noFill/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pPr algn="ctr"/>
            <a:r>
              <a:rPr lang="pt-BR" sz="3400" b="1" dirty="0" smtClean="0">
                <a:solidFill>
                  <a:srgbClr val="0070C0"/>
                </a:solidFill>
                <a:latin typeface="Arial Narrow" pitchFamily="34" charset="0"/>
              </a:rPr>
              <a:t>Formazione delle matrone a Palma</a:t>
            </a:r>
            <a:endParaRPr lang="en-US" sz="34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4" name="Picture 2" descr="E:\Parteiras\20150730_0929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000498" y="1562101"/>
            <a:ext cx="5410202" cy="41147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817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2" descr="C:\Users\Cesario Suage\Desktop\Governo\ospedale palma o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143000"/>
            <a:ext cx="8229600" cy="4876800"/>
          </a:xfrm>
          <a:noFill/>
        </p:spPr>
      </p:pic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72363" cy="105251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  <a:latin typeface="Arial" charset="0"/>
              </a:rPr>
              <a:t>Centro di salute di Palma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153400" cy="914400"/>
          </a:xfrm>
        </p:spPr>
        <p:txBody>
          <a:bodyPr>
            <a:noAutofit/>
          </a:bodyPr>
          <a:lstStyle/>
          <a:p>
            <a:pPr algn="ctr"/>
            <a:r>
              <a:rPr lang="pt-BR" sz="3400" b="1" dirty="0" smtClean="0">
                <a:solidFill>
                  <a:srgbClr val="0070C0"/>
                </a:solidFill>
                <a:latin typeface="Arial Narrow" pitchFamily="34" charset="0"/>
              </a:rPr>
              <a:t/>
            </a:r>
            <a:br>
              <a:rPr lang="pt-BR" sz="3400" b="1" dirty="0" smtClean="0">
                <a:solidFill>
                  <a:srgbClr val="0070C0"/>
                </a:solidFill>
                <a:latin typeface="Arial Narrow" pitchFamily="34" charset="0"/>
              </a:rPr>
            </a:br>
            <a:r>
              <a:rPr lang="pt-BR" sz="3400" b="1" dirty="0" smtClean="0">
                <a:solidFill>
                  <a:srgbClr val="0070C0"/>
                </a:solidFill>
                <a:latin typeface="Arial Narrow" pitchFamily="34" charset="0"/>
              </a:rPr>
              <a:t>Blocco operatorio, servizi di ecografia, radiologia, laboratorio</a:t>
            </a:r>
            <a:br>
              <a:rPr lang="pt-BR" sz="3400" b="1" dirty="0" smtClean="0">
                <a:solidFill>
                  <a:srgbClr val="0070C0"/>
                </a:solidFill>
                <a:latin typeface="Arial Narrow" pitchFamily="34" charset="0"/>
              </a:rPr>
            </a:br>
            <a:r>
              <a:rPr lang="pt-BR" sz="3400" b="1" dirty="0" smtClean="0">
                <a:solidFill>
                  <a:srgbClr val="0070C0"/>
                </a:solidFill>
                <a:latin typeface="Arial Narrow" pitchFamily="34" charset="0"/>
              </a:rPr>
              <a:t>Centro di Salute di Palma </a:t>
            </a:r>
            <a:endParaRPr lang="en-US" sz="34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2200"/>
            <a:ext cx="4024086" cy="3018065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0" y="3505200"/>
            <a:ext cx="40132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61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5A64FFC-8948-4291-B6EB-5942D6E156CF}" type="slidenum">
              <a:rPr lang="en-GB" altLang="en-US" smtClean="0"/>
              <a:pPr eaLnBrk="1" hangingPunct="1">
                <a:defRPr/>
              </a:pPr>
              <a:t>15</a:t>
            </a:fld>
            <a:endParaRPr lang="en-GB" altLang="en-US" smtClean="0"/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82434" y="0"/>
            <a:ext cx="8830598" cy="10772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3192" lvl="1" algn="just"/>
            <a:r>
              <a:rPr lang="pt-PT" altLang="en-US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3. Allineamento della pianificazione  alle politiche nazionali      </a:t>
            </a:r>
            <a:r>
              <a:rPr lang="pt-PT" dirty="0" smtClean="0">
                <a:solidFill>
                  <a:schemeClr val="bg1"/>
                </a:solidFill>
                <a:latin typeface="Arial Narrow" pitchFamily="34" charset="0"/>
              </a:rPr>
              <a:t>elle </a:t>
            </a:r>
            <a:r>
              <a:rPr lang="pt-PT" dirty="0">
                <a:solidFill>
                  <a:schemeClr val="bg1"/>
                </a:solidFill>
                <a:latin typeface="Arial Narrow" pitchFamily="34" charset="0"/>
              </a:rPr>
              <a:t>attivita’ nel settore salute allineate con azioni e priorita’ politiche</a:t>
            </a: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2810953" y="543933"/>
            <a:ext cx="259924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pt-PT" altLang="en-US" sz="2000" dirty="0" smtClean="0">
                <a:latin typeface="Calibri" pitchFamily="34" charset="0"/>
              </a:rPr>
              <a:t>  </a:t>
            </a:r>
          </a:p>
          <a:p>
            <a:pPr eaLnBrk="0" hangingPunct="0"/>
            <a:endParaRPr lang="pt-PT" altLang="en-US" sz="2000" dirty="0">
              <a:latin typeface="Calibri" pitchFamily="34" charset="0"/>
            </a:endParaRPr>
          </a:p>
          <a:p>
            <a:pPr eaLnBrk="0" hangingPunct="0"/>
            <a:r>
              <a:rPr lang="pt-PT" altLang="en-US" sz="2000" dirty="0" smtClean="0">
                <a:latin typeface="Calibri" pitchFamily="34" charset="0"/>
              </a:rPr>
              <a:t>   Ministero della salute</a:t>
            </a:r>
            <a:endParaRPr lang="en-US" altLang="en-US" sz="2000" dirty="0">
              <a:latin typeface="Calibri" pitchFamily="34" charset="0"/>
            </a:endParaRP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2819400" y="2133600"/>
            <a:ext cx="27778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PT" altLang="en-US" sz="2400" dirty="0" smtClean="0">
                <a:latin typeface="Calibri" pitchFamily="34" charset="0"/>
              </a:rPr>
              <a:t>  Direzioni provinciali</a:t>
            </a:r>
            <a:endParaRPr lang="en-US" altLang="en-US" sz="2400" dirty="0">
              <a:latin typeface="Calibri" pitchFamily="34" charset="0"/>
            </a:endParaRPr>
          </a:p>
        </p:txBody>
      </p:sp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2895600" y="3886200"/>
            <a:ext cx="27817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PT" altLang="en-US" sz="2400" dirty="0" smtClean="0">
                <a:latin typeface="Calibri" pitchFamily="34" charset="0"/>
              </a:rPr>
              <a:t> Direzioni distrettuali</a:t>
            </a:r>
            <a:endParaRPr lang="en-US" altLang="en-US" sz="2400" dirty="0">
              <a:latin typeface="Calibri" pitchFamily="34" charset="0"/>
            </a:endParaRPr>
          </a:p>
        </p:txBody>
      </p:sp>
      <p:sp>
        <p:nvSpPr>
          <p:cNvPr id="14345" name="Line 8"/>
          <p:cNvSpPr>
            <a:spLocks noChangeShapeType="1"/>
          </p:cNvSpPr>
          <p:nvPr/>
        </p:nvSpPr>
        <p:spPr bwMode="auto">
          <a:xfrm>
            <a:off x="4191000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6" name="Line 9"/>
          <p:cNvSpPr>
            <a:spLocks noChangeShapeType="1"/>
          </p:cNvSpPr>
          <p:nvPr/>
        </p:nvSpPr>
        <p:spPr bwMode="auto">
          <a:xfrm>
            <a:off x="4191000" y="30480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3714750" y="4714875"/>
            <a:ext cx="752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PT" altLang="en-US">
                <a:latin typeface="Calibri" pitchFamily="34" charset="0"/>
              </a:rPr>
              <a:t>ONGs</a:t>
            </a:r>
            <a:endParaRPr lang="en-US" altLang="en-US">
              <a:latin typeface="Calibri" pitchFamily="34" charset="0"/>
            </a:endParaRPr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 flipH="1">
            <a:off x="1476375" y="1447800"/>
            <a:ext cx="1647825" cy="3238499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5437422" y="1447800"/>
            <a:ext cx="1450095" cy="3334429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H="1">
            <a:off x="1447800" y="2971800"/>
            <a:ext cx="1676400" cy="1676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>
            <a:off x="5029200" y="2971800"/>
            <a:ext cx="1828800" cy="1752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H="1" flipV="1">
            <a:off x="2267193" y="4782229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2818987" y="1153418"/>
            <a:ext cx="26209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PT" altLang="en-US" i="1" dirty="0" smtClean="0">
                <a:latin typeface="Calibri" pitchFamily="34" charset="0"/>
              </a:rPr>
              <a:t>      </a:t>
            </a:r>
          </a:p>
          <a:p>
            <a:pPr eaLnBrk="0" hangingPunct="0"/>
            <a:r>
              <a:rPr lang="pt-PT" altLang="en-US" i="1" dirty="0">
                <a:latin typeface="Calibri" pitchFamily="34" charset="0"/>
              </a:rPr>
              <a:t> </a:t>
            </a:r>
            <a:r>
              <a:rPr lang="pt-PT" altLang="en-US" i="1" dirty="0" smtClean="0">
                <a:latin typeface="Calibri" pitchFamily="34" charset="0"/>
              </a:rPr>
              <a:t>  Plani strategici nazionali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2819400" y="2590800"/>
            <a:ext cx="26872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PT" altLang="en-US" i="1" dirty="0" smtClean="0">
                <a:latin typeface="Calibri" pitchFamily="34" charset="0"/>
              </a:rPr>
              <a:t>  Plani strategici provinciali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3429000" y="4343400"/>
            <a:ext cx="17178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PT" altLang="en-US" i="1" dirty="0" smtClean="0">
                <a:latin typeface="Calibri" pitchFamily="34" charset="0"/>
              </a:rPr>
              <a:t>Plani distrettuali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14358" name="Line 22"/>
          <p:cNvSpPr>
            <a:spLocks noChangeShapeType="1"/>
          </p:cNvSpPr>
          <p:nvPr/>
        </p:nvSpPr>
        <p:spPr bwMode="auto">
          <a:xfrm flipV="1">
            <a:off x="685800" y="1447800"/>
            <a:ext cx="0" cy="4191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59" name="Line 23"/>
          <p:cNvSpPr>
            <a:spLocks noChangeShapeType="1"/>
          </p:cNvSpPr>
          <p:nvPr/>
        </p:nvSpPr>
        <p:spPr bwMode="auto">
          <a:xfrm>
            <a:off x="8305800" y="1371600"/>
            <a:ext cx="0" cy="4267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62" name="Text Box 27"/>
          <p:cNvSpPr txBox="1">
            <a:spLocks noChangeArrowheads="1"/>
          </p:cNvSpPr>
          <p:nvPr/>
        </p:nvSpPr>
        <p:spPr bwMode="auto">
          <a:xfrm>
            <a:off x="2810953" y="4929188"/>
            <a:ext cx="25992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pt-PT" altLang="en-US" i="1" dirty="0" smtClean="0">
                <a:latin typeface="Calibri" pitchFamily="34" charset="0"/>
              </a:rPr>
              <a:t>Piani strategici e progetti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 rot="16200000">
            <a:off x="-729733" y="3198169"/>
            <a:ext cx="228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Pianificazione</a:t>
            </a:r>
            <a:endParaRPr lang="en-US" sz="2400" b="1" dirty="0"/>
          </a:p>
        </p:txBody>
      </p:sp>
      <p:sp>
        <p:nvSpPr>
          <p:cNvPr id="28" name="CaixaDeTexto 27"/>
          <p:cNvSpPr txBox="1"/>
          <p:nvPr/>
        </p:nvSpPr>
        <p:spPr>
          <a:xfrm rot="5400000">
            <a:off x="7617767" y="3274368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Allineamento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0490C16-9C86-41AB-850B-B4A7BB3E0A6B}" type="slidenum">
              <a:rPr lang="it-IT" altLang="en-US" smtClean="0"/>
              <a:pPr eaLnBrk="1" hangingPunct="1">
                <a:defRPr/>
              </a:pPr>
              <a:t>16</a:t>
            </a:fld>
            <a:endParaRPr lang="it-IT" altLang="en-US" smtClean="0"/>
          </a:p>
        </p:txBody>
      </p:sp>
      <p:sp>
        <p:nvSpPr>
          <p:cNvPr id="19459" name="Title 1"/>
          <p:cNvSpPr>
            <a:spLocks noGrp="1"/>
          </p:cNvSpPr>
          <p:nvPr>
            <p:ph type="title" idx="4294967295"/>
          </p:nvPr>
        </p:nvSpPr>
        <p:spPr>
          <a:xfrm>
            <a:off x="230187" y="228600"/>
            <a:ext cx="8569325" cy="1371600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pt-PT" altLang="en-US" sz="24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...cont. 3</a:t>
            </a:r>
            <a:r>
              <a:rPr lang="pt-PT" altLang="en-US" sz="2400" dirty="0">
                <a:solidFill>
                  <a:srgbClr val="0070C0"/>
                </a:solidFill>
                <a:latin typeface="Arial Narrow" panose="020B0606020202030204" pitchFamily="34" charset="0"/>
              </a:rPr>
              <a:t>. Allineamento della pianificazione  alle politiche nazionali </a:t>
            </a:r>
            <a:r>
              <a:rPr lang="pt-PT" altLang="en-US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documenti rilevanti</a:t>
            </a:r>
            <a:endParaRPr lang="en-US" altLang="en-US" sz="24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3556" name="Content Placeholder 2"/>
          <p:cNvSpPr>
            <a:spLocks noGrp="1"/>
          </p:cNvSpPr>
          <p:nvPr>
            <p:ph idx="4294967295"/>
          </p:nvPr>
        </p:nvSpPr>
        <p:spPr>
          <a:xfrm>
            <a:off x="457200" y="2057400"/>
            <a:ext cx="8115300" cy="4038600"/>
          </a:xfrm>
          <a:ln>
            <a:solidFill>
              <a:schemeClr val="tx2"/>
            </a:solidFill>
          </a:ln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pt-PT" altLang="en-US" sz="2800" dirty="0" smtClean="0">
                <a:latin typeface="Arial Narrow" pitchFamily="34" charset="0"/>
                <a:cs typeface="Tahoma" pitchFamily="34" charset="0"/>
              </a:rPr>
              <a:t>Programma Quinquennale di Governo (PQG)/PARP</a:t>
            </a:r>
          </a:p>
          <a:p>
            <a:pPr eaLnBrk="1" hangingPunct="1">
              <a:lnSpc>
                <a:spcPct val="90000"/>
              </a:lnSpc>
            </a:pPr>
            <a:endParaRPr lang="pt-PT" altLang="en-US" sz="2800" dirty="0" smtClean="0">
              <a:latin typeface="Arial Narrow" pitchFamily="34" charset="0"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PT" altLang="en-US" sz="2800" dirty="0" smtClean="0">
                <a:latin typeface="Arial Narrow" pitchFamily="34" charset="0"/>
                <a:cs typeface="Tahoma" pitchFamily="34" charset="0"/>
              </a:rPr>
              <a:t>Obiettivi di Sviluppo del Millennio (ODM)</a:t>
            </a:r>
          </a:p>
          <a:p>
            <a:pPr eaLnBrk="1" hangingPunct="1">
              <a:lnSpc>
                <a:spcPct val="90000"/>
              </a:lnSpc>
            </a:pPr>
            <a:endParaRPr lang="pt-PT" altLang="en-US" sz="2800" dirty="0" smtClean="0">
              <a:latin typeface="Arial Narrow" pitchFamily="34" charset="0"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PT" altLang="en-US" sz="2800" dirty="0" smtClean="0">
                <a:latin typeface="Arial Narrow" pitchFamily="34" charset="0"/>
                <a:cs typeface="Tahoma" pitchFamily="34" charset="0"/>
              </a:rPr>
              <a:t>Piano Strategico del Settore Salute – PESS/ CFDMP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dirty="0" smtClean="0">
              <a:latin typeface="Arial Narrow" pitchFamily="34" charset="0"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err="1" smtClean="0">
                <a:latin typeface="Arial Narrow" pitchFamily="34" charset="0"/>
                <a:cs typeface="Tahoma" pitchFamily="34" charset="0"/>
              </a:rPr>
              <a:t>Balancio</a:t>
            </a:r>
            <a:r>
              <a:rPr lang="en-US" altLang="en-US" sz="2800" dirty="0" smtClean="0">
                <a:latin typeface="Arial Narrow" pitchFamily="34" charset="0"/>
                <a:cs typeface="Tahoma" pitchFamily="34" charset="0"/>
              </a:rPr>
              <a:t> del PES </a:t>
            </a:r>
            <a:r>
              <a:rPr lang="en-US" altLang="en-US" sz="2800" dirty="0" err="1" smtClean="0">
                <a:latin typeface="Arial Narrow" pitchFamily="34" charset="0"/>
                <a:cs typeface="Tahoma" pitchFamily="34" charset="0"/>
              </a:rPr>
              <a:t>dell’anno</a:t>
            </a:r>
            <a:r>
              <a:rPr lang="en-US" altLang="en-US" sz="2800" dirty="0" smtClean="0">
                <a:latin typeface="Arial Narrow" pitchFamily="34" charset="0"/>
                <a:cs typeface="Tahoma" pitchFamily="34" charset="0"/>
              </a:rPr>
              <a:t> </a:t>
            </a:r>
            <a:r>
              <a:rPr lang="en-US" altLang="en-US" sz="2800" dirty="0" err="1" smtClean="0">
                <a:latin typeface="Arial Narrow" pitchFamily="34" charset="0"/>
                <a:cs typeface="Tahoma" pitchFamily="34" charset="0"/>
              </a:rPr>
              <a:t>precedente</a:t>
            </a:r>
            <a:r>
              <a:rPr lang="en-US" altLang="en-US" sz="2800" dirty="0" smtClean="0">
                <a:latin typeface="Arial Narrow" pitchFamily="34" charset="0"/>
                <a:cs typeface="Tahoma" pitchFamily="34" charset="0"/>
              </a:rPr>
              <a:t> e </a:t>
            </a:r>
            <a:r>
              <a:rPr lang="en-US" altLang="en-US" sz="2800" dirty="0" err="1" smtClean="0">
                <a:latin typeface="Arial Narrow" pitchFamily="34" charset="0"/>
                <a:cs typeface="Tahoma" pitchFamily="34" charset="0"/>
              </a:rPr>
              <a:t>presente</a:t>
            </a:r>
            <a:endParaRPr lang="en-US" altLang="en-US" sz="2800" dirty="0" smtClean="0">
              <a:latin typeface="Arial Narrow" pitchFamily="34" charset="0"/>
              <a:cs typeface="Tahoma" pitchFamily="34" charset="0"/>
            </a:endParaRPr>
          </a:p>
          <a:p>
            <a:pPr marL="109728" indent="0" eaLnBrk="1" hangingPunct="1">
              <a:lnSpc>
                <a:spcPct val="90000"/>
              </a:lnSpc>
              <a:buNone/>
            </a:pPr>
            <a:r>
              <a:rPr lang="en-US" altLang="en-US" sz="2800" dirty="0" smtClean="0">
                <a:latin typeface="Arial Narrow" pitchFamily="34" charset="0"/>
                <a:cs typeface="Tahoma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err="1" smtClean="0">
                <a:latin typeface="Arial Narrow" pitchFamily="34" charset="0"/>
                <a:cs typeface="Tahoma" pitchFamily="34" charset="0"/>
              </a:rPr>
              <a:t>Valutazione</a:t>
            </a:r>
            <a:r>
              <a:rPr lang="en-US" altLang="en-US" sz="2800" dirty="0" smtClean="0">
                <a:latin typeface="Arial Narrow" pitchFamily="34" charset="0"/>
                <a:cs typeface="Tahoma" pitchFamily="34" charset="0"/>
              </a:rPr>
              <a:t> </a:t>
            </a:r>
            <a:r>
              <a:rPr lang="en-US" altLang="en-US" sz="2800" dirty="0" err="1" smtClean="0">
                <a:latin typeface="Arial Narrow" pitchFamily="34" charset="0"/>
                <a:cs typeface="Tahoma" pitchFamily="34" charset="0"/>
              </a:rPr>
              <a:t>annuale</a:t>
            </a:r>
            <a:r>
              <a:rPr lang="en-US" altLang="en-US" sz="2800" dirty="0" smtClean="0">
                <a:latin typeface="Arial Narrow" pitchFamily="34" charset="0"/>
                <a:cs typeface="Tahoma" pitchFamily="34" charset="0"/>
              </a:rPr>
              <a:t> </a:t>
            </a:r>
            <a:r>
              <a:rPr lang="en-US" altLang="en-US" sz="2800" dirty="0" err="1" smtClean="0">
                <a:latin typeface="Arial Narrow" pitchFamily="34" charset="0"/>
                <a:cs typeface="Tahoma" pitchFamily="34" charset="0"/>
              </a:rPr>
              <a:t>congiunta</a:t>
            </a:r>
            <a:r>
              <a:rPr lang="en-US" altLang="en-US" sz="2800" dirty="0" smtClean="0">
                <a:latin typeface="Arial Narrow" pitchFamily="34" charset="0"/>
                <a:cs typeface="Tahoma" pitchFamily="34" charset="0"/>
              </a:rPr>
              <a:t>;</a:t>
            </a:r>
            <a:endParaRPr lang="pt-PT" altLang="en-US" sz="2800" dirty="0" smtClean="0">
              <a:latin typeface="Arial Narrow" pitchFamily="34" charset="0"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>
              <a:latin typeface="Arial Narrow" pitchFamily="34" charset="0"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err="1" smtClean="0">
                <a:latin typeface="Arial Narrow" pitchFamily="34" charset="0"/>
                <a:cs typeface="Tahoma" pitchFamily="34" charset="0"/>
              </a:rPr>
              <a:t>Matrici</a:t>
            </a:r>
            <a:r>
              <a:rPr lang="en-US" altLang="en-US" sz="2800" dirty="0" smtClean="0">
                <a:latin typeface="Arial Narrow" pitchFamily="34" charset="0"/>
                <a:cs typeface="Tahoma" pitchFamily="34" charset="0"/>
              </a:rPr>
              <a:t> del </a:t>
            </a:r>
            <a:r>
              <a:rPr lang="en-US" altLang="en-US" sz="2800" dirty="0" err="1" smtClean="0">
                <a:latin typeface="Arial Narrow" pitchFamily="34" charset="0"/>
                <a:cs typeface="Tahoma" pitchFamily="34" charset="0"/>
              </a:rPr>
              <a:t>Consigli</a:t>
            </a:r>
            <a:r>
              <a:rPr lang="en-US" altLang="en-US" sz="2800" dirty="0" smtClean="0">
                <a:latin typeface="Arial Narrow" pitchFamily="34" charset="0"/>
                <a:cs typeface="Tahoma" pitchFamily="34" charset="0"/>
              </a:rPr>
              <a:t> </a:t>
            </a:r>
            <a:r>
              <a:rPr lang="en-US" altLang="en-US" sz="2800" dirty="0" err="1" smtClean="0">
                <a:latin typeface="Arial Narrow" pitchFamily="34" charset="0"/>
                <a:cs typeface="Tahoma" pitchFamily="34" charset="0"/>
              </a:rPr>
              <a:t>Coordinatori</a:t>
            </a:r>
            <a:r>
              <a:rPr lang="en-US" altLang="en-US" sz="2800" dirty="0" smtClean="0">
                <a:latin typeface="Arial Narrow" pitchFamily="34" charset="0"/>
                <a:cs typeface="Tahoma" pitchFamily="34" charset="0"/>
              </a:rPr>
              <a:t> di Salute, </a:t>
            </a:r>
            <a:r>
              <a:rPr lang="en-US" altLang="en-US" sz="2800" dirty="0" err="1" smtClean="0">
                <a:latin typeface="Arial Narrow" pitchFamily="34" charset="0"/>
                <a:cs typeface="Tahoma" pitchFamily="34" charset="0"/>
              </a:rPr>
              <a:t>delle</a:t>
            </a:r>
            <a:r>
              <a:rPr lang="en-US" altLang="en-US" sz="2800" dirty="0" smtClean="0">
                <a:latin typeface="Arial Narrow" pitchFamily="34" charset="0"/>
                <a:cs typeface="Tahoma" pitchFamily="34" charset="0"/>
              </a:rPr>
              <a:t> </a:t>
            </a:r>
            <a:r>
              <a:rPr lang="en-US" altLang="en-US" sz="2800" dirty="0" err="1" smtClean="0">
                <a:latin typeface="Arial Narrow" pitchFamily="34" charset="0"/>
                <a:cs typeface="Tahoma" pitchFamily="34" charset="0"/>
              </a:rPr>
              <a:t>riunioni</a:t>
            </a:r>
            <a:r>
              <a:rPr lang="en-US" altLang="en-US" sz="2800" dirty="0" smtClean="0">
                <a:latin typeface="Arial Narrow" pitchFamily="34" charset="0"/>
                <a:cs typeface="Tahoma" pitchFamily="34" charset="0"/>
              </a:rPr>
              <a:t> </a:t>
            </a:r>
            <a:r>
              <a:rPr lang="en-US" altLang="en-US" sz="2800" dirty="0" err="1" smtClean="0">
                <a:latin typeface="Arial Narrow" pitchFamily="34" charset="0"/>
                <a:cs typeface="Tahoma" pitchFamily="34" charset="0"/>
              </a:rPr>
              <a:t>nazionali</a:t>
            </a:r>
            <a:r>
              <a:rPr lang="en-US" altLang="en-US" sz="2800" dirty="0" smtClean="0">
                <a:latin typeface="Arial Narrow" pitchFamily="34" charset="0"/>
                <a:cs typeface="Tahoma" pitchFamily="34" charset="0"/>
              </a:rPr>
              <a:t> e </a:t>
            </a:r>
            <a:r>
              <a:rPr lang="en-US" altLang="en-US" sz="2800" dirty="0" err="1" smtClean="0">
                <a:latin typeface="Arial Narrow" pitchFamily="34" charset="0"/>
                <a:cs typeface="Tahoma" pitchFamily="34" charset="0"/>
              </a:rPr>
              <a:t>delle</a:t>
            </a:r>
            <a:r>
              <a:rPr lang="en-US" altLang="en-US" sz="2800" dirty="0" smtClean="0">
                <a:latin typeface="Arial Narrow" pitchFamily="34" charset="0"/>
                <a:cs typeface="Tahoma" pitchFamily="34" charset="0"/>
              </a:rPr>
              <a:t> </a:t>
            </a:r>
            <a:r>
              <a:rPr lang="en-US" altLang="en-US" sz="2800" dirty="0" err="1" smtClean="0">
                <a:latin typeface="Arial Narrow" pitchFamily="34" charset="0"/>
                <a:cs typeface="Tahoma" pitchFamily="34" charset="0"/>
              </a:rPr>
              <a:t>visite</a:t>
            </a:r>
            <a:r>
              <a:rPr lang="en-US" altLang="en-US" sz="2800" dirty="0" smtClean="0">
                <a:latin typeface="Arial Narrow" pitchFamily="34" charset="0"/>
                <a:cs typeface="Tahoma" pitchFamily="34" charset="0"/>
              </a:rPr>
              <a:t> di </a:t>
            </a:r>
            <a:r>
              <a:rPr lang="en-US" altLang="en-US" sz="2800" dirty="0" err="1" smtClean="0">
                <a:latin typeface="Arial Narrow" pitchFamily="34" charset="0"/>
                <a:cs typeface="Tahoma" pitchFamily="34" charset="0"/>
              </a:rPr>
              <a:t>monitoraggio</a:t>
            </a:r>
            <a:endParaRPr lang="pt-PT" altLang="en-US" sz="2800" dirty="0" smtClean="0">
              <a:latin typeface="Arial Narrow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 fontScale="92500" lnSpcReduction="10000"/>
          </a:bodyPr>
          <a:lstStyle/>
          <a:p>
            <a:pPr marL="393192" lvl="1" indent="0" algn="just">
              <a:lnSpc>
                <a:spcPct val="90000"/>
              </a:lnSpc>
              <a:buNone/>
              <a:defRPr/>
            </a:pPr>
            <a:endParaRPr lang="pt-PT" sz="2400" dirty="0" smtClean="0">
              <a:latin typeface="Arial Narrow" pitchFamily="34" charset="0"/>
            </a:endParaRPr>
          </a:p>
          <a:p>
            <a:pPr marL="393192" lvl="1" indent="0" algn="just">
              <a:lnSpc>
                <a:spcPct val="90000"/>
              </a:lnSpc>
              <a:buNone/>
              <a:defRPr/>
            </a:pPr>
            <a:r>
              <a:rPr lang="pt-PT" sz="2400" u="sng" dirty="0" smtClean="0">
                <a:latin typeface="Arial Narrow" pitchFamily="34" charset="0"/>
              </a:rPr>
              <a:t>Per il coordinamento/gestione:</a:t>
            </a:r>
          </a:p>
          <a:p>
            <a:pPr marL="393192" lvl="1" indent="0" algn="just">
              <a:lnSpc>
                <a:spcPct val="90000"/>
              </a:lnSpc>
              <a:buNone/>
              <a:defRPr/>
            </a:pPr>
            <a:endParaRPr lang="pt-PT" sz="2400" dirty="0" smtClean="0">
              <a:latin typeface="Arial Narrow" pitchFamily="34" charset="0"/>
            </a:endParaRPr>
          </a:p>
          <a:p>
            <a:pPr marL="393192" lvl="1" indent="0" algn="just">
              <a:lnSpc>
                <a:spcPct val="90000"/>
              </a:lnSpc>
              <a:buNone/>
              <a:defRPr/>
            </a:pPr>
            <a:r>
              <a:rPr lang="pt-PT" sz="2400" dirty="0" smtClean="0">
                <a:latin typeface="Arial Narrow" pitchFamily="34" charset="0"/>
              </a:rPr>
              <a:t>-  Codice di condotta;</a:t>
            </a:r>
            <a:endParaRPr lang="pt-PT" sz="2400" dirty="0">
              <a:latin typeface="Arial Narrow" pitchFamily="34" charset="0"/>
            </a:endParaRPr>
          </a:p>
          <a:p>
            <a:pPr lvl="1" algn="just">
              <a:lnSpc>
                <a:spcPct val="90000"/>
              </a:lnSpc>
              <a:buFontTx/>
              <a:buChar char="-"/>
              <a:defRPr/>
            </a:pPr>
            <a:r>
              <a:rPr lang="pt-PT" sz="2400" dirty="0" smtClean="0">
                <a:latin typeface="Arial Narrow" pitchFamily="34" charset="0"/>
              </a:rPr>
              <a:t>Accordo di realizzazione delle attivita’;</a:t>
            </a:r>
          </a:p>
          <a:p>
            <a:pPr lvl="1" algn="just">
              <a:lnSpc>
                <a:spcPct val="90000"/>
              </a:lnSpc>
              <a:buFontTx/>
              <a:buChar char="-"/>
              <a:defRPr/>
            </a:pPr>
            <a:r>
              <a:rPr lang="pt-PT" sz="2400" dirty="0" smtClean="0">
                <a:latin typeface="Arial Narrow" pitchFamily="34" charset="0"/>
              </a:rPr>
              <a:t>MoU di Progetto;</a:t>
            </a:r>
          </a:p>
          <a:p>
            <a:pPr lvl="1" algn="just">
              <a:lnSpc>
                <a:spcPct val="90000"/>
              </a:lnSpc>
              <a:buFontTx/>
              <a:buChar char="-"/>
              <a:defRPr/>
            </a:pPr>
            <a:r>
              <a:rPr lang="pt-PT" sz="2400" dirty="0" smtClean="0">
                <a:latin typeface="Arial Narrow" pitchFamily="34" charset="0"/>
              </a:rPr>
              <a:t>Piano annuale delle attivita’;</a:t>
            </a:r>
            <a:endParaRPr lang="pt-PT" sz="2400" dirty="0">
              <a:latin typeface="Arial Narrow" pitchFamily="34" charset="0"/>
            </a:endParaRPr>
          </a:p>
          <a:p>
            <a:pPr lvl="1" algn="just">
              <a:lnSpc>
                <a:spcPct val="90000"/>
              </a:lnSpc>
              <a:buFontTx/>
              <a:buChar char="-"/>
              <a:defRPr/>
            </a:pPr>
            <a:endParaRPr lang="pt-PT" sz="2400" dirty="0" smtClean="0">
              <a:latin typeface="Arial Narrow" pitchFamily="34" charset="0"/>
            </a:endParaRPr>
          </a:p>
          <a:p>
            <a:pPr marL="393192" lvl="1" indent="0" algn="just">
              <a:lnSpc>
                <a:spcPct val="90000"/>
              </a:lnSpc>
              <a:buNone/>
              <a:defRPr/>
            </a:pPr>
            <a:r>
              <a:rPr lang="pt-PT" sz="2400" u="sng" dirty="0" smtClean="0">
                <a:latin typeface="Arial Narrow" pitchFamily="34" charset="0"/>
              </a:rPr>
              <a:t>Per il monitoraggio:</a:t>
            </a:r>
          </a:p>
          <a:p>
            <a:pPr marL="393192" lvl="1" indent="0" algn="just">
              <a:lnSpc>
                <a:spcPct val="90000"/>
              </a:lnSpc>
              <a:buNone/>
              <a:defRPr/>
            </a:pPr>
            <a:endParaRPr lang="pt-PT" sz="2400" dirty="0" smtClean="0">
              <a:latin typeface="Arial Narrow" pitchFamily="34" charset="0"/>
            </a:endParaRPr>
          </a:p>
          <a:p>
            <a:pPr lvl="1" algn="just">
              <a:lnSpc>
                <a:spcPct val="90000"/>
              </a:lnSpc>
              <a:buFontTx/>
              <a:buChar char="-"/>
              <a:defRPr/>
            </a:pPr>
            <a:r>
              <a:rPr lang="pt-PT" sz="2400" dirty="0" smtClean="0">
                <a:latin typeface="Arial Narrow" pitchFamily="34" charset="0"/>
              </a:rPr>
              <a:t>Supervisioni congiunte (DPS e partners)</a:t>
            </a:r>
            <a:endParaRPr lang="pt-PT" sz="2400" dirty="0">
              <a:latin typeface="Arial Narrow" pitchFamily="34" charset="0"/>
            </a:endParaRPr>
          </a:p>
          <a:p>
            <a:pPr lvl="1" algn="just">
              <a:lnSpc>
                <a:spcPct val="90000"/>
              </a:lnSpc>
              <a:buFontTx/>
              <a:buChar char="-"/>
              <a:defRPr/>
            </a:pPr>
            <a:r>
              <a:rPr lang="pt-PT" sz="2400" dirty="0" smtClean="0">
                <a:latin typeface="Arial Narrow" pitchFamily="34" charset="0"/>
              </a:rPr>
              <a:t>Incontri di analisi di dati</a:t>
            </a:r>
          </a:p>
          <a:p>
            <a:pPr lvl="1" algn="just">
              <a:lnSpc>
                <a:spcPct val="90000"/>
              </a:lnSpc>
              <a:buFontTx/>
              <a:buChar char="-"/>
              <a:defRPr/>
            </a:pPr>
            <a:r>
              <a:rPr lang="pt-PT" sz="2400" dirty="0" smtClean="0">
                <a:latin typeface="Arial Narrow" pitchFamily="34" charset="0"/>
              </a:rPr>
              <a:t>Rapporti di attivitá trimestrali, semestrali e annuali</a:t>
            </a:r>
          </a:p>
          <a:p>
            <a:pPr lvl="1" algn="just">
              <a:lnSpc>
                <a:spcPct val="90000"/>
              </a:lnSpc>
              <a:buFontTx/>
              <a:buChar char="-"/>
              <a:defRPr/>
            </a:pPr>
            <a:r>
              <a:rPr lang="pt-PT" sz="2400" dirty="0" smtClean="0">
                <a:latin typeface="Arial Narrow" pitchFamily="34" charset="0"/>
              </a:rPr>
              <a:t>Riunioni di coordinamento</a:t>
            </a:r>
          </a:p>
          <a:p>
            <a:pPr lvl="1" algn="just">
              <a:lnSpc>
                <a:spcPct val="90000"/>
              </a:lnSpc>
              <a:buFontTx/>
              <a:buChar char="-"/>
              <a:defRPr/>
            </a:pPr>
            <a:endParaRPr lang="pt-PT" sz="2400" dirty="0">
              <a:latin typeface="Arial Narrow" pitchFamily="34" charset="0"/>
            </a:endParaRPr>
          </a:p>
          <a:p>
            <a:pPr lvl="1" algn="just">
              <a:lnSpc>
                <a:spcPct val="90000"/>
              </a:lnSpc>
              <a:buFontTx/>
              <a:buChar char="-"/>
              <a:defRPr/>
            </a:pPr>
            <a:endParaRPr lang="pt-PT" sz="2400" dirty="0">
              <a:latin typeface="Arial Narrow" pitchFamily="34" charset="0"/>
            </a:endParaRPr>
          </a:p>
          <a:p>
            <a:pPr lvl="1" algn="just">
              <a:lnSpc>
                <a:spcPct val="90000"/>
              </a:lnSpc>
              <a:buFontTx/>
              <a:buChar char="-"/>
              <a:defRPr/>
            </a:pPr>
            <a:endParaRPr lang="pt-PT" sz="2400" dirty="0" smtClean="0">
              <a:latin typeface="Arial Narrow" pitchFamily="34" charset="0"/>
            </a:endParaRPr>
          </a:p>
          <a:p>
            <a:pPr lvl="1" algn="just">
              <a:lnSpc>
                <a:spcPct val="90000"/>
              </a:lnSpc>
              <a:buFontTx/>
              <a:buChar char="-"/>
              <a:defRPr/>
            </a:pPr>
            <a:endParaRPr lang="pt-PT" sz="2400" dirty="0" smtClean="0">
              <a:latin typeface="Arial Narrow" pitchFamily="34" charset="0"/>
            </a:endParaRPr>
          </a:p>
          <a:p>
            <a:pPr lvl="1" algn="just">
              <a:lnSpc>
                <a:spcPct val="90000"/>
              </a:lnSpc>
              <a:buFontTx/>
              <a:buChar char="-"/>
              <a:defRPr/>
            </a:pPr>
            <a:endParaRPr lang="pt-PT" sz="2400" dirty="0">
              <a:latin typeface="Arial Narrow" pitchFamily="34" charset="0"/>
            </a:endParaRPr>
          </a:p>
          <a:p>
            <a:pPr lvl="1" algn="just">
              <a:lnSpc>
                <a:spcPct val="90000"/>
              </a:lnSpc>
              <a:buFontTx/>
              <a:buChar char="-"/>
              <a:defRPr/>
            </a:pPr>
            <a:endParaRPr lang="en-US" sz="2400" dirty="0" smtClean="0">
              <a:latin typeface="Arial Narrow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944562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pt-PT" dirty="0" smtClean="0">
                <a:solidFill>
                  <a:schemeClr val="bg1"/>
                </a:solidFill>
                <a:latin typeface="Arial Narrow" pitchFamily="34" charset="0"/>
              </a:rPr>
              <a:t/>
            </a:r>
            <a:br>
              <a:rPr lang="pt-PT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pt-PT" dirty="0" smtClean="0">
                <a:solidFill>
                  <a:schemeClr val="bg1"/>
                </a:solidFill>
                <a:latin typeface="Arial Narrow" pitchFamily="34" charset="0"/>
              </a:rPr>
              <a:t>4 </a:t>
            </a:r>
            <a:r>
              <a:rPr lang="pt-PT" sz="3200" b="1" dirty="0" smtClean="0">
                <a:solidFill>
                  <a:srgbClr val="0070C0"/>
                </a:solidFill>
                <a:latin typeface="Arial Narrow" pitchFamily="34" charset="0"/>
              </a:rPr>
              <a:t>4 e 5: Gestione e monitoraggio delle ONGs</a:t>
            </a:r>
            <a:endParaRPr lang="en-US" sz="32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 lnSpcReduction="10000"/>
          </a:bodyPr>
          <a:lstStyle/>
          <a:p>
            <a:pPr marL="393192" lvl="1" indent="0" algn="just">
              <a:lnSpc>
                <a:spcPct val="90000"/>
              </a:lnSpc>
              <a:buNone/>
              <a:defRPr/>
            </a:pPr>
            <a:endParaRPr lang="pt-PT" sz="2400" u="sng" dirty="0">
              <a:latin typeface="Arial Narrow" pitchFamily="34" charset="0"/>
            </a:endParaRPr>
          </a:p>
          <a:p>
            <a:pPr lvl="1" algn="just">
              <a:lnSpc>
                <a:spcPct val="90000"/>
              </a:lnSpc>
              <a:buFontTx/>
              <a:buChar char="-"/>
              <a:defRPr/>
            </a:pPr>
            <a:endParaRPr lang="pt-PT" sz="2400" dirty="0">
              <a:latin typeface="Arial Narrow" pitchFamily="34" charset="0"/>
            </a:endParaRPr>
          </a:p>
          <a:p>
            <a:pPr algn="just"/>
            <a:r>
              <a:rPr lang="pt-PT" dirty="0" smtClean="0">
                <a:latin typeface="Arial Narrow" pitchFamily="34" charset="0"/>
              </a:rPr>
              <a:t>Valutazione bi-annuale durante gli incontri DPS e partners di cooperazione</a:t>
            </a:r>
          </a:p>
          <a:p>
            <a:pPr algn="just"/>
            <a:r>
              <a:rPr lang="pt-PT" dirty="0" smtClean="0">
                <a:latin typeface="Arial Narrow" pitchFamily="34" charset="0"/>
              </a:rPr>
              <a:t>Valutazione indipendente di consulenti esterni </a:t>
            </a:r>
            <a:endParaRPr lang="pt-PT" dirty="0">
              <a:latin typeface="Arial Narrow" pitchFamily="34" charset="0"/>
            </a:endParaRPr>
          </a:p>
          <a:p>
            <a:pPr algn="just"/>
            <a:r>
              <a:rPr lang="pt-PT" dirty="0" smtClean="0">
                <a:latin typeface="Arial Narrow" pitchFamily="34" charset="0"/>
              </a:rPr>
              <a:t>Valutazione congiunta annuale dell’impatto degli interventi realizzati </a:t>
            </a:r>
            <a:r>
              <a:rPr lang="pt-PT" dirty="0">
                <a:latin typeface="Arial Narrow" pitchFamily="34" charset="0"/>
              </a:rPr>
              <a:t>(ACA</a:t>
            </a:r>
            <a:r>
              <a:rPr lang="pt-PT" dirty="0" smtClean="0">
                <a:latin typeface="Arial Narrow" pitchFamily="34" charset="0"/>
              </a:rPr>
              <a:t>): Ministero della Salute e partners</a:t>
            </a:r>
            <a:endParaRPr lang="pt-PT" dirty="0">
              <a:latin typeface="Arial Narrow" pitchFamily="34" charset="0"/>
            </a:endParaRPr>
          </a:p>
          <a:p>
            <a:pPr algn="just">
              <a:buNone/>
            </a:pPr>
            <a:endParaRPr lang="pt-PT" dirty="0">
              <a:latin typeface="Arial Narrow" pitchFamily="34" charset="0"/>
            </a:endParaRPr>
          </a:p>
          <a:p>
            <a:pPr algn="ctr">
              <a:buNone/>
            </a:pPr>
            <a:r>
              <a:rPr lang="pt-PT" dirty="0" smtClean="0">
                <a:solidFill>
                  <a:srgbClr val="FF0000"/>
                </a:solidFill>
                <a:latin typeface="Arial Narrow" pitchFamily="34" charset="0"/>
              </a:rPr>
              <a:t>Una valida valutazione dei risultati e dell’impatto é frutto di un percorso che inizia con l’identificazione congiunta delle necessitá </a:t>
            </a:r>
            <a:endParaRPr lang="pt-PT" sz="2400" dirty="0">
              <a:latin typeface="Arial Narrow" pitchFamily="34" charset="0"/>
            </a:endParaRPr>
          </a:p>
          <a:p>
            <a:pPr lvl="1" algn="just">
              <a:lnSpc>
                <a:spcPct val="90000"/>
              </a:lnSpc>
              <a:buFontTx/>
              <a:buChar char="-"/>
              <a:defRPr/>
            </a:pPr>
            <a:endParaRPr lang="pt-PT" sz="2400" dirty="0" smtClean="0">
              <a:latin typeface="Arial Narrow" pitchFamily="34" charset="0"/>
            </a:endParaRPr>
          </a:p>
          <a:p>
            <a:pPr lvl="1" algn="just">
              <a:lnSpc>
                <a:spcPct val="90000"/>
              </a:lnSpc>
              <a:buFontTx/>
              <a:buChar char="-"/>
              <a:defRPr/>
            </a:pPr>
            <a:endParaRPr lang="pt-PT" sz="2400" dirty="0" smtClean="0">
              <a:latin typeface="Arial Narrow" pitchFamily="34" charset="0"/>
            </a:endParaRPr>
          </a:p>
          <a:p>
            <a:pPr lvl="1" algn="just">
              <a:lnSpc>
                <a:spcPct val="90000"/>
              </a:lnSpc>
              <a:buFontTx/>
              <a:buChar char="-"/>
              <a:defRPr/>
            </a:pPr>
            <a:endParaRPr lang="pt-PT" sz="2400" dirty="0">
              <a:latin typeface="Arial Narrow" pitchFamily="34" charset="0"/>
            </a:endParaRPr>
          </a:p>
          <a:p>
            <a:pPr lvl="1" algn="just">
              <a:lnSpc>
                <a:spcPct val="90000"/>
              </a:lnSpc>
              <a:buFontTx/>
              <a:buChar char="-"/>
              <a:defRPr/>
            </a:pPr>
            <a:endParaRPr lang="en-US" sz="2400" dirty="0" smtClean="0">
              <a:latin typeface="Arial Narrow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944562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Arial Narrow" pitchFamily="34" charset="0"/>
              </a:rPr>
              <a:t>6. </a:t>
            </a:r>
            <a:r>
              <a:rPr lang="en-US" sz="3200" b="1" dirty="0" err="1" smtClean="0">
                <a:solidFill>
                  <a:srgbClr val="0070C0"/>
                </a:solidFill>
                <a:latin typeface="Arial Narrow" pitchFamily="34" charset="0"/>
              </a:rPr>
              <a:t>Valutazione</a:t>
            </a:r>
            <a:r>
              <a:rPr lang="en-US" sz="3200" b="1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 Narrow" pitchFamily="34" charset="0"/>
              </a:rPr>
              <a:t>degli</a:t>
            </a:r>
            <a:r>
              <a:rPr lang="en-US" sz="3200" b="1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 Narrow" pitchFamily="34" charset="0"/>
              </a:rPr>
              <a:t>interventi</a:t>
            </a:r>
            <a:endParaRPr lang="en-US" sz="32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10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457200" indent="-457200">
              <a:defRPr/>
            </a:pPr>
            <a:r>
              <a:rPr lang="pt-BR" dirty="0" smtClean="0"/>
              <a:t>Nel 2013 é partner implementatore del progetto finanziato dalla Fondazione ENI a Palma</a:t>
            </a:r>
          </a:p>
          <a:p>
            <a:pPr marL="457200" indent="-457200">
              <a:defRPr/>
            </a:pPr>
            <a:r>
              <a:rPr lang="pt-BR" dirty="0" smtClean="0"/>
              <a:t>Nel 2014 la DPS individua lacune del sistema salute nell’ambito dell’attenzione alla madre e al suo neonato (MMR 880/100.000, NMR 31/1.000, IMR 118/100.000)</a:t>
            </a:r>
          </a:p>
          <a:p>
            <a:pPr marL="457200" indent="-457200">
              <a:defRPr/>
            </a:pPr>
            <a:r>
              <a:rPr lang="pt-BR" dirty="0" smtClean="0"/>
              <a:t>Il CUAMM é noto alla DPS per una competenza specifica acquisita nell’ambito di un progetto in corso a Beira con co-finanziamento della Cooperazione Italiana</a:t>
            </a:r>
          </a:p>
          <a:p>
            <a:pPr marL="457200" indent="-457200">
              <a:defRPr/>
            </a:pPr>
            <a:endParaRPr lang="pt-BR" dirty="0" smtClean="0"/>
          </a:p>
          <a:p>
            <a:pPr marL="457200" indent="-457200">
              <a:defRPr/>
            </a:pPr>
            <a:endParaRPr lang="pt-BR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>
                <a:solidFill>
                  <a:srgbClr val="0070C0"/>
                </a:solidFill>
              </a:rPr>
              <a:t>Partnership con il CUAMM in Cabo Delgado</a:t>
            </a:r>
            <a:r>
              <a:rPr lang="pt-PT" dirty="0" smtClean="0"/>
              <a:t/>
            </a:r>
            <a:br>
              <a:rPr lang="pt-PT" dirty="0" smtClean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3111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Resultado de imagem para modelo do mapa de mocambiqu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66800"/>
            <a:ext cx="8229600" cy="4953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Arial Narrow" pitchFamily="34" charset="0"/>
              </a:rPr>
              <a:t>Dove </a:t>
            </a:r>
            <a:r>
              <a:rPr lang="en-US" b="1" dirty="0" err="1" smtClean="0">
                <a:solidFill>
                  <a:srgbClr val="0070C0"/>
                </a:solidFill>
                <a:latin typeface="Arial Narrow" pitchFamily="34" charset="0"/>
              </a:rPr>
              <a:t>siamo</a:t>
            </a:r>
            <a:r>
              <a:rPr lang="en-US" b="1" dirty="0" smtClean="0">
                <a:solidFill>
                  <a:srgbClr val="0070C0"/>
                </a:solidFill>
                <a:latin typeface="Arial Narrow" pitchFamily="34" charset="0"/>
              </a:rPr>
              <a:t>?</a:t>
            </a:r>
            <a:endParaRPr lang="en-US" b="1" dirty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  <a:defRPr/>
            </a:pPr>
            <a:endParaRPr lang="pt-BR" dirty="0" smtClean="0">
              <a:solidFill>
                <a:srgbClr val="FF0000"/>
              </a:solidFill>
            </a:endParaRPr>
          </a:p>
          <a:p>
            <a:pPr marL="457200" indent="-457200">
              <a:defRPr/>
            </a:pPr>
            <a:r>
              <a:rPr lang="pt-BR" dirty="0" smtClean="0"/>
              <a:t>Progetto triennale co-finanziato dalla Cooperazione Italiana per contribuire alla riduzione della mortalitá materna e neonatale </a:t>
            </a:r>
          </a:p>
          <a:p>
            <a:pPr marL="457200" indent="-457200">
              <a:defRPr/>
            </a:pPr>
            <a:r>
              <a:rPr lang="pt-BR" dirty="0" smtClean="0"/>
              <a:t>Assistenza tecnica alla DPS nell’area neonatale </a:t>
            </a:r>
          </a:p>
          <a:p>
            <a:pPr marL="457200" indent="-457200">
              <a:defRPr/>
            </a:pPr>
            <a:r>
              <a:rPr lang="pt-BR" dirty="0" smtClean="0"/>
              <a:t>Presenza nell’ospedale Provinciale di Pemba e nei 4 ospedali distrettuali</a:t>
            </a:r>
          </a:p>
          <a:p>
            <a:pPr marL="457200" indent="-457200">
              <a:defRPr/>
            </a:pPr>
            <a:r>
              <a:rPr lang="pt-BR" dirty="0" smtClean="0"/>
              <a:t>Presenza nella rete distrettuale e nelle comunitá in due distretti fra i piú popolosi della Provincia</a:t>
            </a:r>
          </a:p>
          <a:p>
            <a:pPr marL="457200" indent="-457200">
              <a:defRPr/>
            </a:pPr>
            <a:r>
              <a:rPr lang="pt-BR" dirty="0" smtClean="0"/>
              <a:t>Risultato atteso: miglioramento dell’attenzione sanitaria alla madre e al suo neonato (cure antinatali, postnatali, assistenza al parto e emergenze ostetriche, attenzione e cura al neonato di basso peso e patologico)</a:t>
            </a:r>
          </a:p>
          <a:p>
            <a:pPr>
              <a:defRPr/>
            </a:pPr>
            <a:endParaRPr lang="pt-BR" dirty="0"/>
          </a:p>
          <a:p>
            <a:endParaRPr lang="it-I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PT" dirty="0" smtClean="0">
                <a:solidFill>
                  <a:srgbClr val="0070C0"/>
                </a:solidFill>
              </a:rPr>
              <a:t>Projecto “Every newborn”</a:t>
            </a: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0580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endParaRPr lang="pt-BR" dirty="0" smtClean="0">
              <a:solidFill>
                <a:srgbClr val="FF0000"/>
              </a:solidFill>
            </a:endParaRPr>
          </a:p>
          <a:p>
            <a:pPr marL="457200" indent="-457200">
              <a:defRPr/>
            </a:pPr>
            <a:r>
              <a:rPr lang="pt-BR" dirty="0" smtClean="0">
                <a:latin typeface="Arial Narrow" pitchFamily="34" charset="0"/>
              </a:rPr>
              <a:t>Ciclo di pianificazione delle ONG e della DPS non sempre coincidono</a:t>
            </a:r>
          </a:p>
          <a:p>
            <a:pPr marL="457200" indent="-457200">
              <a:defRPr/>
            </a:pPr>
            <a:r>
              <a:rPr lang="pt-BR" dirty="0" smtClean="0">
                <a:latin typeface="Arial Narrow" pitchFamily="34" charset="0"/>
              </a:rPr>
              <a:t>Necessitá del donatore alle volte prevalgono</a:t>
            </a:r>
            <a:endParaRPr lang="pt-PT" dirty="0" smtClean="0">
              <a:latin typeface="Arial Narrow" pitchFamily="34" charset="0"/>
            </a:endParaRPr>
          </a:p>
          <a:p>
            <a:pPr marL="457200" indent="-457200">
              <a:defRPr/>
            </a:pPr>
            <a:r>
              <a:rPr lang="pt-PT" dirty="0" smtClean="0">
                <a:latin typeface="Arial Narrow" pitchFamily="34" charset="0"/>
              </a:rPr>
              <a:t>Poca presenza di partner che collaborano in alcune aree tematiche prioritarie (ex. infrastrutture, catena del freddo, logistica e distribuzione di farmaci, formazione delle risorse umane)</a:t>
            </a:r>
          </a:p>
          <a:p>
            <a:pPr marL="457200" indent="-457200">
              <a:defRPr/>
            </a:pPr>
            <a:r>
              <a:rPr lang="pt-PT" dirty="0" smtClean="0">
                <a:latin typeface="Arial Narrow" pitchFamily="34" charset="0"/>
              </a:rPr>
              <a:t>Comunicazione non tempestiva da parte del partner sulle difficoltá di continuare con i progetti</a:t>
            </a:r>
          </a:p>
          <a:p>
            <a:pPr marL="457200" indent="-457200">
              <a:defRPr/>
            </a:pPr>
            <a:r>
              <a:rPr lang="pt-PT" dirty="0" smtClean="0">
                <a:latin typeface="Arial Narrow" pitchFamily="34" charset="0"/>
              </a:rPr>
              <a:t>Progetti approvati a livello centrale</a:t>
            </a:r>
          </a:p>
          <a:p>
            <a:pPr marL="457200" indent="-457200">
              <a:defRPr/>
            </a:pPr>
            <a:r>
              <a:rPr lang="pt-PT" dirty="0" smtClean="0">
                <a:latin typeface="Arial Narrow" pitchFamily="34" charset="0"/>
              </a:rPr>
              <a:t>Dipendenza da fondi esterni (ancora il 40% della spesa pubblica)</a:t>
            </a:r>
            <a:endParaRPr lang="pt-BR" dirty="0" smtClean="0"/>
          </a:p>
          <a:p>
            <a:pPr marL="457200" indent="-457200">
              <a:defRPr/>
            </a:pPr>
            <a:endParaRPr lang="pt-BR" dirty="0"/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  <a:p>
            <a:endParaRPr lang="it-I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Principali sfide aperte</a:t>
            </a:r>
            <a:endParaRPr lang="it-IT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087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Conteúdo 7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02491"/>
          </a:xfrm>
        </p:spPr>
        <p:txBody>
          <a:bodyPr/>
          <a:lstStyle/>
          <a:p>
            <a:pPr marL="109728" indent="0" algn="ctr">
              <a:buNone/>
            </a:pPr>
            <a:r>
              <a:rPr lang="pt-BR" sz="4400" b="1" i="1" dirty="0" smtClean="0"/>
              <a:t>Muito Obrigada!</a:t>
            </a:r>
          </a:p>
          <a:p>
            <a:pPr marL="109728" indent="0" algn="ctr">
              <a:buNone/>
            </a:pPr>
            <a:r>
              <a:rPr lang="pt-BR" sz="4400" b="1" i="1" dirty="0" smtClean="0"/>
              <a:t>GRAZIE</a:t>
            </a:r>
          </a:p>
        </p:txBody>
      </p:sp>
      <p:pic>
        <p:nvPicPr>
          <p:cNvPr id="4" name="Picture 2" descr="http://www.turismocd.gov.mz/galeria/histo/1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14400" y="1676400"/>
            <a:ext cx="7429500" cy="4859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sultado de imagem para modelo do mapa de mocambiqu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914400"/>
            <a:ext cx="4191000" cy="548639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Arial Narrow" pitchFamily="34" charset="0"/>
              </a:rPr>
              <a:t>La Provincia di </a:t>
            </a:r>
            <a:r>
              <a:rPr lang="en-US" dirty="0" err="1" smtClean="0">
                <a:solidFill>
                  <a:srgbClr val="0070C0"/>
                </a:solidFill>
                <a:latin typeface="Arial Narrow" pitchFamily="34" charset="0"/>
              </a:rPr>
              <a:t>Cabo</a:t>
            </a:r>
            <a:r>
              <a:rPr lang="en-US" dirty="0" smtClean="0">
                <a:solidFill>
                  <a:srgbClr val="0070C0"/>
                </a:solidFill>
                <a:latin typeface="Arial Narrow" pitchFamily="34" charset="0"/>
              </a:rPr>
              <a:t> Delgado</a:t>
            </a:r>
            <a:endParaRPr lang="en-US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9" name="Left Arrow Callout 8"/>
          <p:cNvSpPr/>
          <p:nvPr/>
        </p:nvSpPr>
        <p:spPr>
          <a:xfrm>
            <a:off x="4495800" y="990600"/>
            <a:ext cx="3200400" cy="914400"/>
          </a:xfrm>
          <a:prstGeom prst="leftArrowCallout">
            <a:avLst/>
          </a:prstGeom>
          <a:solidFill>
            <a:srgbClr val="92D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CABO DELGADO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6" name="Content Placeholder 7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5833072" y="1943100"/>
            <a:ext cx="2572941" cy="1450448"/>
          </a:xfrm>
          <a:prstGeom prst="rect">
            <a:avLst/>
          </a:prstGeom>
        </p:spPr>
      </p:pic>
      <p:pic>
        <p:nvPicPr>
          <p:cNvPr id="7" name="Content Placeholder 11"/>
          <p:cNvPicPr>
            <a:picLocks noGrp="1" noChangeAspect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>
            <a:off x="7010400" y="3418948"/>
            <a:ext cx="2036582" cy="1890714"/>
          </a:xfrm>
          <a:prstGeom prst="rect">
            <a:avLst/>
          </a:prstGeom>
        </p:spPr>
      </p:pic>
      <p:pic>
        <p:nvPicPr>
          <p:cNvPr id="8" name="Picture 6" descr="http://www.turismocd.gov.mz/galeria/turis/9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8408" y="3418948"/>
            <a:ext cx="2071992" cy="187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Imagem relacionad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 flipV="1">
            <a:off x="5791203" y="5296962"/>
            <a:ext cx="2505667" cy="1324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Autofit/>
          </a:bodyPr>
          <a:lstStyle/>
          <a:p>
            <a:pPr algn="ctr"/>
            <a:r>
              <a:rPr lang="en-US" altLang="pt-PT" sz="3200" b="1" dirty="0" err="1" smtClean="0">
                <a:solidFill>
                  <a:srgbClr val="0070C0"/>
                </a:solidFill>
                <a:latin typeface="Arial" charset="0"/>
              </a:rPr>
              <a:t>Indicadori</a:t>
            </a:r>
            <a:r>
              <a:rPr lang="en-US" altLang="pt-PT" sz="3200" b="1" dirty="0" smtClean="0">
                <a:solidFill>
                  <a:srgbClr val="0070C0"/>
                </a:solidFill>
                <a:latin typeface="Arial" charset="0"/>
              </a:rPr>
              <a:t> della Provincia</a:t>
            </a:r>
            <a:endParaRPr lang="en-US" sz="3200" dirty="0" smtClean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24579" name="Text Placeholder 2"/>
          <p:cNvSpPr>
            <a:spLocks noGrp="1"/>
          </p:cNvSpPr>
          <p:nvPr>
            <p:ph type="body" idx="1"/>
          </p:nvPr>
        </p:nvSpPr>
        <p:spPr>
          <a:xfrm>
            <a:off x="152400" y="1447800"/>
            <a:ext cx="4267200" cy="304800"/>
          </a:xfrm>
        </p:spPr>
        <p:txBody>
          <a:bodyPr>
            <a:noAutofit/>
          </a:bodyPr>
          <a:lstStyle/>
          <a:p>
            <a:endParaRPr lang="en-US" sz="2000" dirty="0" smtClean="0">
              <a:latin typeface="Arial Narrow" pitchFamily="34" charset="0"/>
            </a:endParaRPr>
          </a:p>
          <a:p>
            <a:endParaRPr lang="en-US" sz="2000" dirty="0" smtClean="0">
              <a:latin typeface="Arial Narrow" pitchFamily="34" charset="0"/>
            </a:endParaRPr>
          </a:p>
          <a:p>
            <a:r>
              <a:rPr lang="en-US" sz="2000" u="sng" dirty="0" err="1" smtClean="0">
                <a:latin typeface="Arial Narrow" pitchFamily="34" charset="0"/>
              </a:rPr>
              <a:t>Indicatori</a:t>
            </a:r>
            <a:r>
              <a:rPr lang="en-US" sz="2000" u="sng" dirty="0" smtClean="0">
                <a:latin typeface="Arial Narrow" pitchFamily="34" charset="0"/>
              </a:rPr>
              <a:t> socio-</a:t>
            </a:r>
            <a:r>
              <a:rPr lang="en-US" sz="2000" u="sng" dirty="0" err="1" smtClean="0">
                <a:latin typeface="Arial Narrow" pitchFamily="34" charset="0"/>
              </a:rPr>
              <a:t>economici</a:t>
            </a:r>
            <a:endParaRPr lang="en-US" sz="2000" dirty="0" smtClean="0">
              <a:latin typeface="Arial Narrow" pitchFamily="34" charset="0"/>
            </a:endParaRPr>
          </a:p>
          <a:p>
            <a:endParaRPr lang="en-US" sz="2000" dirty="0" smtClean="0">
              <a:latin typeface="Arial Narrow" pitchFamily="34" charset="0"/>
            </a:endParaRPr>
          </a:p>
          <a:p>
            <a:pPr algn="l"/>
            <a:r>
              <a:rPr lang="en-US" sz="2000" u="sng" dirty="0" err="1">
                <a:latin typeface="Arial Narrow" pitchFamily="34" charset="0"/>
              </a:rPr>
              <a:t>Indicadores</a:t>
            </a:r>
            <a:r>
              <a:rPr lang="en-US" sz="2000" u="sng" dirty="0" smtClean="0">
                <a:latin typeface="Arial Narrow" pitchFamily="34" charset="0"/>
              </a:rPr>
              <a:t> </a:t>
            </a:r>
            <a:r>
              <a:rPr lang="en-US" sz="2000" u="sng" dirty="0" err="1" smtClean="0">
                <a:latin typeface="Arial Narrow" pitchFamily="34" charset="0"/>
              </a:rPr>
              <a:t>Sociais</a:t>
            </a:r>
            <a:endParaRPr lang="en-US" sz="2000" u="sng" dirty="0" smtClean="0">
              <a:latin typeface="Arial Narrow" pitchFamily="34" charset="0"/>
            </a:endParaRPr>
          </a:p>
        </p:txBody>
      </p:sp>
      <p:sp>
        <p:nvSpPr>
          <p:cNvPr id="24581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447800"/>
            <a:ext cx="4038600" cy="369888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algn="l"/>
            <a:r>
              <a:rPr lang="en-US" sz="2000" u="sng" dirty="0" err="1" smtClean="0">
                <a:latin typeface="Arial Narrow" pitchFamily="34" charset="0"/>
              </a:rPr>
              <a:t>Infrastrutture</a:t>
            </a:r>
            <a:endParaRPr lang="en-US" sz="2000" u="sng" dirty="0" smtClean="0">
              <a:latin typeface="Arial Narrow" pitchFamily="34" charset="0"/>
            </a:endParaRPr>
          </a:p>
        </p:txBody>
      </p:sp>
      <p:sp>
        <p:nvSpPr>
          <p:cNvPr id="24580" name="Content Placeholder 3"/>
          <p:cNvSpPr>
            <a:spLocks noGrp="1"/>
          </p:cNvSpPr>
          <p:nvPr>
            <p:ph sz="quarter" idx="2"/>
          </p:nvPr>
        </p:nvSpPr>
        <p:spPr>
          <a:xfrm>
            <a:off x="152400" y="1828800"/>
            <a:ext cx="4344988" cy="4876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271463" indent="-271463">
              <a:buFont typeface="Wingdings" pitchFamily="2" charset="2"/>
              <a:buChar char="ü"/>
            </a:pPr>
            <a:r>
              <a:rPr lang="pt-PT" b="1" dirty="0" smtClean="0">
                <a:latin typeface="Arial Narrow" pitchFamily="34" charset="0"/>
                <a:cs typeface="Times New Roman" pitchFamily="18" charset="0"/>
              </a:rPr>
              <a:t>Popolazione stimata di 1.893.156 abitanti, di cui il 51,6% donne;</a:t>
            </a:r>
          </a:p>
          <a:p>
            <a:pPr marL="271463" indent="-271463">
              <a:buFont typeface="Wingdings" pitchFamily="2" charset="2"/>
              <a:buChar char="ü"/>
            </a:pPr>
            <a:r>
              <a:rPr lang="pt-PT" b="1" dirty="0" smtClean="0">
                <a:latin typeface="Arial Narrow" pitchFamily="34" charset="0"/>
              </a:rPr>
              <a:t>Populazione prevalentemente rurale (75%);</a:t>
            </a:r>
          </a:p>
          <a:p>
            <a:pPr marL="271463" indent="-271463">
              <a:buFont typeface="Wingdings" pitchFamily="2" charset="2"/>
              <a:buChar char="ü"/>
            </a:pPr>
            <a:r>
              <a:rPr lang="pt-PT" b="1" dirty="0" smtClean="0">
                <a:latin typeface="Arial Narrow" pitchFamily="34" charset="0"/>
              </a:rPr>
              <a:t>Tassa media di analfabetismo: 66,6% (donne -80,9% e uomini -50,8%);</a:t>
            </a:r>
          </a:p>
          <a:p>
            <a:pPr marL="271463" indent="-271463">
              <a:buFont typeface="Wingdings" pitchFamily="2" charset="2"/>
              <a:buChar char="ü"/>
            </a:pPr>
            <a:r>
              <a:rPr lang="pt-BR" b="1" dirty="0" smtClean="0">
                <a:latin typeface="Arial Narrow" pitchFamily="34" charset="0"/>
                <a:cs typeface="Times New Roman" pitchFamily="18" charset="0"/>
              </a:rPr>
              <a:t>A relazione medico/abitante é di 25.583 (28 specialisti);</a:t>
            </a:r>
          </a:p>
          <a:p>
            <a:pPr marL="271463" indent="-271463">
              <a:buFontTx/>
              <a:buNone/>
            </a:pPr>
            <a:endParaRPr lang="en-US" sz="2100" dirty="0" smtClean="0">
              <a:latin typeface="Arial Narrow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05000"/>
            <a:ext cx="4041775" cy="4800600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182880" indent="-182880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pt-PT" b="1" dirty="0" smtClean="0">
                <a:latin typeface="Arial Narrow" pitchFamily="34" charset="0"/>
              </a:rPr>
              <a:t>Disponibilita’ di acqua in zona rurale </a:t>
            </a:r>
            <a:r>
              <a:rPr lang="pt-PT" b="1" dirty="0">
                <a:latin typeface="Arial Narrow" pitchFamily="34" charset="0"/>
              </a:rPr>
              <a:t>53% e Urbana 76%;</a:t>
            </a:r>
          </a:p>
          <a:p>
            <a:pPr marL="182880" indent="-18288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pt-BR" b="1" dirty="0" smtClean="0">
                <a:latin typeface="Arial Narrow" pitchFamily="34" charset="0"/>
              </a:rPr>
              <a:t>La rete sanitaria é costituita di  118 Unita’ sanitarie (di cui un ospedale provinciale e 4 distrettuali); </a:t>
            </a:r>
          </a:p>
          <a:p>
            <a:pPr marL="182880" indent="-18288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pt-BR" b="1" dirty="0" smtClean="0">
                <a:latin typeface="Arial Narrow" pitchFamily="34" charset="0"/>
              </a:rPr>
              <a:t>Proporzione abitante/unita’ sanitaria primaria di 16,754/1;</a:t>
            </a:r>
          </a:p>
          <a:p>
            <a:pPr marL="182880" indent="-18288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pt-BR" b="1" dirty="0" smtClean="0">
                <a:latin typeface="Arial Narrow" pitchFamily="34" charset="0"/>
              </a:rPr>
              <a:t>Solo il 64% delle US</a:t>
            </a:r>
            <a:r>
              <a:rPr lang="pt-BR" b="1" dirty="0">
                <a:latin typeface="Arial Narrow" pitchFamily="34" charset="0"/>
              </a:rPr>
              <a:t> </a:t>
            </a:r>
            <a:r>
              <a:rPr lang="pt-BR" b="1" dirty="0" smtClean="0">
                <a:latin typeface="Arial Narrow" pitchFamily="34" charset="0"/>
              </a:rPr>
              <a:t>ha una fonte di acqua; </a:t>
            </a:r>
          </a:p>
          <a:p>
            <a:pPr marL="182880" indent="-18288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pt-BR" b="1" dirty="0" smtClean="0">
                <a:latin typeface="Arial Narrow" pitchFamily="34" charset="0"/>
              </a:rPr>
              <a:t>Solo l’80% delle US</a:t>
            </a:r>
            <a:r>
              <a:rPr lang="pt-BR" b="1" dirty="0">
                <a:latin typeface="Arial Narrow" pitchFamily="34" charset="0"/>
              </a:rPr>
              <a:t> </a:t>
            </a:r>
            <a:r>
              <a:rPr lang="pt-BR" b="1" dirty="0" smtClean="0">
                <a:latin typeface="Arial Narrow" pitchFamily="34" charset="0"/>
              </a:rPr>
              <a:t>ha una fonte di energia;</a:t>
            </a:r>
          </a:p>
          <a:p>
            <a:pPr marL="182880" indent="-18288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pt-PT" b="1" dirty="0" smtClean="0">
                <a:latin typeface="Arial Narrow" pitchFamily="34" charset="0"/>
              </a:rPr>
              <a:t>Solo il 5.9% delle Uss ha un blocco operatorio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8891436"/>
              </p:ext>
            </p:extLst>
          </p:nvPr>
        </p:nvGraphicFramePr>
        <p:xfrm>
          <a:off x="533400" y="1143000"/>
          <a:ext cx="8229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304800"/>
            <a:ext cx="8915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800" b="1" noProof="0" dirty="0" smtClean="0">
                <a:solidFill>
                  <a:srgbClr val="0070C0"/>
                </a:solidFill>
                <a:latin typeface="Arial Narrow" pitchFamily="34" charset="0"/>
                <a:ea typeface="+mj-ea"/>
                <a:cs typeface="+mj-cs"/>
              </a:rPr>
              <a:t>Struttu</a:t>
            </a:r>
            <a:r>
              <a:rPr kumimoji="0" lang="pt-P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ra della Direzione Provinciale di Salute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3429000" cy="54102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endParaRPr lang="pt-PT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buNone/>
            </a:pPr>
            <a:r>
              <a:rPr lang="pt-PT" b="1" dirty="0" smtClean="0">
                <a:solidFill>
                  <a:schemeClr val="bg1"/>
                </a:solidFill>
                <a:latin typeface="Arial Narrow" pitchFamily="34" charset="0"/>
              </a:rPr>
              <a:t>Funzioni della DPPC/DPS</a:t>
            </a:r>
          </a:p>
          <a:p>
            <a:pPr>
              <a:buNone/>
            </a:pPr>
            <a:endParaRPr lang="pt-PT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365760" lvl="1" indent="-256032" algn="ctr">
              <a:spcBef>
                <a:spcPts val="400"/>
              </a:spcBef>
              <a:buSzPct val="68000"/>
              <a:buNone/>
            </a:pPr>
            <a:r>
              <a:rPr lang="pt-PT" sz="3700" b="1" dirty="0" smtClean="0">
                <a:solidFill>
                  <a:schemeClr val="bg1"/>
                </a:solidFill>
                <a:latin typeface="Arial Narrow" pitchFamily="34" charset="0"/>
              </a:rPr>
              <a:t>    </a:t>
            </a:r>
            <a:endParaRPr lang="en-US" sz="37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81400" y="1066800"/>
            <a:ext cx="5105400" cy="54102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850392" lvl="1" indent="-457200" algn="just">
              <a:buAutoNum type="arabicPeriod"/>
            </a:pPr>
            <a:r>
              <a:rPr lang="pt-PT" dirty="0" smtClean="0">
                <a:solidFill>
                  <a:schemeClr val="bg1"/>
                </a:solidFill>
                <a:latin typeface="Arial Narrow" pitchFamily="34" charset="0"/>
              </a:rPr>
              <a:t>Mappatura delle ONGs e parterns presenti sul territorio</a:t>
            </a:r>
          </a:p>
          <a:p>
            <a:pPr marL="850392" lvl="1" indent="-457200" algn="just">
              <a:buAutoNum type="arabicPeriod"/>
            </a:pPr>
            <a:r>
              <a:rPr lang="pt-PT" dirty="0" smtClean="0">
                <a:solidFill>
                  <a:schemeClr val="bg1"/>
                </a:solidFill>
                <a:latin typeface="Arial Narrow" pitchFamily="34" charset="0"/>
              </a:rPr>
              <a:t>Identificazione di aree territoriali e tematiche prioritarie </a:t>
            </a:r>
          </a:p>
          <a:p>
            <a:pPr marL="850392" lvl="1" indent="-457200" algn="just">
              <a:buAutoNum type="arabicPeriod"/>
            </a:pPr>
            <a:r>
              <a:rPr lang="pt-PT" dirty="0" smtClean="0">
                <a:solidFill>
                  <a:schemeClr val="bg1"/>
                </a:solidFill>
                <a:latin typeface="Arial Narrow" pitchFamily="34" charset="0"/>
              </a:rPr>
              <a:t>Pianificazione delle attivitá nel settore salute allineate con azioni e prioritá politiche</a:t>
            </a:r>
          </a:p>
          <a:p>
            <a:pPr marL="850392" lvl="1" indent="-457200" algn="just">
              <a:buAutoNum type="arabicPeriod"/>
            </a:pPr>
            <a:r>
              <a:rPr lang="pt-PT" dirty="0" smtClean="0">
                <a:solidFill>
                  <a:schemeClr val="bg1"/>
                </a:solidFill>
                <a:latin typeface="Arial Narrow" pitchFamily="34" charset="0"/>
              </a:rPr>
              <a:t>Firma accordi di coordinamento/gestione delle ONGs</a:t>
            </a:r>
            <a:endParaRPr lang="pt-PT" dirty="0">
              <a:solidFill>
                <a:schemeClr val="bg1"/>
              </a:solidFill>
              <a:latin typeface="Arial Narrow" pitchFamily="34" charset="0"/>
            </a:endParaRPr>
          </a:p>
          <a:p>
            <a:pPr marL="850392" lvl="1" indent="-457200" algn="just">
              <a:buAutoNum type="arabicPeriod"/>
            </a:pPr>
            <a:r>
              <a:rPr lang="pt-PT" dirty="0" smtClean="0">
                <a:solidFill>
                  <a:schemeClr val="bg1"/>
                </a:solidFill>
                <a:latin typeface="Arial Narrow" pitchFamily="34" charset="0"/>
              </a:rPr>
              <a:t>Monitoraggio degli interventi nel settore </a:t>
            </a:r>
            <a:endParaRPr lang="pt-PT" dirty="0">
              <a:solidFill>
                <a:schemeClr val="bg1"/>
              </a:solidFill>
              <a:latin typeface="Arial Narrow" pitchFamily="34" charset="0"/>
            </a:endParaRPr>
          </a:p>
          <a:p>
            <a:pPr marL="850392" lvl="1" indent="-457200" algn="just">
              <a:buAutoNum type="arabicPeriod"/>
            </a:pPr>
            <a:r>
              <a:rPr lang="pt-PT" dirty="0" smtClean="0">
                <a:solidFill>
                  <a:schemeClr val="bg1"/>
                </a:solidFill>
                <a:latin typeface="Arial Narrow" pitchFamily="34" charset="0"/>
              </a:rPr>
              <a:t>Valutazione degli interventi realizzati</a:t>
            </a:r>
            <a:endParaRPr lang="it-IT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lvl="1" algn="just"/>
            <a:endParaRPr lang="pt-PT" dirty="0" smtClean="0">
              <a:solidFill>
                <a:schemeClr val="bg1"/>
              </a:solidFill>
              <a:latin typeface="Arial Narrow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563562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Arial Narrow" pitchFamily="34" charset="0"/>
              </a:rPr>
              <a:t>Dipartimento</a:t>
            </a:r>
            <a:r>
              <a:rPr lang="en-US" sz="2800" b="1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 Narrow" pitchFamily="34" charset="0"/>
              </a:rPr>
              <a:t>Provinciale</a:t>
            </a:r>
            <a:r>
              <a:rPr lang="en-US" sz="2800" b="1" dirty="0" smtClean="0">
                <a:solidFill>
                  <a:srgbClr val="0070C0"/>
                </a:solidFill>
                <a:latin typeface="Arial Narrow" pitchFamily="34" charset="0"/>
              </a:rPr>
              <a:t> di </a:t>
            </a:r>
            <a:r>
              <a:rPr lang="en-US" sz="2800" b="1" dirty="0" err="1" smtClean="0">
                <a:solidFill>
                  <a:srgbClr val="0070C0"/>
                </a:solidFill>
                <a:latin typeface="Arial Narrow" pitchFamily="34" charset="0"/>
              </a:rPr>
              <a:t>Pianificazione</a:t>
            </a:r>
            <a:r>
              <a:rPr lang="en-US" sz="2800" b="1" dirty="0" smtClean="0">
                <a:solidFill>
                  <a:srgbClr val="0070C0"/>
                </a:solidFill>
                <a:latin typeface="Arial Narrow" pitchFamily="34" charset="0"/>
              </a:rPr>
              <a:t> e </a:t>
            </a:r>
            <a:r>
              <a:rPr lang="en-US" sz="2800" b="1" dirty="0" err="1" smtClean="0">
                <a:solidFill>
                  <a:srgbClr val="0070C0"/>
                </a:solidFill>
                <a:latin typeface="Arial Narrow" pitchFamily="34" charset="0"/>
              </a:rPr>
              <a:t>Cooperazione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5" name="Left Brace 4"/>
          <p:cNvSpPr/>
          <p:nvPr/>
        </p:nvSpPr>
        <p:spPr>
          <a:xfrm>
            <a:off x="3429000" y="1066800"/>
            <a:ext cx="152400" cy="5410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9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609600" y="1143000"/>
            <a:ext cx="8077200" cy="5334000"/>
          </a:xfrm>
        </p:spPr>
        <p:txBody>
          <a:bodyPr>
            <a:noAutofit/>
          </a:bodyPr>
          <a:lstStyle/>
          <a:p>
            <a:pPr marL="109728" indent="0" algn="just">
              <a:buNone/>
            </a:pPr>
            <a:endParaRPr lang="pt-PT" dirty="0" smtClean="0">
              <a:latin typeface="Arial Narrow" pitchFamily="34" charset="0"/>
              <a:cs typeface="Arial" pitchFamily="34" charset="0"/>
            </a:endParaRPr>
          </a:p>
          <a:p>
            <a:pPr marL="109728" indent="0" algn="just">
              <a:buNone/>
            </a:pPr>
            <a:r>
              <a:rPr lang="pt-PT" dirty="0" smtClean="0">
                <a:latin typeface="Arial Narrow" pitchFamily="34" charset="0"/>
                <a:cs typeface="Arial" pitchFamily="34" charset="0"/>
              </a:rPr>
              <a:t>La DPC organizza incontri di coordinamento fra i partners di salute attivi nella Provincia:</a:t>
            </a:r>
          </a:p>
          <a:p>
            <a:pPr algn="just">
              <a:buFontTx/>
              <a:buChar char="-"/>
            </a:pPr>
            <a:r>
              <a:rPr lang="pt-PT" dirty="0" smtClean="0">
                <a:latin typeface="Arial Narrow" pitchFamily="34" charset="0"/>
                <a:cs typeface="Arial" pitchFamily="34" charset="0"/>
              </a:rPr>
              <a:t>Mensili di coordinamento del gruppo del salute</a:t>
            </a:r>
          </a:p>
          <a:p>
            <a:pPr algn="just">
              <a:buFontTx/>
              <a:buChar char="-"/>
            </a:pPr>
            <a:r>
              <a:rPr lang="pt-PT" dirty="0" smtClean="0">
                <a:latin typeface="Arial Narrow" pitchFamily="34" charset="0"/>
                <a:cs typeface="Arial" pitchFamily="34" charset="0"/>
              </a:rPr>
              <a:t> Biennali</a:t>
            </a:r>
            <a:r>
              <a:rPr lang="pt-PT" dirty="0">
                <a:latin typeface="Arial Narrow" pitchFamily="34" charset="0"/>
                <a:cs typeface="Arial" pitchFamily="34" charset="0"/>
              </a:rPr>
              <a:t> </a:t>
            </a:r>
            <a:r>
              <a:rPr lang="pt-PT" dirty="0" smtClean="0">
                <a:latin typeface="Arial Narrow" pitchFamily="34" charset="0"/>
                <a:cs typeface="Arial" pitchFamily="34" charset="0"/>
              </a:rPr>
              <a:t>con la DPS</a:t>
            </a:r>
            <a:endParaRPr lang="pt-PT" dirty="0">
              <a:latin typeface="Arial Narrow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pt-PT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pt-PT" dirty="0">
                <a:latin typeface="Arial Narrow" pitchFamily="34" charset="0"/>
                <a:cs typeface="Arial" pitchFamily="34" charset="0"/>
              </a:rPr>
              <a:t>I</a:t>
            </a:r>
            <a:r>
              <a:rPr lang="pt-PT" dirty="0" smtClean="0">
                <a:latin typeface="Arial Narrow" pitchFamily="34" charset="0"/>
                <a:cs typeface="Arial" pitchFamily="34" charset="0"/>
              </a:rPr>
              <a:t>ncontri tematici specifici (ex. Incontro di coordinazione sugli interventi di area materno – agosto 2015)</a:t>
            </a:r>
          </a:p>
          <a:p>
            <a:pPr marL="109728" indent="0" algn="just">
              <a:buNone/>
            </a:pPr>
            <a:endParaRPr lang="pt-PT" dirty="0">
              <a:latin typeface="Arial Narrow" pitchFamily="34" charset="0"/>
              <a:cs typeface="Arial" pitchFamily="34" charset="0"/>
            </a:endParaRPr>
          </a:p>
          <a:p>
            <a:pPr algn="just"/>
            <a:r>
              <a:rPr lang="pt-PT" dirty="0" smtClean="0">
                <a:latin typeface="Arial Narrow" pitchFamily="34" charset="0"/>
                <a:cs typeface="Arial" pitchFamily="34" charset="0"/>
              </a:rPr>
              <a:t>La Provincia ha 24 partners nazionali ed internazionali (ONGs e cooperazioni bilaterali, la Banca Mondiale, il Cdc di Atlanta, Korea, Reino Unido, ....) 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pPr algn="ctr"/>
            <a:r>
              <a:rPr lang="pt-PT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1. Mappatura delle ONGs e Cooperazioni multi e bi-laterali</a:t>
            </a:r>
            <a:endParaRPr lang="pt-PT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1"/>
          <p:cNvGrpSpPr/>
          <p:nvPr/>
        </p:nvGrpSpPr>
        <p:grpSpPr>
          <a:xfrm>
            <a:off x="2743200" y="278630"/>
            <a:ext cx="3864198" cy="6579370"/>
            <a:chOff x="1148606" y="2266399"/>
            <a:chExt cx="2672864" cy="3572750"/>
          </a:xfrm>
        </p:grpSpPr>
        <p:sp>
          <p:nvSpPr>
            <p:cNvPr id="14" name="Freeform 75"/>
            <p:cNvSpPr>
              <a:spLocks noEditPoints="1"/>
            </p:cNvSpPr>
            <p:nvPr/>
          </p:nvSpPr>
          <p:spPr bwMode="auto">
            <a:xfrm>
              <a:off x="3038837" y="2266399"/>
              <a:ext cx="703488" cy="652886"/>
            </a:xfrm>
            <a:custGeom>
              <a:avLst/>
              <a:gdLst/>
              <a:ahLst/>
              <a:cxnLst>
                <a:cxn ang="0">
                  <a:pos x="98" y="105"/>
                </a:cxn>
                <a:cxn ang="0">
                  <a:pos x="96" y="107"/>
                </a:cxn>
                <a:cxn ang="0">
                  <a:pos x="111" y="100"/>
                </a:cxn>
                <a:cxn ang="0">
                  <a:pos x="103" y="103"/>
                </a:cxn>
                <a:cxn ang="0">
                  <a:pos x="115" y="77"/>
                </a:cxn>
                <a:cxn ang="0">
                  <a:pos x="113" y="80"/>
                </a:cxn>
                <a:cxn ang="0">
                  <a:pos x="103" y="84"/>
                </a:cxn>
                <a:cxn ang="0">
                  <a:pos x="96" y="82"/>
                </a:cxn>
                <a:cxn ang="0">
                  <a:pos x="108" y="80"/>
                </a:cxn>
                <a:cxn ang="0">
                  <a:pos x="98" y="66"/>
                </a:cxn>
                <a:cxn ang="0">
                  <a:pos x="108" y="56"/>
                </a:cxn>
                <a:cxn ang="0">
                  <a:pos x="103" y="61"/>
                </a:cxn>
                <a:cxn ang="0">
                  <a:pos x="101" y="54"/>
                </a:cxn>
                <a:cxn ang="0">
                  <a:pos x="103" y="52"/>
                </a:cxn>
                <a:cxn ang="0">
                  <a:pos x="103" y="49"/>
                </a:cxn>
                <a:cxn ang="0">
                  <a:pos x="103" y="30"/>
                </a:cxn>
                <a:cxn ang="0">
                  <a:pos x="101" y="28"/>
                </a:cxn>
                <a:cxn ang="0">
                  <a:pos x="79" y="12"/>
                </a:cxn>
                <a:cxn ang="0">
                  <a:pos x="79" y="2"/>
                </a:cxn>
                <a:cxn ang="0">
                  <a:pos x="74" y="0"/>
                </a:cxn>
                <a:cxn ang="0">
                  <a:pos x="79" y="5"/>
                </a:cxn>
                <a:cxn ang="0">
                  <a:pos x="77" y="7"/>
                </a:cxn>
                <a:cxn ang="0">
                  <a:pos x="79" y="5"/>
                </a:cxn>
                <a:cxn ang="0">
                  <a:pos x="86" y="2"/>
                </a:cxn>
                <a:cxn ang="0">
                  <a:pos x="86" y="12"/>
                </a:cxn>
                <a:cxn ang="0">
                  <a:pos x="79" y="14"/>
                </a:cxn>
                <a:cxn ang="0">
                  <a:pos x="79" y="14"/>
                </a:cxn>
                <a:cxn ang="0">
                  <a:pos x="77" y="16"/>
                </a:cxn>
                <a:cxn ang="0">
                  <a:pos x="86" y="16"/>
                </a:cxn>
                <a:cxn ang="0">
                  <a:pos x="91" y="21"/>
                </a:cxn>
                <a:cxn ang="0">
                  <a:pos x="98" y="28"/>
                </a:cxn>
                <a:cxn ang="0">
                  <a:pos x="98" y="33"/>
                </a:cxn>
                <a:cxn ang="0">
                  <a:pos x="86" y="35"/>
                </a:cxn>
                <a:cxn ang="0">
                  <a:pos x="79" y="42"/>
                </a:cxn>
                <a:cxn ang="0">
                  <a:pos x="79" y="47"/>
                </a:cxn>
                <a:cxn ang="0">
                  <a:pos x="79" y="47"/>
                </a:cxn>
                <a:cxn ang="0">
                  <a:pos x="86" y="49"/>
                </a:cxn>
                <a:cxn ang="0">
                  <a:pos x="98" y="52"/>
                </a:cxn>
                <a:cxn ang="0">
                  <a:pos x="91" y="59"/>
                </a:cxn>
                <a:cxn ang="0">
                  <a:pos x="84" y="66"/>
                </a:cxn>
                <a:cxn ang="0">
                  <a:pos x="79" y="75"/>
                </a:cxn>
                <a:cxn ang="0">
                  <a:pos x="82" y="82"/>
                </a:cxn>
                <a:cxn ang="0">
                  <a:pos x="91" y="82"/>
                </a:cxn>
                <a:cxn ang="0">
                  <a:pos x="86" y="91"/>
                </a:cxn>
                <a:cxn ang="0">
                  <a:pos x="79" y="98"/>
                </a:cxn>
                <a:cxn ang="0">
                  <a:pos x="82" y="105"/>
                </a:cxn>
                <a:cxn ang="0">
                  <a:pos x="74" y="112"/>
                </a:cxn>
                <a:cxn ang="0">
                  <a:pos x="62" y="110"/>
                </a:cxn>
                <a:cxn ang="0">
                  <a:pos x="50" y="98"/>
                </a:cxn>
                <a:cxn ang="0">
                  <a:pos x="36" y="96"/>
                </a:cxn>
                <a:cxn ang="0">
                  <a:pos x="21" y="84"/>
                </a:cxn>
                <a:cxn ang="0">
                  <a:pos x="0" y="68"/>
                </a:cxn>
                <a:cxn ang="0">
                  <a:pos x="2" y="54"/>
                </a:cxn>
                <a:cxn ang="0">
                  <a:pos x="9" y="44"/>
                </a:cxn>
                <a:cxn ang="0">
                  <a:pos x="19" y="37"/>
                </a:cxn>
                <a:cxn ang="0">
                  <a:pos x="26" y="30"/>
                </a:cxn>
                <a:cxn ang="0">
                  <a:pos x="36" y="26"/>
                </a:cxn>
                <a:cxn ang="0">
                  <a:pos x="48" y="16"/>
                </a:cxn>
                <a:cxn ang="0">
                  <a:pos x="60" y="14"/>
                </a:cxn>
                <a:cxn ang="0">
                  <a:pos x="67" y="5"/>
                </a:cxn>
              </a:cxnLst>
              <a:rect l="0" t="0" r="r" b="b"/>
              <a:pathLst>
                <a:path w="115" h="112">
                  <a:moveTo>
                    <a:pt x="94" y="103"/>
                  </a:moveTo>
                  <a:lnTo>
                    <a:pt x="94" y="105"/>
                  </a:lnTo>
                  <a:lnTo>
                    <a:pt x="94" y="103"/>
                  </a:lnTo>
                  <a:lnTo>
                    <a:pt x="94" y="105"/>
                  </a:lnTo>
                  <a:lnTo>
                    <a:pt x="96" y="105"/>
                  </a:lnTo>
                  <a:lnTo>
                    <a:pt x="98" y="105"/>
                  </a:lnTo>
                  <a:lnTo>
                    <a:pt x="101" y="105"/>
                  </a:lnTo>
                  <a:lnTo>
                    <a:pt x="103" y="105"/>
                  </a:lnTo>
                  <a:lnTo>
                    <a:pt x="101" y="105"/>
                  </a:lnTo>
                  <a:lnTo>
                    <a:pt x="101" y="107"/>
                  </a:lnTo>
                  <a:lnTo>
                    <a:pt x="98" y="107"/>
                  </a:lnTo>
                  <a:lnTo>
                    <a:pt x="96" y="107"/>
                  </a:lnTo>
                  <a:lnTo>
                    <a:pt x="96" y="105"/>
                  </a:lnTo>
                  <a:lnTo>
                    <a:pt x="94" y="105"/>
                  </a:lnTo>
                  <a:lnTo>
                    <a:pt x="94" y="103"/>
                  </a:lnTo>
                  <a:close/>
                  <a:moveTo>
                    <a:pt x="108" y="98"/>
                  </a:moveTo>
                  <a:lnTo>
                    <a:pt x="111" y="98"/>
                  </a:lnTo>
                  <a:lnTo>
                    <a:pt x="111" y="100"/>
                  </a:lnTo>
                  <a:lnTo>
                    <a:pt x="111" y="103"/>
                  </a:lnTo>
                  <a:lnTo>
                    <a:pt x="108" y="103"/>
                  </a:lnTo>
                  <a:lnTo>
                    <a:pt x="106" y="103"/>
                  </a:lnTo>
                  <a:lnTo>
                    <a:pt x="103" y="103"/>
                  </a:lnTo>
                  <a:lnTo>
                    <a:pt x="103" y="105"/>
                  </a:lnTo>
                  <a:lnTo>
                    <a:pt x="103" y="103"/>
                  </a:lnTo>
                  <a:lnTo>
                    <a:pt x="106" y="103"/>
                  </a:lnTo>
                  <a:lnTo>
                    <a:pt x="106" y="100"/>
                  </a:lnTo>
                  <a:lnTo>
                    <a:pt x="106" y="98"/>
                  </a:lnTo>
                  <a:lnTo>
                    <a:pt x="108" y="98"/>
                  </a:lnTo>
                  <a:close/>
                  <a:moveTo>
                    <a:pt x="113" y="77"/>
                  </a:moveTo>
                  <a:lnTo>
                    <a:pt x="115" y="77"/>
                  </a:lnTo>
                  <a:lnTo>
                    <a:pt x="113" y="77"/>
                  </a:lnTo>
                  <a:close/>
                  <a:moveTo>
                    <a:pt x="111" y="77"/>
                  </a:moveTo>
                  <a:lnTo>
                    <a:pt x="113" y="77"/>
                  </a:lnTo>
                  <a:lnTo>
                    <a:pt x="113" y="80"/>
                  </a:lnTo>
                  <a:lnTo>
                    <a:pt x="113" y="82"/>
                  </a:lnTo>
                  <a:lnTo>
                    <a:pt x="113" y="80"/>
                  </a:lnTo>
                  <a:lnTo>
                    <a:pt x="113" y="82"/>
                  </a:lnTo>
                  <a:lnTo>
                    <a:pt x="111" y="82"/>
                  </a:lnTo>
                  <a:lnTo>
                    <a:pt x="108" y="82"/>
                  </a:lnTo>
                  <a:lnTo>
                    <a:pt x="106" y="82"/>
                  </a:lnTo>
                  <a:lnTo>
                    <a:pt x="103" y="82"/>
                  </a:lnTo>
                  <a:lnTo>
                    <a:pt x="103" y="84"/>
                  </a:lnTo>
                  <a:lnTo>
                    <a:pt x="103" y="82"/>
                  </a:lnTo>
                  <a:lnTo>
                    <a:pt x="103" y="84"/>
                  </a:lnTo>
                  <a:lnTo>
                    <a:pt x="101" y="84"/>
                  </a:lnTo>
                  <a:lnTo>
                    <a:pt x="98" y="84"/>
                  </a:lnTo>
                  <a:lnTo>
                    <a:pt x="96" y="84"/>
                  </a:lnTo>
                  <a:lnTo>
                    <a:pt x="96" y="82"/>
                  </a:lnTo>
                  <a:lnTo>
                    <a:pt x="98" y="82"/>
                  </a:lnTo>
                  <a:lnTo>
                    <a:pt x="101" y="82"/>
                  </a:lnTo>
                  <a:lnTo>
                    <a:pt x="103" y="82"/>
                  </a:lnTo>
                  <a:lnTo>
                    <a:pt x="106" y="82"/>
                  </a:lnTo>
                  <a:lnTo>
                    <a:pt x="108" y="82"/>
                  </a:lnTo>
                  <a:lnTo>
                    <a:pt x="108" y="80"/>
                  </a:lnTo>
                  <a:lnTo>
                    <a:pt x="111" y="80"/>
                  </a:lnTo>
                  <a:lnTo>
                    <a:pt x="111" y="77"/>
                  </a:lnTo>
                  <a:close/>
                  <a:moveTo>
                    <a:pt x="98" y="63"/>
                  </a:moveTo>
                  <a:lnTo>
                    <a:pt x="101" y="63"/>
                  </a:lnTo>
                  <a:lnTo>
                    <a:pt x="101" y="66"/>
                  </a:lnTo>
                  <a:lnTo>
                    <a:pt x="98" y="66"/>
                  </a:lnTo>
                  <a:lnTo>
                    <a:pt x="98" y="63"/>
                  </a:lnTo>
                  <a:close/>
                  <a:moveTo>
                    <a:pt x="103" y="52"/>
                  </a:moveTo>
                  <a:lnTo>
                    <a:pt x="103" y="54"/>
                  </a:lnTo>
                  <a:lnTo>
                    <a:pt x="106" y="54"/>
                  </a:lnTo>
                  <a:lnTo>
                    <a:pt x="108" y="54"/>
                  </a:lnTo>
                  <a:lnTo>
                    <a:pt x="108" y="56"/>
                  </a:lnTo>
                  <a:lnTo>
                    <a:pt x="106" y="56"/>
                  </a:lnTo>
                  <a:lnTo>
                    <a:pt x="106" y="59"/>
                  </a:lnTo>
                  <a:lnTo>
                    <a:pt x="106" y="56"/>
                  </a:lnTo>
                  <a:lnTo>
                    <a:pt x="106" y="59"/>
                  </a:lnTo>
                  <a:lnTo>
                    <a:pt x="103" y="59"/>
                  </a:lnTo>
                  <a:lnTo>
                    <a:pt x="103" y="61"/>
                  </a:lnTo>
                  <a:lnTo>
                    <a:pt x="101" y="61"/>
                  </a:lnTo>
                  <a:lnTo>
                    <a:pt x="101" y="59"/>
                  </a:lnTo>
                  <a:lnTo>
                    <a:pt x="103" y="59"/>
                  </a:lnTo>
                  <a:lnTo>
                    <a:pt x="103" y="56"/>
                  </a:lnTo>
                  <a:lnTo>
                    <a:pt x="103" y="54"/>
                  </a:lnTo>
                  <a:lnTo>
                    <a:pt x="101" y="54"/>
                  </a:lnTo>
                  <a:lnTo>
                    <a:pt x="103" y="54"/>
                  </a:lnTo>
                  <a:lnTo>
                    <a:pt x="103" y="56"/>
                  </a:lnTo>
                  <a:lnTo>
                    <a:pt x="106" y="56"/>
                  </a:lnTo>
                  <a:lnTo>
                    <a:pt x="103" y="56"/>
                  </a:lnTo>
                  <a:lnTo>
                    <a:pt x="103" y="54"/>
                  </a:lnTo>
                  <a:lnTo>
                    <a:pt x="103" y="52"/>
                  </a:lnTo>
                  <a:close/>
                  <a:moveTo>
                    <a:pt x="101" y="44"/>
                  </a:moveTo>
                  <a:lnTo>
                    <a:pt x="103" y="44"/>
                  </a:lnTo>
                  <a:lnTo>
                    <a:pt x="106" y="44"/>
                  </a:lnTo>
                  <a:lnTo>
                    <a:pt x="103" y="44"/>
                  </a:lnTo>
                  <a:lnTo>
                    <a:pt x="103" y="47"/>
                  </a:lnTo>
                  <a:lnTo>
                    <a:pt x="103" y="49"/>
                  </a:lnTo>
                  <a:lnTo>
                    <a:pt x="103" y="47"/>
                  </a:lnTo>
                  <a:lnTo>
                    <a:pt x="101" y="47"/>
                  </a:lnTo>
                  <a:lnTo>
                    <a:pt x="101" y="44"/>
                  </a:lnTo>
                  <a:close/>
                  <a:moveTo>
                    <a:pt x="101" y="28"/>
                  </a:moveTo>
                  <a:lnTo>
                    <a:pt x="101" y="30"/>
                  </a:lnTo>
                  <a:lnTo>
                    <a:pt x="103" y="30"/>
                  </a:lnTo>
                  <a:lnTo>
                    <a:pt x="103" y="33"/>
                  </a:lnTo>
                  <a:lnTo>
                    <a:pt x="103" y="35"/>
                  </a:lnTo>
                  <a:lnTo>
                    <a:pt x="103" y="33"/>
                  </a:lnTo>
                  <a:lnTo>
                    <a:pt x="103" y="30"/>
                  </a:lnTo>
                  <a:lnTo>
                    <a:pt x="101" y="30"/>
                  </a:lnTo>
                  <a:lnTo>
                    <a:pt x="101" y="28"/>
                  </a:lnTo>
                  <a:close/>
                  <a:moveTo>
                    <a:pt x="82" y="12"/>
                  </a:moveTo>
                  <a:lnTo>
                    <a:pt x="84" y="12"/>
                  </a:lnTo>
                  <a:lnTo>
                    <a:pt x="84" y="14"/>
                  </a:lnTo>
                  <a:lnTo>
                    <a:pt x="82" y="14"/>
                  </a:lnTo>
                  <a:lnTo>
                    <a:pt x="82" y="12"/>
                  </a:lnTo>
                  <a:close/>
                  <a:moveTo>
                    <a:pt x="79" y="12"/>
                  </a:moveTo>
                  <a:lnTo>
                    <a:pt x="84" y="12"/>
                  </a:lnTo>
                  <a:lnTo>
                    <a:pt x="84" y="14"/>
                  </a:lnTo>
                  <a:lnTo>
                    <a:pt x="79" y="14"/>
                  </a:lnTo>
                  <a:lnTo>
                    <a:pt x="79" y="12"/>
                  </a:lnTo>
                  <a:close/>
                  <a:moveTo>
                    <a:pt x="77" y="2"/>
                  </a:moveTo>
                  <a:lnTo>
                    <a:pt x="79" y="2"/>
                  </a:lnTo>
                  <a:lnTo>
                    <a:pt x="79" y="5"/>
                  </a:lnTo>
                  <a:lnTo>
                    <a:pt x="77" y="5"/>
                  </a:lnTo>
                  <a:lnTo>
                    <a:pt x="77" y="2"/>
                  </a:lnTo>
                  <a:close/>
                  <a:moveTo>
                    <a:pt x="70" y="0"/>
                  </a:moveTo>
                  <a:lnTo>
                    <a:pt x="72" y="0"/>
                  </a:lnTo>
                  <a:lnTo>
                    <a:pt x="74" y="0"/>
                  </a:lnTo>
                  <a:lnTo>
                    <a:pt x="74" y="2"/>
                  </a:lnTo>
                  <a:lnTo>
                    <a:pt x="74" y="0"/>
                  </a:lnTo>
                  <a:lnTo>
                    <a:pt x="77" y="0"/>
                  </a:lnTo>
                  <a:lnTo>
                    <a:pt x="77" y="2"/>
                  </a:lnTo>
                  <a:lnTo>
                    <a:pt x="79" y="2"/>
                  </a:lnTo>
                  <a:lnTo>
                    <a:pt x="79" y="5"/>
                  </a:lnTo>
                  <a:lnTo>
                    <a:pt x="77" y="5"/>
                  </a:lnTo>
                  <a:lnTo>
                    <a:pt x="77" y="7"/>
                  </a:lnTo>
                  <a:lnTo>
                    <a:pt x="77" y="5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7" y="7"/>
                  </a:lnTo>
                  <a:lnTo>
                    <a:pt x="77" y="5"/>
                  </a:lnTo>
                  <a:lnTo>
                    <a:pt x="77" y="7"/>
                  </a:lnTo>
                  <a:lnTo>
                    <a:pt x="77" y="9"/>
                  </a:lnTo>
                  <a:lnTo>
                    <a:pt x="77" y="7"/>
                  </a:lnTo>
                  <a:lnTo>
                    <a:pt x="77" y="5"/>
                  </a:lnTo>
                  <a:lnTo>
                    <a:pt x="79" y="5"/>
                  </a:lnTo>
                  <a:lnTo>
                    <a:pt x="79" y="2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5"/>
                  </a:lnTo>
                  <a:lnTo>
                    <a:pt x="86" y="2"/>
                  </a:lnTo>
                  <a:lnTo>
                    <a:pt x="86" y="5"/>
                  </a:lnTo>
                  <a:lnTo>
                    <a:pt x="86" y="7"/>
                  </a:lnTo>
                  <a:lnTo>
                    <a:pt x="86" y="9"/>
                  </a:lnTo>
                  <a:lnTo>
                    <a:pt x="89" y="9"/>
                  </a:lnTo>
                  <a:lnTo>
                    <a:pt x="86" y="9"/>
                  </a:lnTo>
                  <a:lnTo>
                    <a:pt x="86" y="12"/>
                  </a:lnTo>
                  <a:lnTo>
                    <a:pt x="84" y="12"/>
                  </a:lnTo>
                  <a:lnTo>
                    <a:pt x="82" y="12"/>
                  </a:lnTo>
                  <a:lnTo>
                    <a:pt x="79" y="12"/>
                  </a:lnTo>
                  <a:lnTo>
                    <a:pt x="79" y="14"/>
                  </a:lnTo>
                  <a:lnTo>
                    <a:pt x="79" y="12"/>
                  </a:lnTo>
                  <a:lnTo>
                    <a:pt x="79" y="14"/>
                  </a:lnTo>
                  <a:lnTo>
                    <a:pt x="77" y="14"/>
                  </a:lnTo>
                  <a:lnTo>
                    <a:pt x="77" y="12"/>
                  </a:lnTo>
                  <a:lnTo>
                    <a:pt x="77" y="14"/>
                  </a:lnTo>
                  <a:lnTo>
                    <a:pt x="77" y="12"/>
                  </a:lnTo>
                  <a:lnTo>
                    <a:pt x="77" y="14"/>
                  </a:lnTo>
                  <a:lnTo>
                    <a:pt x="79" y="14"/>
                  </a:lnTo>
                  <a:lnTo>
                    <a:pt x="82" y="14"/>
                  </a:lnTo>
                  <a:lnTo>
                    <a:pt x="84" y="14"/>
                  </a:lnTo>
                  <a:lnTo>
                    <a:pt x="84" y="16"/>
                  </a:lnTo>
                  <a:lnTo>
                    <a:pt x="82" y="16"/>
                  </a:lnTo>
                  <a:lnTo>
                    <a:pt x="79" y="16"/>
                  </a:lnTo>
                  <a:lnTo>
                    <a:pt x="77" y="16"/>
                  </a:lnTo>
                  <a:lnTo>
                    <a:pt x="79" y="16"/>
                  </a:lnTo>
                  <a:lnTo>
                    <a:pt x="82" y="16"/>
                  </a:lnTo>
                  <a:lnTo>
                    <a:pt x="84" y="16"/>
                  </a:lnTo>
                  <a:lnTo>
                    <a:pt x="84" y="14"/>
                  </a:lnTo>
                  <a:lnTo>
                    <a:pt x="86" y="14"/>
                  </a:lnTo>
                  <a:lnTo>
                    <a:pt x="86" y="16"/>
                  </a:lnTo>
                  <a:lnTo>
                    <a:pt x="89" y="16"/>
                  </a:lnTo>
                  <a:lnTo>
                    <a:pt x="89" y="19"/>
                  </a:lnTo>
                  <a:lnTo>
                    <a:pt x="91" y="19"/>
                  </a:lnTo>
                  <a:lnTo>
                    <a:pt x="94" y="19"/>
                  </a:lnTo>
                  <a:lnTo>
                    <a:pt x="94" y="21"/>
                  </a:lnTo>
                  <a:lnTo>
                    <a:pt x="91" y="21"/>
                  </a:lnTo>
                  <a:lnTo>
                    <a:pt x="91" y="23"/>
                  </a:lnTo>
                  <a:lnTo>
                    <a:pt x="91" y="26"/>
                  </a:lnTo>
                  <a:lnTo>
                    <a:pt x="91" y="28"/>
                  </a:lnTo>
                  <a:lnTo>
                    <a:pt x="94" y="28"/>
                  </a:lnTo>
                  <a:lnTo>
                    <a:pt x="96" y="28"/>
                  </a:lnTo>
                  <a:lnTo>
                    <a:pt x="98" y="28"/>
                  </a:lnTo>
                  <a:lnTo>
                    <a:pt x="98" y="30"/>
                  </a:lnTo>
                  <a:lnTo>
                    <a:pt x="101" y="30"/>
                  </a:lnTo>
                  <a:lnTo>
                    <a:pt x="101" y="33"/>
                  </a:lnTo>
                  <a:lnTo>
                    <a:pt x="101" y="35"/>
                  </a:lnTo>
                  <a:lnTo>
                    <a:pt x="98" y="35"/>
                  </a:lnTo>
                  <a:lnTo>
                    <a:pt x="98" y="33"/>
                  </a:lnTo>
                  <a:lnTo>
                    <a:pt x="96" y="33"/>
                  </a:lnTo>
                  <a:lnTo>
                    <a:pt x="94" y="33"/>
                  </a:lnTo>
                  <a:lnTo>
                    <a:pt x="91" y="33"/>
                  </a:lnTo>
                  <a:lnTo>
                    <a:pt x="89" y="33"/>
                  </a:lnTo>
                  <a:lnTo>
                    <a:pt x="89" y="35"/>
                  </a:lnTo>
                  <a:lnTo>
                    <a:pt x="86" y="35"/>
                  </a:lnTo>
                  <a:lnTo>
                    <a:pt x="86" y="37"/>
                  </a:lnTo>
                  <a:lnTo>
                    <a:pt x="84" y="37"/>
                  </a:lnTo>
                  <a:lnTo>
                    <a:pt x="82" y="37"/>
                  </a:lnTo>
                  <a:lnTo>
                    <a:pt x="82" y="40"/>
                  </a:lnTo>
                  <a:lnTo>
                    <a:pt x="79" y="40"/>
                  </a:lnTo>
                  <a:lnTo>
                    <a:pt x="79" y="42"/>
                  </a:lnTo>
                  <a:lnTo>
                    <a:pt x="77" y="42"/>
                  </a:lnTo>
                  <a:lnTo>
                    <a:pt x="79" y="42"/>
                  </a:lnTo>
                  <a:lnTo>
                    <a:pt x="79" y="44"/>
                  </a:lnTo>
                  <a:lnTo>
                    <a:pt x="77" y="44"/>
                  </a:lnTo>
                  <a:lnTo>
                    <a:pt x="79" y="44"/>
                  </a:lnTo>
                  <a:lnTo>
                    <a:pt x="79" y="47"/>
                  </a:lnTo>
                  <a:lnTo>
                    <a:pt x="79" y="44"/>
                  </a:lnTo>
                  <a:lnTo>
                    <a:pt x="79" y="47"/>
                  </a:lnTo>
                  <a:lnTo>
                    <a:pt x="77" y="47"/>
                  </a:lnTo>
                  <a:lnTo>
                    <a:pt x="77" y="49"/>
                  </a:lnTo>
                  <a:lnTo>
                    <a:pt x="77" y="47"/>
                  </a:lnTo>
                  <a:lnTo>
                    <a:pt x="79" y="47"/>
                  </a:lnTo>
                  <a:lnTo>
                    <a:pt x="79" y="44"/>
                  </a:lnTo>
                  <a:lnTo>
                    <a:pt x="82" y="44"/>
                  </a:lnTo>
                  <a:lnTo>
                    <a:pt x="82" y="47"/>
                  </a:lnTo>
                  <a:lnTo>
                    <a:pt x="84" y="47"/>
                  </a:lnTo>
                  <a:lnTo>
                    <a:pt x="86" y="47"/>
                  </a:lnTo>
                  <a:lnTo>
                    <a:pt x="86" y="49"/>
                  </a:lnTo>
                  <a:lnTo>
                    <a:pt x="89" y="49"/>
                  </a:lnTo>
                  <a:lnTo>
                    <a:pt x="91" y="49"/>
                  </a:lnTo>
                  <a:lnTo>
                    <a:pt x="91" y="52"/>
                  </a:lnTo>
                  <a:lnTo>
                    <a:pt x="94" y="52"/>
                  </a:lnTo>
                  <a:lnTo>
                    <a:pt x="96" y="52"/>
                  </a:lnTo>
                  <a:lnTo>
                    <a:pt x="98" y="52"/>
                  </a:lnTo>
                  <a:lnTo>
                    <a:pt x="98" y="54"/>
                  </a:lnTo>
                  <a:lnTo>
                    <a:pt x="96" y="54"/>
                  </a:lnTo>
                  <a:lnTo>
                    <a:pt x="96" y="56"/>
                  </a:lnTo>
                  <a:lnTo>
                    <a:pt x="94" y="56"/>
                  </a:lnTo>
                  <a:lnTo>
                    <a:pt x="94" y="59"/>
                  </a:lnTo>
                  <a:lnTo>
                    <a:pt x="91" y="59"/>
                  </a:lnTo>
                  <a:lnTo>
                    <a:pt x="91" y="61"/>
                  </a:lnTo>
                  <a:lnTo>
                    <a:pt x="89" y="61"/>
                  </a:lnTo>
                  <a:lnTo>
                    <a:pt x="86" y="61"/>
                  </a:lnTo>
                  <a:lnTo>
                    <a:pt x="86" y="63"/>
                  </a:lnTo>
                  <a:lnTo>
                    <a:pt x="84" y="63"/>
                  </a:lnTo>
                  <a:lnTo>
                    <a:pt x="84" y="66"/>
                  </a:lnTo>
                  <a:lnTo>
                    <a:pt x="82" y="66"/>
                  </a:lnTo>
                  <a:lnTo>
                    <a:pt x="82" y="68"/>
                  </a:lnTo>
                  <a:lnTo>
                    <a:pt x="79" y="68"/>
                  </a:lnTo>
                  <a:lnTo>
                    <a:pt x="79" y="70"/>
                  </a:lnTo>
                  <a:lnTo>
                    <a:pt x="79" y="73"/>
                  </a:lnTo>
                  <a:lnTo>
                    <a:pt x="79" y="75"/>
                  </a:lnTo>
                  <a:lnTo>
                    <a:pt x="79" y="77"/>
                  </a:lnTo>
                  <a:lnTo>
                    <a:pt x="82" y="77"/>
                  </a:lnTo>
                  <a:lnTo>
                    <a:pt x="79" y="77"/>
                  </a:lnTo>
                  <a:lnTo>
                    <a:pt x="79" y="80"/>
                  </a:lnTo>
                  <a:lnTo>
                    <a:pt x="82" y="80"/>
                  </a:lnTo>
                  <a:lnTo>
                    <a:pt x="82" y="82"/>
                  </a:lnTo>
                  <a:lnTo>
                    <a:pt x="82" y="80"/>
                  </a:lnTo>
                  <a:lnTo>
                    <a:pt x="84" y="80"/>
                  </a:lnTo>
                  <a:lnTo>
                    <a:pt x="86" y="80"/>
                  </a:lnTo>
                  <a:lnTo>
                    <a:pt x="86" y="82"/>
                  </a:lnTo>
                  <a:lnTo>
                    <a:pt x="89" y="82"/>
                  </a:lnTo>
                  <a:lnTo>
                    <a:pt x="91" y="82"/>
                  </a:lnTo>
                  <a:lnTo>
                    <a:pt x="89" y="82"/>
                  </a:lnTo>
                  <a:lnTo>
                    <a:pt x="89" y="84"/>
                  </a:lnTo>
                  <a:lnTo>
                    <a:pt x="89" y="87"/>
                  </a:lnTo>
                  <a:lnTo>
                    <a:pt x="89" y="89"/>
                  </a:lnTo>
                  <a:lnTo>
                    <a:pt x="86" y="89"/>
                  </a:lnTo>
                  <a:lnTo>
                    <a:pt x="86" y="91"/>
                  </a:lnTo>
                  <a:lnTo>
                    <a:pt x="84" y="91"/>
                  </a:lnTo>
                  <a:lnTo>
                    <a:pt x="84" y="93"/>
                  </a:lnTo>
                  <a:lnTo>
                    <a:pt x="84" y="96"/>
                  </a:lnTo>
                  <a:lnTo>
                    <a:pt x="82" y="96"/>
                  </a:lnTo>
                  <a:lnTo>
                    <a:pt x="82" y="98"/>
                  </a:lnTo>
                  <a:lnTo>
                    <a:pt x="79" y="98"/>
                  </a:lnTo>
                  <a:lnTo>
                    <a:pt x="82" y="98"/>
                  </a:lnTo>
                  <a:lnTo>
                    <a:pt x="79" y="98"/>
                  </a:lnTo>
                  <a:lnTo>
                    <a:pt x="79" y="100"/>
                  </a:lnTo>
                  <a:lnTo>
                    <a:pt x="79" y="103"/>
                  </a:lnTo>
                  <a:lnTo>
                    <a:pt x="79" y="105"/>
                  </a:lnTo>
                  <a:lnTo>
                    <a:pt x="82" y="105"/>
                  </a:lnTo>
                  <a:lnTo>
                    <a:pt x="82" y="107"/>
                  </a:lnTo>
                  <a:lnTo>
                    <a:pt x="79" y="107"/>
                  </a:lnTo>
                  <a:lnTo>
                    <a:pt x="77" y="107"/>
                  </a:lnTo>
                  <a:lnTo>
                    <a:pt x="77" y="110"/>
                  </a:lnTo>
                  <a:lnTo>
                    <a:pt x="74" y="110"/>
                  </a:lnTo>
                  <a:lnTo>
                    <a:pt x="74" y="112"/>
                  </a:lnTo>
                  <a:lnTo>
                    <a:pt x="72" y="112"/>
                  </a:lnTo>
                  <a:lnTo>
                    <a:pt x="70" y="112"/>
                  </a:lnTo>
                  <a:lnTo>
                    <a:pt x="67" y="112"/>
                  </a:lnTo>
                  <a:lnTo>
                    <a:pt x="65" y="112"/>
                  </a:lnTo>
                  <a:lnTo>
                    <a:pt x="62" y="112"/>
                  </a:lnTo>
                  <a:lnTo>
                    <a:pt x="62" y="110"/>
                  </a:lnTo>
                  <a:lnTo>
                    <a:pt x="60" y="107"/>
                  </a:lnTo>
                  <a:lnTo>
                    <a:pt x="57" y="107"/>
                  </a:lnTo>
                  <a:lnTo>
                    <a:pt x="57" y="105"/>
                  </a:lnTo>
                  <a:lnTo>
                    <a:pt x="55" y="103"/>
                  </a:lnTo>
                  <a:lnTo>
                    <a:pt x="55" y="100"/>
                  </a:lnTo>
                  <a:lnTo>
                    <a:pt x="50" y="98"/>
                  </a:lnTo>
                  <a:lnTo>
                    <a:pt x="48" y="98"/>
                  </a:lnTo>
                  <a:lnTo>
                    <a:pt x="45" y="98"/>
                  </a:lnTo>
                  <a:lnTo>
                    <a:pt x="43" y="98"/>
                  </a:lnTo>
                  <a:lnTo>
                    <a:pt x="41" y="98"/>
                  </a:lnTo>
                  <a:lnTo>
                    <a:pt x="38" y="98"/>
                  </a:lnTo>
                  <a:lnTo>
                    <a:pt x="36" y="96"/>
                  </a:lnTo>
                  <a:lnTo>
                    <a:pt x="36" y="93"/>
                  </a:lnTo>
                  <a:lnTo>
                    <a:pt x="33" y="91"/>
                  </a:lnTo>
                  <a:lnTo>
                    <a:pt x="31" y="91"/>
                  </a:lnTo>
                  <a:lnTo>
                    <a:pt x="29" y="87"/>
                  </a:lnTo>
                  <a:lnTo>
                    <a:pt x="24" y="87"/>
                  </a:lnTo>
                  <a:lnTo>
                    <a:pt x="21" y="84"/>
                  </a:lnTo>
                  <a:lnTo>
                    <a:pt x="19" y="87"/>
                  </a:lnTo>
                  <a:lnTo>
                    <a:pt x="16" y="87"/>
                  </a:lnTo>
                  <a:lnTo>
                    <a:pt x="4" y="77"/>
                  </a:lnTo>
                  <a:lnTo>
                    <a:pt x="2" y="73"/>
                  </a:lnTo>
                  <a:lnTo>
                    <a:pt x="4" y="73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2" y="59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4" y="49"/>
                  </a:lnTo>
                  <a:lnTo>
                    <a:pt x="7" y="49"/>
                  </a:lnTo>
                  <a:lnTo>
                    <a:pt x="7" y="47"/>
                  </a:lnTo>
                  <a:lnTo>
                    <a:pt x="9" y="47"/>
                  </a:lnTo>
                  <a:lnTo>
                    <a:pt x="9" y="44"/>
                  </a:lnTo>
                  <a:lnTo>
                    <a:pt x="12" y="44"/>
                  </a:lnTo>
                  <a:lnTo>
                    <a:pt x="12" y="42"/>
                  </a:lnTo>
                  <a:lnTo>
                    <a:pt x="14" y="42"/>
                  </a:lnTo>
                  <a:lnTo>
                    <a:pt x="14" y="40"/>
                  </a:lnTo>
                  <a:lnTo>
                    <a:pt x="16" y="40"/>
                  </a:lnTo>
                  <a:lnTo>
                    <a:pt x="19" y="37"/>
                  </a:lnTo>
                  <a:lnTo>
                    <a:pt x="21" y="37"/>
                  </a:lnTo>
                  <a:lnTo>
                    <a:pt x="21" y="35"/>
                  </a:lnTo>
                  <a:lnTo>
                    <a:pt x="24" y="35"/>
                  </a:lnTo>
                  <a:lnTo>
                    <a:pt x="24" y="33"/>
                  </a:lnTo>
                  <a:lnTo>
                    <a:pt x="26" y="33"/>
                  </a:lnTo>
                  <a:lnTo>
                    <a:pt x="26" y="30"/>
                  </a:lnTo>
                  <a:lnTo>
                    <a:pt x="29" y="30"/>
                  </a:lnTo>
                  <a:lnTo>
                    <a:pt x="29" y="28"/>
                  </a:lnTo>
                  <a:lnTo>
                    <a:pt x="31" y="28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6" y="26"/>
                  </a:lnTo>
                  <a:lnTo>
                    <a:pt x="36" y="23"/>
                  </a:lnTo>
                  <a:lnTo>
                    <a:pt x="38" y="21"/>
                  </a:lnTo>
                  <a:lnTo>
                    <a:pt x="41" y="21"/>
                  </a:lnTo>
                  <a:lnTo>
                    <a:pt x="41" y="19"/>
                  </a:lnTo>
                  <a:lnTo>
                    <a:pt x="43" y="19"/>
                  </a:lnTo>
                  <a:lnTo>
                    <a:pt x="48" y="16"/>
                  </a:lnTo>
                  <a:lnTo>
                    <a:pt x="50" y="16"/>
                  </a:lnTo>
                  <a:lnTo>
                    <a:pt x="50" y="14"/>
                  </a:lnTo>
                  <a:lnTo>
                    <a:pt x="53" y="14"/>
                  </a:lnTo>
                  <a:lnTo>
                    <a:pt x="55" y="14"/>
                  </a:lnTo>
                  <a:lnTo>
                    <a:pt x="55" y="16"/>
                  </a:lnTo>
                  <a:lnTo>
                    <a:pt x="60" y="14"/>
                  </a:lnTo>
                  <a:lnTo>
                    <a:pt x="60" y="12"/>
                  </a:lnTo>
                  <a:lnTo>
                    <a:pt x="60" y="9"/>
                  </a:lnTo>
                  <a:lnTo>
                    <a:pt x="62" y="9"/>
                  </a:lnTo>
                  <a:lnTo>
                    <a:pt x="62" y="7"/>
                  </a:lnTo>
                  <a:lnTo>
                    <a:pt x="65" y="7"/>
                  </a:lnTo>
                  <a:lnTo>
                    <a:pt x="67" y="5"/>
                  </a:lnTo>
                  <a:lnTo>
                    <a:pt x="70" y="2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15" name="Freeform 76"/>
            <p:cNvSpPr>
              <a:spLocks/>
            </p:cNvSpPr>
            <p:nvPr/>
          </p:nvSpPr>
          <p:spPr bwMode="auto">
            <a:xfrm>
              <a:off x="3613862" y="2866821"/>
              <a:ext cx="55056" cy="233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7" y="2"/>
                </a:cxn>
                <a:cxn ang="0">
                  <a:pos x="9" y="2"/>
                </a:cxn>
                <a:cxn ang="0">
                  <a:pos x="7" y="2"/>
                </a:cxn>
                <a:cxn ang="0">
                  <a:pos x="7" y="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9" h="4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7" y="2"/>
                  </a:lnTo>
                  <a:lnTo>
                    <a:pt x="9" y="2"/>
                  </a:lnTo>
                  <a:lnTo>
                    <a:pt x="7" y="2"/>
                  </a:lnTo>
                  <a:lnTo>
                    <a:pt x="7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16" name="Freeform 77"/>
            <p:cNvSpPr>
              <a:spLocks/>
            </p:cNvSpPr>
            <p:nvPr/>
          </p:nvSpPr>
          <p:spPr bwMode="auto">
            <a:xfrm>
              <a:off x="3668918" y="2837676"/>
              <a:ext cx="48936" cy="4080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8" y="5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3" y="5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5" y="0"/>
                </a:cxn>
              </a:cxnLst>
              <a:rect l="0" t="0" r="r" b="b"/>
              <a:pathLst>
                <a:path w="8" h="7">
                  <a:moveTo>
                    <a:pt x="5" y="0"/>
                  </a:moveTo>
                  <a:lnTo>
                    <a:pt x="8" y="0"/>
                  </a:lnTo>
                  <a:lnTo>
                    <a:pt x="8" y="2"/>
                  </a:lnTo>
                  <a:lnTo>
                    <a:pt x="8" y="5"/>
                  </a:lnTo>
                  <a:lnTo>
                    <a:pt x="5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3" y="0"/>
                  </a:lnTo>
                  <a:lnTo>
                    <a:pt x="5" y="0"/>
                  </a:lnTo>
                </a:path>
              </a:pathLst>
            </a:custGeom>
            <a:solidFill>
              <a:schemeClr val="accent1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17" name="Freeform 78"/>
            <p:cNvSpPr>
              <a:spLocks/>
            </p:cNvSpPr>
            <p:nvPr/>
          </p:nvSpPr>
          <p:spPr bwMode="auto">
            <a:xfrm>
              <a:off x="3730089" y="2715257"/>
              <a:ext cx="12235" cy="58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18" name="Freeform 79"/>
            <p:cNvSpPr>
              <a:spLocks/>
            </p:cNvSpPr>
            <p:nvPr/>
          </p:nvSpPr>
          <p:spPr bwMode="auto">
            <a:xfrm>
              <a:off x="3626097" y="2715257"/>
              <a:ext cx="103992" cy="4080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7" y="0"/>
                </a:cxn>
                <a:cxn ang="0">
                  <a:pos x="17" y="3"/>
                </a:cxn>
                <a:cxn ang="0">
                  <a:pos x="17" y="5"/>
                </a:cxn>
                <a:cxn ang="0">
                  <a:pos x="17" y="3"/>
                </a:cxn>
                <a:cxn ang="0">
                  <a:pos x="17" y="5"/>
                </a:cxn>
                <a:cxn ang="0">
                  <a:pos x="15" y="5"/>
                </a:cxn>
                <a:cxn ang="0">
                  <a:pos x="12" y="5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10" y="5"/>
                </a:cxn>
                <a:cxn ang="0">
                  <a:pos x="12" y="5"/>
                </a:cxn>
                <a:cxn ang="0">
                  <a:pos x="12" y="3"/>
                </a:cxn>
                <a:cxn ang="0">
                  <a:pos x="15" y="3"/>
                </a:cxn>
                <a:cxn ang="0">
                  <a:pos x="15" y="0"/>
                </a:cxn>
              </a:cxnLst>
              <a:rect l="0" t="0" r="r" b="b"/>
              <a:pathLst>
                <a:path w="17" h="7">
                  <a:moveTo>
                    <a:pt x="15" y="0"/>
                  </a:moveTo>
                  <a:lnTo>
                    <a:pt x="17" y="0"/>
                  </a:lnTo>
                  <a:lnTo>
                    <a:pt x="17" y="3"/>
                  </a:lnTo>
                  <a:lnTo>
                    <a:pt x="17" y="5"/>
                  </a:lnTo>
                  <a:lnTo>
                    <a:pt x="17" y="3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7" y="5"/>
                  </a:lnTo>
                  <a:lnTo>
                    <a:pt x="7" y="7"/>
                  </a:lnTo>
                  <a:lnTo>
                    <a:pt x="7" y="5"/>
                  </a:lnTo>
                  <a:lnTo>
                    <a:pt x="7" y="7"/>
                  </a:lnTo>
                  <a:lnTo>
                    <a:pt x="5" y="7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5"/>
                  </a:lnTo>
                  <a:lnTo>
                    <a:pt x="5" y="5"/>
                  </a:lnTo>
                  <a:lnTo>
                    <a:pt x="7" y="5"/>
                  </a:lnTo>
                  <a:lnTo>
                    <a:pt x="10" y="5"/>
                  </a:lnTo>
                  <a:lnTo>
                    <a:pt x="12" y="5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5" y="0"/>
                  </a:lnTo>
                </a:path>
              </a:pathLst>
            </a:custGeom>
            <a:solidFill>
              <a:schemeClr val="accent1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19" name="Rectangle 80"/>
            <p:cNvSpPr>
              <a:spLocks noChangeArrowheads="1"/>
            </p:cNvSpPr>
            <p:nvPr/>
          </p:nvSpPr>
          <p:spPr bwMode="auto">
            <a:xfrm>
              <a:off x="3638333" y="2633647"/>
              <a:ext cx="18350" cy="17486"/>
            </a:xfrm>
            <a:prstGeom prst="rect">
              <a:avLst/>
            </a:prstGeom>
            <a:solidFill>
              <a:schemeClr val="accent1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20" name="Freeform 81"/>
            <p:cNvSpPr>
              <a:spLocks/>
            </p:cNvSpPr>
            <p:nvPr/>
          </p:nvSpPr>
          <p:spPr bwMode="auto">
            <a:xfrm>
              <a:off x="3656683" y="2569524"/>
              <a:ext cx="42821" cy="5246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5" y="7"/>
                </a:cxn>
                <a:cxn ang="0">
                  <a:pos x="5" y="4"/>
                </a:cxn>
                <a:cxn ang="0">
                  <a:pos x="5" y="7"/>
                </a:cxn>
                <a:cxn ang="0">
                  <a:pos x="2" y="7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5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r" b="b"/>
              <a:pathLst>
                <a:path w="7" h="9">
                  <a:moveTo>
                    <a:pt x="2" y="0"/>
                  </a:moveTo>
                  <a:lnTo>
                    <a:pt x="2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4"/>
                  </a:lnTo>
                  <a:lnTo>
                    <a:pt x="5" y="4"/>
                  </a:lnTo>
                  <a:lnTo>
                    <a:pt x="5" y="7"/>
                  </a:lnTo>
                  <a:lnTo>
                    <a:pt x="5" y="4"/>
                  </a:lnTo>
                  <a:lnTo>
                    <a:pt x="5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5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</a:path>
              </a:pathLst>
            </a:custGeom>
            <a:solidFill>
              <a:schemeClr val="accent1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21" name="Freeform 82"/>
            <p:cNvSpPr>
              <a:spLocks/>
            </p:cNvSpPr>
            <p:nvPr/>
          </p:nvSpPr>
          <p:spPr bwMode="auto">
            <a:xfrm>
              <a:off x="3656683" y="2522892"/>
              <a:ext cx="30586" cy="291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2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22" name="Freeform 83"/>
            <p:cNvSpPr>
              <a:spLocks/>
            </p:cNvSpPr>
            <p:nvPr/>
          </p:nvSpPr>
          <p:spPr bwMode="auto">
            <a:xfrm>
              <a:off x="3656683" y="2429623"/>
              <a:ext cx="12235" cy="408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2" h="7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5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23" name="Rectangle 84"/>
            <p:cNvSpPr>
              <a:spLocks noChangeArrowheads="1"/>
            </p:cNvSpPr>
            <p:nvPr/>
          </p:nvSpPr>
          <p:spPr bwMode="auto">
            <a:xfrm>
              <a:off x="3540456" y="2336349"/>
              <a:ext cx="12235" cy="11659"/>
            </a:xfrm>
            <a:prstGeom prst="rect">
              <a:avLst/>
            </a:prstGeom>
            <a:solidFill>
              <a:schemeClr val="accent1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24" name="Rectangle 85"/>
            <p:cNvSpPr>
              <a:spLocks noChangeArrowheads="1"/>
            </p:cNvSpPr>
            <p:nvPr/>
          </p:nvSpPr>
          <p:spPr bwMode="auto">
            <a:xfrm>
              <a:off x="3522101" y="2336349"/>
              <a:ext cx="30586" cy="11659"/>
            </a:xfrm>
            <a:prstGeom prst="rect">
              <a:avLst/>
            </a:prstGeom>
            <a:solidFill>
              <a:schemeClr val="accent1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25" name="Rectangle 86"/>
            <p:cNvSpPr>
              <a:spLocks noChangeArrowheads="1"/>
            </p:cNvSpPr>
            <p:nvPr/>
          </p:nvSpPr>
          <p:spPr bwMode="auto">
            <a:xfrm>
              <a:off x="3509865" y="2278058"/>
              <a:ext cx="12235" cy="17486"/>
            </a:xfrm>
            <a:prstGeom prst="rect">
              <a:avLst/>
            </a:prstGeom>
            <a:solidFill>
              <a:schemeClr val="accent1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26" name="Freeform 89"/>
            <p:cNvSpPr>
              <a:spLocks/>
            </p:cNvSpPr>
            <p:nvPr/>
          </p:nvSpPr>
          <p:spPr bwMode="auto">
            <a:xfrm>
              <a:off x="2598393" y="2563692"/>
              <a:ext cx="538320" cy="530467"/>
            </a:xfrm>
            <a:custGeom>
              <a:avLst/>
              <a:gdLst/>
              <a:ahLst/>
              <a:cxnLst>
                <a:cxn ang="0">
                  <a:pos x="77" y="21"/>
                </a:cxn>
                <a:cxn ang="0">
                  <a:pos x="77" y="26"/>
                </a:cxn>
                <a:cxn ang="0">
                  <a:pos x="79" y="42"/>
                </a:cxn>
                <a:cxn ang="0">
                  <a:pos x="79" y="49"/>
                </a:cxn>
                <a:cxn ang="0">
                  <a:pos x="79" y="52"/>
                </a:cxn>
                <a:cxn ang="0">
                  <a:pos x="79" y="63"/>
                </a:cxn>
                <a:cxn ang="0">
                  <a:pos x="79" y="73"/>
                </a:cxn>
                <a:cxn ang="0">
                  <a:pos x="74" y="75"/>
                </a:cxn>
                <a:cxn ang="0">
                  <a:pos x="67" y="77"/>
                </a:cxn>
                <a:cxn ang="0">
                  <a:pos x="62" y="82"/>
                </a:cxn>
                <a:cxn ang="0">
                  <a:pos x="55" y="84"/>
                </a:cxn>
                <a:cxn ang="0">
                  <a:pos x="50" y="89"/>
                </a:cxn>
                <a:cxn ang="0">
                  <a:pos x="46" y="91"/>
                </a:cxn>
                <a:cxn ang="0">
                  <a:pos x="5" y="82"/>
                </a:cxn>
                <a:cxn ang="0">
                  <a:pos x="2" y="75"/>
                </a:cxn>
                <a:cxn ang="0">
                  <a:pos x="5" y="70"/>
                </a:cxn>
                <a:cxn ang="0">
                  <a:pos x="7" y="66"/>
                </a:cxn>
                <a:cxn ang="0">
                  <a:pos x="7" y="59"/>
                </a:cxn>
                <a:cxn ang="0">
                  <a:pos x="7" y="54"/>
                </a:cxn>
                <a:cxn ang="0">
                  <a:pos x="7" y="42"/>
                </a:cxn>
                <a:cxn ang="0">
                  <a:pos x="5" y="36"/>
                </a:cxn>
                <a:cxn ang="0">
                  <a:pos x="2" y="29"/>
                </a:cxn>
                <a:cxn ang="0">
                  <a:pos x="2" y="29"/>
                </a:cxn>
                <a:cxn ang="0">
                  <a:pos x="5" y="26"/>
                </a:cxn>
                <a:cxn ang="0">
                  <a:pos x="7" y="24"/>
                </a:cxn>
                <a:cxn ang="0">
                  <a:pos x="12" y="24"/>
                </a:cxn>
                <a:cxn ang="0">
                  <a:pos x="17" y="21"/>
                </a:cxn>
                <a:cxn ang="0">
                  <a:pos x="19" y="19"/>
                </a:cxn>
                <a:cxn ang="0">
                  <a:pos x="24" y="19"/>
                </a:cxn>
                <a:cxn ang="0">
                  <a:pos x="29" y="19"/>
                </a:cxn>
                <a:cxn ang="0">
                  <a:pos x="34" y="19"/>
                </a:cxn>
                <a:cxn ang="0">
                  <a:pos x="36" y="17"/>
                </a:cxn>
                <a:cxn ang="0">
                  <a:pos x="43" y="14"/>
                </a:cxn>
                <a:cxn ang="0">
                  <a:pos x="46" y="12"/>
                </a:cxn>
                <a:cxn ang="0">
                  <a:pos x="50" y="10"/>
                </a:cxn>
                <a:cxn ang="0">
                  <a:pos x="55" y="7"/>
                </a:cxn>
                <a:cxn ang="0">
                  <a:pos x="60" y="5"/>
                </a:cxn>
                <a:cxn ang="0">
                  <a:pos x="65" y="3"/>
                </a:cxn>
                <a:cxn ang="0">
                  <a:pos x="67" y="0"/>
                </a:cxn>
                <a:cxn ang="0">
                  <a:pos x="72" y="0"/>
                </a:cxn>
                <a:cxn ang="0">
                  <a:pos x="74" y="3"/>
                </a:cxn>
                <a:cxn ang="0">
                  <a:pos x="74" y="7"/>
                </a:cxn>
                <a:cxn ang="0">
                  <a:pos x="72" y="12"/>
                </a:cxn>
                <a:cxn ang="0">
                  <a:pos x="72" y="17"/>
                </a:cxn>
              </a:cxnLst>
              <a:rect l="0" t="0" r="r" b="b"/>
              <a:pathLst>
                <a:path w="88" h="91">
                  <a:moveTo>
                    <a:pt x="72" y="17"/>
                  </a:moveTo>
                  <a:lnTo>
                    <a:pt x="77" y="21"/>
                  </a:lnTo>
                  <a:lnTo>
                    <a:pt x="74" y="21"/>
                  </a:lnTo>
                  <a:lnTo>
                    <a:pt x="77" y="26"/>
                  </a:lnTo>
                  <a:lnTo>
                    <a:pt x="88" y="36"/>
                  </a:lnTo>
                  <a:lnTo>
                    <a:pt x="79" y="42"/>
                  </a:lnTo>
                  <a:lnTo>
                    <a:pt x="79" y="47"/>
                  </a:lnTo>
                  <a:lnTo>
                    <a:pt x="79" y="49"/>
                  </a:lnTo>
                  <a:lnTo>
                    <a:pt x="77" y="52"/>
                  </a:lnTo>
                  <a:lnTo>
                    <a:pt x="79" y="52"/>
                  </a:lnTo>
                  <a:lnTo>
                    <a:pt x="79" y="61"/>
                  </a:lnTo>
                  <a:lnTo>
                    <a:pt x="79" y="63"/>
                  </a:lnTo>
                  <a:lnTo>
                    <a:pt x="79" y="66"/>
                  </a:lnTo>
                  <a:lnTo>
                    <a:pt x="79" y="73"/>
                  </a:lnTo>
                  <a:lnTo>
                    <a:pt x="77" y="73"/>
                  </a:lnTo>
                  <a:lnTo>
                    <a:pt x="74" y="75"/>
                  </a:lnTo>
                  <a:lnTo>
                    <a:pt x="69" y="75"/>
                  </a:lnTo>
                  <a:lnTo>
                    <a:pt x="67" y="77"/>
                  </a:lnTo>
                  <a:lnTo>
                    <a:pt x="65" y="80"/>
                  </a:lnTo>
                  <a:lnTo>
                    <a:pt x="62" y="82"/>
                  </a:lnTo>
                  <a:lnTo>
                    <a:pt x="60" y="84"/>
                  </a:lnTo>
                  <a:lnTo>
                    <a:pt x="55" y="84"/>
                  </a:lnTo>
                  <a:lnTo>
                    <a:pt x="53" y="87"/>
                  </a:lnTo>
                  <a:lnTo>
                    <a:pt x="50" y="89"/>
                  </a:lnTo>
                  <a:lnTo>
                    <a:pt x="48" y="89"/>
                  </a:lnTo>
                  <a:lnTo>
                    <a:pt x="46" y="91"/>
                  </a:lnTo>
                  <a:lnTo>
                    <a:pt x="7" y="84"/>
                  </a:lnTo>
                  <a:lnTo>
                    <a:pt x="5" y="82"/>
                  </a:lnTo>
                  <a:lnTo>
                    <a:pt x="2" y="80"/>
                  </a:lnTo>
                  <a:lnTo>
                    <a:pt x="2" y="75"/>
                  </a:lnTo>
                  <a:lnTo>
                    <a:pt x="2" y="73"/>
                  </a:lnTo>
                  <a:lnTo>
                    <a:pt x="5" y="70"/>
                  </a:lnTo>
                  <a:lnTo>
                    <a:pt x="5" y="68"/>
                  </a:lnTo>
                  <a:lnTo>
                    <a:pt x="7" y="66"/>
                  </a:lnTo>
                  <a:lnTo>
                    <a:pt x="7" y="63"/>
                  </a:lnTo>
                  <a:lnTo>
                    <a:pt x="7" y="59"/>
                  </a:lnTo>
                  <a:lnTo>
                    <a:pt x="7" y="56"/>
                  </a:lnTo>
                  <a:lnTo>
                    <a:pt x="7" y="54"/>
                  </a:lnTo>
                  <a:lnTo>
                    <a:pt x="7" y="52"/>
                  </a:lnTo>
                  <a:lnTo>
                    <a:pt x="7" y="42"/>
                  </a:lnTo>
                  <a:lnTo>
                    <a:pt x="5" y="38"/>
                  </a:lnTo>
                  <a:lnTo>
                    <a:pt x="5" y="36"/>
                  </a:lnTo>
                  <a:lnTo>
                    <a:pt x="5" y="31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2" y="29"/>
                  </a:lnTo>
                  <a:lnTo>
                    <a:pt x="2" y="26"/>
                  </a:lnTo>
                  <a:lnTo>
                    <a:pt x="5" y="26"/>
                  </a:lnTo>
                  <a:lnTo>
                    <a:pt x="5" y="24"/>
                  </a:lnTo>
                  <a:lnTo>
                    <a:pt x="7" y="24"/>
                  </a:lnTo>
                  <a:lnTo>
                    <a:pt x="10" y="24"/>
                  </a:lnTo>
                  <a:lnTo>
                    <a:pt x="12" y="24"/>
                  </a:lnTo>
                  <a:lnTo>
                    <a:pt x="14" y="21"/>
                  </a:lnTo>
                  <a:lnTo>
                    <a:pt x="17" y="21"/>
                  </a:lnTo>
                  <a:lnTo>
                    <a:pt x="17" y="19"/>
                  </a:lnTo>
                  <a:lnTo>
                    <a:pt x="19" y="19"/>
                  </a:lnTo>
                  <a:lnTo>
                    <a:pt x="22" y="19"/>
                  </a:lnTo>
                  <a:lnTo>
                    <a:pt x="24" y="19"/>
                  </a:lnTo>
                  <a:lnTo>
                    <a:pt x="26" y="19"/>
                  </a:lnTo>
                  <a:lnTo>
                    <a:pt x="29" y="19"/>
                  </a:lnTo>
                  <a:lnTo>
                    <a:pt x="31" y="19"/>
                  </a:lnTo>
                  <a:lnTo>
                    <a:pt x="34" y="19"/>
                  </a:lnTo>
                  <a:lnTo>
                    <a:pt x="34" y="17"/>
                  </a:lnTo>
                  <a:lnTo>
                    <a:pt x="36" y="17"/>
                  </a:lnTo>
                  <a:lnTo>
                    <a:pt x="41" y="14"/>
                  </a:lnTo>
                  <a:lnTo>
                    <a:pt x="43" y="14"/>
                  </a:lnTo>
                  <a:lnTo>
                    <a:pt x="46" y="14"/>
                  </a:lnTo>
                  <a:lnTo>
                    <a:pt x="46" y="12"/>
                  </a:lnTo>
                  <a:lnTo>
                    <a:pt x="48" y="12"/>
                  </a:lnTo>
                  <a:lnTo>
                    <a:pt x="50" y="10"/>
                  </a:lnTo>
                  <a:lnTo>
                    <a:pt x="53" y="10"/>
                  </a:lnTo>
                  <a:lnTo>
                    <a:pt x="55" y="7"/>
                  </a:lnTo>
                  <a:lnTo>
                    <a:pt x="58" y="5"/>
                  </a:lnTo>
                  <a:lnTo>
                    <a:pt x="60" y="5"/>
                  </a:lnTo>
                  <a:lnTo>
                    <a:pt x="62" y="3"/>
                  </a:lnTo>
                  <a:lnTo>
                    <a:pt x="65" y="3"/>
                  </a:lnTo>
                  <a:lnTo>
                    <a:pt x="67" y="3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2" y="0"/>
                  </a:lnTo>
                  <a:lnTo>
                    <a:pt x="74" y="0"/>
                  </a:lnTo>
                  <a:lnTo>
                    <a:pt x="74" y="3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2" y="10"/>
                  </a:lnTo>
                  <a:lnTo>
                    <a:pt x="72" y="12"/>
                  </a:lnTo>
                  <a:lnTo>
                    <a:pt x="72" y="14"/>
                  </a:lnTo>
                  <a:lnTo>
                    <a:pt x="72" y="1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27" name="Freeform 102"/>
            <p:cNvSpPr>
              <a:spLocks/>
            </p:cNvSpPr>
            <p:nvPr/>
          </p:nvSpPr>
          <p:spPr bwMode="auto">
            <a:xfrm>
              <a:off x="3552691" y="4889594"/>
              <a:ext cx="12235" cy="58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28" name="Freeform 127"/>
            <p:cNvSpPr>
              <a:spLocks/>
            </p:cNvSpPr>
            <p:nvPr/>
          </p:nvSpPr>
          <p:spPr bwMode="auto">
            <a:xfrm>
              <a:off x="2308171" y="4556420"/>
              <a:ext cx="1254043" cy="594590"/>
            </a:xfrm>
            <a:custGeom>
              <a:avLst/>
              <a:gdLst/>
              <a:ahLst/>
              <a:cxnLst>
                <a:cxn ang="0">
                  <a:pos x="61" y="5"/>
                </a:cxn>
                <a:cxn ang="0">
                  <a:pos x="70" y="5"/>
                </a:cxn>
                <a:cxn ang="0">
                  <a:pos x="75" y="21"/>
                </a:cxn>
                <a:cxn ang="0">
                  <a:pos x="78" y="28"/>
                </a:cxn>
                <a:cxn ang="0">
                  <a:pos x="80" y="33"/>
                </a:cxn>
                <a:cxn ang="0">
                  <a:pos x="87" y="40"/>
                </a:cxn>
                <a:cxn ang="0">
                  <a:pos x="92" y="44"/>
                </a:cxn>
                <a:cxn ang="0">
                  <a:pos x="104" y="42"/>
                </a:cxn>
                <a:cxn ang="0">
                  <a:pos x="104" y="35"/>
                </a:cxn>
                <a:cxn ang="0">
                  <a:pos x="102" y="26"/>
                </a:cxn>
                <a:cxn ang="0">
                  <a:pos x="107" y="21"/>
                </a:cxn>
                <a:cxn ang="0">
                  <a:pos x="109" y="9"/>
                </a:cxn>
                <a:cxn ang="0">
                  <a:pos x="119" y="12"/>
                </a:cxn>
                <a:cxn ang="0">
                  <a:pos x="128" y="14"/>
                </a:cxn>
                <a:cxn ang="0">
                  <a:pos x="138" y="14"/>
                </a:cxn>
                <a:cxn ang="0">
                  <a:pos x="150" y="12"/>
                </a:cxn>
                <a:cxn ang="0">
                  <a:pos x="160" y="14"/>
                </a:cxn>
                <a:cxn ang="0">
                  <a:pos x="169" y="19"/>
                </a:cxn>
                <a:cxn ang="0">
                  <a:pos x="179" y="23"/>
                </a:cxn>
                <a:cxn ang="0">
                  <a:pos x="186" y="28"/>
                </a:cxn>
                <a:cxn ang="0">
                  <a:pos x="195" y="35"/>
                </a:cxn>
                <a:cxn ang="0">
                  <a:pos x="200" y="42"/>
                </a:cxn>
                <a:cxn ang="0">
                  <a:pos x="198" y="46"/>
                </a:cxn>
                <a:cxn ang="0">
                  <a:pos x="189" y="42"/>
                </a:cxn>
                <a:cxn ang="0">
                  <a:pos x="179" y="40"/>
                </a:cxn>
                <a:cxn ang="0">
                  <a:pos x="164" y="42"/>
                </a:cxn>
                <a:cxn ang="0">
                  <a:pos x="152" y="42"/>
                </a:cxn>
                <a:cxn ang="0">
                  <a:pos x="138" y="37"/>
                </a:cxn>
                <a:cxn ang="0">
                  <a:pos x="131" y="44"/>
                </a:cxn>
                <a:cxn ang="0">
                  <a:pos x="119" y="53"/>
                </a:cxn>
                <a:cxn ang="0">
                  <a:pos x="109" y="65"/>
                </a:cxn>
                <a:cxn ang="0">
                  <a:pos x="94" y="72"/>
                </a:cxn>
                <a:cxn ang="0">
                  <a:pos x="80" y="72"/>
                </a:cxn>
                <a:cxn ang="0">
                  <a:pos x="66" y="79"/>
                </a:cxn>
                <a:cxn ang="0">
                  <a:pos x="51" y="83"/>
                </a:cxn>
                <a:cxn ang="0">
                  <a:pos x="41" y="93"/>
                </a:cxn>
                <a:cxn ang="0">
                  <a:pos x="27" y="97"/>
                </a:cxn>
                <a:cxn ang="0">
                  <a:pos x="17" y="99"/>
                </a:cxn>
                <a:cxn ang="0">
                  <a:pos x="10" y="97"/>
                </a:cxn>
                <a:cxn ang="0">
                  <a:pos x="5" y="88"/>
                </a:cxn>
                <a:cxn ang="0">
                  <a:pos x="13" y="81"/>
                </a:cxn>
                <a:cxn ang="0">
                  <a:pos x="22" y="74"/>
                </a:cxn>
                <a:cxn ang="0">
                  <a:pos x="29" y="67"/>
                </a:cxn>
                <a:cxn ang="0">
                  <a:pos x="27" y="58"/>
                </a:cxn>
                <a:cxn ang="0">
                  <a:pos x="20" y="51"/>
                </a:cxn>
                <a:cxn ang="0">
                  <a:pos x="13" y="44"/>
                </a:cxn>
                <a:cxn ang="0">
                  <a:pos x="8" y="33"/>
                </a:cxn>
                <a:cxn ang="0">
                  <a:pos x="0" y="16"/>
                </a:cxn>
                <a:cxn ang="0">
                  <a:pos x="10" y="9"/>
                </a:cxn>
                <a:cxn ang="0">
                  <a:pos x="17" y="9"/>
                </a:cxn>
                <a:cxn ang="0">
                  <a:pos x="29" y="5"/>
                </a:cxn>
                <a:cxn ang="0">
                  <a:pos x="41" y="2"/>
                </a:cxn>
              </a:cxnLst>
              <a:rect l="0" t="0" r="r" b="b"/>
              <a:pathLst>
                <a:path w="205" h="102">
                  <a:moveTo>
                    <a:pt x="53" y="2"/>
                  </a:moveTo>
                  <a:lnTo>
                    <a:pt x="56" y="5"/>
                  </a:lnTo>
                  <a:lnTo>
                    <a:pt x="58" y="5"/>
                  </a:lnTo>
                  <a:lnTo>
                    <a:pt x="61" y="2"/>
                  </a:lnTo>
                  <a:lnTo>
                    <a:pt x="61" y="5"/>
                  </a:lnTo>
                  <a:lnTo>
                    <a:pt x="63" y="2"/>
                  </a:lnTo>
                  <a:lnTo>
                    <a:pt x="66" y="2"/>
                  </a:lnTo>
                  <a:lnTo>
                    <a:pt x="66" y="5"/>
                  </a:lnTo>
                  <a:lnTo>
                    <a:pt x="68" y="5"/>
                  </a:lnTo>
                  <a:lnTo>
                    <a:pt x="70" y="5"/>
                  </a:lnTo>
                  <a:lnTo>
                    <a:pt x="73" y="12"/>
                  </a:lnTo>
                  <a:lnTo>
                    <a:pt x="73" y="14"/>
                  </a:lnTo>
                  <a:lnTo>
                    <a:pt x="73" y="16"/>
                  </a:lnTo>
                  <a:lnTo>
                    <a:pt x="73" y="19"/>
                  </a:lnTo>
                  <a:lnTo>
                    <a:pt x="75" y="21"/>
                  </a:lnTo>
                  <a:lnTo>
                    <a:pt x="73" y="21"/>
                  </a:lnTo>
                  <a:lnTo>
                    <a:pt x="73" y="23"/>
                  </a:lnTo>
                  <a:lnTo>
                    <a:pt x="73" y="26"/>
                  </a:lnTo>
                  <a:lnTo>
                    <a:pt x="75" y="26"/>
                  </a:lnTo>
                  <a:lnTo>
                    <a:pt x="78" y="28"/>
                  </a:lnTo>
                  <a:lnTo>
                    <a:pt x="78" y="30"/>
                  </a:lnTo>
                  <a:lnTo>
                    <a:pt x="75" y="30"/>
                  </a:lnTo>
                  <a:lnTo>
                    <a:pt x="78" y="30"/>
                  </a:lnTo>
                  <a:lnTo>
                    <a:pt x="78" y="33"/>
                  </a:lnTo>
                  <a:lnTo>
                    <a:pt x="80" y="33"/>
                  </a:lnTo>
                  <a:lnTo>
                    <a:pt x="82" y="33"/>
                  </a:lnTo>
                  <a:lnTo>
                    <a:pt x="82" y="35"/>
                  </a:lnTo>
                  <a:lnTo>
                    <a:pt x="85" y="37"/>
                  </a:lnTo>
                  <a:lnTo>
                    <a:pt x="85" y="40"/>
                  </a:lnTo>
                  <a:lnTo>
                    <a:pt x="87" y="40"/>
                  </a:lnTo>
                  <a:lnTo>
                    <a:pt x="87" y="42"/>
                  </a:lnTo>
                  <a:lnTo>
                    <a:pt x="90" y="42"/>
                  </a:lnTo>
                  <a:lnTo>
                    <a:pt x="90" y="44"/>
                  </a:lnTo>
                  <a:lnTo>
                    <a:pt x="90" y="42"/>
                  </a:lnTo>
                  <a:lnTo>
                    <a:pt x="92" y="44"/>
                  </a:lnTo>
                  <a:lnTo>
                    <a:pt x="94" y="44"/>
                  </a:lnTo>
                  <a:lnTo>
                    <a:pt x="97" y="44"/>
                  </a:lnTo>
                  <a:lnTo>
                    <a:pt x="99" y="44"/>
                  </a:lnTo>
                  <a:lnTo>
                    <a:pt x="102" y="44"/>
                  </a:lnTo>
                  <a:lnTo>
                    <a:pt x="104" y="42"/>
                  </a:lnTo>
                  <a:lnTo>
                    <a:pt x="104" y="40"/>
                  </a:lnTo>
                  <a:lnTo>
                    <a:pt x="107" y="40"/>
                  </a:lnTo>
                  <a:lnTo>
                    <a:pt x="107" y="37"/>
                  </a:lnTo>
                  <a:lnTo>
                    <a:pt x="107" y="35"/>
                  </a:lnTo>
                  <a:lnTo>
                    <a:pt x="104" y="35"/>
                  </a:lnTo>
                  <a:lnTo>
                    <a:pt x="104" y="33"/>
                  </a:lnTo>
                  <a:lnTo>
                    <a:pt x="104" y="30"/>
                  </a:lnTo>
                  <a:lnTo>
                    <a:pt x="102" y="30"/>
                  </a:lnTo>
                  <a:lnTo>
                    <a:pt x="102" y="28"/>
                  </a:lnTo>
                  <a:lnTo>
                    <a:pt x="102" y="26"/>
                  </a:lnTo>
                  <a:lnTo>
                    <a:pt x="102" y="23"/>
                  </a:lnTo>
                  <a:lnTo>
                    <a:pt x="107" y="23"/>
                  </a:lnTo>
                  <a:lnTo>
                    <a:pt x="107" y="21"/>
                  </a:lnTo>
                  <a:lnTo>
                    <a:pt x="109" y="21"/>
                  </a:lnTo>
                  <a:lnTo>
                    <a:pt x="107" y="21"/>
                  </a:lnTo>
                  <a:lnTo>
                    <a:pt x="107" y="19"/>
                  </a:lnTo>
                  <a:lnTo>
                    <a:pt x="107" y="16"/>
                  </a:lnTo>
                  <a:lnTo>
                    <a:pt x="107" y="14"/>
                  </a:lnTo>
                  <a:lnTo>
                    <a:pt x="107" y="12"/>
                  </a:lnTo>
                  <a:lnTo>
                    <a:pt x="109" y="9"/>
                  </a:lnTo>
                  <a:lnTo>
                    <a:pt x="111" y="9"/>
                  </a:lnTo>
                  <a:lnTo>
                    <a:pt x="111" y="7"/>
                  </a:lnTo>
                  <a:lnTo>
                    <a:pt x="114" y="9"/>
                  </a:lnTo>
                  <a:lnTo>
                    <a:pt x="116" y="9"/>
                  </a:lnTo>
                  <a:lnTo>
                    <a:pt x="119" y="12"/>
                  </a:lnTo>
                  <a:lnTo>
                    <a:pt x="119" y="14"/>
                  </a:lnTo>
                  <a:lnTo>
                    <a:pt x="121" y="14"/>
                  </a:lnTo>
                  <a:lnTo>
                    <a:pt x="123" y="14"/>
                  </a:lnTo>
                  <a:lnTo>
                    <a:pt x="126" y="14"/>
                  </a:lnTo>
                  <a:lnTo>
                    <a:pt x="128" y="14"/>
                  </a:lnTo>
                  <a:lnTo>
                    <a:pt x="131" y="14"/>
                  </a:lnTo>
                  <a:lnTo>
                    <a:pt x="133" y="14"/>
                  </a:lnTo>
                  <a:lnTo>
                    <a:pt x="135" y="14"/>
                  </a:lnTo>
                  <a:lnTo>
                    <a:pt x="135" y="16"/>
                  </a:lnTo>
                  <a:lnTo>
                    <a:pt x="138" y="14"/>
                  </a:lnTo>
                  <a:lnTo>
                    <a:pt x="140" y="14"/>
                  </a:lnTo>
                  <a:lnTo>
                    <a:pt x="143" y="12"/>
                  </a:lnTo>
                  <a:lnTo>
                    <a:pt x="143" y="9"/>
                  </a:lnTo>
                  <a:lnTo>
                    <a:pt x="145" y="9"/>
                  </a:lnTo>
                  <a:lnTo>
                    <a:pt x="150" y="12"/>
                  </a:lnTo>
                  <a:lnTo>
                    <a:pt x="152" y="12"/>
                  </a:lnTo>
                  <a:lnTo>
                    <a:pt x="155" y="12"/>
                  </a:lnTo>
                  <a:lnTo>
                    <a:pt x="155" y="14"/>
                  </a:lnTo>
                  <a:lnTo>
                    <a:pt x="157" y="14"/>
                  </a:lnTo>
                  <a:lnTo>
                    <a:pt x="160" y="14"/>
                  </a:lnTo>
                  <a:lnTo>
                    <a:pt x="157" y="16"/>
                  </a:lnTo>
                  <a:lnTo>
                    <a:pt x="160" y="16"/>
                  </a:lnTo>
                  <a:lnTo>
                    <a:pt x="162" y="19"/>
                  </a:lnTo>
                  <a:lnTo>
                    <a:pt x="164" y="19"/>
                  </a:lnTo>
                  <a:lnTo>
                    <a:pt x="169" y="19"/>
                  </a:lnTo>
                  <a:lnTo>
                    <a:pt x="172" y="19"/>
                  </a:lnTo>
                  <a:lnTo>
                    <a:pt x="172" y="21"/>
                  </a:lnTo>
                  <a:lnTo>
                    <a:pt x="174" y="21"/>
                  </a:lnTo>
                  <a:lnTo>
                    <a:pt x="176" y="21"/>
                  </a:lnTo>
                  <a:lnTo>
                    <a:pt x="179" y="23"/>
                  </a:lnTo>
                  <a:lnTo>
                    <a:pt x="181" y="26"/>
                  </a:lnTo>
                  <a:lnTo>
                    <a:pt x="181" y="28"/>
                  </a:lnTo>
                  <a:lnTo>
                    <a:pt x="181" y="30"/>
                  </a:lnTo>
                  <a:lnTo>
                    <a:pt x="183" y="28"/>
                  </a:lnTo>
                  <a:lnTo>
                    <a:pt x="186" y="28"/>
                  </a:lnTo>
                  <a:lnTo>
                    <a:pt x="189" y="28"/>
                  </a:lnTo>
                  <a:lnTo>
                    <a:pt x="191" y="30"/>
                  </a:lnTo>
                  <a:lnTo>
                    <a:pt x="191" y="33"/>
                  </a:lnTo>
                  <a:lnTo>
                    <a:pt x="193" y="35"/>
                  </a:lnTo>
                  <a:lnTo>
                    <a:pt x="195" y="35"/>
                  </a:lnTo>
                  <a:lnTo>
                    <a:pt x="198" y="35"/>
                  </a:lnTo>
                  <a:lnTo>
                    <a:pt x="198" y="37"/>
                  </a:lnTo>
                  <a:lnTo>
                    <a:pt x="205" y="42"/>
                  </a:lnTo>
                  <a:lnTo>
                    <a:pt x="203" y="42"/>
                  </a:lnTo>
                  <a:lnTo>
                    <a:pt x="200" y="42"/>
                  </a:lnTo>
                  <a:lnTo>
                    <a:pt x="203" y="42"/>
                  </a:lnTo>
                  <a:lnTo>
                    <a:pt x="203" y="44"/>
                  </a:lnTo>
                  <a:lnTo>
                    <a:pt x="203" y="46"/>
                  </a:lnTo>
                  <a:lnTo>
                    <a:pt x="200" y="44"/>
                  </a:lnTo>
                  <a:lnTo>
                    <a:pt x="198" y="46"/>
                  </a:lnTo>
                  <a:lnTo>
                    <a:pt x="195" y="46"/>
                  </a:lnTo>
                  <a:lnTo>
                    <a:pt x="193" y="46"/>
                  </a:lnTo>
                  <a:lnTo>
                    <a:pt x="191" y="46"/>
                  </a:lnTo>
                  <a:lnTo>
                    <a:pt x="191" y="44"/>
                  </a:lnTo>
                  <a:lnTo>
                    <a:pt x="189" y="42"/>
                  </a:lnTo>
                  <a:lnTo>
                    <a:pt x="189" y="40"/>
                  </a:lnTo>
                  <a:lnTo>
                    <a:pt x="186" y="40"/>
                  </a:lnTo>
                  <a:lnTo>
                    <a:pt x="183" y="40"/>
                  </a:lnTo>
                  <a:lnTo>
                    <a:pt x="181" y="40"/>
                  </a:lnTo>
                  <a:lnTo>
                    <a:pt x="179" y="40"/>
                  </a:lnTo>
                  <a:lnTo>
                    <a:pt x="176" y="40"/>
                  </a:lnTo>
                  <a:lnTo>
                    <a:pt x="172" y="40"/>
                  </a:lnTo>
                  <a:lnTo>
                    <a:pt x="169" y="42"/>
                  </a:lnTo>
                  <a:lnTo>
                    <a:pt x="167" y="42"/>
                  </a:lnTo>
                  <a:lnTo>
                    <a:pt x="164" y="42"/>
                  </a:lnTo>
                  <a:lnTo>
                    <a:pt x="162" y="42"/>
                  </a:lnTo>
                  <a:lnTo>
                    <a:pt x="160" y="44"/>
                  </a:lnTo>
                  <a:lnTo>
                    <a:pt x="157" y="44"/>
                  </a:lnTo>
                  <a:lnTo>
                    <a:pt x="155" y="44"/>
                  </a:lnTo>
                  <a:lnTo>
                    <a:pt x="152" y="42"/>
                  </a:lnTo>
                  <a:lnTo>
                    <a:pt x="150" y="40"/>
                  </a:lnTo>
                  <a:lnTo>
                    <a:pt x="145" y="40"/>
                  </a:lnTo>
                  <a:lnTo>
                    <a:pt x="145" y="37"/>
                  </a:lnTo>
                  <a:lnTo>
                    <a:pt x="140" y="37"/>
                  </a:lnTo>
                  <a:lnTo>
                    <a:pt x="138" y="37"/>
                  </a:lnTo>
                  <a:lnTo>
                    <a:pt x="140" y="40"/>
                  </a:lnTo>
                  <a:lnTo>
                    <a:pt x="140" y="42"/>
                  </a:lnTo>
                  <a:lnTo>
                    <a:pt x="135" y="44"/>
                  </a:lnTo>
                  <a:lnTo>
                    <a:pt x="133" y="44"/>
                  </a:lnTo>
                  <a:lnTo>
                    <a:pt x="131" y="44"/>
                  </a:lnTo>
                  <a:lnTo>
                    <a:pt x="128" y="44"/>
                  </a:lnTo>
                  <a:lnTo>
                    <a:pt x="126" y="46"/>
                  </a:lnTo>
                  <a:lnTo>
                    <a:pt x="123" y="49"/>
                  </a:lnTo>
                  <a:lnTo>
                    <a:pt x="121" y="53"/>
                  </a:lnTo>
                  <a:lnTo>
                    <a:pt x="119" y="53"/>
                  </a:lnTo>
                  <a:lnTo>
                    <a:pt x="119" y="56"/>
                  </a:lnTo>
                  <a:lnTo>
                    <a:pt x="116" y="56"/>
                  </a:lnTo>
                  <a:lnTo>
                    <a:pt x="114" y="58"/>
                  </a:lnTo>
                  <a:lnTo>
                    <a:pt x="111" y="62"/>
                  </a:lnTo>
                  <a:lnTo>
                    <a:pt x="109" y="65"/>
                  </a:lnTo>
                  <a:lnTo>
                    <a:pt x="107" y="65"/>
                  </a:lnTo>
                  <a:lnTo>
                    <a:pt x="104" y="69"/>
                  </a:lnTo>
                  <a:lnTo>
                    <a:pt x="99" y="72"/>
                  </a:lnTo>
                  <a:lnTo>
                    <a:pt x="97" y="72"/>
                  </a:lnTo>
                  <a:lnTo>
                    <a:pt x="94" y="72"/>
                  </a:lnTo>
                  <a:lnTo>
                    <a:pt x="92" y="69"/>
                  </a:lnTo>
                  <a:lnTo>
                    <a:pt x="90" y="69"/>
                  </a:lnTo>
                  <a:lnTo>
                    <a:pt x="87" y="69"/>
                  </a:lnTo>
                  <a:lnTo>
                    <a:pt x="82" y="72"/>
                  </a:lnTo>
                  <a:lnTo>
                    <a:pt x="80" y="72"/>
                  </a:lnTo>
                  <a:lnTo>
                    <a:pt x="78" y="74"/>
                  </a:lnTo>
                  <a:lnTo>
                    <a:pt x="75" y="74"/>
                  </a:lnTo>
                  <a:lnTo>
                    <a:pt x="73" y="76"/>
                  </a:lnTo>
                  <a:lnTo>
                    <a:pt x="68" y="79"/>
                  </a:lnTo>
                  <a:lnTo>
                    <a:pt x="66" y="79"/>
                  </a:lnTo>
                  <a:lnTo>
                    <a:pt x="63" y="79"/>
                  </a:lnTo>
                  <a:lnTo>
                    <a:pt x="61" y="81"/>
                  </a:lnTo>
                  <a:lnTo>
                    <a:pt x="58" y="81"/>
                  </a:lnTo>
                  <a:lnTo>
                    <a:pt x="56" y="83"/>
                  </a:lnTo>
                  <a:lnTo>
                    <a:pt x="51" y="83"/>
                  </a:lnTo>
                  <a:lnTo>
                    <a:pt x="49" y="86"/>
                  </a:lnTo>
                  <a:lnTo>
                    <a:pt x="46" y="86"/>
                  </a:lnTo>
                  <a:lnTo>
                    <a:pt x="46" y="88"/>
                  </a:lnTo>
                  <a:lnTo>
                    <a:pt x="44" y="90"/>
                  </a:lnTo>
                  <a:lnTo>
                    <a:pt x="41" y="93"/>
                  </a:lnTo>
                  <a:lnTo>
                    <a:pt x="41" y="95"/>
                  </a:lnTo>
                  <a:lnTo>
                    <a:pt x="39" y="95"/>
                  </a:lnTo>
                  <a:lnTo>
                    <a:pt x="34" y="97"/>
                  </a:lnTo>
                  <a:lnTo>
                    <a:pt x="32" y="97"/>
                  </a:lnTo>
                  <a:lnTo>
                    <a:pt x="27" y="97"/>
                  </a:lnTo>
                  <a:lnTo>
                    <a:pt x="25" y="99"/>
                  </a:lnTo>
                  <a:lnTo>
                    <a:pt x="22" y="102"/>
                  </a:lnTo>
                  <a:lnTo>
                    <a:pt x="20" y="102"/>
                  </a:lnTo>
                  <a:lnTo>
                    <a:pt x="17" y="102"/>
                  </a:lnTo>
                  <a:lnTo>
                    <a:pt x="17" y="99"/>
                  </a:lnTo>
                  <a:lnTo>
                    <a:pt x="17" y="97"/>
                  </a:lnTo>
                  <a:lnTo>
                    <a:pt x="15" y="99"/>
                  </a:lnTo>
                  <a:lnTo>
                    <a:pt x="15" y="97"/>
                  </a:lnTo>
                  <a:lnTo>
                    <a:pt x="13" y="97"/>
                  </a:lnTo>
                  <a:lnTo>
                    <a:pt x="10" y="97"/>
                  </a:lnTo>
                  <a:lnTo>
                    <a:pt x="8" y="97"/>
                  </a:lnTo>
                  <a:lnTo>
                    <a:pt x="8" y="95"/>
                  </a:lnTo>
                  <a:lnTo>
                    <a:pt x="5" y="93"/>
                  </a:lnTo>
                  <a:lnTo>
                    <a:pt x="5" y="90"/>
                  </a:lnTo>
                  <a:lnTo>
                    <a:pt x="5" y="88"/>
                  </a:lnTo>
                  <a:lnTo>
                    <a:pt x="5" y="86"/>
                  </a:lnTo>
                  <a:lnTo>
                    <a:pt x="8" y="83"/>
                  </a:lnTo>
                  <a:lnTo>
                    <a:pt x="8" y="81"/>
                  </a:lnTo>
                  <a:lnTo>
                    <a:pt x="10" y="81"/>
                  </a:lnTo>
                  <a:lnTo>
                    <a:pt x="13" y="81"/>
                  </a:lnTo>
                  <a:lnTo>
                    <a:pt x="15" y="79"/>
                  </a:lnTo>
                  <a:lnTo>
                    <a:pt x="17" y="79"/>
                  </a:lnTo>
                  <a:lnTo>
                    <a:pt x="20" y="79"/>
                  </a:lnTo>
                  <a:lnTo>
                    <a:pt x="20" y="76"/>
                  </a:lnTo>
                  <a:lnTo>
                    <a:pt x="22" y="74"/>
                  </a:lnTo>
                  <a:lnTo>
                    <a:pt x="25" y="72"/>
                  </a:lnTo>
                  <a:lnTo>
                    <a:pt x="25" y="69"/>
                  </a:lnTo>
                  <a:lnTo>
                    <a:pt x="27" y="69"/>
                  </a:lnTo>
                  <a:lnTo>
                    <a:pt x="29" y="69"/>
                  </a:lnTo>
                  <a:lnTo>
                    <a:pt x="29" y="67"/>
                  </a:lnTo>
                  <a:lnTo>
                    <a:pt x="27" y="65"/>
                  </a:lnTo>
                  <a:lnTo>
                    <a:pt x="29" y="65"/>
                  </a:lnTo>
                  <a:lnTo>
                    <a:pt x="27" y="62"/>
                  </a:lnTo>
                  <a:lnTo>
                    <a:pt x="27" y="60"/>
                  </a:lnTo>
                  <a:lnTo>
                    <a:pt x="27" y="58"/>
                  </a:lnTo>
                  <a:lnTo>
                    <a:pt x="25" y="58"/>
                  </a:lnTo>
                  <a:lnTo>
                    <a:pt x="25" y="56"/>
                  </a:lnTo>
                  <a:lnTo>
                    <a:pt x="22" y="53"/>
                  </a:lnTo>
                  <a:lnTo>
                    <a:pt x="22" y="51"/>
                  </a:lnTo>
                  <a:lnTo>
                    <a:pt x="20" y="51"/>
                  </a:lnTo>
                  <a:lnTo>
                    <a:pt x="17" y="49"/>
                  </a:lnTo>
                  <a:lnTo>
                    <a:pt x="17" y="46"/>
                  </a:lnTo>
                  <a:lnTo>
                    <a:pt x="17" y="44"/>
                  </a:lnTo>
                  <a:lnTo>
                    <a:pt x="15" y="44"/>
                  </a:lnTo>
                  <a:lnTo>
                    <a:pt x="13" y="44"/>
                  </a:lnTo>
                  <a:lnTo>
                    <a:pt x="13" y="42"/>
                  </a:lnTo>
                  <a:lnTo>
                    <a:pt x="13" y="40"/>
                  </a:lnTo>
                  <a:lnTo>
                    <a:pt x="13" y="35"/>
                  </a:lnTo>
                  <a:lnTo>
                    <a:pt x="10" y="33"/>
                  </a:lnTo>
                  <a:lnTo>
                    <a:pt x="8" y="33"/>
                  </a:lnTo>
                  <a:lnTo>
                    <a:pt x="8" y="30"/>
                  </a:lnTo>
                  <a:lnTo>
                    <a:pt x="5" y="28"/>
                  </a:lnTo>
                  <a:lnTo>
                    <a:pt x="5" y="26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5" y="12"/>
                  </a:lnTo>
                  <a:lnTo>
                    <a:pt x="8" y="9"/>
                  </a:lnTo>
                  <a:lnTo>
                    <a:pt x="10" y="9"/>
                  </a:lnTo>
                  <a:lnTo>
                    <a:pt x="13" y="9"/>
                  </a:lnTo>
                  <a:lnTo>
                    <a:pt x="13" y="7"/>
                  </a:lnTo>
                  <a:lnTo>
                    <a:pt x="15" y="7"/>
                  </a:lnTo>
                  <a:lnTo>
                    <a:pt x="15" y="9"/>
                  </a:lnTo>
                  <a:lnTo>
                    <a:pt x="17" y="9"/>
                  </a:lnTo>
                  <a:lnTo>
                    <a:pt x="20" y="9"/>
                  </a:lnTo>
                  <a:lnTo>
                    <a:pt x="22" y="9"/>
                  </a:lnTo>
                  <a:lnTo>
                    <a:pt x="25" y="7"/>
                  </a:lnTo>
                  <a:lnTo>
                    <a:pt x="27" y="7"/>
                  </a:lnTo>
                  <a:lnTo>
                    <a:pt x="29" y="5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41" y="2"/>
                  </a:lnTo>
                  <a:lnTo>
                    <a:pt x="44" y="2"/>
                  </a:lnTo>
                  <a:lnTo>
                    <a:pt x="51" y="0"/>
                  </a:lnTo>
                  <a:lnTo>
                    <a:pt x="53" y="2"/>
                  </a:lnTo>
                  <a:close/>
                </a:path>
              </a:pathLst>
            </a:custGeom>
            <a:solidFill>
              <a:srgbClr val="66FFCC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29" name="Rectangle 137"/>
            <p:cNvSpPr>
              <a:spLocks noChangeArrowheads="1"/>
            </p:cNvSpPr>
            <p:nvPr/>
          </p:nvSpPr>
          <p:spPr bwMode="auto">
            <a:xfrm>
              <a:off x="3638333" y="5350111"/>
              <a:ext cx="18350" cy="11659"/>
            </a:xfrm>
            <a:prstGeom prst="rect">
              <a:avLst/>
            </a:prstGeom>
            <a:solidFill>
              <a:schemeClr val="accent1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30" name="Freeform 152"/>
            <p:cNvSpPr>
              <a:spLocks noEditPoints="1"/>
            </p:cNvSpPr>
            <p:nvPr/>
          </p:nvSpPr>
          <p:spPr bwMode="auto">
            <a:xfrm>
              <a:off x="3063307" y="4184244"/>
              <a:ext cx="587261" cy="361416"/>
            </a:xfrm>
            <a:custGeom>
              <a:avLst/>
              <a:gdLst/>
              <a:ahLst/>
              <a:cxnLst>
                <a:cxn ang="0">
                  <a:pos x="89" y="4"/>
                </a:cxn>
                <a:cxn ang="0">
                  <a:pos x="89" y="4"/>
                </a:cxn>
                <a:cxn ang="0">
                  <a:pos x="89" y="0"/>
                </a:cxn>
                <a:cxn ang="0">
                  <a:pos x="92" y="2"/>
                </a:cxn>
                <a:cxn ang="0">
                  <a:pos x="94" y="4"/>
                </a:cxn>
                <a:cxn ang="0">
                  <a:pos x="96" y="7"/>
                </a:cxn>
                <a:cxn ang="0">
                  <a:pos x="94" y="14"/>
                </a:cxn>
                <a:cxn ang="0">
                  <a:pos x="87" y="16"/>
                </a:cxn>
                <a:cxn ang="0">
                  <a:pos x="87" y="11"/>
                </a:cxn>
                <a:cxn ang="0">
                  <a:pos x="82" y="7"/>
                </a:cxn>
                <a:cxn ang="0">
                  <a:pos x="84" y="14"/>
                </a:cxn>
                <a:cxn ang="0">
                  <a:pos x="87" y="16"/>
                </a:cxn>
                <a:cxn ang="0">
                  <a:pos x="84" y="18"/>
                </a:cxn>
                <a:cxn ang="0">
                  <a:pos x="82" y="20"/>
                </a:cxn>
                <a:cxn ang="0">
                  <a:pos x="79" y="27"/>
                </a:cxn>
                <a:cxn ang="0">
                  <a:pos x="77" y="30"/>
                </a:cxn>
                <a:cxn ang="0">
                  <a:pos x="77" y="25"/>
                </a:cxn>
                <a:cxn ang="0">
                  <a:pos x="72" y="25"/>
                </a:cxn>
                <a:cxn ang="0">
                  <a:pos x="65" y="27"/>
                </a:cxn>
                <a:cxn ang="0">
                  <a:pos x="63" y="30"/>
                </a:cxn>
                <a:cxn ang="0">
                  <a:pos x="63" y="34"/>
                </a:cxn>
                <a:cxn ang="0">
                  <a:pos x="63" y="39"/>
                </a:cxn>
                <a:cxn ang="0">
                  <a:pos x="67" y="44"/>
                </a:cxn>
                <a:cxn ang="0">
                  <a:pos x="70" y="46"/>
                </a:cxn>
                <a:cxn ang="0">
                  <a:pos x="75" y="46"/>
                </a:cxn>
                <a:cxn ang="0">
                  <a:pos x="72" y="48"/>
                </a:cxn>
                <a:cxn ang="0">
                  <a:pos x="75" y="46"/>
                </a:cxn>
                <a:cxn ang="0">
                  <a:pos x="77" y="44"/>
                </a:cxn>
                <a:cxn ang="0">
                  <a:pos x="75" y="37"/>
                </a:cxn>
                <a:cxn ang="0">
                  <a:pos x="77" y="34"/>
                </a:cxn>
                <a:cxn ang="0">
                  <a:pos x="84" y="37"/>
                </a:cxn>
                <a:cxn ang="0">
                  <a:pos x="89" y="41"/>
                </a:cxn>
                <a:cxn ang="0">
                  <a:pos x="87" y="48"/>
                </a:cxn>
                <a:cxn ang="0">
                  <a:pos x="79" y="51"/>
                </a:cxn>
                <a:cxn ang="0">
                  <a:pos x="70" y="62"/>
                </a:cxn>
                <a:cxn ang="0">
                  <a:pos x="60" y="55"/>
                </a:cxn>
                <a:cxn ang="0">
                  <a:pos x="53" y="51"/>
                </a:cxn>
                <a:cxn ang="0">
                  <a:pos x="44" y="55"/>
                </a:cxn>
                <a:cxn ang="0">
                  <a:pos x="34" y="60"/>
                </a:cxn>
                <a:cxn ang="0">
                  <a:pos x="32" y="41"/>
                </a:cxn>
                <a:cxn ang="0">
                  <a:pos x="22" y="39"/>
                </a:cxn>
                <a:cxn ang="0">
                  <a:pos x="15" y="30"/>
                </a:cxn>
                <a:cxn ang="0">
                  <a:pos x="3" y="25"/>
                </a:cxn>
                <a:cxn ang="0">
                  <a:pos x="5" y="18"/>
                </a:cxn>
                <a:cxn ang="0">
                  <a:pos x="12" y="14"/>
                </a:cxn>
                <a:cxn ang="0">
                  <a:pos x="19" y="7"/>
                </a:cxn>
                <a:cxn ang="0">
                  <a:pos x="27" y="2"/>
                </a:cxn>
                <a:cxn ang="0">
                  <a:pos x="34" y="2"/>
                </a:cxn>
                <a:cxn ang="0">
                  <a:pos x="44" y="7"/>
                </a:cxn>
                <a:cxn ang="0">
                  <a:pos x="58" y="7"/>
                </a:cxn>
                <a:cxn ang="0">
                  <a:pos x="67" y="7"/>
                </a:cxn>
                <a:cxn ang="0">
                  <a:pos x="77" y="4"/>
                </a:cxn>
                <a:cxn ang="0">
                  <a:pos x="84" y="0"/>
                </a:cxn>
                <a:cxn ang="0">
                  <a:pos x="87" y="2"/>
                </a:cxn>
              </a:cxnLst>
              <a:rect l="0" t="0" r="r" b="b"/>
              <a:pathLst>
                <a:path w="96" h="62">
                  <a:moveTo>
                    <a:pt x="82" y="9"/>
                  </a:moveTo>
                  <a:lnTo>
                    <a:pt x="84" y="9"/>
                  </a:lnTo>
                  <a:lnTo>
                    <a:pt x="82" y="9"/>
                  </a:lnTo>
                  <a:close/>
                  <a:moveTo>
                    <a:pt x="89" y="4"/>
                  </a:moveTo>
                  <a:lnTo>
                    <a:pt x="87" y="4"/>
                  </a:lnTo>
                  <a:lnTo>
                    <a:pt x="87" y="7"/>
                  </a:lnTo>
                  <a:lnTo>
                    <a:pt x="87" y="4"/>
                  </a:lnTo>
                  <a:lnTo>
                    <a:pt x="89" y="4"/>
                  </a:lnTo>
                  <a:lnTo>
                    <a:pt x="89" y="2"/>
                  </a:lnTo>
                  <a:lnTo>
                    <a:pt x="87" y="2"/>
                  </a:lnTo>
                  <a:lnTo>
                    <a:pt x="87" y="0"/>
                  </a:lnTo>
                  <a:lnTo>
                    <a:pt x="89" y="0"/>
                  </a:lnTo>
                  <a:lnTo>
                    <a:pt x="92" y="0"/>
                  </a:lnTo>
                  <a:lnTo>
                    <a:pt x="94" y="0"/>
                  </a:lnTo>
                  <a:lnTo>
                    <a:pt x="94" y="2"/>
                  </a:lnTo>
                  <a:lnTo>
                    <a:pt x="92" y="2"/>
                  </a:lnTo>
                  <a:lnTo>
                    <a:pt x="92" y="4"/>
                  </a:lnTo>
                  <a:lnTo>
                    <a:pt x="92" y="7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7"/>
                  </a:lnTo>
                  <a:lnTo>
                    <a:pt x="94" y="4"/>
                  </a:lnTo>
                  <a:lnTo>
                    <a:pt x="96" y="4"/>
                  </a:lnTo>
                  <a:lnTo>
                    <a:pt x="96" y="7"/>
                  </a:lnTo>
                  <a:lnTo>
                    <a:pt x="94" y="7"/>
                  </a:lnTo>
                  <a:lnTo>
                    <a:pt x="94" y="9"/>
                  </a:lnTo>
                  <a:lnTo>
                    <a:pt x="94" y="11"/>
                  </a:lnTo>
                  <a:lnTo>
                    <a:pt x="94" y="14"/>
                  </a:lnTo>
                  <a:lnTo>
                    <a:pt x="92" y="14"/>
                  </a:lnTo>
                  <a:lnTo>
                    <a:pt x="89" y="14"/>
                  </a:lnTo>
                  <a:lnTo>
                    <a:pt x="89" y="16"/>
                  </a:lnTo>
                  <a:lnTo>
                    <a:pt x="87" y="16"/>
                  </a:lnTo>
                  <a:lnTo>
                    <a:pt x="87" y="14"/>
                  </a:lnTo>
                  <a:lnTo>
                    <a:pt x="89" y="14"/>
                  </a:lnTo>
                  <a:lnTo>
                    <a:pt x="87" y="14"/>
                  </a:lnTo>
                  <a:lnTo>
                    <a:pt x="87" y="11"/>
                  </a:lnTo>
                  <a:lnTo>
                    <a:pt x="84" y="11"/>
                  </a:lnTo>
                  <a:lnTo>
                    <a:pt x="84" y="9"/>
                  </a:lnTo>
                  <a:lnTo>
                    <a:pt x="82" y="9"/>
                  </a:lnTo>
                  <a:lnTo>
                    <a:pt x="82" y="7"/>
                  </a:lnTo>
                  <a:lnTo>
                    <a:pt x="82" y="9"/>
                  </a:lnTo>
                  <a:lnTo>
                    <a:pt x="84" y="9"/>
                  </a:lnTo>
                  <a:lnTo>
                    <a:pt x="84" y="11"/>
                  </a:lnTo>
                  <a:lnTo>
                    <a:pt x="84" y="14"/>
                  </a:lnTo>
                  <a:lnTo>
                    <a:pt x="84" y="16"/>
                  </a:lnTo>
                  <a:lnTo>
                    <a:pt x="87" y="16"/>
                  </a:lnTo>
                  <a:lnTo>
                    <a:pt x="84" y="16"/>
                  </a:lnTo>
                  <a:lnTo>
                    <a:pt x="87" y="16"/>
                  </a:lnTo>
                  <a:lnTo>
                    <a:pt x="84" y="16"/>
                  </a:lnTo>
                  <a:lnTo>
                    <a:pt x="84" y="18"/>
                  </a:lnTo>
                  <a:lnTo>
                    <a:pt x="82" y="18"/>
                  </a:lnTo>
                  <a:lnTo>
                    <a:pt x="84" y="18"/>
                  </a:lnTo>
                  <a:lnTo>
                    <a:pt x="82" y="18"/>
                  </a:lnTo>
                  <a:lnTo>
                    <a:pt x="82" y="16"/>
                  </a:lnTo>
                  <a:lnTo>
                    <a:pt x="82" y="18"/>
                  </a:lnTo>
                  <a:lnTo>
                    <a:pt x="82" y="20"/>
                  </a:lnTo>
                  <a:lnTo>
                    <a:pt x="82" y="23"/>
                  </a:lnTo>
                  <a:lnTo>
                    <a:pt x="79" y="23"/>
                  </a:lnTo>
                  <a:lnTo>
                    <a:pt x="79" y="25"/>
                  </a:lnTo>
                  <a:lnTo>
                    <a:pt x="79" y="27"/>
                  </a:lnTo>
                  <a:lnTo>
                    <a:pt x="79" y="30"/>
                  </a:lnTo>
                  <a:lnTo>
                    <a:pt x="77" y="30"/>
                  </a:lnTo>
                  <a:lnTo>
                    <a:pt x="77" y="32"/>
                  </a:lnTo>
                  <a:lnTo>
                    <a:pt x="77" y="30"/>
                  </a:lnTo>
                  <a:lnTo>
                    <a:pt x="75" y="30"/>
                  </a:lnTo>
                  <a:lnTo>
                    <a:pt x="77" y="30"/>
                  </a:lnTo>
                  <a:lnTo>
                    <a:pt x="77" y="27"/>
                  </a:lnTo>
                  <a:lnTo>
                    <a:pt x="77" y="25"/>
                  </a:lnTo>
                  <a:lnTo>
                    <a:pt x="75" y="25"/>
                  </a:lnTo>
                  <a:lnTo>
                    <a:pt x="75" y="23"/>
                  </a:lnTo>
                  <a:lnTo>
                    <a:pt x="75" y="25"/>
                  </a:lnTo>
                  <a:lnTo>
                    <a:pt x="72" y="25"/>
                  </a:lnTo>
                  <a:lnTo>
                    <a:pt x="70" y="25"/>
                  </a:lnTo>
                  <a:lnTo>
                    <a:pt x="67" y="25"/>
                  </a:lnTo>
                  <a:lnTo>
                    <a:pt x="67" y="27"/>
                  </a:lnTo>
                  <a:lnTo>
                    <a:pt x="65" y="27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3" y="27"/>
                  </a:lnTo>
                  <a:lnTo>
                    <a:pt x="63" y="30"/>
                  </a:lnTo>
                  <a:lnTo>
                    <a:pt x="60" y="30"/>
                  </a:lnTo>
                  <a:lnTo>
                    <a:pt x="63" y="30"/>
                  </a:lnTo>
                  <a:lnTo>
                    <a:pt x="63" y="32"/>
                  </a:lnTo>
                  <a:lnTo>
                    <a:pt x="63" y="34"/>
                  </a:lnTo>
                  <a:lnTo>
                    <a:pt x="60" y="34"/>
                  </a:lnTo>
                  <a:lnTo>
                    <a:pt x="60" y="37"/>
                  </a:lnTo>
                  <a:lnTo>
                    <a:pt x="63" y="37"/>
                  </a:lnTo>
                  <a:lnTo>
                    <a:pt x="63" y="39"/>
                  </a:lnTo>
                  <a:lnTo>
                    <a:pt x="65" y="39"/>
                  </a:lnTo>
                  <a:lnTo>
                    <a:pt x="65" y="41"/>
                  </a:lnTo>
                  <a:lnTo>
                    <a:pt x="65" y="44"/>
                  </a:lnTo>
                  <a:lnTo>
                    <a:pt x="67" y="44"/>
                  </a:lnTo>
                  <a:lnTo>
                    <a:pt x="67" y="46"/>
                  </a:lnTo>
                  <a:lnTo>
                    <a:pt x="65" y="46"/>
                  </a:lnTo>
                  <a:lnTo>
                    <a:pt x="67" y="46"/>
                  </a:lnTo>
                  <a:lnTo>
                    <a:pt x="70" y="46"/>
                  </a:lnTo>
                  <a:lnTo>
                    <a:pt x="70" y="48"/>
                  </a:lnTo>
                  <a:lnTo>
                    <a:pt x="70" y="46"/>
                  </a:lnTo>
                  <a:lnTo>
                    <a:pt x="72" y="46"/>
                  </a:lnTo>
                  <a:lnTo>
                    <a:pt x="75" y="46"/>
                  </a:lnTo>
                  <a:lnTo>
                    <a:pt x="72" y="46"/>
                  </a:lnTo>
                  <a:lnTo>
                    <a:pt x="75" y="46"/>
                  </a:lnTo>
                  <a:lnTo>
                    <a:pt x="72" y="46"/>
                  </a:lnTo>
                  <a:lnTo>
                    <a:pt x="72" y="48"/>
                  </a:lnTo>
                  <a:lnTo>
                    <a:pt x="75" y="48"/>
                  </a:lnTo>
                  <a:lnTo>
                    <a:pt x="72" y="48"/>
                  </a:lnTo>
                  <a:lnTo>
                    <a:pt x="72" y="46"/>
                  </a:lnTo>
                  <a:lnTo>
                    <a:pt x="75" y="46"/>
                  </a:lnTo>
                  <a:lnTo>
                    <a:pt x="75" y="48"/>
                  </a:lnTo>
                  <a:lnTo>
                    <a:pt x="75" y="46"/>
                  </a:lnTo>
                  <a:lnTo>
                    <a:pt x="77" y="46"/>
                  </a:lnTo>
                  <a:lnTo>
                    <a:pt x="77" y="44"/>
                  </a:lnTo>
                  <a:lnTo>
                    <a:pt x="77" y="41"/>
                  </a:lnTo>
                  <a:lnTo>
                    <a:pt x="77" y="39"/>
                  </a:lnTo>
                  <a:lnTo>
                    <a:pt x="77" y="37"/>
                  </a:lnTo>
                  <a:lnTo>
                    <a:pt x="75" y="37"/>
                  </a:lnTo>
                  <a:lnTo>
                    <a:pt x="72" y="37"/>
                  </a:lnTo>
                  <a:lnTo>
                    <a:pt x="75" y="37"/>
                  </a:lnTo>
                  <a:lnTo>
                    <a:pt x="75" y="34"/>
                  </a:lnTo>
                  <a:lnTo>
                    <a:pt x="77" y="34"/>
                  </a:lnTo>
                  <a:lnTo>
                    <a:pt x="79" y="34"/>
                  </a:lnTo>
                  <a:lnTo>
                    <a:pt x="79" y="37"/>
                  </a:lnTo>
                  <a:lnTo>
                    <a:pt x="82" y="37"/>
                  </a:lnTo>
                  <a:lnTo>
                    <a:pt x="84" y="37"/>
                  </a:lnTo>
                  <a:lnTo>
                    <a:pt x="87" y="37"/>
                  </a:lnTo>
                  <a:lnTo>
                    <a:pt x="89" y="37"/>
                  </a:lnTo>
                  <a:lnTo>
                    <a:pt x="89" y="39"/>
                  </a:lnTo>
                  <a:lnTo>
                    <a:pt x="89" y="41"/>
                  </a:lnTo>
                  <a:lnTo>
                    <a:pt x="87" y="41"/>
                  </a:lnTo>
                  <a:lnTo>
                    <a:pt x="87" y="44"/>
                  </a:lnTo>
                  <a:lnTo>
                    <a:pt x="87" y="46"/>
                  </a:lnTo>
                  <a:lnTo>
                    <a:pt x="87" y="48"/>
                  </a:lnTo>
                  <a:lnTo>
                    <a:pt x="84" y="48"/>
                  </a:lnTo>
                  <a:lnTo>
                    <a:pt x="84" y="51"/>
                  </a:lnTo>
                  <a:lnTo>
                    <a:pt x="82" y="51"/>
                  </a:lnTo>
                  <a:lnTo>
                    <a:pt x="79" y="51"/>
                  </a:lnTo>
                  <a:lnTo>
                    <a:pt x="79" y="53"/>
                  </a:lnTo>
                  <a:lnTo>
                    <a:pt x="77" y="53"/>
                  </a:lnTo>
                  <a:lnTo>
                    <a:pt x="70" y="60"/>
                  </a:lnTo>
                  <a:lnTo>
                    <a:pt x="70" y="62"/>
                  </a:lnTo>
                  <a:lnTo>
                    <a:pt x="63" y="62"/>
                  </a:lnTo>
                  <a:lnTo>
                    <a:pt x="60" y="60"/>
                  </a:lnTo>
                  <a:lnTo>
                    <a:pt x="60" y="58"/>
                  </a:lnTo>
                  <a:lnTo>
                    <a:pt x="60" y="55"/>
                  </a:lnTo>
                  <a:lnTo>
                    <a:pt x="60" y="53"/>
                  </a:lnTo>
                  <a:lnTo>
                    <a:pt x="58" y="53"/>
                  </a:lnTo>
                  <a:lnTo>
                    <a:pt x="55" y="53"/>
                  </a:lnTo>
                  <a:lnTo>
                    <a:pt x="53" y="51"/>
                  </a:lnTo>
                  <a:lnTo>
                    <a:pt x="51" y="51"/>
                  </a:lnTo>
                  <a:lnTo>
                    <a:pt x="48" y="51"/>
                  </a:lnTo>
                  <a:lnTo>
                    <a:pt x="46" y="53"/>
                  </a:lnTo>
                  <a:lnTo>
                    <a:pt x="44" y="55"/>
                  </a:lnTo>
                  <a:lnTo>
                    <a:pt x="41" y="55"/>
                  </a:lnTo>
                  <a:lnTo>
                    <a:pt x="38" y="55"/>
                  </a:lnTo>
                  <a:lnTo>
                    <a:pt x="36" y="58"/>
                  </a:lnTo>
                  <a:lnTo>
                    <a:pt x="34" y="60"/>
                  </a:lnTo>
                  <a:lnTo>
                    <a:pt x="32" y="48"/>
                  </a:lnTo>
                  <a:lnTo>
                    <a:pt x="29" y="44"/>
                  </a:lnTo>
                  <a:lnTo>
                    <a:pt x="29" y="41"/>
                  </a:lnTo>
                  <a:lnTo>
                    <a:pt x="32" y="41"/>
                  </a:lnTo>
                  <a:lnTo>
                    <a:pt x="32" y="39"/>
                  </a:lnTo>
                  <a:lnTo>
                    <a:pt x="29" y="39"/>
                  </a:lnTo>
                  <a:lnTo>
                    <a:pt x="24" y="39"/>
                  </a:lnTo>
                  <a:lnTo>
                    <a:pt x="22" y="39"/>
                  </a:lnTo>
                  <a:lnTo>
                    <a:pt x="17" y="34"/>
                  </a:lnTo>
                  <a:lnTo>
                    <a:pt x="17" y="32"/>
                  </a:lnTo>
                  <a:lnTo>
                    <a:pt x="17" y="30"/>
                  </a:lnTo>
                  <a:lnTo>
                    <a:pt x="15" y="30"/>
                  </a:lnTo>
                  <a:lnTo>
                    <a:pt x="12" y="30"/>
                  </a:lnTo>
                  <a:lnTo>
                    <a:pt x="7" y="27"/>
                  </a:lnTo>
                  <a:lnTo>
                    <a:pt x="3" y="27"/>
                  </a:lnTo>
                  <a:lnTo>
                    <a:pt x="3" y="25"/>
                  </a:lnTo>
                  <a:lnTo>
                    <a:pt x="3" y="23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5" y="18"/>
                  </a:lnTo>
                  <a:lnTo>
                    <a:pt x="7" y="18"/>
                  </a:lnTo>
                  <a:lnTo>
                    <a:pt x="7" y="16"/>
                  </a:lnTo>
                  <a:lnTo>
                    <a:pt x="10" y="16"/>
                  </a:lnTo>
                  <a:lnTo>
                    <a:pt x="12" y="14"/>
                  </a:lnTo>
                  <a:lnTo>
                    <a:pt x="15" y="14"/>
                  </a:lnTo>
                  <a:lnTo>
                    <a:pt x="15" y="11"/>
                  </a:lnTo>
                  <a:lnTo>
                    <a:pt x="17" y="9"/>
                  </a:lnTo>
                  <a:lnTo>
                    <a:pt x="19" y="7"/>
                  </a:lnTo>
                  <a:lnTo>
                    <a:pt x="22" y="7"/>
                  </a:lnTo>
                  <a:lnTo>
                    <a:pt x="24" y="4"/>
                  </a:lnTo>
                  <a:lnTo>
                    <a:pt x="27" y="4"/>
                  </a:lnTo>
                  <a:lnTo>
                    <a:pt x="27" y="2"/>
                  </a:lnTo>
                  <a:lnTo>
                    <a:pt x="29" y="2"/>
                  </a:lnTo>
                  <a:lnTo>
                    <a:pt x="32" y="2"/>
                  </a:lnTo>
                  <a:lnTo>
                    <a:pt x="34" y="0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8" y="4"/>
                  </a:lnTo>
                  <a:lnTo>
                    <a:pt x="41" y="7"/>
                  </a:lnTo>
                  <a:lnTo>
                    <a:pt x="44" y="7"/>
                  </a:lnTo>
                  <a:lnTo>
                    <a:pt x="46" y="7"/>
                  </a:lnTo>
                  <a:lnTo>
                    <a:pt x="51" y="7"/>
                  </a:lnTo>
                  <a:lnTo>
                    <a:pt x="55" y="7"/>
                  </a:lnTo>
                  <a:lnTo>
                    <a:pt x="58" y="7"/>
                  </a:lnTo>
                  <a:lnTo>
                    <a:pt x="60" y="9"/>
                  </a:lnTo>
                  <a:lnTo>
                    <a:pt x="63" y="7"/>
                  </a:lnTo>
                  <a:lnTo>
                    <a:pt x="65" y="7"/>
                  </a:lnTo>
                  <a:lnTo>
                    <a:pt x="67" y="7"/>
                  </a:lnTo>
                  <a:lnTo>
                    <a:pt x="70" y="7"/>
                  </a:lnTo>
                  <a:lnTo>
                    <a:pt x="72" y="7"/>
                  </a:lnTo>
                  <a:lnTo>
                    <a:pt x="75" y="7"/>
                  </a:lnTo>
                  <a:lnTo>
                    <a:pt x="77" y="4"/>
                  </a:lnTo>
                  <a:lnTo>
                    <a:pt x="79" y="4"/>
                  </a:lnTo>
                  <a:lnTo>
                    <a:pt x="79" y="2"/>
                  </a:lnTo>
                  <a:lnTo>
                    <a:pt x="82" y="2"/>
                  </a:lnTo>
                  <a:lnTo>
                    <a:pt x="84" y="0"/>
                  </a:lnTo>
                  <a:lnTo>
                    <a:pt x="87" y="0"/>
                  </a:lnTo>
                  <a:lnTo>
                    <a:pt x="84" y="0"/>
                  </a:lnTo>
                  <a:lnTo>
                    <a:pt x="84" y="2"/>
                  </a:lnTo>
                  <a:lnTo>
                    <a:pt x="87" y="2"/>
                  </a:lnTo>
                  <a:lnTo>
                    <a:pt x="89" y="2"/>
                  </a:lnTo>
                  <a:lnTo>
                    <a:pt x="89" y="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31" name="Freeform 153"/>
            <p:cNvSpPr>
              <a:spLocks/>
            </p:cNvSpPr>
            <p:nvPr/>
          </p:nvSpPr>
          <p:spPr bwMode="auto">
            <a:xfrm>
              <a:off x="3564926" y="4236708"/>
              <a:ext cx="12235" cy="58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32" name="Freeform 154"/>
            <p:cNvSpPr>
              <a:spLocks/>
            </p:cNvSpPr>
            <p:nvPr/>
          </p:nvSpPr>
          <p:spPr bwMode="auto">
            <a:xfrm>
              <a:off x="3063307" y="4184244"/>
              <a:ext cx="587261" cy="361416"/>
            </a:xfrm>
            <a:custGeom>
              <a:avLst/>
              <a:gdLst/>
              <a:ahLst/>
              <a:cxnLst>
                <a:cxn ang="0">
                  <a:pos x="87" y="4"/>
                </a:cxn>
                <a:cxn ang="0">
                  <a:pos x="87" y="0"/>
                </a:cxn>
                <a:cxn ang="0">
                  <a:pos x="94" y="2"/>
                </a:cxn>
                <a:cxn ang="0">
                  <a:pos x="92" y="4"/>
                </a:cxn>
                <a:cxn ang="0">
                  <a:pos x="96" y="4"/>
                </a:cxn>
                <a:cxn ang="0">
                  <a:pos x="94" y="11"/>
                </a:cxn>
                <a:cxn ang="0">
                  <a:pos x="89" y="16"/>
                </a:cxn>
                <a:cxn ang="0">
                  <a:pos x="87" y="14"/>
                </a:cxn>
                <a:cxn ang="0">
                  <a:pos x="82" y="9"/>
                </a:cxn>
                <a:cxn ang="0">
                  <a:pos x="84" y="11"/>
                </a:cxn>
                <a:cxn ang="0">
                  <a:pos x="84" y="16"/>
                </a:cxn>
                <a:cxn ang="0">
                  <a:pos x="82" y="18"/>
                </a:cxn>
                <a:cxn ang="0">
                  <a:pos x="82" y="18"/>
                </a:cxn>
                <a:cxn ang="0">
                  <a:pos x="79" y="25"/>
                </a:cxn>
                <a:cxn ang="0">
                  <a:pos x="77" y="32"/>
                </a:cxn>
                <a:cxn ang="0">
                  <a:pos x="77" y="27"/>
                </a:cxn>
                <a:cxn ang="0">
                  <a:pos x="75" y="25"/>
                </a:cxn>
                <a:cxn ang="0">
                  <a:pos x="67" y="27"/>
                </a:cxn>
                <a:cxn ang="0">
                  <a:pos x="63" y="27"/>
                </a:cxn>
                <a:cxn ang="0">
                  <a:pos x="63" y="32"/>
                </a:cxn>
                <a:cxn ang="0">
                  <a:pos x="63" y="37"/>
                </a:cxn>
                <a:cxn ang="0">
                  <a:pos x="65" y="44"/>
                </a:cxn>
                <a:cxn ang="0">
                  <a:pos x="67" y="46"/>
                </a:cxn>
                <a:cxn ang="0">
                  <a:pos x="72" y="46"/>
                </a:cxn>
                <a:cxn ang="0">
                  <a:pos x="72" y="46"/>
                </a:cxn>
                <a:cxn ang="0">
                  <a:pos x="72" y="46"/>
                </a:cxn>
                <a:cxn ang="0">
                  <a:pos x="77" y="46"/>
                </a:cxn>
                <a:cxn ang="0">
                  <a:pos x="77" y="37"/>
                </a:cxn>
                <a:cxn ang="0">
                  <a:pos x="75" y="34"/>
                </a:cxn>
                <a:cxn ang="0">
                  <a:pos x="82" y="37"/>
                </a:cxn>
                <a:cxn ang="0">
                  <a:pos x="89" y="39"/>
                </a:cxn>
                <a:cxn ang="0">
                  <a:pos x="87" y="46"/>
                </a:cxn>
                <a:cxn ang="0">
                  <a:pos x="82" y="51"/>
                </a:cxn>
                <a:cxn ang="0">
                  <a:pos x="70" y="60"/>
                </a:cxn>
                <a:cxn ang="0">
                  <a:pos x="60" y="58"/>
                </a:cxn>
                <a:cxn ang="0">
                  <a:pos x="55" y="53"/>
                </a:cxn>
                <a:cxn ang="0">
                  <a:pos x="46" y="53"/>
                </a:cxn>
                <a:cxn ang="0">
                  <a:pos x="36" y="58"/>
                </a:cxn>
                <a:cxn ang="0">
                  <a:pos x="29" y="41"/>
                </a:cxn>
                <a:cxn ang="0">
                  <a:pos x="24" y="39"/>
                </a:cxn>
                <a:cxn ang="0">
                  <a:pos x="17" y="30"/>
                </a:cxn>
                <a:cxn ang="0">
                  <a:pos x="3" y="27"/>
                </a:cxn>
                <a:cxn ang="0">
                  <a:pos x="0" y="18"/>
                </a:cxn>
                <a:cxn ang="0">
                  <a:pos x="10" y="16"/>
                </a:cxn>
                <a:cxn ang="0">
                  <a:pos x="17" y="9"/>
                </a:cxn>
                <a:cxn ang="0">
                  <a:pos x="27" y="4"/>
                </a:cxn>
                <a:cxn ang="0">
                  <a:pos x="34" y="0"/>
                </a:cxn>
                <a:cxn ang="0">
                  <a:pos x="41" y="7"/>
                </a:cxn>
                <a:cxn ang="0">
                  <a:pos x="55" y="7"/>
                </a:cxn>
                <a:cxn ang="0">
                  <a:pos x="65" y="7"/>
                </a:cxn>
                <a:cxn ang="0">
                  <a:pos x="75" y="7"/>
                </a:cxn>
                <a:cxn ang="0">
                  <a:pos x="82" y="2"/>
                </a:cxn>
                <a:cxn ang="0">
                  <a:pos x="84" y="2"/>
                </a:cxn>
              </a:cxnLst>
              <a:rect l="0" t="0" r="r" b="b"/>
              <a:pathLst>
                <a:path w="96" h="62">
                  <a:moveTo>
                    <a:pt x="89" y="4"/>
                  </a:moveTo>
                  <a:lnTo>
                    <a:pt x="87" y="4"/>
                  </a:lnTo>
                  <a:lnTo>
                    <a:pt x="87" y="7"/>
                  </a:lnTo>
                  <a:lnTo>
                    <a:pt x="87" y="4"/>
                  </a:lnTo>
                  <a:lnTo>
                    <a:pt x="89" y="4"/>
                  </a:lnTo>
                  <a:lnTo>
                    <a:pt x="89" y="2"/>
                  </a:lnTo>
                  <a:lnTo>
                    <a:pt x="87" y="2"/>
                  </a:lnTo>
                  <a:lnTo>
                    <a:pt x="87" y="0"/>
                  </a:lnTo>
                  <a:lnTo>
                    <a:pt x="89" y="0"/>
                  </a:lnTo>
                  <a:lnTo>
                    <a:pt x="92" y="0"/>
                  </a:lnTo>
                  <a:lnTo>
                    <a:pt x="94" y="0"/>
                  </a:lnTo>
                  <a:lnTo>
                    <a:pt x="94" y="2"/>
                  </a:lnTo>
                  <a:lnTo>
                    <a:pt x="92" y="2"/>
                  </a:lnTo>
                  <a:lnTo>
                    <a:pt x="92" y="4"/>
                  </a:lnTo>
                  <a:lnTo>
                    <a:pt x="92" y="7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7"/>
                  </a:lnTo>
                  <a:lnTo>
                    <a:pt x="94" y="4"/>
                  </a:lnTo>
                  <a:lnTo>
                    <a:pt x="96" y="4"/>
                  </a:lnTo>
                  <a:lnTo>
                    <a:pt x="96" y="7"/>
                  </a:lnTo>
                  <a:lnTo>
                    <a:pt x="94" y="7"/>
                  </a:lnTo>
                  <a:lnTo>
                    <a:pt x="94" y="9"/>
                  </a:lnTo>
                  <a:lnTo>
                    <a:pt x="94" y="11"/>
                  </a:lnTo>
                  <a:lnTo>
                    <a:pt x="94" y="14"/>
                  </a:lnTo>
                  <a:lnTo>
                    <a:pt x="92" y="14"/>
                  </a:lnTo>
                  <a:lnTo>
                    <a:pt x="89" y="14"/>
                  </a:lnTo>
                  <a:lnTo>
                    <a:pt x="89" y="16"/>
                  </a:lnTo>
                  <a:lnTo>
                    <a:pt x="87" y="16"/>
                  </a:lnTo>
                  <a:lnTo>
                    <a:pt x="87" y="14"/>
                  </a:lnTo>
                  <a:lnTo>
                    <a:pt x="89" y="14"/>
                  </a:lnTo>
                  <a:lnTo>
                    <a:pt x="87" y="14"/>
                  </a:lnTo>
                  <a:lnTo>
                    <a:pt x="87" y="11"/>
                  </a:lnTo>
                  <a:lnTo>
                    <a:pt x="84" y="11"/>
                  </a:lnTo>
                  <a:lnTo>
                    <a:pt x="84" y="9"/>
                  </a:lnTo>
                  <a:lnTo>
                    <a:pt x="82" y="9"/>
                  </a:lnTo>
                  <a:lnTo>
                    <a:pt x="82" y="7"/>
                  </a:lnTo>
                  <a:lnTo>
                    <a:pt x="82" y="9"/>
                  </a:lnTo>
                  <a:lnTo>
                    <a:pt x="84" y="9"/>
                  </a:lnTo>
                  <a:lnTo>
                    <a:pt x="84" y="11"/>
                  </a:lnTo>
                  <a:lnTo>
                    <a:pt x="84" y="14"/>
                  </a:lnTo>
                  <a:lnTo>
                    <a:pt x="84" y="16"/>
                  </a:lnTo>
                  <a:lnTo>
                    <a:pt x="87" y="16"/>
                  </a:lnTo>
                  <a:lnTo>
                    <a:pt x="84" y="16"/>
                  </a:lnTo>
                  <a:lnTo>
                    <a:pt x="87" y="16"/>
                  </a:lnTo>
                  <a:lnTo>
                    <a:pt x="84" y="16"/>
                  </a:lnTo>
                  <a:lnTo>
                    <a:pt x="84" y="18"/>
                  </a:lnTo>
                  <a:lnTo>
                    <a:pt x="82" y="18"/>
                  </a:lnTo>
                  <a:lnTo>
                    <a:pt x="84" y="18"/>
                  </a:lnTo>
                  <a:lnTo>
                    <a:pt x="82" y="18"/>
                  </a:lnTo>
                  <a:lnTo>
                    <a:pt x="82" y="16"/>
                  </a:lnTo>
                  <a:lnTo>
                    <a:pt x="82" y="18"/>
                  </a:lnTo>
                  <a:lnTo>
                    <a:pt x="82" y="20"/>
                  </a:lnTo>
                  <a:lnTo>
                    <a:pt x="82" y="23"/>
                  </a:lnTo>
                  <a:lnTo>
                    <a:pt x="79" y="23"/>
                  </a:lnTo>
                  <a:lnTo>
                    <a:pt x="79" y="25"/>
                  </a:lnTo>
                  <a:lnTo>
                    <a:pt x="79" y="27"/>
                  </a:lnTo>
                  <a:lnTo>
                    <a:pt x="79" y="30"/>
                  </a:lnTo>
                  <a:lnTo>
                    <a:pt x="77" y="30"/>
                  </a:lnTo>
                  <a:lnTo>
                    <a:pt x="77" y="32"/>
                  </a:lnTo>
                  <a:lnTo>
                    <a:pt x="77" y="30"/>
                  </a:lnTo>
                  <a:lnTo>
                    <a:pt x="75" y="30"/>
                  </a:lnTo>
                  <a:lnTo>
                    <a:pt x="77" y="30"/>
                  </a:lnTo>
                  <a:lnTo>
                    <a:pt x="77" y="27"/>
                  </a:lnTo>
                  <a:lnTo>
                    <a:pt x="77" y="25"/>
                  </a:lnTo>
                  <a:lnTo>
                    <a:pt x="75" y="25"/>
                  </a:lnTo>
                  <a:lnTo>
                    <a:pt x="75" y="23"/>
                  </a:lnTo>
                  <a:lnTo>
                    <a:pt x="75" y="25"/>
                  </a:lnTo>
                  <a:lnTo>
                    <a:pt x="72" y="25"/>
                  </a:lnTo>
                  <a:lnTo>
                    <a:pt x="70" y="25"/>
                  </a:lnTo>
                  <a:lnTo>
                    <a:pt x="67" y="25"/>
                  </a:lnTo>
                  <a:lnTo>
                    <a:pt x="67" y="27"/>
                  </a:lnTo>
                  <a:lnTo>
                    <a:pt x="65" y="27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3" y="27"/>
                  </a:lnTo>
                  <a:lnTo>
                    <a:pt x="63" y="30"/>
                  </a:lnTo>
                  <a:lnTo>
                    <a:pt x="60" y="30"/>
                  </a:lnTo>
                  <a:lnTo>
                    <a:pt x="63" y="30"/>
                  </a:lnTo>
                  <a:lnTo>
                    <a:pt x="63" y="32"/>
                  </a:lnTo>
                  <a:lnTo>
                    <a:pt x="63" y="34"/>
                  </a:lnTo>
                  <a:lnTo>
                    <a:pt x="60" y="34"/>
                  </a:lnTo>
                  <a:lnTo>
                    <a:pt x="60" y="37"/>
                  </a:lnTo>
                  <a:lnTo>
                    <a:pt x="63" y="37"/>
                  </a:lnTo>
                  <a:lnTo>
                    <a:pt x="63" y="39"/>
                  </a:lnTo>
                  <a:lnTo>
                    <a:pt x="65" y="39"/>
                  </a:lnTo>
                  <a:lnTo>
                    <a:pt x="65" y="41"/>
                  </a:lnTo>
                  <a:lnTo>
                    <a:pt x="65" y="44"/>
                  </a:lnTo>
                  <a:lnTo>
                    <a:pt x="67" y="44"/>
                  </a:lnTo>
                  <a:lnTo>
                    <a:pt x="67" y="46"/>
                  </a:lnTo>
                  <a:lnTo>
                    <a:pt x="65" y="46"/>
                  </a:lnTo>
                  <a:lnTo>
                    <a:pt x="67" y="46"/>
                  </a:lnTo>
                  <a:lnTo>
                    <a:pt x="70" y="46"/>
                  </a:lnTo>
                  <a:lnTo>
                    <a:pt x="70" y="48"/>
                  </a:lnTo>
                  <a:lnTo>
                    <a:pt x="70" y="46"/>
                  </a:lnTo>
                  <a:lnTo>
                    <a:pt x="72" y="46"/>
                  </a:lnTo>
                  <a:lnTo>
                    <a:pt x="75" y="46"/>
                  </a:lnTo>
                  <a:lnTo>
                    <a:pt x="72" y="46"/>
                  </a:lnTo>
                  <a:lnTo>
                    <a:pt x="75" y="46"/>
                  </a:lnTo>
                  <a:lnTo>
                    <a:pt x="72" y="46"/>
                  </a:lnTo>
                  <a:lnTo>
                    <a:pt x="72" y="48"/>
                  </a:lnTo>
                  <a:lnTo>
                    <a:pt x="75" y="48"/>
                  </a:lnTo>
                  <a:lnTo>
                    <a:pt x="72" y="48"/>
                  </a:lnTo>
                  <a:lnTo>
                    <a:pt x="72" y="46"/>
                  </a:lnTo>
                  <a:lnTo>
                    <a:pt x="75" y="46"/>
                  </a:lnTo>
                  <a:lnTo>
                    <a:pt x="75" y="48"/>
                  </a:lnTo>
                  <a:lnTo>
                    <a:pt x="75" y="46"/>
                  </a:lnTo>
                  <a:lnTo>
                    <a:pt x="77" y="46"/>
                  </a:lnTo>
                  <a:lnTo>
                    <a:pt x="77" y="44"/>
                  </a:lnTo>
                  <a:lnTo>
                    <a:pt x="77" y="41"/>
                  </a:lnTo>
                  <a:lnTo>
                    <a:pt x="77" y="39"/>
                  </a:lnTo>
                  <a:lnTo>
                    <a:pt x="77" y="37"/>
                  </a:lnTo>
                  <a:lnTo>
                    <a:pt x="75" y="37"/>
                  </a:lnTo>
                  <a:lnTo>
                    <a:pt x="72" y="37"/>
                  </a:lnTo>
                  <a:lnTo>
                    <a:pt x="75" y="37"/>
                  </a:lnTo>
                  <a:lnTo>
                    <a:pt x="75" y="34"/>
                  </a:lnTo>
                  <a:lnTo>
                    <a:pt x="77" y="34"/>
                  </a:lnTo>
                  <a:lnTo>
                    <a:pt x="79" y="34"/>
                  </a:lnTo>
                  <a:lnTo>
                    <a:pt x="79" y="37"/>
                  </a:lnTo>
                  <a:lnTo>
                    <a:pt x="82" y="37"/>
                  </a:lnTo>
                  <a:lnTo>
                    <a:pt x="84" y="37"/>
                  </a:lnTo>
                  <a:lnTo>
                    <a:pt x="87" y="37"/>
                  </a:lnTo>
                  <a:lnTo>
                    <a:pt x="89" y="37"/>
                  </a:lnTo>
                  <a:lnTo>
                    <a:pt x="89" y="39"/>
                  </a:lnTo>
                  <a:lnTo>
                    <a:pt x="89" y="41"/>
                  </a:lnTo>
                  <a:lnTo>
                    <a:pt x="87" y="41"/>
                  </a:lnTo>
                  <a:lnTo>
                    <a:pt x="87" y="44"/>
                  </a:lnTo>
                  <a:lnTo>
                    <a:pt x="87" y="46"/>
                  </a:lnTo>
                  <a:lnTo>
                    <a:pt x="87" y="48"/>
                  </a:lnTo>
                  <a:lnTo>
                    <a:pt x="84" y="48"/>
                  </a:lnTo>
                  <a:lnTo>
                    <a:pt x="84" y="51"/>
                  </a:lnTo>
                  <a:lnTo>
                    <a:pt x="82" y="51"/>
                  </a:lnTo>
                  <a:lnTo>
                    <a:pt x="79" y="51"/>
                  </a:lnTo>
                  <a:lnTo>
                    <a:pt x="79" y="53"/>
                  </a:lnTo>
                  <a:lnTo>
                    <a:pt x="77" y="53"/>
                  </a:lnTo>
                  <a:lnTo>
                    <a:pt x="70" y="60"/>
                  </a:lnTo>
                  <a:lnTo>
                    <a:pt x="70" y="62"/>
                  </a:lnTo>
                  <a:lnTo>
                    <a:pt x="63" y="62"/>
                  </a:lnTo>
                  <a:lnTo>
                    <a:pt x="60" y="60"/>
                  </a:lnTo>
                  <a:lnTo>
                    <a:pt x="60" y="58"/>
                  </a:lnTo>
                  <a:lnTo>
                    <a:pt x="60" y="55"/>
                  </a:lnTo>
                  <a:lnTo>
                    <a:pt x="60" y="53"/>
                  </a:lnTo>
                  <a:lnTo>
                    <a:pt x="58" y="53"/>
                  </a:lnTo>
                  <a:lnTo>
                    <a:pt x="55" y="53"/>
                  </a:lnTo>
                  <a:lnTo>
                    <a:pt x="53" y="51"/>
                  </a:lnTo>
                  <a:lnTo>
                    <a:pt x="51" y="51"/>
                  </a:lnTo>
                  <a:lnTo>
                    <a:pt x="48" y="51"/>
                  </a:lnTo>
                  <a:lnTo>
                    <a:pt x="46" y="53"/>
                  </a:lnTo>
                  <a:lnTo>
                    <a:pt x="44" y="55"/>
                  </a:lnTo>
                  <a:lnTo>
                    <a:pt x="41" y="55"/>
                  </a:lnTo>
                  <a:lnTo>
                    <a:pt x="38" y="55"/>
                  </a:lnTo>
                  <a:lnTo>
                    <a:pt x="36" y="58"/>
                  </a:lnTo>
                  <a:lnTo>
                    <a:pt x="34" y="60"/>
                  </a:lnTo>
                  <a:lnTo>
                    <a:pt x="32" y="48"/>
                  </a:lnTo>
                  <a:lnTo>
                    <a:pt x="29" y="44"/>
                  </a:lnTo>
                  <a:lnTo>
                    <a:pt x="29" y="41"/>
                  </a:lnTo>
                  <a:lnTo>
                    <a:pt x="32" y="41"/>
                  </a:lnTo>
                  <a:lnTo>
                    <a:pt x="32" y="39"/>
                  </a:lnTo>
                  <a:lnTo>
                    <a:pt x="29" y="39"/>
                  </a:lnTo>
                  <a:lnTo>
                    <a:pt x="24" y="39"/>
                  </a:lnTo>
                  <a:lnTo>
                    <a:pt x="22" y="39"/>
                  </a:lnTo>
                  <a:lnTo>
                    <a:pt x="17" y="34"/>
                  </a:lnTo>
                  <a:lnTo>
                    <a:pt x="17" y="32"/>
                  </a:lnTo>
                  <a:lnTo>
                    <a:pt x="17" y="30"/>
                  </a:lnTo>
                  <a:lnTo>
                    <a:pt x="15" y="30"/>
                  </a:lnTo>
                  <a:lnTo>
                    <a:pt x="12" y="30"/>
                  </a:lnTo>
                  <a:lnTo>
                    <a:pt x="7" y="27"/>
                  </a:lnTo>
                  <a:lnTo>
                    <a:pt x="3" y="27"/>
                  </a:lnTo>
                  <a:lnTo>
                    <a:pt x="3" y="25"/>
                  </a:lnTo>
                  <a:lnTo>
                    <a:pt x="3" y="23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5" y="18"/>
                  </a:lnTo>
                  <a:lnTo>
                    <a:pt x="7" y="18"/>
                  </a:lnTo>
                  <a:lnTo>
                    <a:pt x="7" y="16"/>
                  </a:lnTo>
                  <a:lnTo>
                    <a:pt x="10" y="16"/>
                  </a:lnTo>
                  <a:lnTo>
                    <a:pt x="12" y="14"/>
                  </a:lnTo>
                  <a:lnTo>
                    <a:pt x="15" y="14"/>
                  </a:lnTo>
                  <a:lnTo>
                    <a:pt x="15" y="11"/>
                  </a:lnTo>
                  <a:lnTo>
                    <a:pt x="17" y="9"/>
                  </a:lnTo>
                  <a:lnTo>
                    <a:pt x="19" y="7"/>
                  </a:lnTo>
                  <a:lnTo>
                    <a:pt x="22" y="7"/>
                  </a:lnTo>
                  <a:lnTo>
                    <a:pt x="24" y="4"/>
                  </a:lnTo>
                  <a:lnTo>
                    <a:pt x="27" y="4"/>
                  </a:lnTo>
                  <a:lnTo>
                    <a:pt x="27" y="2"/>
                  </a:lnTo>
                  <a:lnTo>
                    <a:pt x="29" y="2"/>
                  </a:lnTo>
                  <a:lnTo>
                    <a:pt x="32" y="2"/>
                  </a:lnTo>
                  <a:lnTo>
                    <a:pt x="34" y="0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8" y="4"/>
                  </a:lnTo>
                  <a:lnTo>
                    <a:pt x="41" y="7"/>
                  </a:lnTo>
                  <a:lnTo>
                    <a:pt x="44" y="7"/>
                  </a:lnTo>
                  <a:lnTo>
                    <a:pt x="46" y="7"/>
                  </a:lnTo>
                  <a:lnTo>
                    <a:pt x="51" y="7"/>
                  </a:lnTo>
                  <a:lnTo>
                    <a:pt x="55" y="7"/>
                  </a:lnTo>
                  <a:lnTo>
                    <a:pt x="58" y="7"/>
                  </a:lnTo>
                  <a:lnTo>
                    <a:pt x="60" y="9"/>
                  </a:lnTo>
                  <a:lnTo>
                    <a:pt x="63" y="7"/>
                  </a:lnTo>
                  <a:lnTo>
                    <a:pt x="65" y="7"/>
                  </a:lnTo>
                  <a:lnTo>
                    <a:pt x="67" y="7"/>
                  </a:lnTo>
                  <a:lnTo>
                    <a:pt x="70" y="7"/>
                  </a:lnTo>
                  <a:lnTo>
                    <a:pt x="72" y="7"/>
                  </a:lnTo>
                  <a:lnTo>
                    <a:pt x="75" y="7"/>
                  </a:lnTo>
                  <a:lnTo>
                    <a:pt x="77" y="4"/>
                  </a:lnTo>
                  <a:lnTo>
                    <a:pt x="79" y="4"/>
                  </a:lnTo>
                  <a:lnTo>
                    <a:pt x="79" y="2"/>
                  </a:lnTo>
                  <a:lnTo>
                    <a:pt x="82" y="2"/>
                  </a:lnTo>
                  <a:lnTo>
                    <a:pt x="84" y="0"/>
                  </a:lnTo>
                  <a:lnTo>
                    <a:pt x="87" y="0"/>
                  </a:lnTo>
                  <a:lnTo>
                    <a:pt x="84" y="0"/>
                  </a:lnTo>
                  <a:lnTo>
                    <a:pt x="84" y="2"/>
                  </a:lnTo>
                  <a:lnTo>
                    <a:pt x="87" y="2"/>
                  </a:lnTo>
                  <a:lnTo>
                    <a:pt x="89" y="2"/>
                  </a:lnTo>
                  <a:lnTo>
                    <a:pt x="89" y="4"/>
                  </a:lnTo>
                </a:path>
              </a:pathLst>
            </a:custGeom>
            <a:solidFill>
              <a:schemeClr val="accent1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33" name="Freeform 159"/>
            <p:cNvSpPr>
              <a:spLocks/>
            </p:cNvSpPr>
            <p:nvPr/>
          </p:nvSpPr>
          <p:spPr bwMode="auto">
            <a:xfrm>
              <a:off x="3320232" y="4621447"/>
              <a:ext cx="293626" cy="215683"/>
            </a:xfrm>
            <a:custGeom>
              <a:avLst/>
              <a:gdLst/>
              <a:ahLst/>
              <a:cxnLst>
                <a:cxn ang="0">
                  <a:pos x="31" y="7"/>
                </a:cxn>
                <a:cxn ang="0">
                  <a:pos x="34" y="2"/>
                </a:cxn>
                <a:cxn ang="0">
                  <a:pos x="41" y="0"/>
                </a:cxn>
                <a:cxn ang="0">
                  <a:pos x="43" y="2"/>
                </a:cxn>
                <a:cxn ang="0">
                  <a:pos x="43" y="7"/>
                </a:cxn>
                <a:cxn ang="0">
                  <a:pos x="43" y="7"/>
                </a:cxn>
                <a:cxn ang="0">
                  <a:pos x="43" y="11"/>
                </a:cxn>
                <a:cxn ang="0">
                  <a:pos x="46" y="14"/>
                </a:cxn>
                <a:cxn ang="0">
                  <a:pos x="46" y="14"/>
                </a:cxn>
                <a:cxn ang="0">
                  <a:pos x="46" y="14"/>
                </a:cxn>
                <a:cxn ang="0">
                  <a:pos x="48" y="16"/>
                </a:cxn>
                <a:cxn ang="0">
                  <a:pos x="46" y="18"/>
                </a:cxn>
                <a:cxn ang="0">
                  <a:pos x="48" y="21"/>
                </a:cxn>
                <a:cxn ang="0">
                  <a:pos x="46" y="23"/>
                </a:cxn>
                <a:cxn ang="0">
                  <a:pos x="46" y="28"/>
                </a:cxn>
                <a:cxn ang="0">
                  <a:pos x="43" y="30"/>
                </a:cxn>
                <a:cxn ang="0">
                  <a:pos x="41" y="32"/>
                </a:cxn>
                <a:cxn ang="0">
                  <a:pos x="41" y="37"/>
                </a:cxn>
                <a:cxn ang="0">
                  <a:pos x="34" y="30"/>
                </a:cxn>
                <a:cxn ang="0">
                  <a:pos x="29" y="30"/>
                </a:cxn>
                <a:cxn ang="0">
                  <a:pos x="26" y="25"/>
                </a:cxn>
                <a:cxn ang="0">
                  <a:pos x="21" y="23"/>
                </a:cxn>
                <a:cxn ang="0">
                  <a:pos x="17" y="25"/>
                </a:cxn>
                <a:cxn ang="0">
                  <a:pos x="17" y="21"/>
                </a:cxn>
                <a:cxn ang="0">
                  <a:pos x="12" y="16"/>
                </a:cxn>
                <a:cxn ang="0">
                  <a:pos x="7" y="16"/>
                </a:cxn>
                <a:cxn ang="0">
                  <a:pos x="4" y="14"/>
                </a:cxn>
                <a:cxn ang="0">
                  <a:pos x="0" y="9"/>
                </a:cxn>
                <a:cxn ang="0">
                  <a:pos x="4" y="4"/>
                </a:cxn>
                <a:cxn ang="0">
                  <a:pos x="10" y="4"/>
                </a:cxn>
                <a:cxn ang="0">
                  <a:pos x="17" y="2"/>
                </a:cxn>
                <a:cxn ang="0">
                  <a:pos x="21" y="0"/>
                </a:cxn>
                <a:cxn ang="0">
                  <a:pos x="26" y="0"/>
                </a:cxn>
                <a:cxn ang="0">
                  <a:pos x="29" y="4"/>
                </a:cxn>
              </a:cxnLst>
              <a:rect l="0" t="0" r="r" b="b"/>
              <a:pathLst>
                <a:path w="48" h="37">
                  <a:moveTo>
                    <a:pt x="31" y="4"/>
                  </a:moveTo>
                  <a:lnTo>
                    <a:pt x="31" y="7"/>
                  </a:lnTo>
                  <a:lnTo>
                    <a:pt x="34" y="4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3" y="2"/>
                  </a:lnTo>
                  <a:lnTo>
                    <a:pt x="43" y="4"/>
                  </a:lnTo>
                  <a:lnTo>
                    <a:pt x="43" y="7"/>
                  </a:lnTo>
                  <a:lnTo>
                    <a:pt x="46" y="7"/>
                  </a:lnTo>
                  <a:lnTo>
                    <a:pt x="43" y="7"/>
                  </a:lnTo>
                  <a:lnTo>
                    <a:pt x="43" y="9"/>
                  </a:lnTo>
                  <a:lnTo>
                    <a:pt x="43" y="11"/>
                  </a:lnTo>
                  <a:lnTo>
                    <a:pt x="46" y="11"/>
                  </a:lnTo>
                  <a:lnTo>
                    <a:pt x="46" y="14"/>
                  </a:lnTo>
                  <a:lnTo>
                    <a:pt x="43" y="14"/>
                  </a:lnTo>
                  <a:lnTo>
                    <a:pt x="46" y="14"/>
                  </a:lnTo>
                  <a:lnTo>
                    <a:pt x="43" y="14"/>
                  </a:lnTo>
                  <a:lnTo>
                    <a:pt x="46" y="14"/>
                  </a:lnTo>
                  <a:lnTo>
                    <a:pt x="46" y="16"/>
                  </a:lnTo>
                  <a:lnTo>
                    <a:pt x="48" y="16"/>
                  </a:lnTo>
                  <a:lnTo>
                    <a:pt x="48" y="18"/>
                  </a:lnTo>
                  <a:lnTo>
                    <a:pt x="46" y="18"/>
                  </a:lnTo>
                  <a:lnTo>
                    <a:pt x="48" y="18"/>
                  </a:lnTo>
                  <a:lnTo>
                    <a:pt x="48" y="21"/>
                  </a:lnTo>
                  <a:lnTo>
                    <a:pt x="48" y="23"/>
                  </a:lnTo>
                  <a:lnTo>
                    <a:pt x="46" y="23"/>
                  </a:lnTo>
                  <a:lnTo>
                    <a:pt x="46" y="25"/>
                  </a:lnTo>
                  <a:lnTo>
                    <a:pt x="46" y="28"/>
                  </a:lnTo>
                  <a:lnTo>
                    <a:pt x="43" y="28"/>
                  </a:lnTo>
                  <a:lnTo>
                    <a:pt x="43" y="30"/>
                  </a:lnTo>
                  <a:lnTo>
                    <a:pt x="41" y="30"/>
                  </a:lnTo>
                  <a:lnTo>
                    <a:pt x="41" y="32"/>
                  </a:lnTo>
                  <a:lnTo>
                    <a:pt x="41" y="35"/>
                  </a:lnTo>
                  <a:lnTo>
                    <a:pt x="41" y="37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1" y="30"/>
                  </a:lnTo>
                  <a:lnTo>
                    <a:pt x="29" y="30"/>
                  </a:lnTo>
                  <a:lnTo>
                    <a:pt x="26" y="28"/>
                  </a:lnTo>
                  <a:lnTo>
                    <a:pt x="26" y="25"/>
                  </a:lnTo>
                  <a:lnTo>
                    <a:pt x="24" y="23"/>
                  </a:lnTo>
                  <a:lnTo>
                    <a:pt x="21" y="23"/>
                  </a:lnTo>
                  <a:lnTo>
                    <a:pt x="19" y="23"/>
                  </a:lnTo>
                  <a:lnTo>
                    <a:pt x="17" y="25"/>
                  </a:lnTo>
                  <a:lnTo>
                    <a:pt x="17" y="23"/>
                  </a:lnTo>
                  <a:lnTo>
                    <a:pt x="17" y="21"/>
                  </a:lnTo>
                  <a:lnTo>
                    <a:pt x="14" y="18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7" y="16"/>
                  </a:lnTo>
                  <a:lnTo>
                    <a:pt x="7" y="14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4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9" y="2"/>
                  </a:lnTo>
                  <a:lnTo>
                    <a:pt x="29" y="4"/>
                  </a:ln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34" name="Freeform 160"/>
            <p:cNvSpPr>
              <a:spLocks/>
            </p:cNvSpPr>
            <p:nvPr/>
          </p:nvSpPr>
          <p:spPr bwMode="auto">
            <a:xfrm>
              <a:off x="3320232" y="4621447"/>
              <a:ext cx="293626" cy="215683"/>
            </a:xfrm>
            <a:custGeom>
              <a:avLst/>
              <a:gdLst/>
              <a:ahLst/>
              <a:cxnLst>
                <a:cxn ang="0">
                  <a:pos x="31" y="7"/>
                </a:cxn>
                <a:cxn ang="0">
                  <a:pos x="34" y="2"/>
                </a:cxn>
                <a:cxn ang="0">
                  <a:pos x="41" y="0"/>
                </a:cxn>
                <a:cxn ang="0">
                  <a:pos x="43" y="2"/>
                </a:cxn>
                <a:cxn ang="0">
                  <a:pos x="43" y="7"/>
                </a:cxn>
                <a:cxn ang="0">
                  <a:pos x="43" y="7"/>
                </a:cxn>
                <a:cxn ang="0">
                  <a:pos x="43" y="11"/>
                </a:cxn>
                <a:cxn ang="0">
                  <a:pos x="46" y="14"/>
                </a:cxn>
                <a:cxn ang="0">
                  <a:pos x="46" y="14"/>
                </a:cxn>
                <a:cxn ang="0">
                  <a:pos x="46" y="14"/>
                </a:cxn>
                <a:cxn ang="0">
                  <a:pos x="48" y="16"/>
                </a:cxn>
                <a:cxn ang="0">
                  <a:pos x="46" y="18"/>
                </a:cxn>
                <a:cxn ang="0">
                  <a:pos x="48" y="21"/>
                </a:cxn>
                <a:cxn ang="0">
                  <a:pos x="46" y="23"/>
                </a:cxn>
                <a:cxn ang="0">
                  <a:pos x="46" y="28"/>
                </a:cxn>
                <a:cxn ang="0">
                  <a:pos x="43" y="30"/>
                </a:cxn>
                <a:cxn ang="0">
                  <a:pos x="41" y="32"/>
                </a:cxn>
                <a:cxn ang="0">
                  <a:pos x="41" y="37"/>
                </a:cxn>
                <a:cxn ang="0">
                  <a:pos x="34" y="30"/>
                </a:cxn>
                <a:cxn ang="0">
                  <a:pos x="29" y="30"/>
                </a:cxn>
                <a:cxn ang="0">
                  <a:pos x="26" y="25"/>
                </a:cxn>
                <a:cxn ang="0">
                  <a:pos x="21" y="23"/>
                </a:cxn>
                <a:cxn ang="0">
                  <a:pos x="17" y="25"/>
                </a:cxn>
                <a:cxn ang="0">
                  <a:pos x="17" y="21"/>
                </a:cxn>
                <a:cxn ang="0">
                  <a:pos x="12" y="16"/>
                </a:cxn>
                <a:cxn ang="0">
                  <a:pos x="7" y="16"/>
                </a:cxn>
                <a:cxn ang="0">
                  <a:pos x="4" y="14"/>
                </a:cxn>
                <a:cxn ang="0">
                  <a:pos x="0" y="9"/>
                </a:cxn>
                <a:cxn ang="0">
                  <a:pos x="4" y="4"/>
                </a:cxn>
                <a:cxn ang="0">
                  <a:pos x="10" y="4"/>
                </a:cxn>
                <a:cxn ang="0">
                  <a:pos x="17" y="2"/>
                </a:cxn>
                <a:cxn ang="0">
                  <a:pos x="21" y="0"/>
                </a:cxn>
                <a:cxn ang="0">
                  <a:pos x="26" y="0"/>
                </a:cxn>
                <a:cxn ang="0">
                  <a:pos x="29" y="4"/>
                </a:cxn>
              </a:cxnLst>
              <a:rect l="0" t="0" r="r" b="b"/>
              <a:pathLst>
                <a:path w="48" h="37">
                  <a:moveTo>
                    <a:pt x="31" y="4"/>
                  </a:moveTo>
                  <a:lnTo>
                    <a:pt x="31" y="7"/>
                  </a:lnTo>
                  <a:lnTo>
                    <a:pt x="34" y="4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3" y="2"/>
                  </a:lnTo>
                  <a:lnTo>
                    <a:pt x="43" y="4"/>
                  </a:lnTo>
                  <a:lnTo>
                    <a:pt x="43" y="7"/>
                  </a:lnTo>
                  <a:lnTo>
                    <a:pt x="46" y="7"/>
                  </a:lnTo>
                  <a:lnTo>
                    <a:pt x="43" y="7"/>
                  </a:lnTo>
                  <a:lnTo>
                    <a:pt x="43" y="9"/>
                  </a:lnTo>
                  <a:lnTo>
                    <a:pt x="43" y="11"/>
                  </a:lnTo>
                  <a:lnTo>
                    <a:pt x="46" y="11"/>
                  </a:lnTo>
                  <a:lnTo>
                    <a:pt x="46" y="14"/>
                  </a:lnTo>
                  <a:lnTo>
                    <a:pt x="43" y="14"/>
                  </a:lnTo>
                  <a:lnTo>
                    <a:pt x="46" y="14"/>
                  </a:lnTo>
                  <a:lnTo>
                    <a:pt x="43" y="14"/>
                  </a:lnTo>
                  <a:lnTo>
                    <a:pt x="46" y="14"/>
                  </a:lnTo>
                  <a:lnTo>
                    <a:pt x="46" y="16"/>
                  </a:lnTo>
                  <a:lnTo>
                    <a:pt x="48" y="16"/>
                  </a:lnTo>
                  <a:lnTo>
                    <a:pt x="48" y="18"/>
                  </a:lnTo>
                  <a:lnTo>
                    <a:pt x="46" y="18"/>
                  </a:lnTo>
                  <a:lnTo>
                    <a:pt x="48" y="18"/>
                  </a:lnTo>
                  <a:lnTo>
                    <a:pt x="48" y="21"/>
                  </a:lnTo>
                  <a:lnTo>
                    <a:pt x="48" y="23"/>
                  </a:lnTo>
                  <a:lnTo>
                    <a:pt x="46" y="23"/>
                  </a:lnTo>
                  <a:lnTo>
                    <a:pt x="46" y="25"/>
                  </a:lnTo>
                  <a:lnTo>
                    <a:pt x="46" y="28"/>
                  </a:lnTo>
                  <a:lnTo>
                    <a:pt x="43" y="28"/>
                  </a:lnTo>
                  <a:lnTo>
                    <a:pt x="43" y="30"/>
                  </a:lnTo>
                  <a:lnTo>
                    <a:pt x="41" y="30"/>
                  </a:lnTo>
                  <a:lnTo>
                    <a:pt x="41" y="32"/>
                  </a:lnTo>
                  <a:lnTo>
                    <a:pt x="41" y="35"/>
                  </a:lnTo>
                  <a:lnTo>
                    <a:pt x="41" y="37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1" y="30"/>
                  </a:lnTo>
                  <a:lnTo>
                    <a:pt x="29" y="30"/>
                  </a:lnTo>
                  <a:lnTo>
                    <a:pt x="26" y="28"/>
                  </a:lnTo>
                  <a:lnTo>
                    <a:pt x="26" y="25"/>
                  </a:lnTo>
                  <a:lnTo>
                    <a:pt x="24" y="23"/>
                  </a:lnTo>
                  <a:lnTo>
                    <a:pt x="21" y="23"/>
                  </a:lnTo>
                  <a:lnTo>
                    <a:pt x="19" y="23"/>
                  </a:lnTo>
                  <a:lnTo>
                    <a:pt x="17" y="25"/>
                  </a:lnTo>
                  <a:lnTo>
                    <a:pt x="17" y="23"/>
                  </a:lnTo>
                  <a:lnTo>
                    <a:pt x="17" y="21"/>
                  </a:lnTo>
                  <a:lnTo>
                    <a:pt x="14" y="18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7" y="16"/>
                  </a:lnTo>
                  <a:lnTo>
                    <a:pt x="7" y="14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4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9" y="2"/>
                  </a:lnTo>
                  <a:lnTo>
                    <a:pt x="29" y="4"/>
                  </a:ln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35" name="Freeform 165"/>
            <p:cNvSpPr>
              <a:spLocks/>
            </p:cNvSpPr>
            <p:nvPr/>
          </p:nvSpPr>
          <p:spPr bwMode="auto">
            <a:xfrm>
              <a:off x="2433230" y="4061834"/>
              <a:ext cx="1162282" cy="781128"/>
            </a:xfrm>
            <a:custGeom>
              <a:avLst/>
              <a:gdLst/>
              <a:ahLst/>
              <a:cxnLst>
                <a:cxn ang="0">
                  <a:pos x="108" y="21"/>
                </a:cxn>
                <a:cxn ang="0">
                  <a:pos x="106" y="35"/>
                </a:cxn>
                <a:cxn ang="0">
                  <a:pos x="106" y="44"/>
                </a:cxn>
                <a:cxn ang="0">
                  <a:pos x="118" y="51"/>
                </a:cxn>
                <a:cxn ang="0">
                  <a:pos x="127" y="60"/>
                </a:cxn>
                <a:cxn ang="0">
                  <a:pos x="132" y="65"/>
                </a:cxn>
                <a:cxn ang="0">
                  <a:pos x="144" y="77"/>
                </a:cxn>
                <a:cxn ang="0">
                  <a:pos x="156" y="72"/>
                </a:cxn>
                <a:cxn ang="0">
                  <a:pos x="163" y="79"/>
                </a:cxn>
                <a:cxn ang="0">
                  <a:pos x="180" y="74"/>
                </a:cxn>
                <a:cxn ang="0">
                  <a:pos x="187" y="74"/>
                </a:cxn>
                <a:cxn ang="0">
                  <a:pos x="187" y="86"/>
                </a:cxn>
                <a:cxn ang="0">
                  <a:pos x="187" y="88"/>
                </a:cxn>
                <a:cxn ang="0">
                  <a:pos x="180" y="97"/>
                </a:cxn>
                <a:cxn ang="0">
                  <a:pos x="173" y="100"/>
                </a:cxn>
                <a:cxn ang="0">
                  <a:pos x="163" y="97"/>
                </a:cxn>
                <a:cxn ang="0">
                  <a:pos x="149" y="100"/>
                </a:cxn>
                <a:cxn ang="0">
                  <a:pos x="139" y="107"/>
                </a:cxn>
                <a:cxn ang="0">
                  <a:pos x="135" y="102"/>
                </a:cxn>
                <a:cxn ang="0">
                  <a:pos x="122" y="102"/>
                </a:cxn>
                <a:cxn ang="0">
                  <a:pos x="113" y="104"/>
                </a:cxn>
                <a:cxn ang="0">
                  <a:pos x="101" y="104"/>
                </a:cxn>
                <a:cxn ang="0">
                  <a:pos x="91" y="97"/>
                </a:cxn>
                <a:cxn ang="0">
                  <a:pos x="87" y="107"/>
                </a:cxn>
                <a:cxn ang="0">
                  <a:pos x="87" y="114"/>
                </a:cxn>
                <a:cxn ang="0">
                  <a:pos x="84" y="121"/>
                </a:cxn>
                <a:cxn ang="0">
                  <a:pos x="87" y="130"/>
                </a:cxn>
                <a:cxn ang="0">
                  <a:pos x="77" y="134"/>
                </a:cxn>
                <a:cxn ang="0">
                  <a:pos x="70" y="132"/>
                </a:cxn>
                <a:cxn ang="0">
                  <a:pos x="62" y="125"/>
                </a:cxn>
                <a:cxn ang="0">
                  <a:pos x="55" y="121"/>
                </a:cxn>
                <a:cxn ang="0">
                  <a:pos x="53" y="114"/>
                </a:cxn>
                <a:cxn ang="0">
                  <a:pos x="53" y="104"/>
                </a:cxn>
                <a:cxn ang="0">
                  <a:pos x="46" y="93"/>
                </a:cxn>
                <a:cxn ang="0">
                  <a:pos x="36" y="95"/>
                </a:cxn>
                <a:cxn ang="0">
                  <a:pos x="19" y="93"/>
                </a:cxn>
                <a:cxn ang="0">
                  <a:pos x="12" y="84"/>
                </a:cxn>
                <a:cxn ang="0">
                  <a:pos x="10" y="67"/>
                </a:cxn>
                <a:cxn ang="0">
                  <a:pos x="7" y="56"/>
                </a:cxn>
                <a:cxn ang="0">
                  <a:pos x="2" y="42"/>
                </a:cxn>
                <a:cxn ang="0">
                  <a:pos x="5" y="33"/>
                </a:cxn>
                <a:cxn ang="0">
                  <a:pos x="7" y="21"/>
                </a:cxn>
                <a:cxn ang="0">
                  <a:pos x="14" y="16"/>
                </a:cxn>
                <a:cxn ang="0">
                  <a:pos x="22" y="21"/>
                </a:cxn>
                <a:cxn ang="0">
                  <a:pos x="31" y="23"/>
                </a:cxn>
                <a:cxn ang="0">
                  <a:pos x="36" y="26"/>
                </a:cxn>
                <a:cxn ang="0">
                  <a:pos x="48" y="28"/>
                </a:cxn>
                <a:cxn ang="0">
                  <a:pos x="62" y="23"/>
                </a:cxn>
                <a:cxn ang="0">
                  <a:pos x="70" y="12"/>
                </a:cxn>
                <a:cxn ang="0">
                  <a:pos x="74" y="5"/>
                </a:cxn>
                <a:cxn ang="0">
                  <a:pos x="82" y="7"/>
                </a:cxn>
                <a:cxn ang="0">
                  <a:pos x="94" y="9"/>
                </a:cxn>
                <a:cxn ang="0">
                  <a:pos x="106" y="12"/>
                </a:cxn>
                <a:cxn ang="0">
                  <a:pos x="115" y="5"/>
                </a:cxn>
                <a:cxn ang="0">
                  <a:pos x="120" y="9"/>
                </a:cxn>
              </a:cxnLst>
              <a:rect l="0" t="0" r="r" b="b"/>
              <a:pathLst>
                <a:path w="190" h="134">
                  <a:moveTo>
                    <a:pt x="120" y="9"/>
                  </a:moveTo>
                  <a:lnTo>
                    <a:pt x="115" y="16"/>
                  </a:lnTo>
                  <a:lnTo>
                    <a:pt x="113" y="19"/>
                  </a:lnTo>
                  <a:lnTo>
                    <a:pt x="110" y="19"/>
                  </a:lnTo>
                  <a:lnTo>
                    <a:pt x="108" y="21"/>
                  </a:lnTo>
                  <a:lnTo>
                    <a:pt x="106" y="26"/>
                  </a:lnTo>
                  <a:lnTo>
                    <a:pt x="103" y="28"/>
                  </a:lnTo>
                  <a:lnTo>
                    <a:pt x="103" y="30"/>
                  </a:lnTo>
                  <a:lnTo>
                    <a:pt x="106" y="33"/>
                  </a:lnTo>
                  <a:lnTo>
                    <a:pt x="106" y="35"/>
                  </a:lnTo>
                  <a:lnTo>
                    <a:pt x="106" y="37"/>
                  </a:lnTo>
                  <a:lnTo>
                    <a:pt x="108" y="40"/>
                  </a:lnTo>
                  <a:lnTo>
                    <a:pt x="103" y="40"/>
                  </a:lnTo>
                  <a:lnTo>
                    <a:pt x="103" y="42"/>
                  </a:lnTo>
                  <a:lnTo>
                    <a:pt x="106" y="44"/>
                  </a:lnTo>
                  <a:lnTo>
                    <a:pt x="106" y="47"/>
                  </a:lnTo>
                  <a:lnTo>
                    <a:pt x="106" y="49"/>
                  </a:lnTo>
                  <a:lnTo>
                    <a:pt x="110" y="49"/>
                  </a:lnTo>
                  <a:lnTo>
                    <a:pt x="115" y="51"/>
                  </a:lnTo>
                  <a:lnTo>
                    <a:pt x="118" y="51"/>
                  </a:lnTo>
                  <a:lnTo>
                    <a:pt x="120" y="51"/>
                  </a:lnTo>
                  <a:lnTo>
                    <a:pt x="120" y="53"/>
                  </a:lnTo>
                  <a:lnTo>
                    <a:pt x="120" y="56"/>
                  </a:lnTo>
                  <a:lnTo>
                    <a:pt x="125" y="60"/>
                  </a:lnTo>
                  <a:lnTo>
                    <a:pt x="127" y="60"/>
                  </a:lnTo>
                  <a:lnTo>
                    <a:pt x="132" y="60"/>
                  </a:lnTo>
                  <a:lnTo>
                    <a:pt x="135" y="60"/>
                  </a:lnTo>
                  <a:lnTo>
                    <a:pt x="135" y="63"/>
                  </a:lnTo>
                  <a:lnTo>
                    <a:pt x="132" y="63"/>
                  </a:lnTo>
                  <a:lnTo>
                    <a:pt x="132" y="65"/>
                  </a:lnTo>
                  <a:lnTo>
                    <a:pt x="135" y="70"/>
                  </a:lnTo>
                  <a:lnTo>
                    <a:pt x="137" y="81"/>
                  </a:lnTo>
                  <a:lnTo>
                    <a:pt x="139" y="79"/>
                  </a:lnTo>
                  <a:lnTo>
                    <a:pt x="142" y="77"/>
                  </a:lnTo>
                  <a:lnTo>
                    <a:pt x="144" y="77"/>
                  </a:lnTo>
                  <a:lnTo>
                    <a:pt x="147" y="77"/>
                  </a:lnTo>
                  <a:lnTo>
                    <a:pt x="149" y="74"/>
                  </a:lnTo>
                  <a:lnTo>
                    <a:pt x="151" y="72"/>
                  </a:lnTo>
                  <a:lnTo>
                    <a:pt x="154" y="72"/>
                  </a:lnTo>
                  <a:lnTo>
                    <a:pt x="156" y="72"/>
                  </a:lnTo>
                  <a:lnTo>
                    <a:pt x="159" y="74"/>
                  </a:lnTo>
                  <a:lnTo>
                    <a:pt x="161" y="74"/>
                  </a:lnTo>
                  <a:lnTo>
                    <a:pt x="163" y="74"/>
                  </a:lnTo>
                  <a:lnTo>
                    <a:pt x="163" y="77"/>
                  </a:lnTo>
                  <a:lnTo>
                    <a:pt x="163" y="79"/>
                  </a:lnTo>
                  <a:lnTo>
                    <a:pt x="163" y="81"/>
                  </a:lnTo>
                  <a:lnTo>
                    <a:pt x="166" y="84"/>
                  </a:lnTo>
                  <a:lnTo>
                    <a:pt x="173" y="84"/>
                  </a:lnTo>
                  <a:lnTo>
                    <a:pt x="173" y="81"/>
                  </a:lnTo>
                  <a:lnTo>
                    <a:pt x="180" y="74"/>
                  </a:lnTo>
                  <a:lnTo>
                    <a:pt x="182" y="74"/>
                  </a:lnTo>
                  <a:lnTo>
                    <a:pt x="182" y="72"/>
                  </a:lnTo>
                  <a:lnTo>
                    <a:pt x="185" y="72"/>
                  </a:lnTo>
                  <a:lnTo>
                    <a:pt x="187" y="72"/>
                  </a:lnTo>
                  <a:lnTo>
                    <a:pt x="187" y="74"/>
                  </a:lnTo>
                  <a:lnTo>
                    <a:pt x="187" y="77"/>
                  </a:lnTo>
                  <a:lnTo>
                    <a:pt x="187" y="79"/>
                  </a:lnTo>
                  <a:lnTo>
                    <a:pt x="187" y="81"/>
                  </a:lnTo>
                  <a:lnTo>
                    <a:pt x="187" y="84"/>
                  </a:lnTo>
                  <a:lnTo>
                    <a:pt x="187" y="86"/>
                  </a:lnTo>
                  <a:lnTo>
                    <a:pt x="187" y="88"/>
                  </a:lnTo>
                  <a:lnTo>
                    <a:pt x="190" y="88"/>
                  </a:lnTo>
                  <a:lnTo>
                    <a:pt x="187" y="88"/>
                  </a:lnTo>
                  <a:lnTo>
                    <a:pt x="190" y="88"/>
                  </a:lnTo>
                  <a:lnTo>
                    <a:pt x="187" y="88"/>
                  </a:lnTo>
                  <a:lnTo>
                    <a:pt x="187" y="91"/>
                  </a:lnTo>
                  <a:lnTo>
                    <a:pt x="187" y="93"/>
                  </a:lnTo>
                  <a:lnTo>
                    <a:pt x="187" y="95"/>
                  </a:lnTo>
                  <a:lnTo>
                    <a:pt x="185" y="95"/>
                  </a:lnTo>
                  <a:lnTo>
                    <a:pt x="180" y="97"/>
                  </a:lnTo>
                  <a:lnTo>
                    <a:pt x="178" y="97"/>
                  </a:lnTo>
                  <a:lnTo>
                    <a:pt x="178" y="100"/>
                  </a:lnTo>
                  <a:lnTo>
                    <a:pt x="175" y="102"/>
                  </a:lnTo>
                  <a:lnTo>
                    <a:pt x="175" y="100"/>
                  </a:lnTo>
                  <a:lnTo>
                    <a:pt x="173" y="100"/>
                  </a:lnTo>
                  <a:lnTo>
                    <a:pt x="173" y="97"/>
                  </a:lnTo>
                  <a:lnTo>
                    <a:pt x="171" y="95"/>
                  </a:lnTo>
                  <a:lnTo>
                    <a:pt x="168" y="95"/>
                  </a:lnTo>
                  <a:lnTo>
                    <a:pt x="166" y="95"/>
                  </a:lnTo>
                  <a:lnTo>
                    <a:pt x="163" y="97"/>
                  </a:lnTo>
                  <a:lnTo>
                    <a:pt x="161" y="97"/>
                  </a:lnTo>
                  <a:lnTo>
                    <a:pt x="159" y="100"/>
                  </a:lnTo>
                  <a:lnTo>
                    <a:pt x="154" y="100"/>
                  </a:lnTo>
                  <a:lnTo>
                    <a:pt x="151" y="100"/>
                  </a:lnTo>
                  <a:lnTo>
                    <a:pt x="149" y="100"/>
                  </a:lnTo>
                  <a:lnTo>
                    <a:pt x="147" y="102"/>
                  </a:lnTo>
                  <a:lnTo>
                    <a:pt x="144" y="104"/>
                  </a:lnTo>
                  <a:lnTo>
                    <a:pt x="144" y="109"/>
                  </a:lnTo>
                  <a:lnTo>
                    <a:pt x="142" y="109"/>
                  </a:lnTo>
                  <a:lnTo>
                    <a:pt x="139" y="107"/>
                  </a:lnTo>
                  <a:lnTo>
                    <a:pt x="137" y="107"/>
                  </a:lnTo>
                  <a:lnTo>
                    <a:pt x="139" y="104"/>
                  </a:lnTo>
                  <a:lnTo>
                    <a:pt x="137" y="104"/>
                  </a:lnTo>
                  <a:lnTo>
                    <a:pt x="135" y="104"/>
                  </a:lnTo>
                  <a:lnTo>
                    <a:pt x="135" y="102"/>
                  </a:lnTo>
                  <a:lnTo>
                    <a:pt x="132" y="102"/>
                  </a:lnTo>
                  <a:lnTo>
                    <a:pt x="130" y="102"/>
                  </a:lnTo>
                  <a:lnTo>
                    <a:pt x="125" y="100"/>
                  </a:lnTo>
                  <a:lnTo>
                    <a:pt x="122" y="100"/>
                  </a:lnTo>
                  <a:lnTo>
                    <a:pt x="122" y="102"/>
                  </a:lnTo>
                  <a:lnTo>
                    <a:pt x="120" y="104"/>
                  </a:lnTo>
                  <a:lnTo>
                    <a:pt x="118" y="104"/>
                  </a:lnTo>
                  <a:lnTo>
                    <a:pt x="115" y="107"/>
                  </a:lnTo>
                  <a:lnTo>
                    <a:pt x="115" y="104"/>
                  </a:lnTo>
                  <a:lnTo>
                    <a:pt x="113" y="104"/>
                  </a:lnTo>
                  <a:lnTo>
                    <a:pt x="110" y="104"/>
                  </a:lnTo>
                  <a:lnTo>
                    <a:pt x="108" y="104"/>
                  </a:lnTo>
                  <a:lnTo>
                    <a:pt x="106" y="104"/>
                  </a:lnTo>
                  <a:lnTo>
                    <a:pt x="103" y="104"/>
                  </a:lnTo>
                  <a:lnTo>
                    <a:pt x="101" y="104"/>
                  </a:lnTo>
                  <a:lnTo>
                    <a:pt x="98" y="104"/>
                  </a:lnTo>
                  <a:lnTo>
                    <a:pt x="98" y="102"/>
                  </a:lnTo>
                  <a:lnTo>
                    <a:pt x="96" y="100"/>
                  </a:lnTo>
                  <a:lnTo>
                    <a:pt x="94" y="100"/>
                  </a:lnTo>
                  <a:lnTo>
                    <a:pt x="91" y="97"/>
                  </a:lnTo>
                  <a:lnTo>
                    <a:pt x="91" y="100"/>
                  </a:lnTo>
                  <a:lnTo>
                    <a:pt x="89" y="100"/>
                  </a:lnTo>
                  <a:lnTo>
                    <a:pt x="87" y="102"/>
                  </a:lnTo>
                  <a:lnTo>
                    <a:pt x="87" y="104"/>
                  </a:lnTo>
                  <a:lnTo>
                    <a:pt x="87" y="107"/>
                  </a:lnTo>
                  <a:lnTo>
                    <a:pt x="87" y="109"/>
                  </a:lnTo>
                  <a:lnTo>
                    <a:pt x="87" y="111"/>
                  </a:lnTo>
                  <a:lnTo>
                    <a:pt x="89" y="111"/>
                  </a:lnTo>
                  <a:lnTo>
                    <a:pt x="87" y="111"/>
                  </a:lnTo>
                  <a:lnTo>
                    <a:pt x="87" y="114"/>
                  </a:lnTo>
                  <a:lnTo>
                    <a:pt x="82" y="114"/>
                  </a:lnTo>
                  <a:lnTo>
                    <a:pt x="82" y="116"/>
                  </a:lnTo>
                  <a:lnTo>
                    <a:pt x="82" y="118"/>
                  </a:lnTo>
                  <a:lnTo>
                    <a:pt x="82" y="121"/>
                  </a:lnTo>
                  <a:lnTo>
                    <a:pt x="84" y="121"/>
                  </a:lnTo>
                  <a:lnTo>
                    <a:pt x="84" y="123"/>
                  </a:lnTo>
                  <a:lnTo>
                    <a:pt x="84" y="125"/>
                  </a:lnTo>
                  <a:lnTo>
                    <a:pt x="87" y="125"/>
                  </a:lnTo>
                  <a:lnTo>
                    <a:pt x="87" y="127"/>
                  </a:lnTo>
                  <a:lnTo>
                    <a:pt x="87" y="130"/>
                  </a:lnTo>
                  <a:lnTo>
                    <a:pt x="84" y="130"/>
                  </a:lnTo>
                  <a:lnTo>
                    <a:pt x="84" y="132"/>
                  </a:lnTo>
                  <a:lnTo>
                    <a:pt x="82" y="134"/>
                  </a:lnTo>
                  <a:lnTo>
                    <a:pt x="79" y="134"/>
                  </a:lnTo>
                  <a:lnTo>
                    <a:pt x="77" y="134"/>
                  </a:lnTo>
                  <a:lnTo>
                    <a:pt x="74" y="134"/>
                  </a:lnTo>
                  <a:lnTo>
                    <a:pt x="72" y="134"/>
                  </a:lnTo>
                  <a:lnTo>
                    <a:pt x="70" y="132"/>
                  </a:lnTo>
                  <a:lnTo>
                    <a:pt x="70" y="134"/>
                  </a:lnTo>
                  <a:lnTo>
                    <a:pt x="70" y="132"/>
                  </a:lnTo>
                  <a:lnTo>
                    <a:pt x="67" y="132"/>
                  </a:lnTo>
                  <a:lnTo>
                    <a:pt x="67" y="130"/>
                  </a:lnTo>
                  <a:lnTo>
                    <a:pt x="65" y="130"/>
                  </a:lnTo>
                  <a:lnTo>
                    <a:pt x="65" y="127"/>
                  </a:lnTo>
                  <a:lnTo>
                    <a:pt x="62" y="125"/>
                  </a:lnTo>
                  <a:lnTo>
                    <a:pt x="62" y="123"/>
                  </a:lnTo>
                  <a:lnTo>
                    <a:pt x="60" y="123"/>
                  </a:lnTo>
                  <a:lnTo>
                    <a:pt x="58" y="123"/>
                  </a:lnTo>
                  <a:lnTo>
                    <a:pt x="58" y="121"/>
                  </a:lnTo>
                  <a:lnTo>
                    <a:pt x="55" y="121"/>
                  </a:lnTo>
                  <a:lnTo>
                    <a:pt x="58" y="121"/>
                  </a:lnTo>
                  <a:lnTo>
                    <a:pt x="58" y="118"/>
                  </a:lnTo>
                  <a:lnTo>
                    <a:pt x="55" y="116"/>
                  </a:lnTo>
                  <a:lnTo>
                    <a:pt x="53" y="116"/>
                  </a:lnTo>
                  <a:lnTo>
                    <a:pt x="53" y="114"/>
                  </a:lnTo>
                  <a:lnTo>
                    <a:pt x="53" y="111"/>
                  </a:lnTo>
                  <a:lnTo>
                    <a:pt x="55" y="111"/>
                  </a:lnTo>
                  <a:lnTo>
                    <a:pt x="53" y="109"/>
                  </a:lnTo>
                  <a:lnTo>
                    <a:pt x="53" y="107"/>
                  </a:lnTo>
                  <a:lnTo>
                    <a:pt x="53" y="104"/>
                  </a:lnTo>
                  <a:lnTo>
                    <a:pt x="53" y="102"/>
                  </a:lnTo>
                  <a:lnTo>
                    <a:pt x="51" y="95"/>
                  </a:lnTo>
                  <a:lnTo>
                    <a:pt x="48" y="95"/>
                  </a:lnTo>
                  <a:lnTo>
                    <a:pt x="46" y="95"/>
                  </a:lnTo>
                  <a:lnTo>
                    <a:pt x="46" y="93"/>
                  </a:lnTo>
                  <a:lnTo>
                    <a:pt x="43" y="93"/>
                  </a:lnTo>
                  <a:lnTo>
                    <a:pt x="41" y="95"/>
                  </a:lnTo>
                  <a:lnTo>
                    <a:pt x="41" y="93"/>
                  </a:lnTo>
                  <a:lnTo>
                    <a:pt x="39" y="95"/>
                  </a:lnTo>
                  <a:lnTo>
                    <a:pt x="36" y="95"/>
                  </a:lnTo>
                  <a:lnTo>
                    <a:pt x="33" y="93"/>
                  </a:lnTo>
                  <a:lnTo>
                    <a:pt x="31" y="91"/>
                  </a:lnTo>
                  <a:lnTo>
                    <a:pt x="24" y="93"/>
                  </a:lnTo>
                  <a:lnTo>
                    <a:pt x="22" y="93"/>
                  </a:lnTo>
                  <a:lnTo>
                    <a:pt x="19" y="93"/>
                  </a:lnTo>
                  <a:lnTo>
                    <a:pt x="17" y="93"/>
                  </a:lnTo>
                  <a:lnTo>
                    <a:pt x="14" y="93"/>
                  </a:lnTo>
                  <a:lnTo>
                    <a:pt x="12" y="93"/>
                  </a:lnTo>
                  <a:lnTo>
                    <a:pt x="12" y="86"/>
                  </a:lnTo>
                  <a:lnTo>
                    <a:pt x="12" y="84"/>
                  </a:lnTo>
                  <a:lnTo>
                    <a:pt x="12" y="79"/>
                  </a:lnTo>
                  <a:lnTo>
                    <a:pt x="10" y="77"/>
                  </a:lnTo>
                  <a:lnTo>
                    <a:pt x="10" y="74"/>
                  </a:lnTo>
                  <a:lnTo>
                    <a:pt x="10" y="70"/>
                  </a:lnTo>
                  <a:lnTo>
                    <a:pt x="10" y="67"/>
                  </a:lnTo>
                  <a:lnTo>
                    <a:pt x="7" y="65"/>
                  </a:lnTo>
                  <a:lnTo>
                    <a:pt x="7" y="63"/>
                  </a:lnTo>
                  <a:lnTo>
                    <a:pt x="7" y="60"/>
                  </a:lnTo>
                  <a:lnTo>
                    <a:pt x="7" y="58"/>
                  </a:lnTo>
                  <a:lnTo>
                    <a:pt x="7" y="56"/>
                  </a:lnTo>
                  <a:lnTo>
                    <a:pt x="7" y="53"/>
                  </a:lnTo>
                  <a:lnTo>
                    <a:pt x="7" y="51"/>
                  </a:lnTo>
                  <a:lnTo>
                    <a:pt x="7" y="49"/>
                  </a:lnTo>
                  <a:lnTo>
                    <a:pt x="5" y="47"/>
                  </a:lnTo>
                  <a:lnTo>
                    <a:pt x="2" y="42"/>
                  </a:lnTo>
                  <a:lnTo>
                    <a:pt x="2" y="40"/>
                  </a:lnTo>
                  <a:lnTo>
                    <a:pt x="0" y="37"/>
                  </a:lnTo>
                  <a:lnTo>
                    <a:pt x="2" y="37"/>
                  </a:lnTo>
                  <a:lnTo>
                    <a:pt x="5" y="35"/>
                  </a:lnTo>
                  <a:lnTo>
                    <a:pt x="5" y="33"/>
                  </a:lnTo>
                  <a:lnTo>
                    <a:pt x="5" y="30"/>
                  </a:lnTo>
                  <a:lnTo>
                    <a:pt x="7" y="28"/>
                  </a:lnTo>
                  <a:lnTo>
                    <a:pt x="7" y="26"/>
                  </a:lnTo>
                  <a:lnTo>
                    <a:pt x="7" y="23"/>
                  </a:lnTo>
                  <a:lnTo>
                    <a:pt x="7" y="21"/>
                  </a:lnTo>
                  <a:lnTo>
                    <a:pt x="10" y="21"/>
                  </a:lnTo>
                  <a:lnTo>
                    <a:pt x="10" y="19"/>
                  </a:lnTo>
                  <a:lnTo>
                    <a:pt x="12" y="19"/>
                  </a:lnTo>
                  <a:lnTo>
                    <a:pt x="12" y="16"/>
                  </a:lnTo>
                  <a:lnTo>
                    <a:pt x="14" y="16"/>
                  </a:lnTo>
                  <a:lnTo>
                    <a:pt x="14" y="19"/>
                  </a:lnTo>
                  <a:lnTo>
                    <a:pt x="17" y="19"/>
                  </a:lnTo>
                  <a:lnTo>
                    <a:pt x="17" y="21"/>
                  </a:lnTo>
                  <a:lnTo>
                    <a:pt x="19" y="21"/>
                  </a:lnTo>
                  <a:lnTo>
                    <a:pt x="22" y="21"/>
                  </a:lnTo>
                  <a:lnTo>
                    <a:pt x="24" y="23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29" y="23"/>
                  </a:lnTo>
                  <a:lnTo>
                    <a:pt x="31" y="23"/>
                  </a:lnTo>
                  <a:lnTo>
                    <a:pt x="31" y="21"/>
                  </a:lnTo>
                  <a:lnTo>
                    <a:pt x="31" y="23"/>
                  </a:lnTo>
                  <a:lnTo>
                    <a:pt x="33" y="23"/>
                  </a:lnTo>
                  <a:lnTo>
                    <a:pt x="33" y="26"/>
                  </a:lnTo>
                  <a:lnTo>
                    <a:pt x="36" y="26"/>
                  </a:lnTo>
                  <a:lnTo>
                    <a:pt x="39" y="26"/>
                  </a:lnTo>
                  <a:lnTo>
                    <a:pt x="41" y="26"/>
                  </a:lnTo>
                  <a:lnTo>
                    <a:pt x="43" y="26"/>
                  </a:lnTo>
                  <a:lnTo>
                    <a:pt x="46" y="28"/>
                  </a:lnTo>
                  <a:lnTo>
                    <a:pt x="48" y="28"/>
                  </a:lnTo>
                  <a:lnTo>
                    <a:pt x="51" y="28"/>
                  </a:lnTo>
                  <a:lnTo>
                    <a:pt x="53" y="28"/>
                  </a:lnTo>
                  <a:lnTo>
                    <a:pt x="58" y="28"/>
                  </a:lnTo>
                  <a:lnTo>
                    <a:pt x="60" y="26"/>
                  </a:lnTo>
                  <a:lnTo>
                    <a:pt x="62" y="23"/>
                  </a:lnTo>
                  <a:lnTo>
                    <a:pt x="65" y="21"/>
                  </a:lnTo>
                  <a:lnTo>
                    <a:pt x="67" y="19"/>
                  </a:lnTo>
                  <a:lnTo>
                    <a:pt x="67" y="16"/>
                  </a:lnTo>
                  <a:lnTo>
                    <a:pt x="67" y="14"/>
                  </a:lnTo>
                  <a:lnTo>
                    <a:pt x="70" y="12"/>
                  </a:lnTo>
                  <a:lnTo>
                    <a:pt x="72" y="12"/>
                  </a:lnTo>
                  <a:lnTo>
                    <a:pt x="74" y="9"/>
                  </a:lnTo>
                  <a:lnTo>
                    <a:pt x="72" y="7"/>
                  </a:lnTo>
                  <a:lnTo>
                    <a:pt x="74" y="7"/>
                  </a:lnTo>
                  <a:lnTo>
                    <a:pt x="74" y="5"/>
                  </a:lnTo>
                  <a:lnTo>
                    <a:pt x="77" y="5"/>
                  </a:lnTo>
                  <a:lnTo>
                    <a:pt x="77" y="7"/>
                  </a:lnTo>
                  <a:lnTo>
                    <a:pt x="79" y="5"/>
                  </a:lnTo>
                  <a:lnTo>
                    <a:pt x="79" y="7"/>
                  </a:lnTo>
                  <a:lnTo>
                    <a:pt x="82" y="7"/>
                  </a:lnTo>
                  <a:lnTo>
                    <a:pt x="84" y="7"/>
                  </a:lnTo>
                  <a:lnTo>
                    <a:pt x="87" y="9"/>
                  </a:lnTo>
                  <a:lnTo>
                    <a:pt x="87" y="12"/>
                  </a:lnTo>
                  <a:lnTo>
                    <a:pt x="91" y="12"/>
                  </a:lnTo>
                  <a:lnTo>
                    <a:pt x="94" y="9"/>
                  </a:lnTo>
                  <a:lnTo>
                    <a:pt x="96" y="9"/>
                  </a:lnTo>
                  <a:lnTo>
                    <a:pt x="98" y="9"/>
                  </a:lnTo>
                  <a:lnTo>
                    <a:pt x="101" y="9"/>
                  </a:lnTo>
                  <a:lnTo>
                    <a:pt x="103" y="9"/>
                  </a:lnTo>
                  <a:lnTo>
                    <a:pt x="106" y="12"/>
                  </a:lnTo>
                  <a:lnTo>
                    <a:pt x="108" y="9"/>
                  </a:lnTo>
                  <a:lnTo>
                    <a:pt x="110" y="9"/>
                  </a:lnTo>
                  <a:lnTo>
                    <a:pt x="110" y="7"/>
                  </a:lnTo>
                  <a:lnTo>
                    <a:pt x="113" y="7"/>
                  </a:lnTo>
                  <a:lnTo>
                    <a:pt x="115" y="5"/>
                  </a:lnTo>
                  <a:lnTo>
                    <a:pt x="120" y="2"/>
                  </a:lnTo>
                  <a:lnTo>
                    <a:pt x="122" y="2"/>
                  </a:lnTo>
                  <a:lnTo>
                    <a:pt x="122" y="0"/>
                  </a:lnTo>
                  <a:lnTo>
                    <a:pt x="122" y="7"/>
                  </a:lnTo>
                  <a:lnTo>
                    <a:pt x="120" y="9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36" name="Freeform 181"/>
            <p:cNvSpPr>
              <a:spLocks/>
            </p:cNvSpPr>
            <p:nvPr/>
          </p:nvSpPr>
          <p:spPr bwMode="auto">
            <a:xfrm>
              <a:off x="2451585" y="5554140"/>
              <a:ext cx="6115" cy="116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37" name="Freeform 254"/>
            <p:cNvSpPr>
              <a:spLocks/>
            </p:cNvSpPr>
            <p:nvPr/>
          </p:nvSpPr>
          <p:spPr bwMode="auto">
            <a:xfrm>
              <a:off x="1589049" y="2732743"/>
              <a:ext cx="1364151" cy="932693"/>
            </a:xfrm>
            <a:custGeom>
              <a:avLst/>
              <a:gdLst/>
              <a:ahLst/>
              <a:cxnLst>
                <a:cxn ang="0">
                  <a:pos x="172" y="30"/>
                </a:cxn>
                <a:cxn ang="0">
                  <a:pos x="169" y="41"/>
                </a:cxn>
                <a:cxn ang="0">
                  <a:pos x="169" y="53"/>
                </a:cxn>
                <a:cxn ang="0">
                  <a:pos x="223" y="79"/>
                </a:cxn>
                <a:cxn ang="0">
                  <a:pos x="215" y="91"/>
                </a:cxn>
                <a:cxn ang="0">
                  <a:pos x="205" y="95"/>
                </a:cxn>
                <a:cxn ang="0">
                  <a:pos x="201" y="100"/>
                </a:cxn>
                <a:cxn ang="0">
                  <a:pos x="191" y="104"/>
                </a:cxn>
                <a:cxn ang="0">
                  <a:pos x="184" y="109"/>
                </a:cxn>
                <a:cxn ang="0">
                  <a:pos x="177" y="118"/>
                </a:cxn>
                <a:cxn ang="0">
                  <a:pos x="172" y="125"/>
                </a:cxn>
                <a:cxn ang="0">
                  <a:pos x="177" y="132"/>
                </a:cxn>
                <a:cxn ang="0">
                  <a:pos x="179" y="142"/>
                </a:cxn>
                <a:cxn ang="0">
                  <a:pos x="184" y="146"/>
                </a:cxn>
                <a:cxn ang="0">
                  <a:pos x="191" y="153"/>
                </a:cxn>
                <a:cxn ang="0">
                  <a:pos x="181" y="156"/>
                </a:cxn>
                <a:cxn ang="0">
                  <a:pos x="169" y="153"/>
                </a:cxn>
                <a:cxn ang="0">
                  <a:pos x="160" y="158"/>
                </a:cxn>
                <a:cxn ang="0">
                  <a:pos x="152" y="160"/>
                </a:cxn>
                <a:cxn ang="0">
                  <a:pos x="145" y="158"/>
                </a:cxn>
                <a:cxn ang="0">
                  <a:pos x="133" y="156"/>
                </a:cxn>
                <a:cxn ang="0">
                  <a:pos x="128" y="160"/>
                </a:cxn>
                <a:cxn ang="0">
                  <a:pos x="119" y="158"/>
                </a:cxn>
                <a:cxn ang="0">
                  <a:pos x="106" y="153"/>
                </a:cxn>
                <a:cxn ang="0">
                  <a:pos x="97" y="149"/>
                </a:cxn>
                <a:cxn ang="0">
                  <a:pos x="92" y="139"/>
                </a:cxn>
                <a:cxn ang="0">
                  <a:pos x="70" y="109"/>
                </a:cxn>
                <a:cxn ang="0">
                  <a:pos x="51" y="123"/>
                </a:cxn>
                <a:cxn ang="0">
                  <a:pos x="41" y="128"/>
                </a:cxn>
                <a:cxn ang="0">
                  <a:pos x="31" y="123"/>
                </a:cxn>
                <a:cxn ang="0">
                  <a:pos x="22" y="121"/>
                </a:cxn>
                <a:cxn ang="0">
                  <a:pos x="15" y="118"/>
                </a:cxn>
                <a:cxn ang="0">
                  <a:pos x="8" y="112"/>
                </a:cxn>
                <a:cxn ang="0">
                  <a:pos x="0" y="114"/>
                </a:cxn>
                <a:cxn ang="0">
                  <a:pos x="0" y="102"/>
                </a:cxn>
                <a:cxn ang="0">
                  <a:pos x="0" y="88"/>
                </a:cxn>
                <a:cxn ang="0">
                  <a:pos x="5" y="74"/>
                </a:cxn>
                <a:cxn ang="0">
                  <a:pos x="10" y="58"/>
                </a:cxn>
                <a:cxn ang="0">
                  <a:pos x="17" y="53"/>
                </a:cxn>
                <a:cxn ang="0">
                  <a:pos x="24" y="48"/>
                </a:cxn>
                <a:cxn ang="0">
                  <a:pos x="34" y="41"/>
                </a:cxn>
                <a:cxn ang="0">
                  <a:pos x="46" y="37"/>
                </a:cxn>
                <a:cxn ang="0">
                  <a:pos x="56" y="34"/>
                </a:cxn>
                <a:cxn ang="0">
                  <a:pos x="65" y="27"/>
                </a:cxn>
                <a:cxn ang="0">
                  <a:pos x="77" y="23"/>
                </a:cxn>
                <a:cxn ang="0">
                  <a:pos x="87" y="23"/>
                </a:cxn>
                <a:cxn ang="0">
                  <a:pos x="97" y="23"/>
                </a:cxn>
                <a:cxn ang="0">
                  <a:pos x="104" y="20"/>
                </a:cxn>
                <a:cxn ang="0">
                  <a:pos x="116" y="20"/>
                </a:cxn>
                <a:cxn ang="0">
                  <a:pos x="121" y="25"/>
                </a:cxn>
                <a:cxn ang="0">
                  <a:pos x="131" y="23"/>
                </a:cxn>
                <a:cxn ang="0">
                  <a:pos x="140" y="13"/>
                </a:cxn>
                <a:cxn ang="0">
                  <a:pos x="148" y="9"/>
                </a:cxn>
                <a:cxn ang="0">
                  <a:pos x="155" y="7"/>
                </a:cxn>
                <a:cxn ang="0">
                  <a:pos x="165" y="0"/>
                </a:cxn>
                <a:cxn ang="0">
                  <a:pos x="169" y="9"/>
                </a:cxn>
              </a:cxnLst>
              <a:rect l="0" t="0" r="r" b="b"/>
              <a:pathLst>
                <a:path w="223" h="160">
                  <a:moveTo>
                    <a:pt x="172" y="23"/>
                  </a:moveTo>
                  <a:lnTo>
                    <a:pt x="172" y="25"/>
                  </a:lnTo>
                  <a:lnTo>
                    <a:pt x="172" y="27"/>
                  </a:lnTo>
                  <a:lnTo>
                    <a:pt x="172" y="30"/>
                  </a:lnTo>
                  <a:lnTo>
                    <a:pt x="172" y="34"/>
                  </a:lnTo>
                  <a:lnTo>
                    <a:pt x="172" y="37"/>
                  </a:lnTo>
                  <a:lnTo>
                    <a:pt x="169" y="39"/>
                  </a:lnTo>
                  <a:lnTo>
                    <a:pt x="169" y="41"/>
                  </a:lnTo>
                  <a:lnTo>
                    <a:pt x="167" y="44"/>
                  </a:lnTo>
                  <a:lnTo>
                    <a:pt x="167" y="46"/>
                  </a:lnTo>
                  <a:lnTo>
                    <a:pt x="167" y="51"/>
                  </a:lnTo>
                  <a:lnTo>
                    <a:pt x="169" y="53"/>
                  </a:lnTo>
                  <a:lnTo>
                    <a:pt x="172" y="55"/>
                  </a:lnTo>
                  <a:lnTo>
                    <a:pt x="211" y="62"/>
                  </a:lnTo>
                  <a:lnTo>
                    <a:pt x="215" y="69"/>
                  </a:lnTo>
                  <a:lnTo>
                    <a:pt x="223" y="79"/>
                  </a:lnTo>
                  <a:lnTo>
                    <a:pt x="220" y="88"/>
                  </a:lnTo>
                  <a:lnTo>
                    <a:pt x="220" y="91"/>
                  </a:lnTo>
                  <a:lnTo>
                    <a:pt x="218" y="91"/>
                  </a:lnTo>
                  <a:lnTo>
                    <a:pt x="215" y="91"/>
                  </a:lnTo>
                  <a:lnTo>
                    <a:pt x="213" y="91"/>
                  </a:lnTo>
                  <a:lnTo>
                    <a:pt x="211" y="91"/>
                  </a:lnTo>
                  <a:lnTo>
                    <a:pt x="208" y="91"/>
                  </a:lnTo>
                  <a:lnTo>
                    <a:pt x="205" y="95"/>
                  </a:lnTo>
                  <a:lnTo>
                    <a:pt x="205" y="98"/>
                  </a:lnTo>
                  <a:lnTo>
                    <a:pt x="203" y="98"/>
                  </a:lnTo>
                  <a:lnTo>
                    <a:pt x="203" y="100"/>
                  </a:lnTo>
                  <a:lnTo>
                    <a:pt x="201" y="100"/>
                  </a:lnTo>
                  <a:lnTo>
                    <a:pt x="199" y="100"/>
                  </a:lnTo>
                  <a:lnTo>
                    <a:pt x="196" y="102"/>
                  </a:lnTo>
                  <a:lnTo>
                    <a:pt x="193" y="104"/>
                  </a:lnTo>
                  <a:lnTo>
                    <a:pt x="191" y="104"/>
                  </a:lnTo>
                  <a:lnTo>
                    <a:pt x="189" y="107"/>
                  </a:lnTo>
                  <a:lnTo>
                    <a:pt x="186" y="107"/>
                  </a:lnTo>
                  <a:lnTo>
                    <a:pt x="184" y="107"/>
                  </a:lnTo>
                  <a:lnTo>
                    <a:pt x="184" y="109"/>
                  </a:lnTo>
                  <a:lnTo>
                    <a:pt x="181" y="109"/>
                  </a:lnTo>
                  <a:lnTo>
                    <a:pt x="181" y="112"/>
                  </a:lnTo>
                  <a:lnTo>
                    <a:pt x="177" y="116"/>
                  </a:lnTo>
                  <a:lnTo>
                    <a:pt x="177" y="118"/>
                  </a:lnTo>
                  <a:lnTo>
                    <a:pt x="177" y="121"/>
                  </a:lnTo>
                  <a:lnTo>
                    <a:pt x="174" y="121"/>
                  </a:lnTo>
                  <a:lnTo>
                    <a:pt x="174" y="123"/>
                  </a:lnTo>
                  <a:lnTo>
                    <a:pt x="172" y="125"/>
                  </a:lnTo>
                  <a:lnTo>
                    <a:pt x="172" y="128"/>
                  </a:lnTo>
                  <a:lnTo>
                    <a:pt x="172" y="130"/>
                  </a:lnTo>
                  <a:lnTo>
                    <a:pt x="174" y="132"/>
                  </a:lnTo>
                  <a:lnTo>
                    <a:pt x="177" y="132"/>
                  </a:lnTo>
                  <a:lnTo>
                    <a:pt x="177" y="135"/>
                  </a:lnTo>
                  <a:lnTo>
                    <a:pt x="179" y="137"/>
                  </a:lnTo>
                  <a:lnTo>
                    <a:pt x="179" y="139"/>
                  </a:lnTo>
                  <a:lnTo>
                    <a:pt x="179" y="142"/>
                  </a:lnTo>
                  <a:lnTo>
                    <a:pt x="181" y="142"/>
                  </a:lnTo>
                  <a:lnTo>
                    <a:pt x="181" y="144"/>
                  </a:lnTo>
                  <a:lnTo>
                    <a:pt x="184" y="144"/>
                  </a:lnTo>
                  <a:lnTo>
                    <a:pt x="184" y="146"/>
                  </a:lnTo>
                  <a:lnTo>
                    <a:pt x="189" y="149"/>
                  </a:lnTo>
                  <a:lnTo>
                    <a:pt x="191" y="149"/>
                  </a:lnTo>
                  <a:lnTo>
                    <a:pt x="191" y="151"/>
                  </a:lnTo>
                  <a:lnTo>
                    <a:pt x="191" y="153"/>
                  </a:lnTo>
                  <a:lnTo>
                    <a:pt x="193" y="156"/>
                  </a:lnTo>
                  <a:lnTo>
                    <a:pt x="186" y="156"/>
                  </a:lnTo>
                  <a:lnTo>
                    <a:pt x="184" y="156"/>
                  </a:lnTo>
                  <a:lnTo>
                    <a:pt x="181" y="156"/>
                  </a:lnTo>
                  <a:lnTo>
                    <a:pt x="179" y="156"/>
                  </a:lnTo>
                  <a:lnTo>
                    <a:pt x="177" y="156"/>
                  </a:lnTo>
                  <a:lnTo>
                    <a:pt x="174" y="153"/>
                  </a:lnTo>
                  <a:lnTo>
                    <a:pt x="169" y="153"/>
                  </a:lnTo>
                  <a:lnTo>
                    <a:pt x="167" y="156"/>
                  </a:lnTo>
                  <a:lnTo>
                    <a:pt x="165" y="156"/>
                  </a:lnTo>
                  <a:lnTo>
                    <a:pt x="162" y="156"/>
                  </a:lnTo>
                  <a:lnTo>
                    <a:pt x="160" y="158"/>
                  </a:lnTo>
                  <a:lnTo>
                    <a:pt x="157" y="158"/>
                  </a:lnTo>
                  <a:lnTo>
                    <a:pt x="155" y="158"/>
                  </a:lnTo>
                  <a:lnTo>
                    <a:pt x="152" y="158"/>
                  </a:lnTo>
                  <a:lnTo>
                    <a:pt x="152" y="160"/>
                  </a:lnTo>
                  <a:lnTo>
                    <a:pt x="150" y="158"/>
                  </a:lnTo>
                  <a:lnTo>
                    <a:pt x="148" y="160"/>
                  </a:lnTo>
                  <a:lnTo>
                    <a:pt x="145" y="160"/>
                  </a:lnTo>
                  <a:lnTo>
                    <a:pt x="145" y="158"/>
                  </a:lnTo>
                  <a:lnTo>
                    <a:pt x="143" y="156"/>
                  </a:lnTo>
                  <a:lnTo>
                    <a:pt x="138" y="156"/>
                  </a:lnTo>
                  <a:lnTo>
                    <a:pt x="136" y="153"/>
                  </a:lnTo>
                  <a:lnTo>
                    <a:pt x="133" y="156"/>
                  </a:lnTo>
                  <a:lnTo>
                    <a:pt x="131" y="156"/>
                  </a:lnTo>
                  <a:lnTo>
                    <a:pt x="131" y="158"/>
                  </a:lnTo>
                  <a:lnTo>
                    <a:pt x="128" y="158"/>
                  </a:lnTo>
                  <a:lnTo>
                    <a:pt x="128" y="160"/>
                  </a:lnTo>
                  <a:lnTo>
                    <a:pt x="126" y="158"/>
                  </a:lnTo>
                  <a:lnTo>
                    <a:pt x="124" y="158"/>
                  </a:lnTo>
                  <a:lnTo>
                    <a:pt x="121" y="158"/>
                  </a:lnTo>
                  <a:lnTo>
                    <a:pt x="119" y="158"/>
                  </a:lnTo>
                  <a:lnTo>
                    <a:pt x="114" y="158"/>
                  </a:lnTo>
                  <a:lnTo>
                    <a:pt x="111" y="156"/>
                  </a:lnTo>
                  <a:lnTo>
                    <a:pt x="109" y="156"/>
                  </a:lnTo>
                  <a:lnTo>
                    <a:pt x="106" y="153"/>
                  </a:lnTo>
                  <a:lnTo>
                    <a:pt x="104" y="153"/>
                  </a:lnTo>
                  <a:lnTo>
                    <a:pt x="104" y="151"/>
                  </a:lnTo>
                  <a:lnTo>
                    <a:pt x="102" y="151"/>
                  </a:lnTo>
                  <a:lnTo>
                    <a:pt x="97" y="149"/>
                  </a:lnTo>
                  <a:lnTo>
                    <a:pt x="94" y="146"/>
                  </a:lnTo>
                  <a:lnTo>
                    <a:pt x="94" y="144"/>
                  </a:lnTo>
                  <a:lnTo>
                    <a:pt x="92" y="142"/>
                  </a:lnTo>
                  <a:lnTo>
                    <a:pt x="92" y="139"/>
                  </a:lnTo>
                  <a:lnTo>
                    <a:pt x="90" y="135"/>
                  </a:lnTo>
                  <a:lnTo>
                    <a:pt x="77" y="118"/>
                  </a:lnTo>
                  <a:lnTo>
                    <a:pt x="75" y="114"/>
                  </a:lnTo>
                  <a:lnTo>
                    <a:pt x="70" y="109"/>
                  </a:lnTo>
                  <a:lnTo>
                    <a:pt x="63" y="125"/>
                  </a:lnTo>
                  <a:lnTo>
                    <a:pt x="61" y="125"/>
                  </a:lnTo>
                  <a:lnTo>
                    <a:pt x="58" y="123"/>
                  </a:lnTo>
                  <a:lnTo>
                    <a:pt x="51" y="123"/>
                  </a:lnTo>
                  <a:lnTo>
                    <a:pt x="49" y="125"/>
                  </a:lnTo>
                  <a:lnTo>
                    <a:pt x="46" y="128"/>
                  </a:lnTo>
                  <a:lnTo>
                    <a:pt x="44" y="128"/>
                  </a:lnTo>
                  <a:lnTo>
                    <a:pt x="41" y="128"/>
                  </a:lnTo>
                  <a:lnTo>
                    <a:pt x="39" y="125"/>
                  </a:lnTo>
                  <a:lnTo>
                    <a:pt x="39" y="123"/>
                  </a:lnTo>
                  <a:lnTo>
                    <a:pt x="34" y="121"/>
                  </a:lnTo>
                  <a:lnTo>
                    <a:pt x="31" y="123"/>
                  </a:lnTo>
                  <a:lnTo>
                    <a:pt x="29" y="123"/>
                  </a:lnTo>
                  <a:lnTo>
                    <a:pt x="27" y="121"/>
                  </a:lnTo>
                  <a:lnTo>
                    <a:pt x="24" y="121"/>
                  </a:lnTo>
                  <a:lnTo>
                    <a:pt x="22" y="121"/>
                  </a:lnTo>
                  <a:lnTo>
                    <a:pt x="19" y="121"/>
                  </a:lnTo>
                  <a:lnTo>
                    <a:pt x="17" y="121"/>
                  </a:lnTo>
                  <a:lnTo>
                    <a:pt x="17" y="118"/>
                  </a:lnTo>
                  <a:lnTo>
                    <a:pt x="15" y="118"/>
                  </a:lnTo>
                  <a:lnTo>
                    <a:pt x="12" y="116"/>
                  </a:lnTo>
                  <a:lnTo>
                    <a:pt x="12" y="114"/>
                  </a:lnTo>
                  <a:lnTo>
                    <a:pt x="10" y="112"/>
                  </a:lnTo>
                  <a:lnTo>
                    <a:pt x="8" y="112"/>
                  </a:lnTo>
                  <a:lnTo>
                    <a:pt x="8" y="114"/>
                  </a:lnTo>
                  <a:lnTo>
                    <a:pt x="5" y="114"/>
                  </a:lnTo>
                  <a:lnTo>
                    <a:pt x="2" y="114"/>
                  </a:lnTo>
                  <a:lnTo>
                    <a:pt x="0" y="114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4"/>
                  </a:lnTo>
                  <a:lnTo>
                    <a:pt x="0" y="102"/>
                  </a:lnTo>
                  <a:lnTo>
                    <a:pt x="0" y="98"/>
                  </a:lnTo>
                  <a:lnTo>
                    <a:pt x="0" y="93"/>
                  </a:lnTo>
                  <a:lnTo>
                    <a:pt x="0" y="91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0" y="81"/>
                  </a:lnTo>
                  <a:lnTo>
                    <a:pt x="2" y="79"/>
                  </a:lnTo>
                  <a:lnTo>
                    <a:pt x="5" y="74"/>
                  </a:lnTo>
                  <a:lnTo>
                    <a:pt x="5" y="72"/>
                  </a:lnTo>
                  <a:lnTo>
                    <a:pt x="5" y="67"/>
                  </a:lnTo>
                  <a:lnTo>
                    <a:pt x="8" y="65"/>
                  </a:lnTo>
                  <a:lnTo>
                    <a:pt x="10" y="58"/>
                  </a:lnTo>
                  <a:lnTo>
                    <a:pt x="12" y="58"/>
                  </a:lnTo>
                  <a:lnTo>
                    <a:pt x="15" y="55"/>
                  </a:lnTo>
                  <a:lnTo>
                    <a:pt x="17" y="55"/>
                  </a:lnTo>
                  <a:lnTo>
                    <a:pt x="17" y="53"/>
                  </a:lnTo>
                  <a:lnTo>
                    <a:pt x="19" y="51"/>
                  </a:lnTo>
                  <a:lnTo>
                    <a:pt x="22" y="51"/>
                  </a:lnTo>
                  <a:lnTo>
                    <a:pt x="22" y="48"/>
                  </a:lnTo>
                  <a:lnTo>
                    <a:pt x="24" y="48"/>
                  </a:lnTo>
                  <a:lnTo>
                    <a:pt x="27" y="46"/>
                  </a:lnTo>
                  <a:lnTo>
                    <a:pt x="29" y="46"/>
                  </a:lnTo>
                  <a:lnTo>
                    <a:pt x="29" y="44"/>
                  </a:lnTo>
                  <a:lnTo>
                    <a:pt x="34" y="41"/>
                  </a:lnTo>
                  <a:lnTo>
                    <a:pt x="36" y="39"/>
                  </a:lnTo>
                  <a:lnTo>
                    <a:pt x="39" y="39"/>
                  </a:lnTo>
                  <a:lnTo>
                    <a:pt x="44" y="37"/>
                  </a:lnTo>
                  <a:lnTo>
                    <a:pt x="46" y="37"/>
                  </a:lnTo>
                  <a:lnTo>
                    <a:pt x="46" y="39"/>
                  </a:lnTo>
                  <a:lnTo>
                    <a:pt x="49" y="39"/>
                  </a:lnTo>
                  <a:lnTo>
                    <a:pt x="51" y="39"/>
                  </a:lnTo>
                  <a:lnTo>
                    <a:pt x="56" y="34"/>
                  </a:lnTo>
                  <a:lnTo>
                    <a:pt x="61" y="32"/>
                  </a:lnTo>
                  <a:lnTo>
                    <a:pt x="63" y="30"/>
                  </a:lnTo>
                  <a:lnTo>
                    <a:pt x="65" y="30"/>
                  </a:lnTo>
                  <a:lnTo>
                    <a:pt x="65" y="27"/>
                  </a:lnTo>
                  <a:lnTo>
                    <a:pt x="68" y="25"/>
                  </a:lnTo>
                  <a:lnTo>
                    <a:pt x="70" y="25"/>
                  </a:lnTo>
                  <a:lnTo>
                    <a:pt x="73" y="23"/>
                  </a:lnTo>
                  <a:lnTo>
                    <a:pt x="77" y="23"/>
                  </a:lnTo>
                  <a:lnTo>
                    <a:pt x="80" y="23"/>
                  </a:lnTo>
                  <a:lnTo>
                    <a:pt x="83" y="23"/>
                  </a:lnTo>
                  <a:lnTo>
                    <a:pt x="85" y="23"/>
                  </a:lnTo>
                  <a:lnTo>
                    <a:pt x="87" y="23"/>
                  </a:lnTo>
                  <a:lnTo>
                    <a:pt x="90" y="23"/>
                  </a:lnTo>
                  <a:lnTo>
                    <a:pt x="92" y="23"/>
                  </a:lnTo>
                  <a:lnTo>
                    <a:pt x="94" y="23"/>
                  </a:lnTo>
                  <a:lnTo>
                    <a:pt x="97" y="23"/>
                  </a:lnTo>
                  <a:lnTo>
                    <a:pt x="99" y="23"/>
                  </a:lnTo>
                  <a:lnTo>
                    <a:pt x="102" y="23"/>
                  </a:lnTo>
                  <a:lnTo>
                    <a:pt x="102" y="20"/>
                  </a:lnTo>
                  <a:lnTo>
                    <a:pt x="104" y="20"/>
                  </a:lnTo>
                  <a:lnTo>
                    <a:pt x="106" y="20"/>
                  </a:lnTo>
                  <a:lnTo>
                    <a:pt x="111" y="20"/>
                  </a:lnTo>
                  <a:lnTo>
                    <a:pt x="114" y="20"/>
                  </a:lnTo>
                  <a:lnTo>
                    <a:pt x="116" y="20"/>
                  </a:lnTo>
                  <a:lnTo>
                    <a:pt x="119" y="20"/>
                  </a:lnTo>
                  <a:lnTo>
                    <a:pt x="119" y="23"/>
                  </a:lnTo>
                  <a:lnTo>
                    <a:pt x="121" y="23"/>
                  </a:lnTo>
                  <a:lnTo>
                    <a:pt x="121" y="25"/>
                  </a:lnTo>
                  <a:lnTo>
                    <a:pt x="124" y="25"/>
                  </a:lnTo>
                  <a:lnTo>
                    <a:pt x="126" y="25"/>
                  </a:lnTo>
                  <a:lnTo>
                    <a:pt x="128" y="23"/>
                  </a:lnTo>
                  <a:lnTo>
                    <a:pt x="131" y="23"/>
                  </a:lnTo>
                  <a:lnTo>
                    <a:pt x="133" y="20"/>
                  </a:lnTo>
                  <a:lnTo>
                    <a:pt x="136" y="18"/>
                  </a:lnTo>
                  <a:lnTo>
                    <a:pt x="140" y="16"/>
                  </a:lnTo>
                  <a:lnTo>
                    <a:pt x="140" y="13"/>
                  </a:lnTo>
                  <a:lnTo>
                    <a:pt x="143" y="13"/>
                  </a:lnTo>
                  <a:lnTo>
                    <a:pt x="143" y="11"/>
                  </a:lnTo>
                  <a:lnTo>
                    <a:pt x="145" y="11"/>
                  </a:lnTo>
                  <a:lnTo>
                    <a:pt x="148" y="9"/>
                  </a:lnTo>
                  <a:lnTo>
                    <a:pt x="150" y="9"/>
                  </a:lnTo>
                  <a:lnTo>
                    <a:pt x="150" y="7"/>
                  </a:lnTo>
                  <a:lnTo>
                    <a:pt x="152" y="7"/>
                  </a:lnTo>
                  <a:lnTo>
                    <a:pt x="155" y="7"/>
                  </a:lnTo>
                  <a:lnTo>
                    <a:pt x="157" y="7"/>
                  </a:lnTo>
                  <a:lnTo>
                    <a:pt x="157" y="4"/>
                  </a:lnTo>
                  <a:lnTo>
                    <a:pt x="162" y="2"/>
                  </a:lnTo>
                  <a:lnTo>
                    <a:pt x="165" y="0"/>
                  </a:lnTo>
                  <a:lnTo>
                    <a:pt x="167" y="0"/>
                  </a:lnTo>
                  <a:lnTo>
                    <a:pt x="169" y="2"/>
                  </a:lnTo>
                  <a:lnTo>
                    <a:pt x="169" y="7"/>
                  </a:lnTo>
                  <a:lnTo>
                    <a:pt x="169" y="9"/>
                  </a:lnTo>
                  <a:lnTo>
                    <a:pt x="172" y="13"/>
                  </a:lnTo>
                  <a:lnTo>
                    <a:pt x="172" y="23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38" name="Freeform 263"/>
            <p:cNvSpPr>
              <a:spLocks/>
            </p:cNvSpPr>
            <p:nvPr/>
          </p:nvSpPr>
          <p:spPr bwMode="auto">
            <a:xfrm>
              <a:off x="1148606" y="3368143"/>
              <a:ext cx="1370271" cy="1474819"/>
            </a:xfrm>
            <a:custGeom>
              <a:avLst/>
              <a:gdLst/>
              <a:ahLst/>
              <a:cxnLst>
                <a:cxn ang="0">
                  <a:pos x="166" y="37"/>
                </a:cxn>
                <a:cxn ang="0">
                  <a:pos x="181" y="47"/>
                </a:cxn>
                <a:cxn ang="0">
                  <a:pos x="198" y="49"/>
                </a:cxn>
                <a:cxn ang="0">
                  <a:pos x="207" y="44"/>
                </a:cxn>
                <a:cxn ang="0">
                  <a:pos x="222" y="49"/>
                </a:cxn>
                <a:cxn ang="0">
                  <a:pos x="219" y="63"/>
                </a:cxn>
                <a:cxn ang="0">
                  <a:pos x="217" y="79"/>
                </a:cxn>
                <a:cxn ang="0">
                  <a:pos x="209" y="88"/>
                </a:cxn>
                <a:cxn ang="0">
                  <a:pos x="195" y="100"/>
                </a:cxn>
                <a:cxn ang="0">
                  <a:pos x="190" y="112"/>
                </a:cxn>
                <a:cxn ang="0">
                  <a:pos x="183" y="126"/>
                </a:cxn>
                <a:cxn ang="0">
                  <a:pos x="181" y="142"/>
                </a:cxn>
                <a:cxn ang="0">
                  <a:pos x="183" y="153"/>
                </a:cxn>
                <a:cxn ang="0">
                  <a:pos x="195" y="156"/>
                </a:cxn>
                <a:cxn ang="0">
                  <a:pos x="205" y="158"/>
                </a:cxn>
                <a:cxn ang="0">
                  <a:pos x="215" y="165"/>
                </a:cxn>
                <a:cxn ang="0">
                  <a:pos x="217" y="179"/>
                </a:cxn>
                <a:cxn ang="0">
                  <a:pos x="219" y="195"/>
                </a:cxn>
                <a:cxn ang="0">
                  <a:pos x="217" y="216"/>
                </a:cxn>
                <a:cxn ang="0">
                  <a:pos x="205" y="216"/>
                </a:cxn>
                <a:cxn ang="0">
                  <a:pos x="195" y="223"/>
                </a:cxn>
                <a:cxn ang="0">
                  <a:pos x="183" y="232"/>
                </a:cxn>
                <a:cxn ang="0">
                  <a:pos x="174" y="232"/>
                </a:cxn>
                <a:cxn ang="0">
                  <a:pos x="162" y="239"/>
                </a:cxn>
                <a:cxn ang="0">
                  <a:pos x="147" y="237"/>
                </a:cxn>
                <a:cxn ang="0">
                  <a:pos x="128" y="246"/>
                </a:cxn>
                <a:cxn ang="0">
                  <a:pos x="116" y="251"/>
                </a:cxn>
                <a:cxn ang="0">
                  <a:pos x="116" y="242"/>
                </a:cxn>
                <a:cxn ang="0">
                  <a:pos x="128" y="232"/>
                </a:cxn>
                <a:cxn ang="0">
                  <a:pos x="133" y="218"/>
                </a:cxn>
                <a:cxn ang="0">
                  <a:pos x="121" y="214"/>
                </a:cxn>
                <a:cxn ang="0">
                  <a:pos x="108" y="200"/>
                </a:cxn>
                <a:cxn ang="0">
                  <a:pos x="99" y="179"/>
                </a:cxn>
                <a:cxn ang="0">
                  <a:pos x="94" y="170"/>
                </a:cxn>
                <a:cxn ang="0">
                  <a:pos x="84" y="177"/>
                </a:cxn>
                <a:cxn ang="0">
                  <a:pos x="72" y="179"/>
                </a:cxn>
                <a:cxn ang="0">
                  <a:pos x="58" y="184"/>
                </a:cxn>
                <a:cxn ang="0">
                  <a:pos x="51" y="193"/>
                </a:cxn>
                <a:cxn ang="0">
                  <a:pos x="43" y="198"/>
                </a:cxn>
                <a:cxn ang="0">
                  <a:pos x="31" y="202"/>
                </a:cxn>
                <a:cxn ang="0">
                  <a:pos x="14" y="195"/>
                </a:cxn>
                <a:cxn ang="0">
                  <a:pos x="2" y="186"/>
                </a:cxn>
                <a:cxn ang="0">
                  <a:pos x="12" y="165"/>
                </a:cxn>
                <a:cxn ang="0">
                  <a:pos x="17" y="153"/>
                </a:cxn>
                <a:cxn ang="0">
                  <a:pos x="17" y="142"/>
                </a:cxn>
                <a:cxn ang="0">
                  <a:pos x="14" y="126"/>
                </a:cxn>
                <a:cxn ang="0">
                  <a:pos x="24" y="107"/>
                </a:cxn>
                <a:cxn ang="0">
                  <a:pos x="29" y="93"/>
                </a:cxn>
                <a:cxn ang="0">
                  <a:pos x="46" y="70"/>
                </a:cxn>
                <a:cxn ang="0">
                  <a:pos x="51" y="58"/>
                </a:cxn>
                <a:cxn ang="0">
                  <a:pos x="70" y="42"/>
                </a:cxn>
                <a:cxn ang="0">
                  <a:pos x="75" y="23"/>
                </a:cxn>
                <a:cxn ang="0">
                  <a:pos x="77" y="5"/>
                </a:cxn>
                <a:cxn ang="0">
                  <a:pos x="87" y="9"/>
                </a:cxn>
                <a:cxn ang="0">
                  <a:pos x="99" y="12"/>
                </a:cxn>
                <a:cxn ang="0">
                  <a:pos x="113" y="19"/>
                </a:cxn>
                <a:cxn ang="0">
                  <a:pos x="133" y="16"/>
                </a:cxn>
              </a:cxnLst>
              <a:rect l="0" t="0" r="r" b="b"/>
              <a:pathLst>
                <a:path w="224" h="253">
                  <a:moveTo>
                    <a:pt x="149" y="9"/>
                  </a:moveTo>
                  <a:lnTo>
                    <a:pt x="162" y="26"/>
                  </a:lnTo>
                  <a:lnTo>
                    <a:pt x="164" y="30"/>
                  </a:lnTo>
                  <a:lnTo>
                    <a:pt x="164" y="33"/>
                  </a:lnTo>
                  <a:lnTo>
                    <a:pt x="166" y="35"/>
                  </a:lnTo>
                  <a:lnTo>
                    <a:pt x="166" y="37"/>
                  </a:lnTo>
                  <a:lnTo>
                    <a:pt x="169" y="40"/>
                  </a:lnTo>
                  <a:lnTo>
                    <a:pt x="174" y="42"/>
                  </a:lnTo>
                  <a:lnTo>
                    <a:pt x="176" y="42"/>
                  </a:lnTo>
                  <a:lnTo>
                    <a:pt x="176" y="44"/>
                  </a:lnTo>
                  <a:lnTo>
                    <a:pt x="178" y="44"/>
                  </a:lnTo>
                  <a:lnTo>
                    <a:pt x="181" y="47"/>
                  </a:lnTo>
                  <a:lnTo>
                    <a:pt x="183" y="47"/>
                  </a:lnTo>
                  <a:lnTo>
                    <a:pt x="186" y="49"/>
                  </a:lnTo>
                  <a:lnTo>
                    <a:pt x="190" y="49"/>
                  </a:lnTo>
                  <a:lnTo>
                    <a:pt x="193" y="49"/>
                  </a:lnTo>
                  <a:lnTo>
                    <a:pt x="195" y="49"/>
                  </a:lnTo>
                  <a:lnTo>
                    <a:pt x="198" y="49"/>
                  </a:lnTo>
                  <a:lnTo>
                    <a:pt x="200" y="51"/>
                  </a:lnTo>
                  <a:lnTo>
                    <a:pt x="200" y="49"/>
                  </a:lnTo>
                  <a:lnTo>
                    <a:pt x="203" y="49"/>
                  </a:lnTo>
                  <a:lnTo>
                    <a:pt x="203" y="47"/>
                  </a:lnTo>
                  <a:lnTo>
                    <a:pt x="205" y="47"/>
                  </a:lnTo>
                  <a:lnTo>
                    <a:pt x="207" y="44"/>
                  </a:lnTo>
                  <a:lnTo>
                    <a:pt x="209" y="47"/>
                  </a:lnTo>
                  <a:lnTo>
                    <a:pt x="215" y="47"/>
                  </a:lnTo>
                  <a:lnTo>
                    <a:pt x="217" y="49"/>
                  </a:lnTo>
                  <a:lnTo>
                    <a:pt x="217" y="51"/>
                  </a:lnTo>
                  <a:lnTo>
                    <a:pt x="219" y="51"/>
                  </a:lnTo>
                  <a:lnTo>
                    <a:pt x="222" y="49"/>
                  </a:lnTo>
                  <a:lnTo>
                    <a:pt x="224" y="51"/>
                  </a:lnTo>
                  <a:lnTo>
                    <a:pt x="224" y="56"/>
                  </a:lnTo>
                  <a:lnTo>
                    <a:pt x="222" y="56"/>
                  </a:lnTo>
                  <a:lnTo>
                    <a:pt x="222" y="58"/>
                  </a:lnTo>
                  <a:lnTo>
                    <a:pt x="222" y="61"/>
                  </a:lnTo>
                  <a:lnTo>
                    <a:pt x="219" y="63"/>
                  </a:lnTo>
                  <a:lnTo>
                    <a:pt x="219" y="65"/>
                  </a:lnTo>
                  <a:lnTo>
                    <a:pt x="217" y="68"/>
                  </a:lnTo>
                  <a:lnTo>
                    <a:pt x="217" y="70"/>
                  </a:lnTo>
                  <a:lnTo>
                    <a:pt x="217" y="72"/>
                  </a:lnTo>
                  <a:lnTo>
                    <a:pt x="217" y="74"/>
                  </a:lnTo>
                  <a:lnTo>
                    <a:pt x="217" y="79"/>
                  </a:lnTo>
                  <a:lnTo>
                    <a:pt x="217" y="81"/>
                  </a:lnTo>
                  <a:lnTo>
                    <a:pt x="215" y="81"/>
                  </a:lnTo>
                  <a:lnTo>
                    <a:pt x="215" y="84"/>
                  </a:lnTo>
                  <a:lnTo>
                    <a:pt x="212" y="86"/>
                  </a:lnTo>
                  <a:lnTo>
                    <a:pt x="209" y="86"/>
                  </a:lnTo>
                  <a:lnTo>
                    <a:pt x="209" y="88"/>
                  </a:lnTo>
                  <a:lnTo>
                    <a:pt x="207" y="88"/>
                  </a:lnTo>
                  <a:lnTo>
                    <a:pt x="205" y="91"/>
                  </a:lnTo>
                  <a:lnTo>
                    <a:pt x="203" y="93"/>
                  </a:lnTo>
                  <a:lnTo>
                    <a:pt x="200" y="95"/>
                  </a:lnTo>
                  <a:lnTo>
                    <a:pt x="200" y="98"/>
                  </a:lnTo>
                  <a:lnTo>
                    <a:pt x="195" y="100"/>
                  </a:lnTo>
                  <a:lnTo>
                    <a:pt x="195" y="102"/>
                  </a:lnTo>
                  <a:lnTo>
                    <a:pt x="195" y="105"/>
                  </a:lnTo>
                  <a:lnTo>
                    <a:pt x="195" y="107"/>
                  </a:lnTo>
                  <a:lnTo>
                    <a:pt x="193" y="107"/>
                  </a:lnTo>
                  <a:lnTo>
                    <a:pt x="190" y="109"/>
                  </a:lnTo>
                  <a:lnTo>
                    <a:pt x="190" y="112"/>
                  </a:lnTo>
                  <a:lnTo>
                    <a:pt x="188" y="112"/>
                  </a:lnTo>
                  <a:lnTo>
                    <a:pt x="188" y="114"/>
                  </a:lnTo>
                  <a:lnTo>
                    <a:pt x="188" y="116"/>
                  </a:lnTo>
                  <a:lnTo>
                    <a:pt x="186" y="119"/>
                  </a:lnTo>
                  <a:lnTo>
                    <a:pt x="183" y="123"/>
                  </a:lnTo>
                  <a:lnTo>
                    <a:pt x="183" y="126"/>
                  </a:lnTo>
                  <a:lnTo>
                    <a:pt x="186" y="128"/>
                  </a:lnTo>
                  <a:lnTo>
                    <a:pt x="183" y="133"/>
                  </a:lnTo>
                  <a:lnTo>
                    <a:pt x="181" y="137"/>
                  </a:lnTo>
                  <a:lnTo>
                    <a:pt x="183" y="137"/>
                  </a:lnTo>
                  <a:lnTo>
                    <a:pt x="183" y="139"/>
                  </a:lnTo>
                  <a:lnTo>
                    <a:pt x="181" y="142"/>
                  </a:lnTo>
                  <a:lnTo>
                    <a:pt x="181" y="144"/>
                  </a:lnTo>
                  <a:lnTo>
                    <a:pt x="181" y="146"/>
                  </a:lnTo>
                  <a:lnTo>
                    <a:pt x="183" y="149"/>
                  </a:lnTo>
                  <a:lnTo>
                    <a:pt x="183" y="151"/>
                  </a:lnTo>
                  <a:lnTo>
                    <a:pt x="181" y="153"/>
                  </a:lnTo>
                  <a:lnTo>
                    <a:pt x="183" y="153"/>
                  </a:lnTo>
                  <a:lnTo>
                    <a:pt x="183" y="156"/>
                  </a:lnTo>
                  <a:lnTo>
                    <a:pt x="186" y="156"/>
                  </a:lnTo>
                  <a:lnTo>
                    <a:pt x="188" y="158"/>
                  </a:lnTo>
                  <a:lnTo>
                    <a:pt x="190" y="158"/>
                  </a:lnTo>
                  <a:lnTo>
                    <a:pt x="195" y="158"/>
                  </a:lnTo>
                  <a:lnTo>
                    <a:pt x="195" y="156"/>
                  </a:lnTo>
                  <a:lnTo>
                    <a:pt x="198" y="156"/>
                  </a:lnTo>
                  <a:lnTo>
                    <a:pt x="200" y="156"/>
                  </a:lnTo>
                  <a:lnTo>
                    <a:pt x="203" y="158"/>
                  </a:lnTo>
                  <a:lnTo>
                    <a:pt x="203" y="160"/>
                  </a:lnTo>
                  <a:lnTo>
                    <a:pt x="205" y="160"/>
                  </a:lnTo>
                  <a:lnTo>
                    <a:pt x="205" y="158"/>
                  </a:lnTo>
                  <a:lnTo>
                    <a:pt x="207" y="158"/>
                  </a:lnTo>
                  <a:lnTo>
                    <a:pt x="207" y="156"/>
                  </a:lnTo>
                  <a:lnTo>
                    <a:pt x="209" y="156"/>
                  </a:lnTo>
                  <a:lnTo>
                    <a:pt x="212" y="158"/>
                  </a:lnTo>
                  <a:lnTo>
                    <a:pt x="212" y="160"/>
                  </a:lnTo>
                  <a:lnTo>
                    <a:pt x="215" y="165"/>
                  </a:lnTo>
                  <a:lnTo>
                    <a:pt x="217" y="167"/>
                  </a:lnTo>
                  <a:lnTo>
                    <a:pt x="217" y="170"/>
                  </a:lnTo>
                  <a:lnTo>
                    <a:pt x="217" y="172"/>
                  </a:lnTo>
                  <a:lnTo>
                    <a:pt x="217" y="174"/>
                  </a:lnTo>
                  <a:lnTo>
                    <a:pt x="217" y="177"/>
                  </a:lnTo>
                  <a:lnTo>
                    <a:pt x="217" y="179"/>
                  </a:lnTo>
                  <a:lnTo>
                    <a:pt x="217" y="181"/>
                  </a:lnTo>
                  <a:lnTo>
                    <a:pt x="217" y="184"/>
                  </a:lnTo>
                  <a:lnTo>
                    <a:pt x="219" y="186"/>
                  </a:lnTo>
                  <a:lnTo>
                    <a:pt x="219" y="188"/>
                  </a:lnTo>
                  <a:lnTo>
                    <a:pt x="219" y="193"/>
                  </a:lnTo>
                  <a:lnTo>
                    <a:pt x="219" y="195"/>
                  </a:lnTo>
                  <a:lnTo>
                    <a:pt x="222" y="198"/>
                  </a:lnTo>
                  <a:lnTo>
                    <a:pt x="222" y="202"/>
                  </a:lnTo>
                  <a:lnTo>
                    <a:pt x="222" y="205"/>
                  </a:lnTo>
                  <a:lnTo>
                    <a:pt x="222" y="211"/>
                  </a:lnTo>
                  <a:lnTo>
                    <a:pt x="219" y="214"/>
                  </a:lnTo>
                  <a:lnTo>
                    <a:pt x="217" y="216"/>
                  </a:lnTo>
                  <a:lnTo>
                    <a:pt x="215" y="216"/>
                  </a:lnTo>
                  <a:lnTo>
                    <a:pt x="212" y="218"/>
                  </a:lnTo>
                  <a:lnTo>
                    <a:pt x="209" y="218"/>
                  </a:lnTo>
                  <a:lnTo>
                    <a:pt x="207" y="218"/>
                  </a:lnTo>
                  <a:lnTo>
                    <a:pt x="205" y="218"/>
                  </a:lnTo>
                  <a:lnTo>
                    <a:pt x="205" y="216"/>
                  </a:lnTo>
                  <a:lnTo>
                    <a:pt x="203" y="216"/>
                  </a:lnTo>
                  <a:lnTo>
                    <a:pt x="203" y="218"/>
                  </a:lnTo>
                  <a:lnTo>
                    <a:pt x="200" y="218"/>
                  </a:lnTo>
                  <a:lnTo>
                    <a:pt x="198" y="218"/>
                  </a:lnTo>
                  <a:lnTo>
                    <a:pt x="195" y="221"/>
                  </a:lnTo>
                  <a:lnTo>
                    <a:pt x="195" y="223"/>
                  </a:lnTo>
                  <a:lnTo>
                    <a:pt x="193" y="223"/>
                  </a:lnTo>
                  <a:lnTo>
                    <a:pt x="190" y="225"/>
                  </a:lnTo>
                  <a:lnTo>
                    <a:pt x="188" y="228"/>
                  </a:lnTo>
                  <a:lnTo>
                    <a:pt x="186" y="228"/>
                  </a:lnTo>
                  <a:lnTo>
                    <a:pt x="183" y="230"/>
                  </a:lnTo>
                  <a:lnTo>
                    <a:pt x="183" y="232"/>
                  </a:lnTo>
                  <a:lnTo>
                    <a:pt x="181" y="232"/>
                  </a:lnTo>
                  <a:lnTo>
                    <a:pt x="178" y="232"/>
                  </a:lnTo>
                  <a:lnTo>
                    <a:pt x="176" y="232"/>
                  </a:lnTo>
                  <a:lnTo>
                    <a:pt x="176" y="235"/>
                  </a:lnTo>
                  <a:lnTo>
                    <a:pt x="174" y="235"/>
                  </a:lnTo>
                  <a:lnTo>
                    <a:pt x="174" y="232"/>
                  </a:lnTo>
                  <a:lnTo>
                    <a:pt x="171" y="232"/>
                  </a:lnTo>
                  <a:lnTo>
                    <a:pt x="171" y="235"/>
                  </a:lnTo>
                  <a:lnTo>
                    <a:pt x="169" y="235"/>
                  </a:lnTo>
                  <a:lnTo>
                    <a:pt x="166" y="235"/>
                  </a:lnTo>
                  <a:lnTo>
                    <a:pt x="164" y="237"/>
                  </a:lnTo>
                  <a:lnTo>
                    <a:pt x="162" y="239"/>
                  </a:lnTo>
                  <a:lnTo>
                    <a:pt x="159" y="239"/>
                  </a:lnTo>
                  <a:lnTo>
                    <a:pt x="157" y="237"/>
                  </a:lnTo>
                  <a:lnTo>
                    <a:pt x="154" y="237"/>
                  </a:lnTo>
                  <a:lnTo>
                    <a:pt x="152" y="237"/>
                  </a:lnTo>
                  <a:lnTo>
                    <a:pt x="149" y="237"/>
                  </a:lnTo>
                  <a:lnTo>
                    <a:pt x="147" y="237"/>
                  </a:lnTo>
                  <a:lnTo>
                    <a:pt x="145" y="237"/>
                  </a:lnTo>
                  <a:lnTo>
                    <a:pt x="142" y="237"/>
                  </a:lnTo>
                  <a:lnTo>
                    <a:pt x="140" y="239"/>
                  </a:lnTo>
                  <a:lnTo>
                    <a:pt x="135" y="242"/>
                  </a:lnTo>
                  <a:lnTo>
                    <a:pt x="130" y="244"/>
                  </a:lnTo>
                  <a:lnTo>
                    <a:pt x="128" y="246"/>
                  </a:lnTo>
                  <a:lnTo>
                    <a:pt x="125" y="246"/>
                  </a:lnTo>
                  <a:lnTo>
                    <a:pt x="123" y="249"/>
                  </a:lnTo>
                  <a:lnTo>
                    <a:pt x="121" y="251"/>
                  </a:lnTo>
                  <a:lnTo>
                    <a:pt x="118" y="253"/>
                  </a:lnTo>
                  <a:lnTo>
                    <a:pt x="116" y="253"/>
                  </a:lnTo>
                  <a:lnTo>
                    <a:pt x="116" y="251"/>
                  </a:lnTo>
                  <a:lnTo>
                    <a:pt x="113" y="251"/>
                  </a:lnTo>
                  <a:lnTo>
                    <a:pt x="113" y="249"/>
                  </a:lnTo>
                  <a:lnTo>
                    <a:pt x="113" y="246"/>
                  </a:lnTo>
                  <a:lnTo>
                    <a:pt x="113" y="244"/>
                  </a:lnTo>
                  <a:lnTo>
                    <a:pt x="116" y="244"/>
                  </a:lnTo>
                  <a:lnTo>
                    <a:pt x="116" y="242"/>
                  </a:lnTo>
                  <a:lnTo>
                    <a:pt x="118" y="242"/>
                  </a:lnTo>
                  <a:lnTo>
                    <a:pt x="118" y="239"/>
                  </a:lnTo>
                  <a:lnTo>
                    <a:pt x="121" y="239"/>
                  </a:lnTo>
                  <a:lnTo>
                    <a:pt x="123" y="237"/>
                  </a:lnTo>
                  <a:lnTo>
                    <a:pt x="125" y="235"/>
                  </a:lnTo>
                  <a:lnTo>
                    <a:pt x="128" y="232"/>
                  </a:lnTo>
                  <a:lnTo>
                    <a:pt x="128" y="230"/>
                  </a:lnTo>
                  <a:lnTo>
                    <a:pt x="130" y="228"/>
                  </a:lnTo>
                  <a:lnTo>
                    <a:pt x="133" y="225"/>
                  </a:lnTo>
                  <a:lnTo>
                    <a:pt x="135" y="223"/>
                  </a:lnTo>
                  <a:lnTo>
                    <a:pt x="135" y="221"/>
                  </a:lnTo>
                  <a:lnTo>
                    <a:pt x="133" y="218"/>
                  </a:lnTo>
                  <a:lnTo>
                    <a:pt x="133" y="221"/>
                  </a:lnTo>
                  <a:lnTo>
                    <a:pt x="130" y="221"/>
                  </a:lnTo>
                  <a:lnTo>
                    <a:pt x="123" y="218"/>
                  </a:lnTo>
                  <a:lnTo>
                    <a:pt x="123" y="216"/>
                  </a:lnTo>
                  <a:lnTo>
                    <a:pt x="121" y="216"/>
                  </a:lnTo>
                  <a:lnTo>
                    <a:pt x="121" y="214"/>
                  </a:lnTo>
                  <a:lnTo>
                    <a:pt x="118" y="214"/>
                  </a:lnTo>
                  <a:lnTo>
                    <a:pt x="118" y="209"/>
                  </a:lnTo>
                  <a:lnTo>
                    <a:pt x="116" y="209"/>
                  </a:lnTo>
                  <a:lnTo>
                    <a:pt x="113" y="202"/>
                  </a:lnTo>
                  <a:lnTo>
                    <a:pt x="111" y="200"/>
                  </a:lnTo>
                  <a:lnTo>
                    <a:pt x="108" y="200"/>
                  </a:lnTo>
                  <a:lnTo>
                    <a:pt x="99" y="188"/>
                  </a:lnTo>
                  <a:lnTo>
                    <a:pt x="96" y="186"/>
                  </a:lnTo>
                  <a:lnTo>
                    <a:pt x="96" y="184"/>
                  </a:lnTo>
                  <a:lnTo>
                    <a:pt x="99" y="184"/>
                  </a:lnTo>
                  <a:lnTo>
                    <a:pt x="99" y="181"/>
                  </a:lnTo>
                  <a:lnTo>
                    <a:pt x="99" y="179"/>
                  </a:lnTo>
                  <a:lnTo>
                    <a:pt x="101" y="179"/>
                  </a:lnTo>
                  <a:lnTo>
                    <a:pt x="101" y="177"/>
                  </a:lnTo>
                  <a:lnTo>
                    <a:pt x="101" y="174"/>
                  </a:lnTo>
                  <a:lnTo>
                    <a:pt x="99" y="172"/>
                  </a:lnTo>
                  <a:lnTo>
                    <a:pt x="96" y="172"/>
                  </a:lnTo>
                  <a:lnTo>
                    <a:pt x="94" y="170"/>
                  </a:lnTo>
                  <a:lnTo>
                    <a:pt x="92" y="170"/>
                  </a:lnTo>
                  <a:lnTo>
                    <a:pt x="92" y="172"/>
                  </a:lnTo>
                  <a:lnTo>
                    <a:pt x="89" y="174"/>
                  </a:lnTo>
                  <a:lnTo>
                    <a:pt x="87" y="174"/>
                  </a:lnTo>
                  <a:lnTo>
                    <a:pt x="84" y="174"/>
                  </a:lnTo>
                  <a:lnTo>
                    <a:pt x="84" y="177"/>
                  </a:lnTo>
                  <a:lnTo>
                    <a:pt x="82" y="177"/>
                  </a:lnTo>
                  <a:lnTo>
                    <a:pt x="80" y="177"/>
                  </a:lnTo>
                  <a:lnTo>
                    <a:pt x="77" y="177"/>
                  </a:lnTo>
                  <a:lnTo>
                    <a:pt x="75" y="177"/>
                  </a:lnTo>
                  <a:lnTo>
                    <a:pt x="72" y="177"/>
                  </a:lnTo>
                  <a:lnTo>
                    <a:pt x="72" y="179"/>
                  </a:lnTo>
                  <a:lnTo>
                    <a:pt x="70" y="179"/>
                  </a:lnTo>
                  <a:lnTo>
                    <a:pt x="67" y="181"/>
                  </a:lnTo>
                  <a:lnTo>
                    <a:pt x="65" y="181"/>
                  </a:lnTo>
                  <a:lnTo>
                    <a:pt x="63" y="181"/>
                  </a:lnTo>
                  <a:lnTo>
                    <a:pt x="60" y="184"/>
                  </a:lnTo>
                  <a:lnTo>
                    <a:pt x="58" y="184"/>
                  </a:lnTo>
                  <a:lnTo>
                    <a:pt x="58" y="186"/>
                  </a:lnTo>
                  <a:lnTo>
                    <a:pt x="55" y="186"/>
                  </a:lnTo>
                  <a:lnTo>
                    <a:pt x="55" y="188"/>
                  </a:lnTo>
                  <a:lnTo>
                    <a:pt x="53" y="188"/>
                  </a:lnTo>
                  <a:lnTo>
                    <a:pt x="53" y="191"/>
                  </a:lnTo>
                  <a:lnTo>
                    <a:pt x="51" y="193"/>
                  </a:lnTo>
                  <a:lnTo>
                    <a:pt x="51" y="191"/>
                  </a:lnTo>
                  <a:lnTo>
                    <a:pt x="48" y="193"/>
                  </a:lnTo>
                  <a:lnTo>
                    <a:pt x="48" y="195"/>
                  </a:lnTo>
                  <a:lnTo>
                    <a:pt x="46" y="195"/>
                  </a:lnTo>
                  <a:lnTo>
                    <a:pt x="43" y="195"/>
                  </a:lnTo>
                  <a:lnTo>
                    <a:pt x="43" y="198"/>
                  </a:lnTo>
                  <a:lnTo>
                    <a:pt x="41" y="198"/>
                  </a:lnTo>
                  <a:lnTo>
                    <a:pt x="39" y="198"/>
                  </a:lnTo>
                  <a:lnTo>
                    <a:pt x="36" y="198"/>
                  </a:lnTo>
                  <a:lnTo>
                    <a:pt x="34" y="200"/>
                  </a:lnTo>
                  <a:lnTo>
                    <a:pt x="31" y="200"/>
                  </a:lnTo>
                  <a:lnTo>
                    <a:pt x="31" y="202"/>
                  </a:lnTo>
                  <a:lnTo>
                    <a:pt x="29" y="202"/>
                  </a:lnTo>
                  <a:lnTo>
                    <a:pt x="27" y="200"/>
                  </a:lnTo>
                  <a:lnTo>
                    <a:pt x="24" y="200"/>
                  </a:lnTo>
                  <a:lnTo>
                    <a:pt x="22" y="200"/>
                  </a:lnTo>
                  <a:lnTo>
                    <a:pt x="19" y="198"/>
                  </a:lnTo>
                  <a:lnTo>
                    <a:pt x="14" y="195"/>
                  </a:lnTo>
                  <a:lnTo>
                    <a:pt x="10" y="195"/>
                  </a:lnTo>
                  <a:lnTo>
                    <a:pt x="7" y="193"/>
                  </a:lnTo>
                  <a:lnTo>
                    <a:pt x="5" y="191"/>
                  </a:lnTo>
                  <a:lnTo>
                    <a:pt x="0" y="188"/>
                  </a:lnTo>
                  <a:lnTo>
                    <a:pt x="0" y="186"/>
                  </a:lnTo>
                  <a:lnTo>
                    <a:pt x="2" y="186"/>
                  </a:lnTo>
                  <a:lnTo>
                    <a:pt x="5" y="181"/>
                  </a:lnTo>
                  <a:lnTo>
                    <a:pt x="10" y="177"/>
                  </a:lnTo>
                  <a:lnTo>
                    <a:pt x="12" y="174"/>
                  </a:lnTo>
                  <a:lnTo>
                    <a:pt x="12" y="172"/>
                  </a:lnTo>
                  <a:lnTo>
                    <a:pt x="12" y="167"/>
                  </a:lnTo>
                  <a:lnTo>
                    <a:pt x="12" y="165"/>
                  </a:lnTo>
                  <a:lnTo>
                    <a:pt x="14" y="165"/>
                  </a:lnTo>
                  <a:lnTo>
                    <a:pt x="14" y="163"/>
                  </a:lnTo>
                  <a:lnTo>
                    <a:pt x="14" y="160"/>
                  </a:lnTo>
                  <a:lnTo>
                    <a:pt x="14" y="158"/>
                  </a:lnTo>
                  <a:lnTo>
                    <a:pt x="17" y="156"/>
                  </a:lnTo>
                  <a:lnTo>
                    <a:pt x="17" y="153"/>
                  </a:lnTo>
                  <a:lnTo>
                    <a:pt x="17" y="151"/>
                  </a:lnTo>
                  <a:lnTo>
                    <a:pt x="17" y="149"/>
                  </a:lnTo>
                  <a:lnTo>
                    <a:pt x="14" y="149"/>
                  </a:lnTo>
                  <a:lnTo>
                    <a:pt x="14" y="146"/>
                  </a:lnTo>
                  <a:lnTo>
                    <a:pt x="14" y="144"/>
                  </a:lnTo>
                  <a:lnTo>
                    <a:pt x="17" y="142"/>
                  </a:lnTo>
                  <a:lnTo>
                    <a:pt x="17" y="139"/>
                  </a:lnTo>
                  <a:lnTo>
                    <a:pt x="17" y="135"/>
                  </a:lnTo>
                  <a:lnTo>
                    <a:pt x="17" y="133"/>
                  </a:lnTo>
                  <a:lnTo>
                    <a:pt x="14" y="130"/>
                  </a:lnTo>
                  <a:lnTo>
                    <a:pt x="14" y="128"/>
                  </a:lnTo>
                  <a:lnTo>
                    <a:pt x="14" y="126"/>
                  </a:lnTo>
                  <a:lnTo>
                    <a:pt x="17" y="123"/>
                  </a:lnTo>
                  <a:lnTo>
                    <a:pt x="17" y="121"/>
                  </a:lnTo>
                  <a:lnTo>
                    <a:pt x="17" y="119"/>
                  </a:lnTo>
                  <a:lnTo>
                    <a:pt x="19" y="114"/>
                  </a:lnTo>
                  <a:lnTo>
                    <a:pt x="22" y="109"/>
                  </a:lnTo>
                  <a:lnTo>
                    <a:pt x="24" y="107"/>
                  </a:lnTo>
                  <a:lnTo>
                    <a:pt x="22" y="105"/>
                  </a:lnTo>
                  <a:lnTo>
                    <a:pt x="22" y="102"/>
                  </a:lnTo>
                  <a:lnTo>
                    <a:pt x="22" y="100"/>
                  </a:lnTo>
                  <a:lnTo>
                    <a:pt x="24" y="98"/>
                  </a:lnTo>
                  <a:lnTo>
                    <a:pt x="27" y="95"/>
                  </a:lnTo>
                  <a:lnTo>
                    <a:pt x="29" y="93"/>
                  </a:lnTo>
                  <a:lnTo>
                    <a:pt x="34" y="88"/>
                  </a:lnTo>
                  <a:lnTo>
                    <a:pt x="39" y="84"/>
                  </a:lnTo>
                  <a:lnTo>
                    <a:pt x="41" y="81"/>
                  </a:lnTo>
                  <a:lnTo>
                    <a:pt x="41" y="77"/>
                  </a:lnTo>
                  <a:lnTo>
                    <a:pt x="43" y="72"/>
                  </a:lnTo>
                  <a:lnTo>
                    <a:pt x="46" y="70"/>
                  </a:lnTo>
                  <a:lnTo>
                    <a:pt x="46" y="68"/>
                  </a:lnTo>
                  <a:lnTo>
                    <a:pt x="43" y="65"/>
                  </a:lnTo>
                  <a:lnTo>
                    <a:pt x="43" y="63"/>
                  </a:lnTo>
                  <a:lnTo>
                    <a:pt x="46" y="61"/>
                  </a:lnTo>
                  <a:lnTo>
                    <a:pt x="48" y="58"/>
                  </a:lnTo>
                  <a:lnTo>
                    <a:pt x="51" y="58"/>
                  </a:lnTo>
                  <a:lnTo>
                    <a:pt x="55" y="56"/>
                  </a:lnTo>
                  <a:lnTo>
                    <a:pt x="63" y="51"/>
                  </a:lnTo>
                  <a:lnTo>
                    <a:pt x="65" y="51"/>
                  </a:lnTo>
                  <a:lnTo>
                    <a:pt x="67" y="49"/>
                  </a:lnTo>
                  <a:lnTo>
                    <a:pt x="67" y="47"/>
                  </a:lnTo>
                  <a:lnTo>
                    <a:pt x="70" y="42"/>
                  </a:lnTo>
                  <a:lnTo>
                    <a:pt x="70" y="35"/>
                  </a:lnTo>
                  <a:lnTo>
                    <a:pt x="70" y="33"/>
                  </a:lnTo>
                  <a:lnTo>
                    <a:pt x="72" y="30"/>
                  </a:lnTo>
                  <a:lnTo>
                    <a:pt x="72" y="28"/>
                  </a:lnTo>
                  <a:lnTo>
                    <a:pt x="72" y="26"/>
                  </a:lnTo>
                  <a:lnTo>
                    <a:pt x="75" y="23"/>
                  </a:lnTo>
                  <a:lnTo>
                    <a:pt x="75" y="19"/>
                  </a:lnTo>
                  <a:lnTo>
                    <a:pt x="72" y="16"/>
                  </a:lnTo>
                  <a:lnTo>
                    <a:pt x="72" y="14"/>
                  </a:lnTo>
                  <a:lnTo>
                    <a:pt x="72" y="5"/>
                  </a:lnTo>
                  <a:lnTo>
                    <a:pt x="75" y="5"/>
                  </a:lnTo>
                  <a:lnTo>
                    <a:pt x="77" y="5"/>
                  </a:lnTo>
                  <a:lnTo>
                    <a:pt x="80" y="5"/>
                  </a:lnTo>
                  <a:lnTo>
                    <a:pt x="80" y="3"/>
                  </a:lnTo>
                  <a:lnTo>
                    <a:pt x="82" y="3"/>
                  </a:lnTo>
                  <a:lnTo>
                    <a:pt x="84" y="5"/>
                  </a:lnTo>
                  <a:lnTo>
                    <a:pt x="84" y="7"/>
                  </a:lnTo>
                  <a:lnTo>
                    <a:pt x="87" y="9"/>
                  </a:lnTo>
                  <a:lnTo>
                    <a:pt x="89" y="9"/>
                  </a:lnTo>
                  <a:lnTo>
                    <a:pt x="89" y="12"/>
                  </a:lnTo>
                  <a:lnTo>
                    <a:pt x="92" y="12"/>
                  </a:lnTo>
                  <a:lnTo>
                    <a:pt x="94" y="12"/>
                  </a:lnTo>
                  <a:lnTo>
                    <a:pt x="96" y="12"/>
                  </a:lnTo>
                  <a:lnTo>
                    <a:pt x="99" y="12"/>
                  </a:lnTo>
                  <a:lnTo>
                    <a:pt x="101" y="14"/>
                  </a:lnTo>
                  <a:lnTo>
                    <a:pt x="104" y="14"/>
                  </a:lnTo>
                  <a:lnTo>
                    <a:pt x="106" y="12"/>
                  </a:lnTo>
                  <a:lnTo>
                    <a:pt x="111" y="14"/>
                  </a:lnTo>
                  <a:lnTo>
                    <a:pt x="111" y="16"/>
                  </a:lnTo>
                  <a:lnTo>
                    <a:pt x="113" y="19"/>
                  </a:lnTo>
                  <a:lnTo>
                    <a:pt x="116" y="19"/>
                  </a:lnTo>
                  <a:lnTo>
                    <a:pt x="118" y="19"/>
                  </a:lnTo>
                  <a:lnTo>
                    <a:pt x="121" y="16"/>
                  </a:lnTo>
                  <a:lnTo>
                    <a:pt x="123" y="14"/>
                  </a:lnTo>
                  <a:lnTo>
                    <a:pt x="130" y="14"/>
                  </a:lnTo>
                  <a:lnTo>
                    <a:pt x="133" y="16"/>
                  </a:lnTo>
                  <a:lnTo>
                    <a:pt x="135" y="16"/>
                  </a:lnTo>
                  <a:lnTo>
                    <a:pt x="142" y="0"/>
                  </a:lnTo>
                  <a:lnTo>
                    <a:pt x="147" y="5"/>
                  </a:lnTo>
                  <a:lnTo>
                    <a:pt x="149" y="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39" name="Freeform 281"/>
            <p:cNvSpPr>
              <a:spLocks/>
            </p:cNvSpPr>
            <p:nvPr/>
          </p:nvSpPr>
          <p:spPr bwMode="auto">
            <a:xfrm>
              <a:off x="1252593" y="4359127"/>
              <a:ext cx="721838" cy="942103"/>
            </a:xfrm>
            <a:custGeom>
              <a:avLst/>
              <a:gdLst/>
              <a:ahLst/>
              <a:cxnLst>
                <a:cxn ang="0">
                  <a:pos x="84" y="10"/>
                </a:cxn>
                <a:cxn ang="0">
                  <a:pos x="80" y="14"/>
                </a:cxn>
                <a:cxn ang="0">
                  <a:pos x="94" y="30"/>
                </a:cxn>
                <a:cxn ang="0">
                  <a:pos x="101" y="44"/>
                </a:cxn>
                <a:cxn ang="0">
                  <a:pos x="106" y="49"/>
                </a:cxn>
                <a:cxn ang="0">
                  <a:pos x="118" y="51"/>
                </a:cxn>
                <a:cxn ang="0">
                  <a:pos x="111" y="61"/>
                </a:cxn>
                <a:cxn ang="0">
                  <a:pos x="104" y="70"/>
                </a:cxn>
                <a:cxn ang="0">
                  <a:pos x="99" y="75"/>
                </a:cxn>
                <a:cxn ang="0">
                  <a:pos x="97" y="82"/>
                </a:cxn>
                <a:cxn ang="0">
                  <a:pos x="84" y="86"/>
                </a:cxn>
                <a:cxn ang="0">
                  <a:pos x="77" y="107"/>
                </a:cxn>
                <a:cxn ang="0">
                  <a:pos x="72" y="119"/>
                </a:cxn>
                <a:cxn ang="0">
                  <a:pos x="68" y="128"/>
                </a:cxn>
                <a:cxn ang="0">
                  <a:pos x="68" y="137"/>
                </a:cxn>
                <a:cxn ang="0">
                  <a:pos x="63" y="142"/>
                </a:cxn>
                <a:cxn ang="0">
                  <a:pos x="60" y="149"/>
                </a:cxn>
                <a:cxn ang="0">
                  <a:pos x="60" y="156"/>
                </a:cxn>
                <a:cxn ang="0">
                  <a:pos x="65" y="163"/>
                </a:cxn>
                <a:cxn ang="0">
                  <a:pos x="72" y="170"/>
                </a:cxn>
                <a:cxn ang="0">
                  <a:pos x="75" y="177"/>
                </a:cxn>
                <a:cxn ang="0">
                  <a:pos x="75" y="181"/>
                </a:cxn>
                <a:cxn ang="0">
                  <a:pos x="65" y="177"/>
                </a:cxn>
                <a:cxn ang="0">
                  <a:pos x="56" y="177"/>
                </a:cxn>
                <a:cxn ang="0">
                  <a:pos x="49" y="172"/>
                </a:cxn>
                <a:cxn ang="0">
                  <a:pos x="44" y="167"/>
                </a:cxn>
                <a:cxn ang="0">
                  <a:pos x="37" y="158"/>
                </a:cxn>
                <a:cxn ang="0">
                  <a:pos x="34" y="151"/>
                </a:cxn>
                <a:cxn ang="0">
                  <a:pos x="31" y="146"/>
                </a:cxn>
                <a:cxn ang="0">
                  <a:pos x="29" y="139"/>
                </a:cxn>
                <a:cxn ang="0">
                  <a:pos x="24" y="135"/>
                </a:cxn>
                <a:cxn ang="0">
                  <a:pos x="24" y="128"/>
                </a:cxn>
                <a:cxn ang="0">
                  <a:pos x="20" y="123"/>
                </a:cxn>
                <a:cxn ang="0">
                  <a:pos x="20" y="114"/>
                </a:cxn>
                <a:cxn ang="0">
                  <a:pos x="15" y="105"/>
                </a:cxn>
                <a:cxn ang="0">
                  <a:pos x="15" y="96"/>
                </a:cxn>
                <a:cxn ang="0">
                  <a:pos x="10" y="86"/>
                </a:cxn>
                <a:cxn ang="0">
                  <a:pos x="0" y="77"/>
                </a:cxn>
                <a:cxn ang="0">
                  <a:pos x="3" y="68"/>
                </a:cxn>
                <a:cxn ang="0">
                  <a:pos x="12" y="63"/>
                </a:cxn>
                <a:cxn ang="0">
                  <a:pos x="20" y="56"/>
                </a:cxn>
                <a:cxn ang="0">
                  <a:pos x="20" y="51"/>
                </a:cxn>
                <a:cxn ang="0">
                  <a:pos x="24" y="37"/>
                </a:cxn>
                <a:cxn ang="0">
                  <a:pos x="27" y="30"/>
                </a:cxn>
                <a:cxn ang="0">
                  <a:pos x="29" y="26"/>
                </a:cxn>
                <a:cxn ang="0">
                  <a:pos x="34" y="23"/>
                </a:cxn>
                <a:cxn ang="0">
                  <a:pos x="39" y="17"/>
                </a:cxn>
                <a:cxn ang="0">
                  <a:pos x="46" y="12"/>
                </a:cxn>
                <a:cxn ang="0">
                  <a:pos x="56" y="10"/>
                </a:cxn>
                <a:cxn ang="0">
                  <a:pos x="63" y="7"/>
                </a:cxn>
                <a:cxn ang="0">
                  <a:pos x="70" y="5"/>
                </a:cxn>
                <a:cxn ang="0">
                  <a:pos x="77" y="0"/>
                </a:cxn>
              </a:cxnLst>
              <a:rect l="0" t="0" r="r" b="b"/>
              <a:pathLst>
                <a:path w="118" h="181">
                  <a:moveTo>
                    <a:pt x="82" y="3"/>
                  </a:moveTo>
                  <a:lnTo>
                    <a:pt x="84" y="5"/>
                  </a:lnTo>
                  <a:lnTo>
                    <a:pt x="84" y="7"/>
                  </a:lnTo>
                  <a:lnTo>
                    <a:pt x="84" y="10"/>
                  </a:lnTo>
                  <a:lnTo>
                    <a:pt x="82" y="10"/>
                  </a:lnTo>
                  <a:lnTo>
                    <a:pt x="82" y="12"/>
                  </a:lnTo>
                  <a:lnTo>
                    <a:pt x="82" y="14"/>
                  </a:lnTo>
                  <a:lnTo>
                    <a:pt x="80" y="14"/>
                  </a:lnTo>
                  <a:lnTo>
                    <a:pt x="80" y="17"/>
                  </a:lnTo>
                  <a:lnTo>
                    <a:pt x="82" y="19"/>
                  </a:lnTo>
                  <a:lnTo>
                    <a:pt x="92" y="30"/>
                  </a:lnTo>
                  <a:lnTo>
                    <a:pt x="94" y="30"/>
                  </a:lnTo>
                  <a:lnTo>
                    <a:pt x="97" y="33"/>
                  </a:lnTo>
                  <a:lnTo>
                    <a:pt x="99" y="40"/>
                  </a:lnTo>
                  <a:lnTo>
                    <a:pt x="101" y="40"/>
                  </a:lnTo>
                  <a:lnTo>
                    <a:pt x="101" y="44"/>
                  </a:lnTo>
                  <a:lnTo>
                    <a:pt x="104" y="44"/>
                  </a:lnTo>
                  <a:lnTo>
                    <a:pt x="104" y="47"/>
                  </a:lnTo>
                  <a:lnTo>
                    <a:pt x="106" y="47"/>
                  </a:lnTo>
                  <a:lnTo>
                    <a:pt x="106" y="49"/>
                  </a:lnTo>
                  <a:lnTo>
                    <a:pt x="113" y="51"/>
                  </a:lnTo>
                  <a:lnTo>
                    <a:pt x="116" y="51"/>
                  </a:lnTo>
                  <a:lnTo>
                    <a:pt x="116" y="49"/>
                  </a:lnTo>
                  <a:lnTo>
                    <a:pt x="118" y="51"/>
                  </a:lnTo>
                  <a:lnTo>
                    <a:pt x="118" y="54"/>
                  </a:lnTo>
                  <a:lnTo>
                    <a:pt x="116" y="56"/>
                  </a:lnTo>
                  <a:lnTo>
                    <a:pt x="113" y="58"/>
                  </a:lnTo>
                  <a:lnTo>
                    <a:pt x="111" y="61"/>
                  </a:lnTo>
                  <a:lnTo>
                    <a:pt x="111" y="63"/>
                  </a:lnTo>
                  <a:lnTo>
                    <a:pt x="108" y="65"/>
                  </a:lnTo>
                  <a:lnTo>
                    <a:pt x="106" y="68"/>
                  </a:lnTo>
                  <a:lnTo>
                    <a:pt x="104" y="70"/>
                  </a:lnTo>
                  <a:lnTo>
                    <a:pt x="101" y="70"/>
                  </a:lnTo>
                  <a:lnTo>
                    <a:pt x="101" y="72"/>
                  </a:lnTo>
                  <a:lnTo>
                    <a:pt x="99" y="72"/>
                  </a:lnTo>
                  <a:lnTo>
                    <a:pt x="99" y="75"/>
                  </a:lnTo>
                  <a:lnTo>
                    <a:pt x="97" y="75"/>
                  </a:lnTo>
                  <a:lnTo>
                    <a:pt x="97" y="77"/>
                  </a:lnTo>
                  <a:lnTo>
                    <a:pt x="97" y="79"/>
                  </a:lnTo>
                  <a:lnTo>
                    <a:pt x="97" y="82"/>
                  </a:lnTo>
                  <a:lnTo>
                    <a:pt x="99" y="82"/>
                  </a:lnTo>
                  <a:lnTo>
                    <a:pt x="99" y="84"/>
                  </a:lnTo>
                  <a:lnTo>
                    <a:pt x="92" y="86"/>
                  </a:lnTo>
                  <a:lnTo>
                    <a:pt x="84" y="86"/>
                  </a:lnTo>
                  <a:lnTo>
                    <a:pt x="82" y="96"/>
                  </a:lnTo>
                  <a:lnTo>
                    <a:pt x="80" y="105"/>
                  </a:lnTo>
                  <a:lnTo>
                    <a:pt x="80" y="107"/>
                  </a:lnTo>
                  <a:lnTo>
                    <a:pt x="77" y="107"/>
                  </a:lnTo>
                  <a:lnTo>
                    <a:pt x="75" y="110"/>
                  </a:lnTo>
                  <a:lnTo>
                    <a:pt x="72" y="112"/>
                  </a:lnTo>
                  <a:lnTo>
                    <a:pt x="72" y="114"/>
                  </a:lnTo>
                  <a:lnTo>
                    <a:pt x="72" y="119"/>
                  </a:lnTo>
                  <a:lnTo>
                    <a:pt x="72" y="121"/>
                  </a:lnTo>
                  <a:lnTo>
                    <a:pt x="72" y="123"/>
                  </a:lnTo>
                  <a:lnTo>
                    <a:pt x="70" y="123"/>
                  </a:lnTo>
                  <a:lnTo>
                    <a:pt x="68" y="128"/>
                  </a:lnTo>
                  <a:lnTo>
                    <a:pt x="68" y="130"/>
                  </a:lnTo>
                  <a:lnTo>
                    <a:pt x="68" y="133"/>
                  </a:lnTo>
                  <a:lnTo>
                    <a:pt x="68" y="135"/>
                  </a:lnTo>
                  <a:lnTo>
                    <a:pt x="68" y="137"/>
                  </a:lnTo>
                  <a:lnTo>
                    <a:pt x="65" y="137"/>
                  </a:lnTo>
                  <a:lnTo>
                    <a:pt x="65" y="139"/>
                  </a:lnTo>
                  <a:lnTo>
                    <a:pt x="65" y="142"/>
                  </a:lnTo>
                  <a:lnTo>
                    <a:pt x="63" y="142"/>
                  </a:lnTo>
                  <a:lnTo>
                    <a:pt x="63" y="144"/>
                  </a:lnTo>
                  <a:lnTo>
                    <a:pt x="60" y="144"/>
                  </a:lnTo>
                  <a:lnTo>
                    <a:pt x="60" y="146"/>
                  </a:lnTo>
                  <a:lnTo>
                    <a:pt x="60" y="149"/>
                  </a:lnTo>
                  <a:lnTo>
                    <a:pt x="60" y="151"/>
                  </a:lnTo>
                  <a:lnTo>
                    <a:pt x="58" y="151"/>
                  </a:lnTo>
                  <a:lnTo>
                    <a:pt x="58" y="153"/>
                  </a:lnTo>
                  <a:lnTo>
                    <a:pt x="60" y="156"/>
                  </a:lnTo>
                  <a:lnTo>
                    <a:pt x="60" y="158"/>
                  </a:lnTo>
                  <a:lnTo>
                    <a:pt x="63" y="158"/>
                  </a:lnTo>
                  <a:lnTo>
                    <a:pt x="65" y="160"/>
                  </a:lnTo>
                  <a:lnTo>
                    <a:pt x="65" y="163"/>
                  </a:lnTo>
                  <a:lnTo>
                    <a:pt x="65" y="165"/>
                  </a:lnTo>
                  <a:lnTo>
                    <a:pt x="68" y="165"/>
                  </a:lnTo>
                  <a:lnTo>
                    <a:pt x="70" y="167"/>
                  </a:lnTo>
                  <a:lnTo>
                    <a:pt x="72" y="170"/>
                  </a:lnTo>
                  <a:lnTo>
                    <a:pt x="72" y="172"/>
                  </a:lnTo>
                  <a:lnTo>
                    <a:pt x="72" y="174"/>
                  </a:lnTo>
                  <a:lnTo>
                    <a:pt x="72" y="177"/>
                  </a:lnTo>
                  <a:lnTo>
                    <a:pt x="75" y="177"/>
                  </a:lnTo>
                  <a:lnTo>
                    <a:pt x="75" y="179"/>
                  </a:lnTo>
                  <a:lnTo>
                    <a:pt x="77" y="179"/>
                  </a:lnTo>
                  <a:lnTo>
                    <a:pt x="75" y="179"/>
                  </a:lnTo>
                  <a:lnTo>
                    <a:pt x="75" y="181"/>
                  </a:lnTo>
                  <a:lnTo>
                    <a:pt x="72" y="181"/>
                  </a:lnTo>
                  <a:lnTo>
                    <a:pt x="70" y="181"/>
                  </a:lnTo>
                  <a:lnTo>
                    <a:pt x="68" y="179"/>
                  </a:lnTo>
                  <a:lnTo>
                    <a:pt x="65" y="177"/>
                  </a:lnTo>
                  <a:lnTo>
                    <a:pt x="63" y="174"/>
                  </a:lnTo>
                  <a:lnTo>
                    <a:pt x="60" y="174"/>
                  </a:lnTo>
                  <a:lnTo>
                    <a:pt x="58" y="174"/>
                  </a:lnTo>
                  <a:lnTo>
                    <a:pt x="56" y="177"/>
                  </a:lnTo>
                  <a:lnTo>
                    <a:pt x="53" y="177"/>
                  </a:lnTo>
                  <a:lnTo>
                    <a:pt x="51" y="174"/>
                  </a:lnTo>
                  <a:lnTo>
                    <a:pt x="49" y="174"/>
                  </a:lnTo>
                  <a:lnTo>
                    <a:pt x="49" y="172"/>
                  </a:lnTo>
                  <a:lnTo>
                    <a:pt x="49" y="170"/>
                  </a:lnTo>
                  <a:lnTo>
                    <a:pt x="46" y="170"/>
                  </a:lnTo>
                  <a:lnTo>
                    <a:pt x="46" y="167"/>
                  </a:lnTo>
                  <a:lnTo>
                    <a:pt x="44" y="167"/>
                  </a:lnTo>
                  <a:lnTo>
                    <a:pt x="44" y="165"/>
                  </a:lnTo>
                  <a:lnTo>
                    <a:pt x="41" y="163"/>
                  </a:lnTo>
                  <a:lnTo>
                    <a:pt x="39" y="160"/>
                  </a:lnTo>
                  <a:lnTo>
                    <a:pt x="37" y="158"/>
                  </a:lnTo>
                  <a:lnTo>
                    <a:pt x="37" y="156"/>
                  </a:lnTo>
                  <a:lnTo>
                    <a:pt x="37" y="153"/>
                  </a:lnTo>
                  <a:lnTo>
                    <a:pt x="37" y="151"/>
                  </a:lnTo>
                  <a:lnTo>
                    <a:pt x="34" y="151"/>
                  </a:lnTo>
                  <a:lnTo>
                    <a:pt x="37" y="151"/>
                  </a:lnTo>
                  <a:lnTo>
                    <a:pt x="34" y="149"/>
                  </a:lnTo>
                  <a:lnTo>
                    <a:pt x="31" y="149"/>
                  </a:lnTo>
                  <a:lnTo>
                    <a:pt x="31" y="146"/>
                  </a:lnTo>
                  <a:lnTo>
                    <a:pt x="31" y="144"/>
                  </a:lnTo>
                  <a:lnTo>
                    <a:pt x="31" y="142"/>
                  </a:lnTo>
                  <a:lnTo>
                    <a:pt x="29" y="142"/>
                  </a:lnTo>
                  <a:lnTo>
                    <a:pt x="29" y="139"/>
                  </a:lnTo>
                  <a:lnTo>
                    <a:pt x="29" y="137"/>
                  </a:lnTo>
                  <a:lnTo>
                    <a:pt x="27" y="137"/>
                  </a:lnTo>
                  <a:lnTo>
                    <a:pt x="27" y="135"/>
                  </a:lnTo>
                  <a:lnTo>
                    <a:pt x="24" y="135"/>
                  </a:lnTo>
                  <a:lnTo>
                    <a:pt x="27" y="135"/>
                  </a:lnTo>
                  <a:lnTo>
                    <a:pt x="24" y="133"/>
                  </a:lnTo>
                  <a:lnTo>
                    <a:pt x="24" y="130"/>
                  </a:lnTo>
                  <a:lnTo>
                    <a:pt x="24" y="128"/>
                  </a:lnTo>
                  <a:lnTo>
                    <a:pt x="22" y="128"/>
                  </a:lnTo>
                  <a:lnTo>
                    <a:pt x="22" y="126"/>
                  </a:lnTo>
                  <a:lnTo>
                    <a:pt x="20" y="126"/>
                  </a:lnTo>
                  <a:lnTo>
                    <a:pt x="20" y="123"/>
                  </a:lnTo>
                  <a:lnTo>
                    <a:pt x="17" y="121"/>
                  </a:lnTo>
                  <a:lnTo>
                    <a:pt x="17" y="119"/>
                  </a:lnTo>
                  <a:lnTo>
                    <a:pt x="20" y="116"/>
                  </a:lnTo>
                  <a:lnTo>
                    <a:pt x="20" y="114"/>
                  </a:lnTo>
                  <a:lnTo>
                    <a:pt x="20" y="112"/>
                  </a:lnTo>
                  <a:lnTo>
                    <a:pt x="20" y="110"/>
                  </a:lnTo>
                  <a:lnTo>
                    <a:pt x="17" y="110"/>
                  </a:lnTo>
                  <a:lnTo>
                    <a:pt x="15" y="105"/>
                  </a:lnTo>
                  <a:lnTo>
                    <a:pt x="15" y="103"/>
                  </a:lnTo>
                  <a:lnTo>
                    <a:pt x="17" y="100"/>
                  </a:lnTo>
                  <a:lnTo>
                    <a:pt x="15" y="98"/>
                  </a:lnTo>
                  <a:lnTo>
                    <a:pt x="15" y="96"/>
                  </a:lnTo>
                  <a:lnTo>
                    <a:pt x="15" y="93"/>
                  </a:lnTo>
                  <a:lnTo>
                    <a:pt x="15" y="91"/>
                  </a:lnTo>
                  <a:lnTo>
                    <a:pt x="12" y="89"/>
                  </a:lnTo>
                  <a:lnTo>
                    <a:pt x="10" y="86"/>
                  </a:lnTo>
                  <a:lnTo>
                    <a:pt x="10" y="84"/>
                  </a:lnTo>
                  <a:lnTo>
                    <a:pt x="5" y="84"/>
                  </a:lnTo>
                  <a:lnTo>
                    <a:pt x="3" y="86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3" y="68"/>
                  </a:lnTo>
                  <a:lnTo>
                    <a:pt x="5" y="68"/>
                  </a:lnTo>
                  <a:lnTo>
                    <a:pt x="8" y="65"/>
                  </a:lnTo>
                  <a:lnTo>
                    <a:pt x="10" y="63"/>
                  </a:lnTo>
                  <a:lnTo>
                    <a:pt x="12" y="63"/>
                  </a:lnTo>
                  <a:lnTo>
                    <a:pt x="15" y="63"/>
                  </a:lnTo>
                  <a:lnTo>
                    <a:pt x="17" y="58"/>
                  </a:lnTo>
                  <a:lnTo>
                    <a:pt x="20" y="58"/>
                  </a:lnTo>
                  <a:lnTo>
                    <a:pt x="20" y="56"/>
                  </a:lnTo>
                  <a:lnTo>
                    <a:pt x="22" y="56"/>
                  </a:lnTo>
                  <a:lnTo>
                    <a:pt x="22" y="54"/>
                  </a:lnTo>
                  <a:lnTo>
                    <a:pt x="20" y="54"/>
                  </a:lnTo>
                  <a:lnTo>
                    <a:pt x="20" y="51"/>
                  </a:lnTo>
                  <a:lnTo>
                    <a:pt x="24" y="44"/>
                  </a:lnTo>
                  <a:lnTo>
                    <a:pt x="24" y="42"/>
                  </a:lnTo>
                  <a:lnTo>
                    <a:pt x="24" y="40"/>
                  </a:lnTo>
                  <a:lnTo>
                    <a:pt x="24" y="37"/>
                  </a:lnTo>
                  <a:lnTo>
                    <a:pt x="27" y="37"/>
                  </a:lnTo>
                  <a:lnTo>
                    <a:pt x="27" y="35"/>
                  </a:lnTo>
                  <a:lnTo>
                    <a:pt x="27" y="33"/>
                  </a:lnTo>
                  <a:lnTo>
                    <a:pt x="27" y="30"/>
                  </a:lnTo>
                  <a:lnTo>
                    <a:pt x="24" y="28"/>
                  </a:lnTo>
                  <a:lnTo>
                    <a:pt x="27" y="28"/>
                  </a:lnTo>
                  <a:lnTo>
                    <a:pt x="27" y="26"/>
                  </a:lnTo>
                  <a:lnTo>
                    <a:pt x="29" y="26"/>
                  </a:lnTo>
                  <a:lnTo>
                    <a:pt x="31" y="26"/>
                  </a:lnTo>
                  <a:lnTo>
                    <a:pt x="31" y="23"/>
                  </a:lnTo>
                  <a:lnTo>
                    <a:pt x="34" y="21"/>
                  </a:lnTo>
                  <a:lnTo>
                    <a:pt x="34" y="23"/>
                  </a:lnTo>
                  <a:lnTo>
                    <a:pt x="37" y="21"/>
                  </a:lnTo>
                  <a:lnTo>
                    <a:pt x="37" y="19"/>
                  </a:lnTo>
                  <a:lnTo>
                    <a:pt x="39" y="19"/>
                  </a:lnTo>
                  <a:lnTo>
                    <a:pt x="39" y="17"/>
                  </a:lnTo>
                  <a:lnTo>
                    <a:pt x="41" y="17"/>
                  </a:lnTo>
                  <a:lnTo>
                    <a:pt x="41" y="14"/>
                  </a:lnTo>
                  <a:lnTo>
                    <a:pt x="44" y="14"/>
                  </a:lnTo>
                  <a:lnTo>
                    <a:pt x="46" y="12"/>
                  </a:lnTo>
                  <a:lnTo>
                    <a:pt x="49" y="12"/>
                  </a:lnTo>
                  <a:lnTo>
                    <a:pt x="51" y="12"/>
                  </a:lnTo>
                  <a:lnTo>
                    <a:pt x="53" y="10"/>
                  </a:lnTo>
                  <a:lnTo>
                    <a:pt x="56" y="10"/>
                  </a:lnTo>
                  <a:lnTo>
                    <a:pt x="56" y="7"/>
                  </a:lnTo>
                  <a:lnTo>
                    <a:pt x="58" y="7"/>
                  </a:lnTo>
                  <a:lnTo>
                    <a:pt x="60" y="7"/>
                  </a:lnTo>
                  <a:lnTo>
                    <a:pt x="63" y="7"/>
                  </a:lnTo>
                  <a:lnTo>
                    <a:pt x="65" y="7"/>
                  </a:lnTo>
                  <a:lnTo>
                    <a:pt x="68" y="7"/>
                  </a:lnTo>
                  <a:lnTo>
                    <a:pt x="68" y="5"/>
                  </a:lnTo>
                  <a:lnTo>
                    <a:pt x="70" y="5"/>
                  </a:lnTo>
                  <a:lnTo>
                    <a:pt x="72" y="5"/>
                  </a:lnTo>
                  <a:lnTo>
                    <a:pt x="75" y="3"/>
                  </a:lnTo>
                  <a:lnTo>
                    <a:pt x="75" y="0"/>
                  </a:lnTo>
                  <a:lnTo>
                    <a:pt x="77" y="0"/>
                  </a:lnTo>
                  <a:lnTo>
                    <a:pt x="80" y="3"/>
                  </a:lnTo>
                  <a:lnTo>
                    <a:pt x="82" y="3"/>
                  </a:lnTo>
                  <a:close/>
                </a:path>
              </a:pathLst>
            </a:custGeom>
            <a:solidFill>
              <a:srgbClr val="FF9933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40" name="Freeform 284"/>
            <p:cNvSpPr>
              <a:spLocks/>
            </p:cNvSpPr>
            <p:nvPr/>
          </p:nvSpPr>
          <p:spPr bwMode="auto">
            <a:xfrm>
              <a:off x="1607395" y="4679738"/>
              <a:ext cx="887006" cy="621492"/>
            </a:xfrm>
            <a:custGeom>
              <a:avLst/>
              <a:gdLst/>
              <a:ahLst/>
              <a:cxnLst>
                <a:cxn ang="0">
                  <a:pos x="121" y="12"/>
                </a:cxn>
                <a:cxn ang="0">
                  <a:pos x="125" y="17"/>
                </a:cxn>
                <a:cxn ang="0">
                  <a:pos x="128" y="26"/>
                </a:cxn>
                <a:cxn ang="0">
                  <a:pos x="133" y="28"/>
                </a:cxn>
                <a:cxn ang="0">
                  <a:pos x="135" y="35"/>
                </a:cxn>
                <a:cxn ang="0">
                  <a:pos x="140" y="40"/>
                </a:cxn>
                <a:cxn ang="0">
                  <a:pos x="142" y="45"/>
                </a:cxn>
                <a:cxn ang="0">
                  <a:pos x="142" y="49"/>
                </a:cxn>
                <a:cxn ang="0">
                  <a:pos x="142" y="54"/>
                </a:cxn>
                <a:cxn ang="0">
                  <a:pos x="137" y="59"/>
                </a:cxn>
                <a:cxn ang="0">
                  <a:pos x="133" y="64"/>
                </a:cxn>
                <a:cxn ang="0">
                  <a:pos x="125" y="66"/>
                </a:cxn>
                <a:cxn ang="0">
                  <a:pos x="121" y="70"/>
                </a:cxn>
                <a:cxn ang="0">
                  <a:pos x="121" y="78"/>
                </a:cxn>
                <a:cxn ang="0">
                  <a:pos x="125" y="82"/>
                </a:cxn>
                <a:cxn ang="0">
                  <a:pos x="130" y="84"/>
                </a:cxn>
                <a:cxn ang="0">
                  <a:pos x="133" y="87"/>
                </a:cxn>
                <a:cxn ang="0">
                  <a:pos x="130" y="89"/>
                </a:cxn>
                <a:cxn ang="0">
                  <a:pos x="125" y="91"/>
                </a:cxn>
                <a:cxn ang="0">
                  <a:pos x="118" y="96"/>
                </a:cxn>
                <a:cxn ang="0">
                  <a:pos x="111" y="94"/>
                </a:cxn>
                <a:cxn ang="0">
                  <a:pos x="104" y="96"/>
                </a:cxn>
                <a:cxn ang="0">
                  <a:pos x="96" y="103"/>
                </a:cxn>
                <a:cxn ang="0">
                  <a:pos x="89" y="105"/>
                </a:cxn>
                <a:cxn ang="0">
                  <a:pos x="82" y="108"/>
                </a:cxn>
                <a:cxn ang="0">
                  <a:pos x="75" y="110"/>
                </a:cxn>
                <a:cxn ang="0">
                  <a:pos x="65" y="117"/>
                </a:cxn>
                <a:cxn ang="0">
                  <a:pos x="58" y="119"/>
                </a:cxn>
                <a:cxn ang="0">
                  <a:pos x="51" y="119"/>
                </a:cxn>
                <a:cxn ang="0">
                  <a:pos x="46" y="124"/>
                </a:cxn>
                <a:cxn ang="0">
                  <a:pos x="39" y="124"/>
                </a:cxn>
                <a:cxn ang="0">
                  <a:pos x="34" y="124"/>
                </a:cxn>
                <a:cxn ang="0">
                  <a:pos x="26" y="126"/>
                </a:cxn>
                <a:cxn ang="0">
                  <a:pos x="19" y="124"/>
                </a:cxn>
                <a:cxn ang="0">
                  <a:pos x="14" y="122"/>
                </a:cxn>
                <a:cxn ang="0">
                  <a:pos x="14" y="115"/>
                </a:cxn>
                <a:cxn ang="0">
                  <a:pos x="7" y="110"/>
                </a:cxn>
                <a:cxn ang="0">
                  <a:pos x="5" y="103"/>
                </a:cxn>
                <a:cxn ang="0">
                  <a:pos x="0" y="98"/>
                </a:cxn>
                <a:cxn ang="0">
                  <a:pos x="2" y="94"/>
                </a:cxn>
                <a:cxn ang="0">
                  <a:pos x="5" y="89"/>
                </a:cxn>
                <a:cxn ang="0">
                  <a:pos x="7" y="84"/>
                </a:cxn>
                <a:cxn ang="0">
                  <a:pos x="10" y="80"/>
                </a:cxn>
                <a:cxn ang="0">
                  <a:pos x="10" y="73"/>
                </a:cxn>
                <a:cxn ang="0">
                  <a:pos x="14" y="66"/>
                </a:cxn>
                <a:cxn ang="0">
                  <a:pos x="14" y="57"/>
                </a:cxn>
                <a:cxn ang="0">
                  <a:pos x="22" y="52"/>
                </a:cxn>
                <a:cxn ang="0">
                  <a:pos x="26" y="31"/>
                </a:cxn>
                <a:cxn ang="0">
                  <a:pos x="43" y="28"/>
                </a:cxn>
                <a:cxn ang="0">
                  <a:pos x="51" y="21"/>
                </a:cxn>
                <a:cxn ang="0">
                  <a:pos x="60" y="17"/>
                </a:cxn>
                <a:cxn ang="0">
                  <a:pos x="70" y="12"/>
                </a:cxn>
                <a:cxn ang="0">
                  <a:pos x="77" y="12"/>
                </a:cxn>
                <a:cxn ang="0">
                  <a:pos x="84" y="14"/>
                </a:cxn>
                <a:cxn ang="0">
                  <a:pos x="92" y="10"/>
                </a:cxn>
                <a:cxn ang="0">
                  <a:pos x="96" y="7"/>
                </a:cxn>
                <a:cxn ang="0">
                  <a:pos x="101" y="10"/>
                </a:cxn>
                <a:cxn ang="0">
                  <a:pos x="106" y="7"/>
                </a:cxn>
                <a:cxn ang="0">
                  <a:pos x="111" y="3"/>
                </a:cxn>
                <a:cxn ang="0">
                  <a:pos x="116" y="5"/>
                </a:cxn>
              </a:cxnLst>
              <a:rect l="0" t="0" r="r" b="b"/>
              <a:pathLst>
                <a:path w="145" h="126">
                  <a:moveTo>
                    <a:pt x="116" y="5"/>
                  </a:moveTo>
                  <a:lnTo>
                    <a:pt x="121" y="10"/>
                  </a:lnTo>
                  <a:lnTo>
                    <a:pt x="121" y="12"/>
                  </a:lnTo>
                  <a:lnTo>
                    <a:pt x="123" y="14"/>
                  </a:lnTo>
                  <a:lnTo>
                    <a:pt x="123" y="17"/>
                  </a:lnTo>
                  <a:lnTo>
                    <a:pt x="125" y="17"/>
                  </a:lnTo>
                  <a:lnTo>
                    <a:pt x="128" y="19"/>
                  </a:lnTo>
                  <a:lnTo>
                    <a:pt x="128" y="24"/>
                  </a:lnTo>
                  <a:lnTo>
                    <a:pt x="128" y="26"/>
                  </a:lnTo>
                  <a:lnTo>
                    <a:pt x="128" y="28"/>
                  </a:lnTo>
                  <a:lnTo>
                    <a:pt x="130" y="28"/>
                  </a:lnTo>
                  <a:lnTo>
                    <a:pt x="133" y="28"/>
                  </a:lnTo>
                  <a:lnTo>
                    <a:pt x="133" y="31"/>
                  </a:lnTo>
                  <a:lnTo>
                    <a:pt x="133" y="33"/>
                  </a:lnTo>
                  <a:lnTo>
                    <a:pt x="135" y="35"/>
                  </a:lnTo>
                  <a:lnTo>
                    <a:pt x="137" y="35"/>
                  </a:lnTo>
                  <a:lnTo>
                    <a:pt x="137" y="38"/>
                  </a:lnTo>
                  <a:lnTo>
                    <a:pt x="140" y="40"/>
                  </a:lnTo>
                  <a:lnTo>
                    <a:pt x="140" y="42"/>
                  </a:lnTo>
                  <a:lnTo>
                    <a:pt x="142" y="42"/>
                  </a:lnTo>
                  <a:lnTo>
                    <a:pt x="142" y="45"/>
                  </a:lnTo>
                  <a:lnTo>
                    <a:pt x="142" y="47"/>
                  </a:lnTo>
                  <a:lnTo>
                    <a:pt x="145" y="49"/>
                  </a:lnTo>
                  <a:lnTo>
                    <a:pt x="142" y="49"/>
                  </a:lnTo>
                  <a:lnTo>
                    <a:pt x="145" y="52"/>
                  </a:lnTo>
                  <a:lnTo>
                    <a:pt x="145" y="54"/>
                  </a:lnTo>
                  <a:lnTo>
                    <a:pt x="142" y="54"/>
                  </a:lnTo>
                  <a:lnTo>
                    <a:pt x="140" y="54"/>
                  </a:lnTo>
                  <a:lnTo>
                    <a:pt x="140" y="57"/>
                  </a:lnTo>
                  <a:lnTo>
                    <a:pt x="137" y="59"/>
                  </a:lnTo>
                  <a:lnTo>
                    <a:pt x="135" y="61"/>
                  </a:lnTo>
                  <a:lnTo>
                    <a:pt x="135" y="64"/>
                  </a:lnTo>
                  <a:lnTo>
                    <a:pt x="133" y="64"/>
                  </a:lnTo>
                  <a:lnTo>
                    <a:pt x="130" y="64"/>
                  </a:lnTo>
                  <a:lnTo>
                    <a:pt x="128" y="66"/>
                  </a:lnTo>
                  <a:lnTo>
                    <a:pt x="125" y="66"/>
                  </a:lnTo>
                  <a:lnTo>
                    <a:pt x="123" y="66"/>
                  </a:lnTo>
                  <a:lnTo>
                    <a:pt x="123" y="68"/>
                  </a:lnTo>
                  <a:lnTo>
                    <a:pt x="121" y="70"/>
                  </a:lnTo>
                  <a:lnTo>
                    <a:pt x="121" y="73"/>
                  </a:lnTo>
                  <a:lnTo>
                    <a:pt x="121" y="75"/>
                  </a:lnTo>
                  <a:lnTo>
                    <a:pt x="121" y="78"/>
                  </a:lnTo>
                  <a:lnTo>
                    <a:pt x="123" y="80"/>
                  </a:lnTo>
                  <a:lnTo>
                    <a:pt x="123" y="82"/>
                  </a:lnTo>
                  <a:lnTo>
                    <a:pt x="125" y="82"/>
                  </a:lnTo>
                  <a:lnTo>
                    <a:pt x="128" y="82"/>
                  </a:lnTo>
                  <a:lnTo>
                    <a:pt x="130" y="82"/>
                  </a:lnTo>
                  <a:lnTo>
                    <a:pt x="130" y="84"/>
                  </a:lnTo>
                  <a:lnTo>
                    <a:pt x="133" y="82"/>
                  </a:lnTo>
                  <a:lnTo>
                    <a:pt x="133" y="84"/>
                  </a:lnTo>
                  <a:lnTo>
                    <a:pt x="133" y="87"/>
                  </a:lnTo>
                  <a:lnTo>
                    <a:pt x="135" y="87"/>
                  </a:lnTo>
                  <a:lnTo>
                    <a:pt x="133" y="87"/>
                  </a:lnTo>
                  <a:lnTo>
                    <a:pt x="130" y="89"/>
                  </a:lnTo>
                  <a:lnTo>
                    <a:pt x="128" y="89"/>
                  </a:lnTo>
                  <a:lnTo>
                    <a:pt x="128" y="91"/>
                  </a:lnTo>
                  <a:lnTo>
                    <a:pt x="125" y="91"/>
                  </a:lnTo>
                  <a:lnTo>
                    <a:pt x="123" y="94"/>
                  </a:lnTo>
                  <a:lnTo>
                    <a:pt x="121" y="94"/>
                  </a:lnTo>
                  <a:lnTo>
                    <a:pt x="118" y="96"/>
                  </a:lnTo>
                  <a:lnTo>
                    <a:pt x="116" y="96"/>
                  </a:lnTo>
                  <a:lnTo>
                    <a:pt x="113" y="94"/>
                  </a:lnTo>
                  <a:lnTo>
                    <a:pt x="111" y="94"/>
                  </a:lnTo>
                  <a:lnTo>
                    <a:pt x="108" y="94"/>
                  </a:lnTo>
                  <a:lnTo>
                    <a:pt x="106" y="94"/>
                  </a:lnTo>
                  <a:lnTo>
                    <a:pt x="104" y="96"/>
                  </a:lnTo>
                  <a:lnTo>
                    <a:pt x="99" y="98"/>
                  </a:lnTo>
                  <a:lnTo>
                    <a:pt x="99" y="101"/>
                  </a:lnTo>
                  <a:lnTo>
                    <a:pt x="96" y="103"/>
                  </a:lnTo>
                  <a:lnTo>
                    <a:pt x="94" y="105"/>
                  </a:lnTo>
                  <a:lnTo>
                    <a:pt x="92" y="105"/>
                  </a:lnTo>
                  <a:lnTo>
                    <a:pt x="89" y="105"/>
                  </a:lnTo>
                  <a:lnTo>
                    <a:pt x="87" y="105"/>
                  </a:lnTo>
                  <a:lnTo>
                    <a:pt x="84" y="105"/>
                  </a:lnTo>
                  <a:lnTo>
                    <a:pt x="82" y="108"/>
                  </a:lnTo>
                  <a:lnTo>
                    <a:pt x="80" y="108"/>
                  </a:lnTo>
                  <a:lnTo>
                    <a:pt x="77" y="110"/>
                  </a:lnTo>
                  <a:lnTo>
                    <a:pt x="75" y="110"/>
                  </a:lnTo>
                  <a:lnTo>
                    <a:pt x="72" y="112"/>
                  </a:lnTo>
                  <a:lnTo>
                    <a:pt x="67" y="115"/>
                  </a:lnTo>
                  <a:lnTo>
                    <a:pt x="65" y="117"/>
                  </a:lnTo>
                  <a:lnTo>
                    <a:pt x="63" y="119"/>
                  </a:lnTo>
                  <a:lnTo>
                    <a:pt x="60" y="119"/>
                  </a:lnTo>
                  <a:lnTo>
                    <a:pt x="58" y="119"/>
                  </a:lnTo>
                  <a:lnTo>
                    <a:pt x="55" y="119"/>
                  </a:lnTo>
                  <a:lnTo>
                    <a:pt x="53" y="119"/>
                  </a:lnTo>
                  <a:lnTo>
                    <a:pt x="51" y="119"/>
                  </a:lnTo>
                  <a:lnTo>
                    <a:pt x="48" y="122"/>
                  </a:lnTo>
                  <a:lnTo>
                    <a:pt x="46" y="122"/>
                  </a:lnTo>
                  <a:lnTo>
                    <a:pt x="46" y="124"/>
                  </a:lnTo>
                  <a:lnTo>
                    <a:pt x="43" y="126"/>
                  </a:lnTo>
                  <a:lnTo>
                    <a:pt x="41" y="126"/>
                  </a:lnTo>
                  <a:lnTo>
                    <a:pt x="39" y="124"/>
                  </a:lnTo>
                  <a:lnTo>
                    <a:pt x="36" y="124"/>
                  </a:lnTo>
                  <a:lnTo>
                    <a:pt x="36" y="122"/>
                  </a:lnTo>
                  <a:lnTo>
                    <a:pt x="34" y="124"/>
                  </a:lnTo>
                  <a:lnTo>
                    <a:pt x="31" y="124"/>
                  </a:lnTo>
                  <a:lnTo>
                    <a:pt x="29" y="126"/>
                  </a:lnTo>
                  <a:lnTo>
                    <a:pt x="26" y="126"/>
                  </a:lnTo>
                  <a:lnTo>
                    <a:pt x="24" y="126"/>
                  </a:lnTo>
                  <a:lnTo>
                    <a:pt x="22" y="124"/>
                  </a:lnTo>
                  <a:lnTo>
                    <a:pt x="19" y="124"/>
                  </a:lnTo>
                  <a:lnTo>
                    <a:pt x="17" y="124"/>
                  </a:lnTo>
                  <a:lnTo>
                    <a:pt x="17" y="122"/>
                  </a:lnTo>
                  <a:lnTo>
                    <a:pt x="14" y="122"/>
                  </a:lnTo>
                  <a:lnTo>
                    <a:pt x="14" y="119"/>
                  </a:lnTo>
                  <a:lnTo>
                    <a:pt x="14" y="117"/>
                  </a:lnTo>
                  <a:lnTo>
                    <a:pt x="14" y="115"/>
                  </a:lnTo>
                  <a:lnTo>
                    <a:pt x="12" y="112"/>
                  </a:lnTo>
                  <a:lnTo>
                    <a:pt x="10" y="110"/>
                  </a:lnTo>
                  <a:lnTo>
                    <a:pt x="7" y="110"/>
                  </a:lnTo>
                  <a:lnTo>
                    <a:pt x="7" y="108"/>
                  </a:lnTo>
                  <a:lnTo>
                    <a:pt x="7" y="105"/>
                  </a:lnTo>
                  <a:lnTo>
                    <a:pt x="5" y="103"/>
                  </a:lnTo>
                  <a:lnTo>
                    <a:pt x="2" y="103"/>
                  </a:lnTo>
                  <a:lnTo>
                    <a:pt x="2" y="101"/>
                  </a:lnTo>
                  <a:lnTo>
                    <a:pt x="0" y="98"/>
                  </a:lnTo>
                  <a:lnTo>
                    <a:pt x="0" y="96"/>
                  </a:lnTo>
                  <a:lnTo>
                    <a:pt x="2" y="96"/>
                  </a:lnTo>
                  <a:lnTo>
                    <a:pt x="2" y="94"/>
                  </a:lnTo>
                  <a:lnTo>
                    <a:pt x="2" y="91"/>
                  </a:lnTo>
                  <a:lnTo>
                    <a:pt x="2" y="89"/>
                  </a:lnTo>
                  <a:lnTo>
                    <a:pt x="5" y="89"/>
                  </a:lnTo>
                  <a:lnTo>
                    <a:pt x="5" y="87"/>
                  </a:lnTo>
                  <a:lnTo>
                    <a:pt x="7" y="87"/>
                  </a:lnTo>
                  <a:lnTo>
                    <a:pt x="7" y="84"/>
                  </a:lnTo>
                  <a:lnTo>
                    <a:pt x="7" y="82"/>
                  </a:lnTo>
                  <a:lnTo>
                    <a:pt x="10" y="82"/>
                  </a:lnTo>
                  <a:lnTo>
                    <a:pt x="10" y="80"/>
                  </a:lnTo>
                  <a:lnTo>
                    <a:pt x="10" y="78"/>
                  </a:lnTo>
                  <a:lnTo>
                    <a:pt x="10" y="75"/>
                  </a:lnTo>
                  <a:lnTo>
                    <a:pt x="10" y="73"/>
                  </a:lnTo>
                  <a:lnTo>
                    <a:pt x="12" y="68"/>
                  </a:lnTo>
                  <a:lnTo>
                    <a:pt x="14" y="68"/>
                  </a:lnTo>
                  <a:lnTo>
                    <a:pt x="14" y="66"/>
                  </a:lnTo>
                  <a:lnTo>
                    <a:pt x="14" y="64"/>
                  </a:lnTo>
                  <a:lnTo>
                    <a:pt x="14" y="59"/>
                  </a:lnTo>
                  <a:lnTo>
                    <a:pt x="14" y="57"/>
                  </a:lnTo>
                  <a:lnTo>
                    <a:pt x="17" y="54"/>
                  </a:lnTo>
                  <a:lnTo>
                    <a:pt x="19" y="52"/>
                  </a:lnTo>
                  <a:lnTo>
                    <a:pt x="22" y="52"/>
                  </a:lnTo>
                  <a:lnTo>
                    <a:pt x="22" y="49"/>
                  </a:lnTo>
                  <a:lnTo>
                    <a:pt x="24" y="40"/>
                  </a:lnTo>
                  <a:lnTo>
                    <a:pt x="26" y="31"/>
                  </a:lnTo>
                  <a:lnTo>
                    <a:pt x="34" y="31"/>
                  </a:lnTo>
                  <a:lnTo>
                    <a:pt x="41" y="28"/>
                  </a:lnTo>
                  <a:lnTo>
                    <a:pt x="43" y="28"/>
                  </a:lnTo>
                  <a:lnTo>
                    <a:pt x="46" y="26"/>
                  </a:lnTo>
                  <a:lnTo>
                    <a:pt x="48" y="24"/>
                  </a:lnTo>
                  <a:lnTo>
                    <a:pt x="51" y="21"/>
                  </a:lnTo>
                  <a:lnTo>
                    <a:pt x="53" y="21"/>
                  </a:lnTo>
                  <a:lnTo>
                    <a:pt x="55" y="19"/>
                  </a:lnTo>
                  <a:lnTo>
                    <a:pt x="60" y="17"/>
                  </a:lnTo>
                  <a:lnTo>
                    <a:pt x="65" y="14"/>
                  </a:lnTo>
                  <a:lnTo>
                    <a:pt x="67" y="12"/>
                  </a:lnTo>
                  <a:lnTo>
                    <a:pt x="70" y="12"/>
                  </a:lnTo>
                  <a:lnTo>
                    <a:pt x="72" y="12"/>
                  </a:lnTo>
                  <a:lnTo>
                    <a:pt x="75" y="12"/>
                  </a:lnTo>
                  <a:lnTo>
                    <a:pt x="77" y="12"/>
                  </a:lnTo>
                  <a:lnTo>
                    <a:pt x="80" y="12"/>
                  </a:lnTo>
                  <a:lnTo>
                    <a:pt x="82" y="12"/>
                  </a:lnTo>
                  <a:lnTo>
                    <a:pt x="84" y="14"/>
                  </a:lnTo>
                  <a:lnTo>
                    <a:pt x="87" y="14"/>
                  </a:lnTo>
                  <a:lnTo>
                    <a:pt x="89" y="12"/>
                  </a:lnTo>
                  <a:lnTo>
                    <a:pt x="92" y="10"/>
                  </a:lnTo>
                  <a:lnTo>
                    <a:pt x="94" y="10"/>
                  </a:lnTo>
                  <a:lnTo>
                    <a:pt x="96" y="10"/>
                  </a:lnTo>
                  <a:lnTo>
                    <a:pt x="96" y="7"/>
                  </a:lnTo>
                  <a:lnTo>
                    <a:pt x="99" y="7"/>
                  </a:lnTo>
                  <a:lnTo>
                    <a:pt x="99" y="10"/>
                  </a:lnTo>
                  <a:lnTo>
                    <a:pt x="101" y="10"/>
                  </a:lnTo>
                  <a:lnTo>
                    <a:pt x="101" y="7"/>
                  </a:lnTo>
                  <a:lnTo>
                    <a:pt x="104" y="7"/>
                  </a:lnTo>
                  <a:lnTo>
                    <a:pt x="106" y="7"/>
                  </a:lnTo>
                  <a:lnTo>
                    <a:pt x="108" y="7"/>
                  </a:lnTo>
                  <a:lnTo>
                    <a:pt x="108" y="5"/>
                  </a:lnTo>
                  <a:lnTo>
                    <a:pt x="111" y="3"/>
                  </a:lnTo>
                  <a:lnTo>
                    <a:pt x="113" y="3"/>
                  </a:lnTo>
                  <a:lnTo>
                    <a:pt x="116" y="0"/>
                  </a:lnTo>
                  <a:lnTo>
                    <a:pt x="116" y="5"/>
                  </a:lnTo>
                  <a:close/>
                </a:path>
              </a:pathLst>
            </a:custGeom>
            <a:solidFill>
              <a:srgbClr val="FFCC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41" name="Freeform 463"/>
            <p:cNvSpPr>
              <a:spLocks/>
            </p:cNvSpPr>
            <p:nvPr/>
          </p:nvSpPr>
          <p:spPr bwMode="auto">
            <a:xfrm>
              <a:off x="2255827" y="3624631"/>
              <a:ext cx="1033819" cy="682032"/>
            </a:xfrm>
            <a:custGeom>
              <a:avLst/>
              <a:gdLst/>
              <a:ahLst/>
              <a:cxnLst>
                <a:cxn ang="0">
                  <a:pos x="75" y="3"/>
                </a:cxn>
                <a:cxn ang="0">
                  <a:pos x="92" y="3"/>
                </a:cxn>
                <a:cxn ang="0">
                  <a:pos x="92" y="10"/>
                </a:cxn>
                <a:cxn ang="0">
                  <a:pos x="89" y="21"/>
                </a:cxn>
                <a:cxn ang="0">
                  <a:pos x="109" y="30"/>
                </a:cxn>
                <a:cxn ang="0">
                  <a:pos x="123" y="35"/>
                </a:cxn>
                <a:cxn ang="0">
                  <a:pos x="133" y="28"/>
                </a:cxn>
                <a:cxn ang="0">
                  <a:pos x="155" y="45"/>
                </a:cxn>
                <a:cxn ang="0">
                  <a:pos x="162" y="49"/>
                </a:cxn>
                <a:cxn ang="0">
                  <a:pos x="157" y="61"/>
                </a:cxn>
                <a:cxn ang="0">
                  <a:pos x="162" y="68"/>
                </a:cxn>
                <a:cxn ang="0">
                  <a:pos x="169" y="70"/>
                </a:cxn>
                <a:cxn ang="0">
                  <a:pos x="157" y="73"/>
                </a:cxn>
                <a:cxn ang="0">
                  <a:pos x="150" y="77"/>
                </a:cxn>
                <a:cxn ang="0">
                  <a:pos x="140" y="84"/>
                </a:cxn>
                <a:cxn ang="0">
                  <a:pos x="131" y="84"/>
                </a:cxn>
                <a:cxn ang="0">
                  <a:pos x="121" y="87"/>
                </a:cxn>
                <a:cxn ang="0">
                  <a:pos x="111" y="82"/>
                </a:cxn>
                <a:cxn ang="0">
                  <a:pos x="106" y="80"/>
                </a:cxn>
                <a:cxn ang="0">
                  <a:pos x="104" y="84"/>
                </a:cxn>
                <a:cxn ang="0">
                  <a:pos x="96" y="91"/>
                </a:cxn>
                <a:cxn ang="0">
                  <a:pos x="89" y="101"/>
                </a:cxn>
                <a:cxn ang="0">
                  <a:pos x="77" y="103"/>
                </a:cxn>
                <a:cxn ang="0">
                  <a:pos x="68" y="101"/>
                </a:cxn>
                <a:cxn ang="0">
                  <a:pos x="60" y="98"/>
                </a:cxn>
                <a:cxn ang="0">
                  <a:pos x="58" y="96"/>
                </a:cxn>
                <a:cxn ang="0">
                  <a:pos x="48" y="96"/>
                </a:cxn>
                <a:cxn ang="0">
                  <a:pos x="43" y="91"/>
                </a:cxn>
                <a:cxn ang="0">
                  <a:pos x="38" y="96"/>
                </a:cxn>
                <a:cxn ang="0">
                  <a:pos x="36" y="103"/>
                </a:cxn>
                <a:cxn ang="0">
                  <a:pos x="31" y="112"/>
                </a:cxn>
                <a:cxn ang="0">
                  <a:pos x="24" y="115"/>
                </a:cxn>
                <a:cxn ang="0">
                  <a:pos x="19" y="112"/>
                </a:cxn>
                <a:cxn ang="0">
                  <a:pos x="9" y="115"/>
                </a:cxn>
                <a:cxn ang="0">
                  <a:pos x="2" y="110"/>
                </a:cxn>
                <a:cxn ang="0">
                  <a:pos x="0" y="103"/>
                </a:cxn>
                <a:cxn ang="0">
                  <a:pos x="2" y="94"/>
                </a:cxn>
                <a:cxn ang="0">
                  <a:pos x="2" y="82"/>
                </a:cxn>
                <a:cxn ang="0">
                  <a:pos x="7" y="70"/>
                </a:cxn>
                <a:cxn ang="0">
                  <a:pos x="12" y="63"/>
                </a:cxn>
                <a:cxn ang="0">
                  <a:pos x="14" y="56"/>
                </a:cxn>
                <a:cxn ang="0">
                  <a:pos x="24" y="47"/>
                </a:cxn>
                <a:cxn ang="0">
                  <a:pos x="31" y="42"/>
                </a:cxn>
                <a:cxn ang="0">
                  <a:pos x="36" y="35"/>
                </a:cxn>
                <a:cxn ang="0">
                  <a:pos x="36" y="24"/>
                </a:cxn>
                <a:cxn ang="0">
                  <a:pos x="41" y="14"/>
                </a:cxn>
                <a:cxn ang="0">
                  <a:pos x="43" y="5"/>
                </a:cxn>
                <a:cxn ang="0">
                  <a:pos x="53" y="3"/>
                </a:cxn>
                <a:cxn ang="0">
                  <a:pos x="65" y="0"/>
                </a:cxn>
              </a:cxnLst>
              <a:rect l="0" t="0" r="r" b="b"/>
              <a:pathLst>
                <a:path w="169" h="117">
                  <a:moveTo>
                    <a:pt x="68" y="3"/>
                  </a:moveTo>
                  <a:lnTo>
                    <a:pt x="70" y="3"/>
                  </a:lnTo>
                  <a:lnTo>
                    <a:pt x="72" y="3"/>
                  </a:lnTo>
                  <a:lnTo>
                    <a:pt x="75" y="3"/>
                  </a:lnTo>
                  <a:lnTo>
                    <a:pt x="77" y="3"/>
                  </a:lnTo>
                  <a:lnTo>
                    <a:pt x="84" y="3"/>
                  </a:lnTo>
                  <a:lnTo>
                    <a:pt x="89" y="3"/>
                  </a:lnTo>
                  <a:lnTo>
                    <a:pt x="92" y="3"/>
                  </a:lnTo>
                  <a:lnTo>
                    <a:pt x="94" y="5"/>
                  </a:lnTo>
                  <a:lnTo>
                    <a:pt x="94" y="7"/>
                  </a:lnTo>
                  <a:lnTo>
                    <a:pt x="92" y="7"/>
                  </a:lnTo>
                  <a:lnTo>
                    <a:pt x="92" y="10"/>
                  </a:lnTo>
                  <a:lnTo>
                    <a:pt x="92" y="12"/>
                  </a:lnTo>
                  <a:lnTo>
                    <a:pt x="89" y="14"/>
                  </a:lnTo>
                  <a:lnTo>
                    <a:pt x="92" y="19"/>
                  </a:lnTo>
                  <a:lnTo>
                    <a:pt x="89" y="21"/>
                  </a:lnTo>
                  <a:lnTo>
                    <a:pt x="92" y="24"/>
                  </a:lnTo>
                  <a:lnTo>
                    <a:pt x="92" y="26"/>
                  </a:lnTo>
                  <a:lnTo>
                    <a:pt x="96" y="26"/>
                  </a:lnTo>
                  <a:lnTo>
                    <a:pt x="109" y="30"/>
                  </a:lnTo>
                  <a:lnTo>
                    <a:pt x="116" y="30"/>
                  </a:lnTo>
                  <a:lnTo>
                    <a:pt x="118" y="33"/>
                  </a:lnTo>
                  <a:lnTo>
                    <a:pt x="121" y="33"/>
                  </a:lnTo>
                  <a:lnTo>
                    <a:pt x="123" y="35"/>
                  </a:lnTo>
                  <a:lnTo>
                    <a:pt x="125" y="35"/>
                  </a:lnTo>
                  <a:lnTo>
                    <a:pt x="131" y="30"/>
                  </a:lnTo>
                  <a:lnTo>
                    <a:pt x="131" y="28"/>
                  </a:lnTo>
                  <a:lnTo>
                    <a:pt x="133" y="28"/>
                  </a:lnTo>
                  <a:lnTo>
                    <a:pt x="145" y="33"/>
                  </a:lnTo>
                  <a:lnTo>
                    <a:pt x="147" y="37"/>
                  </a:lnTo>
                  <a:lnTo>
                    <a:pt x="152" y="45"/>
                  </a:lnTo>
                  <a:lnTo>
                    <a:pt x="155" y="45"/>
                  </a:lnTo>
                  <a:lnTo>
                    <a:pt x="157" y="45"/>
                  </a:lnTo>
                  <a:lnTo>
                    <a:pt x="159" y="45"/>
                  </a:lnTo>
                  <a:lnTo>
                    <a:pt x="162" y="47"/>
                  </a:lnTo>
                  <a:lnTo>
                    <a:pt x="162" y="49"/>
                  </a:lnTo>
                  <a:lnTo>
                    <a:pt x="162" y="54"/>
                  </a:lnTo>
                  <a:lnTo>
                    <a:pt x="159" y="56"/>
                  </a:lnTo>
                  <a:lnTo>
                    <a:pt x="162" y="58"/>
                  </a:lnTo>
                  <a:lnTo>
                    <a:pt x="157" y="61"/>
                  </a:lnTo>
                  <a:lnTo>
                    <a:pt x="155" y="63"/>
                  </a:lnTo>
                  <a:lnTo>
                    <a:pt x="157" y="63"/>
                  </a:lnTo>
                  <a:lnTo>
                    <a:pt x="159" y="63"/>
                  </a:lnTo>
                  <a:lnTo>
                    <a:pt x="162" y="68"/>
                  </a:lnTo>
                  <a:lnTo>
                    <a:pt x="164" y="68"/>
                  </a:lnTo>
                  <a:lnTo>
                    <a:pt x="167" y="68"/>
                  </a:lnTo>
                  <a:lnTo>
                    <a:pt x="169" y="68"/>
                  </a:lnTo>
                  <a:lnTo>
                    <a:pt x="169" y="70"/>
                  </a:lnTo>
                  <a:lnTo>
                    <a:pt x="167" y="73"/>
                  </a:lnTo>
                  <a:lnTo>
                    <a:pt x="164" y="73"/>
                  </a:lnTo>
                  <a:lnTo>
                    <a:pt x="159" y="70"/>
                  </a:lnTo>
                  <a:lnTo>
                    <a:pt x="157" y="73"/>
                  </a:lnTo>
                  <a:lnTo>
                    <a:pt x="155" y="73"/>
                  </a:lnTo>
                  <a:lnTo>
                    <a:pt x="152" y="75"/>
                  </a:lnTo>
                  <a:lnTo>
                    <a:pt x="152" y="77"/>
                  </a:lnTo>
                  <a:lnTo>
                    <a:pt x="150" y="77"/>
                  </a:lnTo>
                  <a:lnTo>
                    <a:pt x="145" y="80"/>
                  </a:lnTo>
                  <a:lnTo>
                    <a:pt x="143" y="82"/>
                  </a:lnTo>
                  <a:lnTo>
                    <a:pt x="140" y="82"/>
                  </a:lnTo>
                  <a:lnTo>
                    <a:pt x="140" y="84"/>
                  </a:lnTo>
                  <a:lnTo>
                    <a:pt x="137" y="84"/>
                  </a:lnTo>
                  <a:lnTo>
                    <a:pt x="135" y="87"/>
                  </a:lnTo>
                  <a:lnTo>
                    <a:pt x="133" y="84"/>
                  </a:lnTo>
                  <a:lnTo>
                    <a:pt x="131" y="84"/>
                  </a:lnTo>
                  <a:lnTo>
                    <a:pt x="128" y="84"/>
                  </a:lnTo>
                  <a:lnTo>
                    <a:pt x="125" y="84"/>
                  </a:lnTo>
                  <a:lnTo>
                    <a:pt x="123" y="84"/>
                  </a:lnTo>
                  <a:lnTo>
                    <a:pt x="121" y="87"/>
                  </a:lnTo>
                  <a:lnTo>
                    <a:pt x="116" y="87"/>
                  </a:lnTo>
                  <a:lnTo>
                    <a:pt x="116" y="84"/>
                  </a:lnTo>
                  <a:lnTo>
                    <a:pt x="113" y="82"/>
                  </a:lnTo>
                  <a:lnTo>
                    <a:pt x="111" y="82"/>
                  </a:lnTo>
                  <a:lnTo>
                    <a:pt x="109" y="82"/>
                  </a:lnTo>
                  <a:lnTo>
                    <a:pt x="109" y="80"/>
                  </a:lnTo>
                  <a:lnTo>
                    <a:pt x="106" y="82"/>
                  </a:lnTo>
                  <a:lnTo>
                    <a:pt x="106" y="80"/>
                  </a:lnTo>
                  <a:lnTo>
                    <a:pt x="104" y="80"/>
                  </a:lnTo>
                  <a:lnTo>
                    <a:pt x="104" y="82"/>
                  </a:lnTo>
                  <a:lnTo>
                    <a:pt x="101" y="82"/>
                  </a:lnTo>
                  <a:lnTo>
                    <a:pt x="104" y="84"/>
                  </a:lnTo>
                  <a:lnTo>
                    <a:pt x="101" y="87"/>
                  </a:lnTo>
                  <a:lnTo>
                    <a:pt x="99" y="87"/>
                  </a:lnTo>
                  <a:lnTo>
                    <a:pt x="96" y="89"/>
                  </a:lnTo>
                  <a:lnTo>
                    <a:pt x="96" y="91"/>
                  </a:lnTo>
                  <a:lnTo>
                    <a:pt x="96" y="94"/>
                  </a:lnTo>
                  <a:lnTo>
                    <a:pt x="94" y="96"/>
                  </a:lnTo>
                  <a:lnTo>
                    <a:pt x="92" y="98"/>
                  </a:lnTo>
                  <a:lnTo>
                    <a:pt x="89" y="101"/>
                  </a:lnTo>
                  <a:lnTo>
                    <a:pt x="87" y="103"/>
                  </a:lnTo>
                  <a:lnTo>
                    <a:pt x="82" y="103"/>
                  </a:lnTo>
                  <a:lnTo>
                    <a:pt x="80" y="103"/>
                  </a:lnTo>
                  <a:lnTo>
                    <a:pt x="77" y="103"/>
                  </a:lnTo>
                  <a:lnTo>
                    <a:pt x="75" y="103"/>
                  </a:lnTo>
                  <a:lnTo>
                    <a:pt x="72" y="101"/>
                  </a:lnTo>
                  <a:lnTo>
                    <a:pt x="70" y="101"/>
                  </a:lnTo>
                  <a:lnTo>
                    <a:pt x="68" y="101"/>
                  </a:lnTo>
                  <a:lnTo>
                    <a:pt x="65" y="101"/>
                  </a:lnTo>
                  <a:lnTo>
                    <a:pt x="62" y="101"/>
                  </a:lnTo>
                  <a:lnTo>
                    <a:pt x="62" y="98"/>
                  </a:lnTo>
                  <a:lnTo>
                    <a:pt x="60" y="98"/>
                  </a:lnTo>
                  <a:lnTo>
                    <a:pt x="60" y="96"/>
                  </a:lnTo>
                  <a:lnTo>
                    <a:pt x="60" y="98"/>
                  </a:lnTo>
                  <a:lnTo>
                    <a:pt x="58" y="98"/>
                  </a:lnTo>
                  <a:lnTo>
                    <a:pt x="58" y="96"/>
                  </a:lnTo>
                  <a:lnTo>
                    <a:pt x="55" y="96"/>
                  </a:lnTo>
                  <a:lnTo>
                    <a:pt x="53" y="98"/>
                  </a:lnTo>
                  <a:lnTo>
                    <a:pt x="50" y="96"/>
                  </a:lnTo>
                  <a:lnTo>
                    <a:pt x="48" y="96"/>
                  </a:lnTo>
                  <a:lnTo>
                    <a:pt x="46" y="96"/>
                  </a:lnTo>
                  <a:lnTo>
                    <a:pt x="46" y="94"/>
                  </a:lnTo>
                  <a:lnTo>
                    <a:pt x="43" y="94"/>
                  </a:lnTo>
                  <a:lnTo>
                    <a:pt x="43" y="91"/>
                  </a:lnTo>
                  <a:lnTo>
                    <a:pt x="41" y="91"/>
                  </a:lnTo>
                  <a:lnTo>
                    <a:pt x="41" y="94"/>
                  </a:lnTo>
                  <a:lnTo>
                    <a:pt x="38" y="94"/>
                  </a:lnTo>
                  <a:lnTo>
                    <a:pt x="38" y="96"/>
                  </a:lnTo>
                  <a:lnTo>
                    <a:pt x="36" y="96"/>
                  </a:lnTo>
                  <a:lnTo>
                    <a:pt x="36" y="98"/>
                  </a:lnTo>
                  <a:lnTo>
                    <a:pt x="36" y="101"/>
                  </a:lnTo>
                  <a:lnTo>
                    <a:pt x="36" y="103"/>
                  </a:lnTo>
                  <a:lnTo>
                    <a:pt x="34" y="105"/>
                  </a:lnTo>
                  <a:lnTo>
                    <a:pt x="34" y="108"/>
                  </a:lnTo>
                  <a:lnTo>
                    <a:pt x="34" y="110"/>
                  </a:lnTo>
                  <a:lnTo>
                    <a:pt x="31" y="112"/>
                  </a:lnTo>
                  <a:lnTo>
                    <a:pt x="29" y="112"/>
                  </a:lnTo>
                  <a:lnTo>
                    <a:pt x="26" y="112"/>
                  </a:lnTo>
                  <a:lnTo>
                    <a:pt x="26" y="115"/>
                  </a:lnTo>
                  <a:lnTo>
                    <a:pt x="24" y="115"/>
                  </a:lnTo>
                  <a:lnTo>
                    <a:pt x="24" y="117"/>
                  </a:lnTo>
                  <a:lnTo>
                    <a:pt x="22" y="117"/>
                  </a:lnTo>
                  <a:lnTo>
                    <a:pt x="22" y="115"/>
                  </a:lnTo>
                  <a:lnTo>
                    <a:pt x="19" y="112"/>
                  </a:lnTo>
                  <a:lnTo>
                    <a:pt x="17" y="112"/>
                  </a:lnTo>
                  <a:lnTo>
                    <a:pt x="14" y="112"/>
                  </a:lnTo>
                  <a:lnTo>
                    <a:pt x="14" y="115"/>
                  </a:lnTo>
                  <a:lnTo>
                    <a:pt x="9" y="115"/>
                  </a:lnTo>
                  <a:lnTo>
                    <a:pt x="7" y="115"/>
                  </a:lnTo>
                  <a:lnTo>
                    <a:pt x="5" y="112"/>
                  </a:lnTo>
                  <a:lnTo>
                    <a:pt x="2" y="112"/>
                  </a:lnTo>
                  <a:lnTo>
                    <a:pt x="2" y="110"/>
                  </a:lnTo>
                  <a:lnTo>
                    <a:pt x="0" y="110"/>
                  </a:lnTo>
                  <a:lnTo>
                    <a:pt x="2" y="108"/>
                  </a:lnTo>
                  <a:lnTo>
                    <a:pt x="2" y="105"/>
                  </a:lnTo>
                  <a:lnTo>
                    <a:pt x="0" y="103"/>
                  </a:lnTo>
                  <a:lnTo>
                    <a:pt x="0" y="101"/>
                  </a:lnTo>
                  <a:lnTo>
                    <a:pt x="0" y="98"/>
                  </a:lnTo>
                  <a:lnTo>
                    <a:pt x="2" y="96"/>
                  </a:lnTo>
                  <a:lnTo>
                    <a:pt x="2" y="94"/>
                  </a:lnTo>
                  <a:lnTo>
                    <a:pt x="0" y="94"/>
                  </a:lnTo>
                  <a:lnTo>
                    <a:pt x="2" y="89"/>
                  </a:lnTo>
                  <a:lnTo>
                    <a:pt x="5" y="84"/>
                  </a:lnTo>
                  <a:lnTo>
                    <a:pt x="2" y="82"/>
                  </a:lnTo>
                  <a:lnTo>
                    <a:pt x="2" y="80"/>
                  </a:lnTo>
                  <a:lnTo>
                    <a:pt x="5" y="75"/>
                  </a:lnTo>
                  <a:lnTo>
                    <a:pt x="7" y="73"/>
                  </a:lnTo>
                  <a:lnTo>
                    <a:pt x="7" y="70"/>
                  </a:lnTo>
                  <a:lnTo>
                    <a:pt x="7" y="68"/>
                  </a:lnTo>
                  <a:lnTo>
                    <a:pt x="9" y="68"/>
                  </a:lnTo>
                  <a:lnTo>
                    <a:pt x="9" y="65"/>
                  </a:lnTo>
                  <a:lnTo>
                    <a:pt x="12" y="63"/>
                  </a:lnTo>
                  <a:lnTo>
                    <a:pt x="14" y="63"/>
                  </a:lnTo>
                  <a:lnTo>
                    <a:pt x="14" y="61"/>
                  </a:lnTo>
                  <a:lnTo>
                    <a:pt x="14" y="58"/>
                  </a:lnTo>
                  <a:lnTo>
                    <a:pt x="14" y="56"/>
                  </a:lnTo>
                  <a:lnTo>
                    <a:pt x="19" y="54"/>
                  </a:lnTo>
                  <a:lnTo>
                    <a:pt x="19" y="51"/>
                  </a:lnTo>
                  <a:lnTo>
                    <a:pt x="22" y="49"/>
                  </a:lnTo>
                  <a:lnTo>
                    <a:pt x="24" y="47"/>
                  </a:lnTo>
                  <a:lnTo>
                    <a:pt x="26" y="45"/>
                  </a:lnTo>
                  <a:lnTo>
                    <a:pt x="29" y="45"/>
                  </a:lnTo>
                  <a:lnTo>
                    <a:pt x="29" y="42"/>
                  </a:lnTo>
                  <a:lnTo>
                    <a:pt x="31" y="42"/>
                  </a:lnTo>
                  <a:lnTo>
                    <a:pt x="34" y="40"/>
                  </a:lnTo>
                  <a:lnTo>
                    <a:pt x="34" y="37"/>
                  </a:lnTo>
                  <a:lnTo>
                    <a:pt x="36" y="37"/>
                  </a:lnTo>
                  <a:lnTo>
                    <a:pt x="36" y="35"/>
                  </a:lnTo>
                  <a:lnTo>
                    <a:pt x="36" y="30"/>
                  </a:lnTo>
                  <a:lnTo>
                    <a:pt x="36" y="28"/>
                  </a:lnTo>
                  <a:lnTo>
                    <a:pt x="36" y="26"/>
                  </a:lnTo>
                  <a:lnTo>
                    <a:pt x="36" y="24"/>
                  </a:lnTo>
                  <a:lnTo>
                    <a:pt x="38" y="21"/>
                  </a:lnTo>
                  <a:lnTo>
                    <a:pt x="38" y="19"/>
                  </a:lnTo>
                  <a:lnTo>
                    <a:pt x="41" y="17"/>
                  </a:lnTo>
                  <a:lnTo>
                    <a:pt x="41" y="14"/>
                  </a:lnTo>
                  <a:lnTo>
                    <a:pt x="41" y="12"/>
                  </a:lnTo>
                  <a:lnTo>
                    <a:pt x="43" y="12"/>
                  </a:lnTo>
                  <a:lnTo>
                    <a:pt x="43" y="7"/>
                  </a:lnTo>
                  <a:lnTo>
                    <a:pt x="43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0" y="5"/>
                  </a:lnTo>
                  <a:lnTo>
                    <a:pt x="53" y="3"/>
                  </a:lnTo>
                  <a:lnTo>
                    <a:pt x="55" y="3"/>
                  </a:lnTo>
                  <a:lnTo>
                    <a:pt x="58" y="3"/>
                  </a:lnTo>
                  <a:lnTo>
                    <a:pt x="60" y="0"/>
                  </a:lnTo>
                  <a:lnTo>
                    <a:pt x="65" y="0"/>
                  </a:lnTo>
                  <a:lnTo>
                    <a:pt x="68" y="3"/>
                  </a:lnTo>
                  <a:close/>
                </a:path>
              </a:pathLst>
            </a:custGeom>
            <a:solidFill>
              <a:srgbClr val="99FF66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42" name="Freeform 466"/>
            <p:cNvSpPr>
              <a:spLocks noEditPoints="1"/>
            </p:cNvSpPr>
            <p:nvPr/>
          </p:nvSpPr>
          <p:spPr bwMode="auto">
            <a:xfrm>
              <a:off x="3063307" y="3875292"/>
              <a:ext cx="581146" cy="413880"/>
            </a:xfrm>
            <a:custGeom>
              <a:avLst/>
              <a:gdLst/>
              <a:ahLst/>
              <a:cxnLst>
                <a:cxn ang="0">
                  <a:pos x="92" y="47"/>
                </a:cxn>
                <a:cxn ang="0">
                  <a:pos x="95" y="36"/>
                </a:cxn>
                <a:cxn ang="0">
                  <a:pos x="95" y="38"/>
                </a:cxn>
                <a:cxn ang="0">
                  <a:pos x="85" y="29"/>
                </a:cxn>
                <a:cxn ang="0">
                  <a:pos x="92" y="24"/>
                </a:cxn>
                <a:cxn ang="0">
                  <a:pos x="95" y="29"/>
                </a:cxn>
                <a:cxn ang="0">
                  <a:pos x="92" y="29"/>
                </a:cxn>
                <a:cxn ang="0">
                  <a:pos x="90" y="29"/>
                </a:cxn>
                <a:cxn ang="0">
                  <a:pos x="90" y="26"/>
                </a:cxn>
                <a:cxn ang="0">
                  <a:pos x="56" y="15"/>
                </a:cxn>
                <a:cxn ang="0">
                  <a:pos x="66" y="15"/>
                </a:cxn>
                <a:cxn ang="0">
                  <a:pos x="68" y="15"/>
                </a:cxn>
                <a:cxn ang="0">
                  <a:pos x="75" y="15"/>
                </a:cxn>
                <a:cxn ang="0">
                  <a:pos x="73" y="15"/>
                </a:cxn>
                <a:cxn ang="0">
                  <a:pos x="75" y="19"/>
                </a:cxn>
                <a:cxn ang="0">
                  <a:pos x="70" y="22"/>
                </a:cxn>
                <a:cxn ang="0">
                  <a:pos x="73" y="22"/>
                </a:cxn>
                <a:cxn ang="0">
                  <a:pos x="73" y="24"/>
                </a:cxn>
                <a:cxn ang="0">
                  <a:pos x="73" y="26"/>
                </a:cxn>
                <a:cxn ang="0">
                  <a:pos x="75" y="26"/>
                </a:cxn>
                <a:cxn ang="0">
                  <a:pos x="73" y="26"/>
                </a:cxn>
                <a:cxn ang="0">
                  <a:pos x="75" y="26"/>
                </a:cxn>
                <a:cxn ang="0">
                  <a:pos x="78" y="26"/>
                </a:cxn>
                <a:cxn ang="0">
                  <a:pos x="83" y="24"/>
                </a:cxn>
                <a:cxn ang="0">
                  <a:pos x="85" y="24"/>
                </a:cxn>
                <a:cxn ang="0">
                  <a:pos x="87" y="29"/>
                </a:cxn>
                <a:cxn ang="0">
                  <a:pos x="85" y="33"/>
                </a:cxn>
                <a:cxn ang="0">
                  <a:pos x="87" y="38"/>
                </a:cxn>
                <a:cxn ang="0">
                  <a:pos x="90" y="43"/>
                </a:cxn>
                <a:cxn ang="0">
                  <a:pos x="92" y="43"/>
                </a:cxn>
                <a:cxn ang="0">
                  <a:pos x="92" y="45"/>
                </a:cxn>
                <a:cxn ang="0">
                  <a:pos x="87" y="43"/>
                </a:cxn>
                <a:cxn ang="0">
                  <a:pos x="87" y="50"/>
                </a:cxn>
                <a:cxn ang="0">
                  <a:pos x="83" y="54"/>
                </a:cxn>
                <a:cxn ang="0">
                  <a:pos x="78" y="57"/>
                </a:cxn>
                <a:cxn ang="0">
                  <a:pos x="70" y="59"/>
                </a:cxn>
                <a:cxn ang="0">
                  <a:pos x="63" y="59"/>
                </a:cxn>
                <a:cxn ang="0">
                  <a:pos x="56" y="59"/>
                </a:cxn>
                <a:cxn ang="0">
                  <a:pos x="44" y="59"/>
                </a:cxn>
                <a:cxn ang="0">
                  <a:pos x="37" y="54"/>
                </a:cxn>
                <a:cxn ang="0">
                  <a:pos x="32" y="54"/>
                </a:cxn>
                <a:cxn ang="0">
                  <a:pos x="27" y="57"/>
                </a:cxn>
                <a:cxn ang="0">
                  <a:pos x="19" y="59"/>
                </a:cxn>
                <a:cxn ang="0">
                  <a:pos x="15" y="66"/>
                </a:cxn>
                <a:cxn ang="0">
                  <a:pos x="7" y="69"/>
                </a:cxn>
                <a:cxn ang="0">
                  <a:pos x="3" y="69"/>
                </a:cxn>
                <a:cxn ang="0">
                  <a:pos x="0" y="62"/>
                </a:cxn>
                <a:cxn ang="0">
                  <a:pos x="5" y="52"/>
                </a:cxn>
                <a:cxn ang="0">
                  <a:pos x="12" y="47"/>
                </a:cxn>
                <a:cxn ang="0">
                  <a:pos x="19" y="31"/>
                </a:cxn>
                <a:cxn ang="0">
                  <a:pos x="27" y="26"/>
                </a:cxn>
                <a:cxn ang="0">
                  <a:pos x="37" y="26"/>
                </a:cxn>
                <a:cxn ang="0">
                  <a:pos x="32" y="24"/>
                </a:cxn>
                <a:cxn ang="0">
                  <a:pos x="25" y="19"/>
                </a:cxn>
                <a:cxn ang="0">
                  <a:pos x="29" y="15"/>
                </a:cxn>
                <a:cxn ang="0">
                  <a:pos x="29" y="5"/>
                </a:cxn>
                <a:cxn ang="0">
                  <a:pos x="29" y="0"/>
                </a:cxn>
                <a:cxn ang="0">
                  <a:pos x="37" y="5"/>
                </a:cxn>
                <a:cxn ang="0">
                  <a:pos x="44" y="10"/>
                </a:cxn>
                <a:cxn ang="0">
                  <a:pos x="53" y="13"/>
                </a:cxn>
              </a:cxnLst>
              <a:rect l="0" t="0" r="r" b="b"/>
              <a:pathLst>
                <a:path w="95" h="71">
                  <a:moveTo>
                    <a:pt x="92" y="47"/>
                  </a:moveTo>
                  <a:lnTo>
                    <a:pt x="95" y="47"/>
                  </a:lnTo>
                  <a:lnTo>
                    <a:pt x="92" y="47"/>
                  </a:lnTo>
                  <a:close/>
                  <a:moveTo>
                    <a:pt x="95" y="36"/>
                  </a:moveTo>
                  <a:lnTo>
                    <a:pt x="95" y="38"/>
                  </a:lnTo>
                  <a:lnTo>
                    <a:pt x="95" y="36"/>
                  </a:lnTo>
                  <a:close/>
                  <a:moveTo>
                    <a:pt x="92" y="33"/>
                  </a:moveTo>
                  <a:lnTo>
                    <a:pt x="95" y="33"/>
                  </a:lnTo>
                  <a:lnTo>
                    <a:pt x="95" y="38"/>
                  </a:lnTo>
                  <a:lnTo>
                    <a:pt x="92" y="38"/>
                  </a:lnTo>
                  <a:lnTo>
                    <a:pt x="92" y="33"/>
                  </a:lnTo>
                  <a:close/>
                  <a:moveTo>
                    <a:pt x="85" y="29"/>
                  </a:moveTo>
                  <a:lnTo>
                    <a:pt x="85" y="31"/>
                  </a:lnTo>
                  <a:lnTo>
                    <a:pt x="85" y="29"/>
                  </a:lnTo>
                  <a:close/>
                  <a:moveTo>
                    <a:pt x="92" y="24"/>
                  </a:moveTo>
                  <a:lnTo>
                    <a:pt x="92" y="26"/>
                  </a:lnTo>
                  <a:lnTo>
                    <a:pt x="95" y="26"/>
                  </a:lnTo>
                  <a:lnTo>
                    <a:pt x="95" y="29"/>
                  </a:lnTo>
                  <a:lnTo>
                    <a:pt x="95" y="26"/>
                  </a:lnTo>
                  <a:lnTo>
                    <a:pt x="92" y="26"/>
                  </a:lnTo>
                  <a:lnTo>
                    <a:pt x="92" y="29"/>
                  </a:lnTo>
                  <a:lnTo>
                    <a:pt x="92" y="31"/>
                  </a:lnTo>
                  <a:lnTo>
                    <a:pt x="90" y="31"/>
                  </a:lnTo>
                  <a:lnTo>
                    <a:pt x="90" y="29"/>
                  </a:lnTo>
                  <a:lnTo>
                    <a:pt x="87" y="29"/>
                  </a:lnTo>
                  <a:lnTo>
                    <a:pt x="87" y="26"/>
                  </a:lnTo>
                  <a:lnTo>
                    <a:pt x="90" y="26"/>
                  </a:lnTo>
                  <a:lnTo>
                    <a:pt x="92" y="26"/>
                  </a:lnTo>
                  <a:lnTo>
                    <a:pt x="92" y="24"/>
                  </a:lnTo>
                  <a:close/>
                  <a:moveTo>
                    <a:pt x="56" y="15"/>
                  </a:moveTo>
                  <a:lnTo>
                    <a:pt x="61" y="15"/>
                  </a:lnTo>
                  <a:lnTo>
                    <a:pt x="63" y="15"/>
                  </a:lnTo>
                  <a:lnTo>
                    <a:pt x="66" y="15"/>
                  </a:lnTo>
                  <a:lnTo>
                    <a:pt x="68" y="17"/>
                  </a:lnTo>
                  <a:lnTo>
                    <a:pt x="70" y="15"/>
                  </a:lnTo>
                  <a:lnTo>
                    <a:pt x="68" y="15"/>
                  </a:lnTo>
                  <a:lnTo>
                    <a:pt x="70" y="15"/>
                  </a:lnTo>
                  <a:lnTo>
                    <a:pt x="73" y="15"/>
                  </a:lnTo>
                  <a:lnTo>
                    <a:pt x="75" y="15"/>
                  </a:lnTo>
                  <a:lnTo>
                    <a:pt x="75" y="17"/>
                  </a:lnTo>
                  <a:lnTo>
                    <a:pt x="75" y="15"/>
                  </a:lnTo>
                  <a:lnTo>
                    <a:pt x="73" y="15"/>
                  </a:lnTo>
                  <a:lnTo>
                    <a:pt x="75" y="15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3" y="19"/>
                  </a:lnTo>
                  <a:lnTo>
                    <a:pt x="70" y="19"/>
                  </a:lnTo>
                  <a:lnTo>
                    <a:pt x="70" y="22"/>
                  </a:lnTo>
                  <a:lnTo>
                    <a:pt x="70" y="19"/>
                  </a:lnTo>
                  <a:lnTo>
                    <a:pt x="70" y="22"/>
                  </a:lnTo>
                  <a:lnTo>
                    <a:pt x="73" y="22"/>
                  </a:lnTo>
                  <a:lnTo>
                    <a:pt x="70" y="22"/>
                  </a:lnTo>
                  <a:lnTo>
                    <a:pt x="73" y="22"/>
                  </a:lnTo>
                  <a:lnTo>
                    <a:pt x="73" y="24"/>
                  </a:lnTo>
                  <a:lnTo>
                    <a:pt x="75" y="24"/>
                  </a:lnTo>
                  <a:lnTo>
                    <a:pt x="73" y="24"/>
                  </a:lnTo>
                  <a:lnTo>
                    <a:pt x="73" y="26"/>
                  </a:lnTo>
                  <a:lnTo>
                    <a:pt x="73" y="29"/>
                  </a:lnTo>
                  <a:lnTo>
                    <a:pt x="73" y="26"/>
                  </a:lnTo>
                  <a:lnTo>
                    <a:pt x="75" y="26"/>
                  </a:lnTo>
                  <a:lnTo>
                    <a:pt x="73" y="26"/>
                  </a:lnTo>
                  <a:lnTo>
                    <a:pt x="75" y="26"/>
                  </a:lnTo>
                  <a:lnTo>
                    <a:pt x="73" y="26"/>
                  </a:lnTo>
                  <a:lnTo>
                    <a:pt x="73" y="24"/>
                  </a:lnTo>
                  <a:lnTo>
                    <a:pt x="75" y="24"/>
                  </a:lnTo>
                  <a:lnTo>
                    <a:pt x="75" y="26"/>
                  </a:lnTo>
                  <a:lnTo>
                    <a:pt x="78" y="26"/>
                  </a:lnTo>
                  <a:lnTo>
                    <a:pt x="78" y="24"/>
                  </a:lnTo>
                  <a:lnTo>
                    <a:pt x="78" y="26"/>
                  </a:lnTo>
                  <a:lnTo>
                    <a:pt x="80" y="26"/>
                  </a:lnTo>
                  <a:lnTo>
                    <a:pt x="80" y="24"/>
                  </a:lnTo>
                  <a:lnTo>
                    <a:pt x="83" y="24"/>
                  </a:lnTo>
                  <a:lnTo>
                    <a:pt x="85" y="24"/>
                  </a:lnTo>
                  <a:lnTo>
                    <a:pt x="85" y="26"/>
                  </a:lnTo>
                  <a:lnTo>
                    <a:pt x="85" y="24"/>
                  </a:lnTo>
                  <a:lnTo>
                    <a:pt x="87" y="24"/>
                  </a:lnTo>
                  <a:lnTo>
                    <a:pt x="87" y="26"/>
                  </a:lnTo>
                  <a:lnTo>
                    <a:pt x="87" y="29"/>
                  </a:lnTo>
                  <a:lnTo>
                    <a:pt x="85" y="29"/>
                  </a:lnTo>
                  <a:lnTo>
                    <a:pt x="85" y="31"/>
                  </a:lnTo>
                  <a:lnTo>
                    <a:pt x="85" y="33"/>
                  </a:lnTo>
                  <a:lnTo>
                    <a:pt x="85" y="36"/>
                  </a:lnTo>
                  <a:lnTo>
                    <a:pt x="85" y="38"/>
                  </a:lnTo>
                  <a:lnTo>
                    <a:pt x="87" y="38"/>
                  </a:lnTo>
                  <a:lnTo>
                    <a:pt x="87" y="40"/>
                  </a:lnTo>
                  <a:lnTo>
                    <a:pt x="90" y="40"/>
                  </a:lnTo>
                  <a:lnTo>
                    <a:pt x="90" y="43"/>
                  </a:lnTo>
                  <a:lnTo>
                    <a:pt x="90" y="40"/>
                  </a:lnTo>
                  <a:lnTo>
                    <a:pt x="92" y="40"/>
                  </a:lnTo>
                  <a:lnTo>
                    <a:pt x="92" y="43"/>
                  </a:lnTo>
                  <a:lnTo>
                    <a:pt x="95" y="43"/>
                  </a:lnTo>
                  <a:lnTo>
                    <a:pt x="95" y="45"/>
                  </a:lnTo>
                  <a:lnTo>
                    <a:pt x="92" y="45"/>
                  </a:lnTo>
                  <a:lnTo>
                    <a:pt x="90" y="45"/>
                  </a:lnTo>
                  <a:lnTo>
                    <a:pt x="90" y="43"/>
                  </a:lnTo>
                  <a:lnTo>
                    <a:pt x="87" y="43"/>
                  </a:lnTo>
                  <a:lnTo>
                    <a:pt x="87" y="45"/>
                  </a:lnTo>
                  <a:lnTo>
                    <a:pt x="87" y="47"/>
                  </a:lnTo>
                  <a:lnTo>
                    <a:pt x="87" y="50"/>
                  </a:lnTo>
                  <a:lnTo>
                    <a:pt x="87" y="52"/>
                  </a:lnTo>
                  <a:lnTo>
                    <a:pt x="85" y="52"/>
                  </a:lnTo>
                  <a:lnTo>
                    <a:pt x="83" y="54"/>
                  </a:lnTo>
                  <a:lnTo>
                    <a:pt x="80" y="54"/>
                  </a:lnTo>
                  <a:lnTo>
                    <a:pt x="80" y="57"/>
                  </a:lnTo>
                  <a:lnTo>
                    <a:pt x="78" y="57"/>
                  </a:lnTo>
                  <a:lnTo>
                    <a:pt x="75" y="59"/>
                  </a:lnTo>
                  <a:lnTo>
                    <a:pt x="73" y="59"/>
                  </a:lnTo>
                  <a:lnTo>
                    <a:pt x="70" y="59"/>
                  </a:lnTo>
                  <a:lnTo>
                    <a:pt x="68" y="59"/>
                  </a:lnTo>
                  <a:lnTo>
                    <a:pt x="66" y="59"/>
                  </a:lnTo>
                  <a:lnTo>
                    <a:pt x="63" y="59"/>
                  </a:lnTo>
                  <a:lnTo>
                    <a:pt x="61" y="62"/>
                  </a:lnTo>
                  <a:lnTo>
                    <a:pt x="59" y="59"/>
                  </a:lnTo>
                  <a:lnTo>
                    <a:pt x="56" y="59"/>
                  </a:lnTo>
                  <a:lnTo>
                    <a:pt x="51" y="59"/>
                  </a:lnTo>
                  <a:lnTo>
                    <a:pt x="46" y="59"/>
                  </a:lnTo>
                  <a:lnTo>
                    <a:pt x="44" y="59"/>
                  </a:lnTo>
                  <a:lnTo>
                    <a:pt x="41" y="59"/>
                  </a:lnTo>
                  <a:lnTo>
                    <a:pt x="39" y="57"/>
                  </a:lnTo>
                  <a:lnTo>
                    <a:pt x="37" y="54"/>
                  </a:lnTo>
                  <a:lnTo>
                    <a:pt x="34" y="54"/>
                  </a:lnTo>
                  <a:lnTo>
                    <a:pt x="34" y="52"/>
                  </a:lnTo>
                  <a:lnTo>
                    <a:pt x="32" y="54"/>
                  </a:lnTo>
                  <a:lnTo>
                    <a:pt x="29" y="54"/>
                  </a:lnTo>
                  <a:lnTo>
                    <a:pt x="27" y="54"/>
                  </a:lnTo>
                  <a:lnTo>
                    <a:pt x="27" y="57"/>
                  </a:lnTo>
                  <a:lnTo>
                    <a:pt x="25" y="57"/>
                  </a:lnTo>
                  <a:lnTo>
                    <a:pt x="22" y="59"/>
                  </a:lnTo>
                  <a:lnTo>
                    <a:pt x="19" y="59"/>
                  </a:lnTo>
                  <a:lnTo>
                    <a:pt x="17" y="62"/>
                  </a:lnTo>
                  <a:lnTo>
                    <a:pt x="15" y="64"/>
                  </a:lnTo>
                  <a:lnTo>
                    <a:pt x="15" y="66"/>
                  </a:lnTo>
                  <a:lnTo>
                    <a:pt x="12" y="66"/>
                  </a:lnTo>
                  <a:lnTo>
                    <a:pt x="10" y="69"/>
                  </a:lnTo>
                  <a:lnTo>
                    <a:pt x="7" y="69"/>
                  </a:lnTo>
                  <a:lnTo>
                    <a:pt x="7" y="71"/>
                  </a:lnTo>
                  <a:lnTo>
                    <a:pt x="5" y="71"/>
                  </a:lnTo>
                  <a:lnTo>
                    <a:pt x="3" y="69"/>
                  </a:lnTo>
                  <a:lnTo>
                    <a:pt x="3" y="66"/>
                  </a:lnTo>
                  <a:lnTo>
                    <a:pt x="3" y="64"/>
                  </a:lnTo>
                  <a:lnTo>
                    <a:pt x="0" y="62"/>
                  </a:lnTo>
                  <a:lnTo>
                    <a:pt x="0" y="59"/>
                  </a:lnTo>
                  <a:lnTo>
                    <a:pt x="3" y="57"/>
                  </a:lnTo>
                  <a:lnTo>
                    <a:pt x="5" y="52"/>
                  </a:lnTo>
                  <a:lnTo>
                    <a:pt x="7" y="50"/>
                  </a:lnTo>
                  <a:lnTo>
                    <a:pt x="10" y="50"/>
                  </a:lnTo>
                  <a:lnTo>
                    <a:pt x="12" y="47"/>
                  </a:lnTo>
                  <a:lnTo>
                    <a:pt x="17" y="40"/>
                  </a:lnTo>
                  <a:lnTo>
                    <a:pt x="19" y="38"/>
                  </a:lnTo>
                  <a:lnTo>
                    <a:pt x="19" y="31"/>
                  </a:lnTo>
                  <a:lnTo>
                    <a:pt x="22" y="29"/>
                  </a:lnTo>
                  <a:lnTo>
                    <a:pt x="25" y="29"/>
                  </a:lnTo>
                  <a:lnTo>
                    <a:pt x="27" y="26"/>
                  </a:lnTo>
                  <a:lnTo>
                    <a:pt x="32" y="29"/>
                  </a:lnTo>
                  <a:lnTo>
                    <a:pt x="34" y="29"/>
                  </a:lnTo>
                  <a:lnTo>
                    <a:pt x="37" y="26"/>
                  </a:lnTo>
                  <a:lnTo>
                    <a:pt x="37" y="24"/>
                  </a:lnTo>
                  <a:lnTo>
                    <a:pt x="34" y="24"/>
                  </a:lnTo>
                  <a:lnTo>
                    <a:pt x="32" y="24"/>
                  </a:lnTo>
                  <a:lnTo>
                    <a:pt x="29" y="24"/>
                  </a:lnTo>
                  <a:lnTo>
                    <a:pt x="27" y="19"/>
                  </a:lnTo>
                  <a:lnTo>
                    <a:pt x="25" y="19"/>
                  </a:lnTo>
                  <a:lnTo>
                    <a:pt x="22" y="19"/>
                  </a:lnTo>
                  <a:lnTo>
                    <a:pt x="25" y="17"/>
                  </a:lnTo>
                  <a:lnTo>
                    <a:pt x="29" y="15"/>
                  </a:lnTo>
                  <a:lnTo>
                    <a:pt x="27" y="13"/>
                  </a:lnTo>
                  <a:lnTo>
                    <a:pt x="29" y="10"/>
                  </a:lnTo>
                  <a:lnTo>
                    <a:pt x="29" y="5"/>
                  </a:lnTo>
                  <a:lnTo>
                    <a:pt x="29" y="3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2" y="3"/>
                  </a:lnTo>
                  <a:lnTo>
                    <a:pt x="34" y="5"/>
                  </a:lnTo>
                  <a:lnTo>
                    <a:pt x="37" y="5"/>
                  </a:lnTo>
                  <a:lnTo>
                    <a:pt x="37" y="8"/>
                  </a:lnTo>
                  <a:lnTo>
                    <a:pt x="39" y="8"/>
                  </a:lnTo>
                  <a:lnTo>
                    <a:pt x="44" y="10"/>
                  </a:lnTo>
                  <a:lnTo>
                    <a:pt x="46" y="13"/>
                  </a:lnTo>
                  <a:lnTo>
                    <a:pt x="51" y="13"/>
                  </a:lnTo>
                  <a:lnTo>
                    <a:pt x="53" y="13"/>
                  </a:lnTo>
                  <a:lnTo>
                    <a:pt x="53" y="15"/>
                  </a:lnTo>
                  <a:lnTo>
                    <a:pt x="56" y="1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43" name="Freeform 467"/>
            <p:cNvSpPr>
              <a:spLocks/>
            </p:cNvSpPr>
            <p:nvPr/>
          </p:nvSpPr>
          <p:spPr bwMode="auto">
            <a:xfrm>
              <a:off x="3626097" y="4149271"/>
              <a:ext cx="18350" cy="58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44" name="Freeform 468"/>
            <p:cNvSpPr>
              <a:spLocks/>
            </p:cNvSpPr>
            <p:nvPr/>
          </p:nvSpPr>
          <p:spPr bwMode="auto">
            <a:xfrm>
              <a:off x="3644453" y="4085148"/>
              <a:ext cx="6115" cy="116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45" name="Rectangle 469"/>
            <p:cNvSpPr>
              <a:spLocks noChangeArrowheads="1"/>
            </p:cNvSpPr>
            <p:nvPr/>
          </p:nvSpPr>
          <p:spPr bwMode="auto">
            <a:xfrm>
              <a:off x="3626097" y="4067657"/>
              <a:ext cx="18350" cy="29146"/>
            </a:xfrm>
            <a:prstGeom prst="rect">
              <a:avLst/>
            </a:prstGeom>
            <a:solidFill>
              <a:schemeClr val="accent1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46" name="Freeform 470"/>
            <p:cNvSpPr>
              <a:spLocks/>
            </p:cNvSpPr>
            <p:nvPr/>
          </p:nvSpPr>
          <p:spPr bwMode="auto">
            <a:xfrm>
              <a:off x="3583277" y="4044343"/>
              <a:ext cx="6115" cy="116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47" name="Freeform 471"/>
            <p:cNvSpPr>
              <a:spLocks/>
            </p:cNvSpPr>
            <p:nvPr/>
          </p:nvSpPr>
          <p:spPr bwMode="auto">
            <a:xfrm>
              <a:off x="3595512" y="4015193"/>
              <a:ext cx="48941" cy="4080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2"/>
                </a:cxn>
                <a:cxn ang="0">
                  <a:pos x="8" y="2"/>
                </a:cxn>
                <a:cxn ang="0">
                  <a:pos x="8" y="5"/>
                </a:cxn>
                <a:cxn ang="0">
                  <a:pos x="8" y="2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5" y="7"/>
                </a:cxn>
                <a:cxn ang="0">
                  <a:pos x="3" y="7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5" y="0"/>
                </a:cxn>
              </a:cxnLst>
              <a:rect l="0" t="0" r="r" b="b"/>
              <a:pathLst>
                <a:path w="8" h="7">
                  <a:moveTo>
                    <a:pt x="5" y="0"/>
                  </a:moveTo>
                  <a:lnTo>
                    <a:pt x="5" y="2"/>
                  </a:lnTo>
                  <a:lnTo>
                    <a:pt x="8" y="2"/>
                  </a:lnTo>
                  <a:lnTo>
                    <a:pt x="8" y="5"/>
                  </a:lnTo>
                  <a:lnTo>
                    <a:pt x="8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5" y="7"/>
                  </a:lnTo>
                  <a:lnTo>
                    <a:pt x="3" y="7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0"/>
                  </a:lnTo>
                </a:path>
              </a:pathLst>
            </a:custGeom>
            <a:solidFill>
              <a:schemeClr val="accent1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48" name="Freeform 472"/>
            <p:cNvSpPr>
              <a:spLocks/>
            </p:cNvSpPr>
            <p:nvPr/>
          </p:nvSpPr>
          <p:spPr bwMode="auto">
            <a:xfrm>
              <a:off x="3063307" y="3875292"/>
              <a:ext cx="581146" cy="413880"/>
            </a:xfrm>
            <a:custGeom>
              <a:avLst/>
              <a:gdLst/>
              <a:ahLst/>
              <a:cxnLst>
                <a:cxn ang="0">
                  <a:pos x="63" y="15"/>
                </a:cxn>
                <a:cxn ang="0">
                  <a:pos x="70" y="15"/>
                </a:cxn>
                <a:cxn ang="0">
                  <a:pos x="73" y="15"/>
                </a:cxn>
                <a:cxn ang="0">
                  <a:pos x="75" y="15"/>
                </a:cxn>
                <a:cxn ang="0">
                  <a:pos x="75" y="17"/>
                </a:cxn>
                <a:cxn ang="0">
                  <a:pos x="70" y="19"/>
                </a:cxn>
                <a:cxn ang="0">
                  <a:pos x="70" y="22"/>
                </a:cxn>
                <a:cxn ang="0">
                  <a:pos x="73" y="22"/>
                </a:cxn>
                <a:cxn ang="0">
                  <a:pos x="73" y="24"/>
                </a:cxn>
                <a:cxn ang="0">
                  <a:pos x="73" y="26"/>
                </a:cxn>
                <a:cxn ang="0">
                  <a:pos x="75" y="26"/>
                </a:cxn>
                <a:cxn ang="0">
                  <a:pos x="75" y="24"/>
                </a:cxn>
                <a:cxn ang="0">
                  <a:pos x="78" y="24"/>
                </a:cxn>
                <a:cxn ang="0">
                  <a:pos x="80" y="24"/>
                </a:cxn>
                <a:cxn ang="0">
                  <a:pos x="85" y="26"/>
                </a:cxn>
                <a:cxn ang="0">
                  <a:pos x="87" y="26"/>
                </a:cxn>
                <a:cxn ang="0">
                  <a:pos x="85" y="31"/>
                </a:cxn>
                <a:cxn ang="0">
                  <a:pos x="85" y="38"/>
                </a:cxn>
                <a:cxn ang="0">
                  <a:pos x="90" y="40"/>
                </a:cxn>
                <a:cxn ang="0">
                  <a:pos x="92" y="40"/>
                </a:cxn>
                <a:cxn ang="0">
                  <a:pos x="95" y="45"/>
                </a:cxn>
                <a:cxn ang="0">
                  <a:pos x="90" y="43"/>
                </a:cxn>
                <a:cxn ang="0">
                  <a:pos x="87" y="47"/>
                </a:cxn>
                <a:cxn ang="0">
                  <a:pos x="85" y="52"/>
                </a:cxn>
                <a:cxn ang="0">
                  <a:pos x="80" y="57"/>
                </a:cxn>
                <a:cxn ang="0">
                  <a:pos x="73" y="59"/>
                </a:cxn>
                <a:cxn ang="0">
                  <a:pos x="66" y="59"/>
                </a:cxn>
                <a:cxn ang="0">
                  <a:pos x="59" y="59"/>
                </a:cxn>
                <a:cxn ang="0">
                  <a:pos x="46" y="59"/>
                </a:cxn>
                <a:cxn ang="0">
                  <a:pos x="39" y="57"/>
                </a:cxn>
                <a:cxn ang="0">
                  <a:pos x="34" y="52"/>
                </a:cxn>
                <a:cxn ang="0">
                  <a:pos x="27" y="54"/>
                </a:cxn>
                <a:cxn ang="0">
                  <a:pos x="22" y="59"/>
                </a:cxn>
                <a:cxn ang="0">
                  <a:pos x="15" y="64"/>
                </a:cxn>
                <a:cxn ang="0">
                  <a:pos x="10" y="69"/>
                </a:cxn>
                <a:cxn ang="0">
                  <a:pos x="5" y="71"/>
                </a:cxn>
                <a:cxn ang="0">
                  <a:pos x="3" y="64"/>
                </a:cxn>
                <a:cxn ang="0">
                  <a:pos x="3" y="57"/>
                </a:cxn>
                <a:cxn ang="0">
                  <a:pos x="10" y="50"/>
                </a:cxn>
                <a:cxn ang="0">
                  <a:pos x="19" y="38"/>
                </a:cxn>
                <a:cxn ang="0">
                  <a:pos x="25" y="29"/>
                </a:cxn>
                <a:cxn ang="0">
                  <a:pos x="34" y="29"/>
                </a:cxn>
                <a:cxn ang="0">
                  <a:pos x="34" y="24"/>
                </a:cxn>
                <a:cxn ang="0">
                  <a:pos x="27" y="19"/>
                </a:cxn>
                <a:cxn ang="0">
                  <a:pos x="25" y="17"/>
                </a:cxn>
                <a:cxn ang="0">
                  <a:pos x="29" y="10"/>
                </a:cxn>
                <a:cxn ang="0">
                  <a:pos x="27" y="0"/>
                </a:cxn>
                <a:cxn ang="0">
                  <a:pos x="34" y="5"/>
                </a:cxn>
                <a:cxn ang="0">
                  <a:pos x="39" y="8"/>
                </a:cxn>
                <a:cxn ang="0">
                  <a:pos x="51" y="13"/>
                </a:cxn>
                <a:cxn ang="0">
                  <a:pos x="56" y="15"/>
                </a:cxn>
              </a:cxnLst>
              <a:rect l="0" t="0" r="r" b="b"/>
              <a:pathLst>
                <a:path w="95" h="71">
                  <a:moveTo>
                    <a:pt x="56" y="15"/>
                  </a:moveTo>
                  <a:lnTo>
                    <a:pt x="61" y="15"/>
                  </a:lnTo>
                  <a:lnTo>
                    <a:pt x="63" y="15"/>
                  </a:lnTo>
                  <a:lnTo>
                    <a:pt x="66" y="15"/>
                  </a:lnTo>
                  <a:lnTo>
                    <a:pt x="68" y="17"/>
                  </a:lnTo>
                  <a:lnTo>
                    <a:pt x="70" y="15"/>
                  </a:lnTo>
                  <a:lnTo>
                    <a:pt x="68" y="15"/>
                  </a:lnTo>
                  <a:lnTo>
                    <a:pt x="70" y="15"/>
                  </a:lnTo>
                  <a:lnTo>
                    <a:pt x="73" y="15"/>
                  </a:lnTo>
                  <a:lnTo>
                    <a:pt x="75" y="15"/>
                  </a:lnTo>
                  <a:lnTo>
                    <a:pt x="75" y="17"/>
                  </a:lnTo>
                  <a:lnTo>
                    <a:pt x="75" y="15"/>
                  </a:lnTo>
                  <a:lnTo>
                    <a:pt x="73" y="15"/>
                  </a:lnTo>
                  <a:lnTo>
                    <a:pt x="75" y="15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3" y="19"/>
                  </a:lnTo>
                  <a:lnTo>
                    <a:pt x="70" y="19"/>
                  </a:lnTo>
                  <a:lnTo>
                    <a:pt x="70" y="22"/>
                  </a:lnTo>
                  <a:lnTo>
                    <a:pt x="70" y="19"/>
                  </a:lnTo>
                  <a:lnTo>
                    <a:pt x="70" y="22"/>
                  </a:lnTo>
                  <a:lnTo>
                    <a:pt x="73" y="22"/>
                  </a:lnTo>
                  <a:lnTo>
                    <a:pt x="70" y="22"/>
                  </a:lnTo>
                  <a:lnTo>
                    <a:pt x="73" y="22"/>
                  </a:lnTo>
                  <a:lnTo>
                    <a:pt x="73" y="24"/>
                  </a:lnTo>
                  <a:lnTo>
                    <a:pt x="75" y="24"/>
                  </a:lnTo>
                  <a:lnTo>
                    <a:pt x="73" y="24"/>
                  </a:lnTo>
                  <a:lnTo>
                    <a:pt x="73" y="26"/>
                  </a:lnTo>
                  <a:lnTo>
                    <a:pt x="73" y="29"/>
                  </a:lnTo>
                  <a:lnTo>
                    <a:pt x="73" y="26"/>
                  </a:lnTo>
                  <a:lnTo>
                    <a:pt x="75" y="26"/>
                  </a:lnTo>
                  <a:lnTo>
                    <a:pt x="73" y="26"/>
                  </a:lnTo>
                  <a:lnTo>
                    <a:pt x="75" y="26"/>
                  </a:lnTo>
                  <a:lnTo>
                    <a:pt x="73" y="26"/>
                  </a:lnTo>
                  <a:lnTo>
                    <a:pt x="73" y="24"/>
                  </a:lnTo>
                  <a:lnTo>
                    <a:pt x="75" y="24"/>
                  </a:lnTo>
                  <a:lnTo>
                    <a:pt x="75" y="26"/>
                  </a:lnTo>
                  <a:lnTo>
                    <a:pt x="78" y="26"/>
                  </a:lnTo>
                  <a:lnTo>
                    <a:pt x="78" y="24"/>
                  </a:lnTo>
                  <a:lnTo>
                    <a:pt x="78" y="26"/>
                  </a:lnTo>
                  <a:lnTo>
                    <a:pt x="80" y="26"/>
                  </a:lnTo>
                  <a:lnTo>
                    <a:pt x="80" y="24"/>
                  </a:lnTo>
                  <a:lnTo>
                    <a:pt x="83" y="24"/>
                  </a:lnTo>
                  <a:lnTo>
                    <a:pt x="85" y="24"/>
                  </a:lnTo>
                  <a:lnTo>
                    <a:pt x="85" y="26"/>
                  </a:lnTo>
                  <a:lnTo>
                    <a:pt x="85" y="24"/>
                  </a:lnTo>
                  <a:lnTo>
                    <a:pt x="87" y="24"/>
                  </a:lnTo>
                  <a:lnTo>
                    <a:pt x="87" y="26"/>
                  </a:lnTo>
                  <a:lnTo>
                    <a:pt x="87" y="29"/>
                  </a:lnTo>
                  <a:lnTo>
                    <a:pt x="85" y="29"/>
                  </a:lnTo>
                  <a:lnTo>
                    <a:pt x="85" y="31"/>
                  </a:lnTo>
                  <a:lnTo>
                    <a:pt x="85" y="33"/>
                  </a:lnTo>
                  <a:lnTo>
                    <a:pt x="85" y="36"/>
                  </a:lnTo>
                  <a:lnTo>
                    <a:pt x="85" y="38"/>
                  </a:lnTo>
                  <a:lnTo>
                    <a:pt x="87" y="38"/>
                  </a:lnTo>
                  <a:lnTo>
                    <a:pt x="87" y="40"/>
                  </a:lnTo>
                  <a:lnTo>
                    <a:pt x="90" y="40"/>
                  </a:lnTo>
                  <a:lnTo>
                    <a:pt x="90" y="43"/>
                  </a:lnTo>
                  <a:lnTo>
                    <a:pt x="90" y="40"/>
                  </a:lnTo>
                  <a:lnTo>
                    <a:pt x="92" y="40"/>
                  </a:lnTo>
                  <a:lnTo>
                    <a:pt x="92" y="43"/>
                  </a:lnTo>
                  <a:lnTo>
                    <a:pt x="95" y="43"/>
                  </a:lnTo>
                  <a:lnTo>
                    <a:pt x="95" y="45"/>
                  </a:lnTo>
                  <a:lnTo>
                    <a:pt x="92" y="45"/>
                  </a:lnTo>
                  <a:lnTo>
                    <a:pt x="90" y="45"/>
                  </a:lnTo>
                  <a:lnTo>
                    <a:pt x="90" y="43"/>
                  </a:lnTo>
                  <a:lnTo>
                    <a:pt x="87" y="43"/>
                  </a:lnTo>
                  <a:lnTo>
                    <a:pt x="87" y="45"/>
                  </a:lnTo>
                  <a:lnTo>
                    <a:pt x="87" y="47"/>
                  </a:lnTo>
                  <a:lnTo>
                    <a:pt x="87" y="50"/>
                  </a:lnTo>
                  <a:lnTo>
                    <a:pt x="87" y="52"/>
                  </a:lnTo>
                  <a:lnTo>
                    <a:pt x="85" y="52"/>
                  </a:lnTo>
                  <a:lnTo>
                    <a:pt x="83" y="54"/>
                  </a:lnTo>
                  <a:lnTo>
                    <a:pt x="80" y="54"/>
                  </a:lnTo>
                  <a:lnTo>
                    <a:pt x="80" y="57"/>
                  </a:lnTo>
                  <a:lnTo>
                    <a:pt x="78" y="57"/>
                  </a:lnTo>
                  <a:lnTo>
                    <a:pt x="75" y="59"/>
                  </a:lnTo>
                  <a:lnTo>
                    <a:pt x="73" y="59"/>
                  </a:lnTo>
                  <a:lnTo>
                    <a:pt x="70" y="59"/>
                  </a:lnTo>
                  <a:lnTo>
                    <a:pt x="68" y="59"/>
                  </a:lnTo>
                  <a:lnTo>
                    <a:pt x="66" y="59"/>
                  </a:lnTo>
                  <a:lnTo>
                    <a:pt x="63" y="59"/>
                  </a:lnTo>
                  <a:lnTo>
                    <a:pt x="61" y="62"/>
                  </a:lnTo>
                  <a:lnTo>
                    <a:pt x="59" y="59"/>
                  </a:lnTo>
                  <a:lnTo>
                    <a:pt x="56" y="59"/>
                  </a:lnTo>
                  <a:lnTo>
                    <a:pt x="51" y="59"/>
                  </a:lnTo>
                  <a:lnTo>
                    <a:pt x="46" y="59"/>
                  </a:lnTo>
                  <a:lnTo>
                    <a:pt x="44" y="59"/>
                  </a:lnTo>
                  <a:lnTo>
                    <a:pt x="41" y="59"/>
                  </a:lnTo>
                  <a:lnTo>
                    <a:pt x="39" y="57"/>
                  </a:lnTo>
                  <a:lnTo>
                    <a:pt x="37" y="54"/>
                  </a:lnTo>
                  <a:lnTo>
                    <a:pt x="34" y="54"/>
                  </a:lnTo>
                  <a:lnTo>
                    <a:pt x="34" y="52"/>
                  </a:lnTo>
                  <a:lnTo>
                    <a:pt x="32" y="54"/>
                  </a:lnTo>
                  <a:lnTo>
                    <a:pt x="29" y="54"/>
                  </a:lnTo>
                  <a:lnTo>
                    <a:pt x="27" y="54"/>
                  </a:lnTo>
                  <a:lnTo>
                    <a:pt x="27" y="57"/>
                  </a:lnTo>
                  <a:lnTo>
                    <a:pt x="25" y="57"/>
                  </a:lnTo>
                  <a:lnTo>
                    <a:pt x="22" y="59"/>
                  </a:lnTo>
                  <a:lnTo>
                    <a:pt x="19" y="59"/>
                  </a:lnTo>
                  <a:lnTo>
                    <a:pt x="17" y="62"/>
                  </a:lnTo>
                  <a:lnTo>
                    <a:pt x="15" y="64"/>
                  </a:lnTo>
                  <a:lnTo>
                    <a:pt x="15" y="66"/>
                  </a:lnTo>
                  <a:lnTo>
                    <a:pt x="12" y="66"/>
                  </a:lnTo>
                  <a:lnTo>
                    <a:pt x="10" y="69"/>
                  </a:lnTo>
                  <a:lnTo>
                    <a:pt x="7" y="69"/>
                  </a:lnTo>
                  <a:lnTo>
                    <a:pt x="7" y="71"/>
                  </a:lnTo>
                  <a:lnTo>
                    <a:pt x="5" y="71"/>
                  </a:lnTo>
                  <a:lnTo>
                    <a:pt x="3" y="69"/>
                  </a:lnTo>
                  <a:lnTo>
                    <a:pt x="3" y="66"/>
                  </a:lnTo>
                  <a:lnTo>
                    <a:pt x="3" y="64"/>
                  </a:lnTo>
                  <a:lnTo>
                    <a:pt x="0" y="62"/>
                  </a:lnTo>
                  <a:lnTo>
                    <a:pt x="0" y="59"/>
                  </a:lnTo>
                  <a:lnTo>
                    <a:pt x="3" y="57"/>
                  </a:lnTo>
                  <a:lnTo>
                    <a:pt x="5" y="52"/>
                  </a:lnTo>
                  <a:lnTo>
                    <a:pt x="7" y="50"/>
                  </a:lnTo>
                  <a:lnTo>
                    <a:pt x="10" y="50"/>
                  </a:lnTo>
                  <a:lnTo>
                    <a:pt x="12" y="47"/>
                  </a:lnTo>
                  <a:lnTo>
                    <a:pt x="17" y="40"/>
                  </a:lnTo>
                  <a:lnTo>
                    <a:pt x="19" y="38"/>
                  </a:lnTo>
                  <a:lnTo>
                    <a:pt x="19" y="31"/>
                  </a:lnTo>
                  <a:lnTo>
                    <a:pt x="22" y="29"/>
                  </a:lnTo>
                  <a:lnTo>
                    <a:pt x="25" y="29"/>
                  </a:lnTo>
                  <a:lnTo>
                    <a:pt x="27" y="26"/>
                  </a:lnTo>
                  <a:lnTo>
                    <a:pt x="32" y="29"/>
                  </a:lnTo>
                  <a:lnTo>
                    <a:pt x="34" y="29"/>
                  </a:lnTo>
                  <a:lnTo>
                    <a:pt x="37" y="26"/>
                  </a:lnTo>
                  <a:lnTo>
                    <a:pt x="37" y="24"/>
                  </a:lnTo>
                  <a:lnTo>
                    <a:pt x="34" y="24"/>
                  </a:lnTo>
                  <a:lnTo>
                    <a:pt x="32" y="24"/>
                  </a:lnTo>
                  <a:lnTo>
                    <a:pt x="29" y="24"/>
                  </a:lnTo>
                  <a:lnTo>
                    <a:pt x="27" y="19"/>
                  </a:lnTo>
                  <a:lnTo>
                    <a:pt x="25" y="19"/>
                  </a:lnTo>
                  <a:lnTo>
                    <a:pt x="22" y="19"/>
                  </a:lnTo>
                  <a:lnTo>
                    <a:pt x="25" y="17"/>
                  </a:lnTo>
                  <a:lnTo>
                    <a:pt x="29" y="15"/>
                  </a:lnTo>
                  <a:lnTo>
                    <a:pt x="27" y="13"/>
                  </a:lnTo>
                  <a:lnTo>
                    <a:pt x="29" y="10"/>
                  </a:lnTo>
                  <a:lnTo>
                    <a:pt x="29" y="5"/>
                  </a:lnTo>
                  <a:lnTo>
                    <a:pt x="29" y="3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2" y="3"/>
                  </a:lnTo>
                  <a:lnTo>
                    <a:pt x="34" y="5"/>
                  </a:lnTo>
                  <a:lnTo>
                    <a:pt x="37" y="5"/>
                  </a:lnTo>
                  <a:lnTo>
                    <a:pt x="37" y="8"/>
                  </a:lnTo>
                  <a:lnTo>
                    <a:pt x="39" y="8"/>
                  </a:lnTo>
                  <a:lnTo>
                    <a:pt x="44" y="10"/>
                  </a:lnTo>
                  <a:lnTo>
                    <a:pt x="46" y="13"/>
                  </a:lnTo>
                  <a:lnTo>
                    <a:pt x="51" y="13"/>
                  </a:lnTo>
                  <a:lnTo>
                    <a:pt x="53" y="13"/>
                  </a:lnTo>
                  <a:lnTo>
                    <a:pt x="53" y="15"/>
                  </a:lnTo>
                  <a:lnTo>
                    <a:pt x="56" y="15"/>
                  </a:lnTo>
                </a:path>
              </a:pathLst>
            </a:custGeom>
            <a:solidFill>
              <a:schemeClr val="accent1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49" name="Freeform 474"/>
            <p:cNvSpPr>
              <a:spLocks noEditPoints="1"/>
            </p:cNvSpPr>
            <p:nvPr/>
          </p:nvSpPr>
          <p:spPr bwMode="auto">
            <a:xfrm>
              <a:off x="2806382" y="3298188"/>
              <a:ext cx="844181" cy="711178"/>
            </a:xfrm>
            <a:custGeom>
              <a:avLst/>
              <a:gdLst/>
              <a:ahLst/>
              <a:cxnLst>
                <a:cxn ang="0">
                  <a:pos x="138" y="119"/>
                </a:cxn>
                <a:cxn ang="0">
                  <a:pos x="134" y="107"/>
                </a:cxn>
                <a:cxn ang="0">
                  <a:pos x="131" y="114"/>
                </a:cxn>
                <a:cxn ang="0">
                  <a:pos x="134" y="105"/>
                </a:cxn>
                <a:cxn ang="0">
                  <a:pos x="124" y="103"/>
                </a:cxn>
                <a:cxn ang="0">
                  <a:pos x="119" y="103"/>
                </a:cxn>
                <a:cxn ang="0">
                  <a:pos x="134" y="100"/>
                </a:cxn>
                <a:cxn ang="0">
                  <a:pos x="134" y="103"/>
                </a:cxn>
                <a:cxn ang="0">
                  <a:pos x="129" y="107"/>
                </a:cxn>
                <a:cxn ang="0">
                  <a:pos x="126" y="100"/>
                </a:cxn>
                <a:cxn ang="0">
                  <a:pos x="129" y="98"/>
                </a:cxn>
                <a:cxn ang="0">
                  <a:pos x="136" y="93"/>
                </a:cxn>
                <a:cxn ang="0">
                  <a:pos x="131" y="75"/>
                </a:cxn>
                <a:cxn ang="0">
                  <a:pos x="134" y="82"/>
                </a:cxn>
                <a:cxn ang="0">
                  <a:pos x="129" y="77"/>
                </a:cxn>
                <a:cxn ang="0">
                  <a:pos x="126" y="70"/>
                </a:cxn>
                <a:cxn ang="0">
                  <a:pos x="129" y="42"/>
                </a:cxn>
                <a:cxn ang="0">
                  <a:pos x="134" y="18"/>
                </a:cxn>
                <a:cxn ang="0">
                  <a:pos x="107" y="2"/>
                </a:cxn>
                <a:cxn ang="0">
                  <a:pos x="107" y="2"/>
                </a:cxn>
                <a:cxn ang="0">
                  <a:pos x="110" y="4"/>
                </a:cxn>
                <a:cxn ang="0">
                  <a:pos x="112" y="11"/>
                </a:cxn>
                <a:cxn ang="0">
                  <a:pos x="112" y="16"/>
                </a:cxn>
                <a:cxn ang="0">
                  <a:pos x="114" y="23"/>
                </a:cxn>
                <a:cxn ang="0">
                  <a:pos x="119" y="28"/>
                </a:cxn>
                <a:cxn ang="0">
                  <a:pos x="114" y="37"/>
                </a:cxn>
                <a:cxn ang="0">
                  <a:pos x="119" y="42"/>
                </a:cxn>
                <a:cxn ang="0">
                  <a:pos x="124" y="47"/>
                </a:cxn>
                <a:cxn ang="0">
                  <a:pos x="117" y="53"/>
                </a:cxn>
                <a:cxn ang="0">
                  <a:pos x="119" y="60"/>
                </a:cxn>
                <a:cxn ang="0">
                  <a:pos x="117" y="72"/>
                </a:cxn>
                <a:cxn ang="0">
                  <a:pos x="117" y="77"/>
                </a:cxn>
                <a:cxn ang="0">
                  <a:pos x="119" y="80"/>
                </a:cxn>
                <a:cxn ang="0">
                  <a:pos x="114" y="84"/>
                </a:cxn>
                <a:cxn ang="0">
                  <a:pos x="112" y="82"/>
                </a:cxn>
                <a:cxn ang="0">
                  <a:pos x="117" y="86"/>
                </a:cxn>
                <a:cxn ang="0">
                  <a:pos x="119" y="98"/>
                </a:cxn>
                <a:cxn ang="0">
                  <a:pos x="117" y="100"/>
                </a:cxn>
                <a:cxn ang="0">
                  <a:pos x="117" y="105"/>
                </a:cxn>
                <a:cxn ang="0">
                  <a:pos x="119" y="103"/>
                </a:cxn>
                <a:cxn ang="0">
                  <a:pos x="124" y="103"/>
                </a:cxn>
                <a:cxn ang="0">
                  <a:pos x="126" y="105"/>
                </a:cxn>
                <a:cxn ang="0">
                  <a:pos x="119" y="112"/>
                </a:cxn>
                <a:cxn ang="0">
                  <a:pos x="112" y="114"/>
                </a:cxn>
                <a:cxn ang="0">
                  <a:pos x="95" y="114"/>
                </a:cxn>
                <a:cxn ang="0">
                  <a:pos x="79" y="107"/>
                </a:cxn>
                <a:cxn ang="0">
                  <a:pos x="67" y="100"/>
                </a:cxn>
                <a:cxn ang="0">
                  <a:pos x="40" y="84"/>
                </a:cxn>
                <a:cxn ang="0">
                  <a:pos x="26" y="86"/>
                </a:cxn>
                <a:cxn ang="0">
                  <a:pos x="2" y="75"/>
                </a:cxn>
                <a:cxn ang="0">
                  <a:pos x="4" y="60"/>
                </a:cxn>
                <a:cxn ang="0">
                  <a:pos x="12" y="53"/>
                </a:cxn>
                <a:cxn ang="0">
                  <a:pos x="26" y="44"/>
                </a:cxn>
                <a:cxn ang="0">
                  <a:pos x="40" y="35"/>
                </a:cxn>
                <a:cxn ang="0">
                  <a:pos x="62" y="18"/>
                </a:cxn>
                <a:cxn ang="0">
                  <a:pos x="64" y="7"/>
                </a:cxn>
                <a:cxn ang="0">
                  <a:pos x="74" y="7"/>
                </a:cxn>
                <a:cxn ang="0">
                  <a:pos x="83" y="7"/>
                </a:cxn>
                <a:cxn ang="0">
                  <a:pos x="93" y="0"/>
                </a:cxn>
                <a:cxn ang="0">
                  <a:pos x="107" y="0"/>
                </a:cxn>
              </a:cxnLst>
              <a:rect l="0" t="0" r="r" b="b"/>
              <a:pathLst>
                <a:path w="138" h="122">
                  <a:moveTo>
                    <a:pt x="134" y="119"/>
                  </a:moveTo>
                  <a:lnTo>
                    <a:pt x="134" y="122"/>
                  </a:lnTo>
                  <a:lnTo>
                    <a:pt x="134" y="119"/>
                  </a:lnTo>
                  <a:close/>
                  <a:moveTo>
                    <a:pt x="136" y="117"/>
                  </a:moveTo>
                  <a:lnTo>
                    <a:pt x="138" y="117"/>
                  </a:lnTo>
                  <a:lnTo>
                    <a:pt x="138" y="119"/>
                  </a:lnTo>
                  <a:lnTo>
                    <a:pt x="136" y="119"/>
                  </a:lnTo>
                  <a:lnTo>
                    <a:pt x="136" y="117"/>
                  </a:lnTo>
                  <a:close/>
                  <a:moveTo>
                    <a:pt x="136" y="110"/>
                  </a:moveTo>
                  <a:lnTo>
                    <a:pt x="136" y="112"/>
                  </a:lnTo>
                  <a:lnTo>
                    <a:pt x="136" y="110"/>
                  </a:lnTo>
                  <a:close/>
                  <a:moveTo>
                    <a:pt x="134" y="107"/>
                  </a:moveTo>
                  <a:lnTo>
                    <a:pt x="136" y="107"/>
                  </a:lnTo>
                  <a:lnTo>
                    <a:pt x="136" y="110"/>
                  </a:lnTo>
                  <a:lnTo>
                    <a:pt x="136" y="112"/>
                  </a:lnTo>
                  <a:lnTo>
                    <a:pt x="136" y="114"/>
                  </a:lnTo>
                  <a:lnTo>
                    <a:pt x="134" y="114"/>
                  </a:lnTo>
                  <a:lnTo>
                    <a:pt x="131" y="114"/>
                  </a:lnTo>
                  <a:lnTo>
                    <a:pt x="131" y="112"/>
                  </a:lnTo>
                  <a:lnTo>
                    <a:pt x="131" y="110"/>
                  </a:lnTo>
                  <a:lnTo>
                    <a:pt x="131" y="107"/>
                  </a:lnTo>
                  <a:lnTo>
                    <a:pt x="134" y="107"/>
                  </a:lnTo>
                  <a:close/>
                  <a:moveTo>
                    <a:pt x="131" y="105"/>
                  </a:moveTo>
                  <a:lnTo>
                    <a:pt x="134" y="105"/>
                  </a:lnTo>
                  <a:lnTo>
                    <a:pt x="131" y="105"/>
                  </a:lnTo>
                  <a:close/>
                  <a:moveTo>
                    <a:pt x="117" y="103"/>
                  </a:moveTo>
                  <a:lnTo>
                    <a:pt x="117" y="105"/>
                  </a:lnTo>
                  <a:lnTo>
                    <a:pt x="117" y="103"/>
                  </a:lnTo>
                  <a:close/>
                  <a:moveTo>
                    <a:pt x="121" y="103"/>
                  </a:moveTo>
                  <a:lnTo>
                    <a:pt x="124" y="103"/>
                  </a:lnTo>
                  <a:lnTo>
                    <a:pt x="121" y="103"/>
                  </a:lnTo>
                  <a:close/>
                  <a:moveTo>
                    <a:pt x="124" y="103"/>
                  </a:moveTo>
                  <a:lnTo>
                    <a:pt x="126" y="103"/>
                  </a:lnTo>
                  <a:lnTo>
                    <a:pt x="124" y="103"/>
                  </a:lnTo>
                  <a:close/>
                  <a:moveTo>
                    <a:pt x="117" y="103"/>
                  </a:moveTo>
                  <a:lnTo>
                    <a:pt x="119" y="103"/>
                  </a:lnTo>
                  <a:lnTo>
                    <a:pt x="117" y="103"/>
                  </a:lnTo>
                  <a:close/>
                  <a:moveTo>
                    <a:pt x="134" y="100"/>
                  </a:moveTo>
                  <a:lnTo>
                    <a:pt x="136" y="100"/>
                  </a:lnTo>
                  <a:lnTo>
                    <a:pt x="136" y="103"/>
                  </a:lnTo>
                  <a:lnTo>
                    <a:pt x="134" y="103"/>
                  </a:lnTo>
                  <a:lnTo>
                    <a:pt x="134" y="100"/>
                  </a:lnTo>
                  <a:close/>
                  <a:moveTo>
                    <a:pt x="134" y="96"/>
                  </a:moveTo>
                  <a:lnTo>
                    <a:pt x="136" y="96"/>
                  </a:lnTo>
                  <a:lnTo>
                    <a:pt x="136" y="98"/>
                  </a:lnTo>
                  <a:lnTo>
                    <a:pt x="136" y="100"/>
                  </a:lnTo>
                  <a:lnTo>
                    <a:pt x="134" y="100"/>
                  </a:lnTo>
                  <a:lnTo>
                    <a:pt x="134" y="103"/>
                  </a:lnTo>
                  <a:lnTo>
                    <a:pt x="134" y="105"/>
                  </a:lnTo>
                  <a:lnTo>
                    <a:pt x="131" y="105"/>
                  </a:lnTo>
                  <a:lnTo>
                    <a:pt x="134" y="105"/>
                  </a:lnTo>
                  <a:lnTo>
                    <a:pt x="131" y="105"/>
                  </a:lnTo>
                  <a:lnTo>
                    <a:pt x="129" y="105"/>
                  </a:lnTo>
                  <a:lnTo>
                    <a:pt x="129" y="107"/>
                  </a:lnTo>
                  <a:lnTo>
                    <a:pt x="129" y="105"/>
                  </a:lnTo>
                  <a:lnTo>
                    <a:pt x="129" y="103"/>
                  </a:lnTo>
                  <a:lnTo>
                    <a:pt x="126" y="103"/>
                  </a:lnTo>
                  <a:lnTo>
                    <a:pt x="129" y="103"/>
                  </a:lnTo>
                  <a:lnTo>
                    <a:pt x="126" y="103"/>
                  </a:lnTo>
                  <a:lnTo>
                    <a:pt x="126" y="100"/>
                  </a:lnTo>
                  <a:lnTo>
                    <a:pt x="124" y="100"/>
                  </a:lnTo>
                  <a:lnTo>
                    <a:pt x="126" y="100"/>
                  </a:lnTo>
                  <a:lnTo>
                    <a:pt x="126" y="98"/>
                  </a:lnTo>
                  <a:lnTo>
                    <a:pt x="129" y="98"/>
                  </a:lnTo>
                  <a:lnTo>
                    <a:pt x="129" y="100"/>
                  </a:lnTo>
                  <a:lnTo>
                    <a:pt x="129" y="98"/>
                  </a:lnTo>
                  <a:lnTo>
                    <a:pt x="131" y="98"/>
                  </a:lnTo>
                  <a:lnTo>
                    <a:pt x="131" y="100"/>
                  </a:lnTo>
                  <a:lnTo>
                    <a:pt x="131" y="98"/>
                  </a:lnTo>
                  <a:lnTo>
                    <a:pt x="131" y="96"/>
                  </a:lnTo>
                  <a:lnTo>
                    <a:pt x="134" y="96"/>
                  </a:lnTo>
                  <a:close/>
                  <a:moveTo>
                    <a:pt x="136" y="93"/>
                  </a:moveTo>
                  <a:lnTo>
                    <a:pt x="136" y="96"/>
                  </a:lnTo>
                  <a:lnTo>
                    <a:pt x="136" y="93"/>
                  </a:lnTo>
                  <a:close/>
                  <a:moveTo>
                    <a:pt x="112" y="84"/>
                  </a:moveTo>
                  <a:lnTo>
                    <a:pt x="112" y="86"/>
                  </a:lnTo>
                  <a:lnTo>
                    <a:pt x="112" y="84"/>
                  </a:lnTo>
                  <a:close/>
                  <a:moveTo>
                    <a:pt x="131" y="75"/>
                  </a:moveTo>
                  <a:lnTo>
                    <a:pt x="134" y="75"/>
                  </a:lnTo>
                  <a:lnTo>
                    <a:pt x="134" y="77"/>
                  </a:lnTo>
                  <a:lnTo>
                    <a:pt x="136" y="77"/>
                  </a:lnTo>
                  <a:lnTo>
                    <a:pt x="136" y="80"/>
                  </a:lnTo>
                  <a:lnTo>
                    <a:pt x="136" y="82"/>
                  </a:lnTo>
                  <a:lnTo>
                    <a:pt x="134" y="82"/>
                  </a:lnTo>
                  <a:lnTo>
                    <a:pt x="134" y="84"/>
                  </a:lnTo>
                  <a:lnTo>
                    <a:pt x="131" y="84"/>
                  </a:lnTo>
                  <a:lnTo>
                    <a:pt x="131" y="82"/>
                  </a:lnTo>
                  <a:lnTo>
                    <a:pt x="131" y="80"/>
                  </a:lnTo>
                  <a:lnTo>
                    <a:pt x="129" y="80"/>
                  </a:lnTo>
                  <a:lnTo>
                    <a:pt x="129" y="77"/>
                  </a:lnTo>
                  <a:lnTo>
                    <a:pt x="126" y="77"/>
                  </a:lnTo>
                  <a:lnTo>
                    <a:pt x="126" y="75"/>
                  </a:lnTo>
                  <a:lnTo>
                    <a:pt x="129" y="75"/>
                  </a:lnTo>
                  <a:lnTo>
                    <a:pt x="131" y="75"/>
                  </a:lnTo>
                  <a:close/>
                  <a:moveTo>
                    <a:pt x="126" y="68"/>
                  </a:moveTo>
                  <a:lnTo>
                    <a:pt x="126" y="70"/>
                  </a:lnTo>
                  <a:lnTo>
                    <a:pt x="126" y="68"/>
                  </a:lnTo>
                  <a:close/>
                  <a:moveTo>
                    <a:pt x="129" y="42"/>
                  </a:moveTo>
                  <a:lnTo>
                    <a:pt x="131" y="42"/>
                  </a:lnTo>
                  <a:lnTo>
                    <a:pt x="131" y="47"/>
                  </a:lnTo>
                  <a:lnTo>
                    <a:pt x="129" y="47"/>
                  </a:lnTo>
                  <a:lnTo>
                    <a:pt x="129" y="42"/>
                  </a:lnTo>
                  <a:close/>
                  <a:moveTo>
                    <a:pt x="126" y="21"/>
                  </a:moveTo>
                  <a:lnTo>
                    <a:pt x="129" y="21"/>
                  </a:lnTo>
                  <a:lnTo>
                    <a:pt x="126" y="21"/>
                  </a:lnTo>
                  <a:close/>
                  <a:moveTo>
                    <a:pt x="134" y="18"/>
                  </a:moveTo>
                  <a:lnTo>
                    <a:pt x="134" y="21"/>
                  </a:lnTo>
                  <a:lnTo>
                    <a:pt x="134" y="18"/>
                  </a:lnTo>
                  <a:close/>
                  <a:moveTo>
                    <a:pt x="107" y="0"/>
                  </a:moveTo>
                  <a:lnTo>
                    <a:pt x="105" y="0"/>
                  </a:lnTo>
                  <a:lnTo>
                    <a:pt x="107" y="0"/>
                  </a:lnTo>
                  <a:lnTo>
                    <a:pt x="110" y="0"/>
                  </a:lnTo>
                  <a:lnTo>
                    <a:pt x="110" y="2"/>
                  </a:lnTo>
                  <a:lnTo>
                    <a:pt x="107" y="2"/>
                  </a:lnTo>
                  <a:lnTo>
                    <a:pt x="105" y="2"/>
                  </a:lnTo>
                  <a:lnTo>
                    <a:pt x="105" y="4"/>
                  </a:lnTo>
                  <a:lnTo>
                    <a:pt x="107" y="4"/>
                  </a:lnTo>
                  <a:lnTo>
                    <a:pt x="107" y="2"/>
                  </a:lnTo>
                  <a:lnTo>
                    <a:pt x="105" y="2"/>
                  </a:lnTo>
                  <a:lnTo>
                    <a:pt x="107" y="2"/>
                  </a:lnTo>
                  <a:lnTo>
                    <a:pt x="110" y="2"/>
                  </a:lnTo>
                  <a:lnTo>
                    <a:pt x="107" y="2"/>
                  </a:lnTo>
                  <a:lnTo>
                    <a:pt x="107" y="4"/>
                  </a:lnTo>
                  <a:lnTo>
                    <a:pt x="107" y="2"/>
                  </a:lnTo>
                  <a:lnTo>
                    <a:pt x="107" y="4"/>
                  </a:lnTo>
                  <a:lnTo>
                    <a:pt x="110" y="4"/>
                  </a:lnTo>
                  <a:lnTo>
                    <a:pt x="110" y="7"/>
                  </a:lnTo>
                  <a:lnTo>
                    <a:pt x="107" y="7"/>
                  </a:lnTo>
                  <a:lnTo>
                    <a:pt x="110" y="7"/>
                  </a:lnTo>
                  <a:lnTo>
                    <a:pt x="110" y="9"/>
                  </a:lnTo>
                  <a:lnTo>
                    <a:pt x="112" y="9"/>
                  </a:lnTo>
                  <a:lnTo>
                    <a:pt x="112" y="11"/>
                  </a:lnTo>
                  <a:lnTo>
                    <a:pt x="112" y="14"/>
                  </a:lnTo>
                  <a:lnTo>
                    <a:pt x="114" y="14"/>
                  </a:lnTo>
                  <a:lnTo>
                    <a:pt x="112" y="14"/>
                  </a:lnTo>
                  <a:lnTo>
                    <a:pt x="112" y="16"/>
                  </a:lnTo>
                  <a:lnTo>
                    <a:pt x="114" y="16"/>
                  </a:lnTo>
                  <a:lnTo>
                    <a:pt x="112" y="16"/>
                  </a:lnTo>
                  <a:lnTo>
                    <a:pt x="112" y="18"/>
                  </a:lnTo>
                  <a:lnTo>
                    <a:pt x="112" y="21"/>
                  </a:lnTo>
                  <a:lnTo>
                    <a:pt x="112" y="18"/>
                  </a:lnTo>
                  <a:lnTo>
                    <a:pt x="112" y="21"/>
                  </a:lnTo>
                  <a:lnTo>
                    <a:pt x="114" y="21"/>
                  </a:lnTo>
                  <a:lnTo>
                    <a:pt x="114" y="23"/>
                  </a:lnTo>
                  <a:lnTo>
                    <a:pt x="117" y="23"/>
                  </a:lnTo>
                  <a:lnTo>
                    <a:pt x="117" y="26"/>
                  </a:lnTo>
                  <a:lnTo>
                    <a:pt x="117" y="23"/>
                  </a:lnTo>
                  <a:lnTo>
                    <a:pt x="117" y="26"/>
                  </a:lnTo>
                  <a:lnTo>
                    <a:pt x="119" y="26"/>
                  </a:lnTo>
                  <a:lnTo>
                    <a:pt x="119" y="28"/>
                  </a:lnTo>
                  <a:lnTo>
                    <a:pt x="117" y="28"/>
                  </a:lnTo>
                  <a:lnTo>
                    <a:pt x="117" y="30"/>
                  </a:lnTo>
                  <a:lnTo>
                    <a:pt x="114" y="30"/>
                  </a:lnTo>
                  <a:lnTo>
                    <a:pt x="114" y="33"/>
                  </a:lnTo>
                  <a:lnTo>
                    <a:pt x="114" y="35"/>
                  </a:lnTo>
                  <a:lnTo>
                    <a:pt x="114" y="37"/>
                  </a:lnTo>
                  <a:lnTo>
                    <a:pt x="117" y="37"/>
                  </a:lnTo>
                  <a:lnTo>
                    <a:pt x="117" y="40"/>
                  </a:lnTo>
                  <a:lnTo>
                    <a:pt x="117" y="42"/>
                  </a:lnTo>
                  <a:lnTo>
                    <a:pt x="119" y="42"/>
                  </a:lnTo>
                  <a:lnTo>
                    <a:pt x="117" y="42"/>
                  </a:lnTo>
                  <a:lnTo>
                    <a:pt x="119" y="42"/>
                  </a:lnTo>
                  <a:lnTo>
                    <a:pt x="119" y="44"/>
                  </a:lnTo>
                  <a:lnTo>
                    <a:pt x="121" y="44"/>
                  </a:lnTo>
                  <a:lnTo>
                    <a:pt x="121" y="47"/>
                  </a:lnTo>
                  <a:lnTo>
                    <a:pt x="124" y="47"/>
                  </a:lnTo>
                  <a:lnTo>
                    <a:pt x="126" y="47"/>
                  </a:lnTo>
                  <a:lnTo>
                    <a:pt x="124" y="47"/>
                  </a:lnTo>
                  <a:lnTo>
                    <a:pt x="124" y="49"/>
                  </a:lnTo>
                  <a:lnTo>
                    <a:pt x="121" y="49"/>
                  </a:lnTo>
                  <a:lnTo>
                    <a:pt x="119" y="49"/>
                  </a:lnTo>
                  <a:lnTo>
                    <a:pt x="119" y="51"/>
                  </a:lnTo>
                  <a:lnTo>
                    <a:pt x="119" y="53"/>
                  </a:lnTo>
                  <a:lnTo>
                    <a:pt x="117" y="53"/>
                  </a:lnTo>
                  <a:lnTo>
                    <a:pt x="117" y="56"/>
                  </a:lnTo>
                  <a:lnTo>
                    <a:pt x="119" y="56"/>
                  </a:lnTo>
                  <a:lnTo>
                    <a:pt x="117" y="56"/>
                  </a:lnTo>
                  <a:lnTo>
                    <a:pt x="119" y="56"/>
                  </a:lnTo>
                  <a:lnTo>
                    <a:pt x="119" y="58"/>
                  </a:lnTo>
                  <a:lnTo>
                    <a:pt x="119" y="60"/>
                  </a:lnTo>
                  <a:lnTo>
                    <a:pt x="119" y="63"/>
                  </a:lnTo>
                  <a:lnTo>
                    <a:pt x="117" y="63"/>
                  </a:lnTo>
                  <a:lnTo>
                    <a:pt x="117" y="65"/>
                  </a:lnTo>
                  <a:lnTo>
                    <a:pt x="117" y="68"/>
                  </a:lnTo>
                  <a:lnTo>
                    <a:pt x="117" y="70"/>
                  </a:lnTo>
                  <a:lnTo>
                    <a:pt x="117" y="72"/>
                  </a:lnTo>
                  <a:lnTo>
                    <a:pt x="119" y="72"/>
                  </a:lnTo>
                  <a:lnTo>
                    <a:pt x="119" y="75"/>
                  </a:lnTo>
                  <a:lnTo>
                    <a:pt x="119" y="77"/>
                  </a:lnTo>
                  <a:lnTo>
                    <a:pt x="119" y="80"/>
                  </a:lnTo>
                  <a:lnTo>
                    <a:pt x="117" y="80"/>
                  </a:lnTo>
                  <a:lnTo>
                    <a:pt x="117" y="77"/>
                  </a:lnTo>
                  <a:lnTo>
                    <a:pt x="117" y="80"/>
                  </a:lnTo>
                  <a:lnTo>
                    <a:pt x="117" y="77"/>
                  </a:lnTo>
                  <a:lnTo>
                    <a:pt x="117" y="80"/>
                  </a:lnTo>
                  <a:lnTo>
                    <a:pt x="119" y="80"/>
                  </a:lnTo>
                  <a:lnTo>
                    <a:pt x="117" y="80"/>
                  </a:lnTo>
                  <a:lnTo>
                    <a:pt x="119" y="80"/>
                  </a:lnTo>
                  <a:lnTo>
                    <a:pt x="119" y="82"/>
                  </a:lnTo>
                  <a:lnTo>
                    <a:pt x="119" y="84"/>
                  </a:lnTo>
                  <a:lnTo>
                    <a:pt x="117" y="84"/>
                  </a:lnTo>
                  <a:lnTo>
                    <a:pt x="117" y="86"/>
                  </a:lnTo>
                  <a:lnTo>
                    <a:pt x="114" y="86"/>
                  </a:lnTo>
                  <a:lnTo>
                    <a:pt x="114" y="84"/>
                  </a:lnTo>
                  <a:lnTo>
                    <a:pt x="112" y="84"/>
                  </a:lnTo>
                  <a:lnTo>
                    <a:pt x="112" y="82"/>
                  </a:lnTo>
                  <a:lnTo>
                    <a:pt x="114" y="82"/>
                  </a:lnTo>
                  <a:lnTo>
                    <a:pt x="112" y="82"/>
                  </a:lnTo>
                  <a:lnTo>
                    <a:pt x="112" y="80"/>
                  </a:lnTo>
                  <a:lnTo>
                    <a:pt x="112" y="82"/>
                  </a:lnTo>
                  <a:lnTo>
                    <a:pt x="112" y="80"/>
                  </a:lnTo>
                  <a:lnTo>
                    <a:pt x="112" y="82"/>
                  </a:lnTo>
                  <a:lnTo>
                    <a:pt x="112" y="84"/>
                  </a:lnTo>
                  <a:lnTo>
                    <a:pt x="112" y="86"/>
                  </a:lnTo>
                  <a:lnTo>
                    <a:pt x="114" y="86"/>
                  </a:lnTo>
                  <a:lnTo>
                    <a:pt x="117" y="86"/>
                  </a:lnTo>
                  <a:lnTo>
                    <a:pt x="117" y="89"/>
                  </a:lnTo>
                  <a:lnTo>
                    <a:pt x="117" y="91"/>
                  </a:lnTo>
                  <a:lnTo>
                    <a:pt x="119" y="91"/>
                  </a:lnTo>
                  <a:lnTo>
                    <a:pt x="119" y="93"/>
                  </a:lnTo>
                  <a:lnTo>
                    <a:pt x="119" y="96"/>
                  </a:lnTo>
                  <a:lnTo>
                    <a:pt x="119" y="98"/>
                  </a:lnTo>
                  <a:lnTo>
                    <a:pt x="117" y="98"/>
                  </a:lnTo>
                  <a:lnTo>
                    <a:pt x="114" y="98"/>
                  </a:lnTo>
                  <a:lnTo>
                    <a:pt x="117" y="98"/>
                  </a:lnTo>
                  <a:lnTo>
                    <a:pt x="119" y="98"/>
                  </a:lnTo>
                  <a:lnTo>
                    <a:pt x="119" y="100"/>
                  </a:lnTo>
                  <a:lnTo>
                    <a:pt x="117" y="100"/>
                  </a:lnTo>
                  <a:lnTo>
                    <a:pt x="117" y="103"/>
                  </a:lnTo>
                  <a:lnTo>
                    <a:pt x="117" y="100"/>
                  </a:lnTo>
                  <a:lnTo>
                    <a:pt x="117" y="103"/>
                  </a:lnTo>
                  <a:lnTo>
                    <a:pt x="117" y="105"/>
                  </a:lnTo>
                  <a:lnTo>
                    <a:pt x="114" y="105"/>
                  </a:lnTo>
                  <a:lnTo>
                    <a:pt x="117" y="105"/>
                  </a:lnTo>
                  <a:lnTo>
                    <a:pt x="117" y="103"/>
                  </a:lnTo>
                  <a:lnTo>
                    <a:pt x="119" y="103"/>
                  </a:lnTo>
                  <a:lnTo>
                    <a:pt x="119" y="105"/>
                  </a:lnTo>
                  <a:lnTo>
                    <a:pt x="119" y="103"/>
                  </a:lnTo>
                  <a:lnTo>
                    <a:pt x="119" y="105"/>
                  </a:lnTo>
                  <a:lnTo>
                    <a:pt x="119" y="103"/>
                  </a:lnTo>
                  <a:lnTo>
                    <a:pt x="121" y="103"/>
                  </a:lnTo>
                  <a:lnTo>
                    <a:pt x="121" y="105"/>
                  </a:lnTo>
                  <a:lnTo>
                    <a:pt x="121" y="103"/>
                  </a:lnTo>
                  <a:lnTo>
                    <a:pt x="124" y="103"/>
                  </a:lnTo>
                  <a:lnTo>
                    <a:pt x="124" y="105"/>
                  </a:lnTo>
                  <a:lnTo>
                    <a:pt x="124" y="103"/>
                  </a:lnTo>
                  <a:lnTo>
                    <a:pt x="126" y="103"/>
                  </a:lnTo>
                  <a:lnTo>
                    <a:pt x="126" y="105"/>
                  </a:lnTo>
                  <a:lnTo>
                    <a:pt x="126" y="103"/>
                  </a:lnTo>
                  <a:lnTo>
                    <a:pt x="126" y="105"/>
                  </a:lnTo>
                  <a:lnTo>
                    <a:pt x="129" y="105"/>
                  </a:lnTo>
                  <a:lnTo>
                    <a:pt x="126" y="105"/>
                  </a:lnTo>
                  <a:lnTo>
                    <a:pt x="126" y="107"/>
                  </a:lnTo>
                  <a:lnTo>
                    <a:pt x="124" y="107"/>
                  </a:lnTo>
                  <a:lnTo>
                    <a:pt x="124" y="110"/>
                  </a:lnTo>
                  <a:lnTo>
                    <a:pt x="121" y="110"/>
                  </a:lnTo>
                  <a:lnTo>
                    <a:pt x="119" y="110"/>
                  </a:lnTo>
                  <a:lnTo>
                    <a:pt x="119" y="112"/>
                  </a:lnTo>
                  <a:lnTo>
                    <a:pt x="117" y="112"/>
                  </a:lnTo>
                  <a:lnTo>
                    <a:pt x="117" y="114"/>
                  </a:lnTo>
                  <a:lnTo>
                    <a:pt x="114" y="114"/>
                  </a:lnTo>
                  <a:lnTo>
                    <a:pt x="112" y="114"/>
                  </a:lnTo>
                  <a:lnTo>
                    <a:pt x="110" y="114"/>
                  </a:lnTo>
                  <a:lnTo>
                    <a:pt x="112" y="114"/>
                  </a:lnTo>
                  <a:lnTo>
                    <a:pt x="110" y="117"/>
                  </a:lnTo>
                  <a:lnTo>
                    <a:pt x="107" y="114"/>
                  </a:lnTo>
                  <a:lnTo>
                    <a:pt x="105" y="114"/>
                  </a:lnTo>
                  <a:lnTo>
                    <a:pt x="102" y="114"/>
                  </a:lnTo>
                  <a:lnTo>
                    <a:pt x="98" y="114"/>
                  </a:lnTo>
                  <a:lnTo>
                    <a:pt x="95" y="114"/>
                  </a:lnTo>
                  <a:lnTo>
                    <a:pt x="95" y="112"/>
                  </a:lnTo>
                  <a:lnTo>
                    <a:pt x="93" y="112"/>
                  </a:lnTo>
                  <a:lnTo>
                    <a:pt x="88" y="112"/>
                  </a:lnTo>
                  <a:lnTo>
                    <a:pt x="86" y="110"/>
                  </a:lnTo>
                  <a:lnTo>
                    <a:pt x="81" y="107"/>
                  </a:lnTo>
                  <a:lnTo>
                    <a:pt x="79" y="107"/>
                  </a:lnTo>
                  <a:lnTo>
                    <a:pt x="79" y="105"/>
                  </a:lnTo>
                  <a:lnTo>
                    <a:pt x="76" y="105"/>
                  </a:lnTo>
                  <a:lnTo>
                    <a:pt x="74" y="103"/>
                  </a:lnTo>
                  <a:lnTo>
                    <a:pt x="71" y="100"/>
                  </a:lnTo>
                  <a:lnTo>
                    <a:pt x="69" y="100"/>
                  </a:lnTo>
                  <a:lnTo>
                    <a:pt x="67" y="100"/>
                  </a:lnTo>
                  <a:lnTo>
                    <a:pt x="64" y="100"/>
                  </a:lnTo>
                  <a:lnTo>
                    <a:pt x="62" y="100"/>
                  </a:lnTo>
                  <a:lnTo>
                    <a:pt x="57" y="93"/>
                  </a:lnTo>
                  <a:lnTo>
                    <a:pt x="54" y="89"/>
                  </a:lnTo>
                  <a:lnTo>
                    <a:pt x="43" y="84"/>
                  </a:lnTo>
                  <a:lnTo>
                    <a:pt x="40" y="84"/>
                  </a:lnTo>
                  <a:lnTo>
                    <a:pt x="40" y="86"/>
                  </a:lnTo>
                  <a:lnTo>
                    <a:pt x="35" y="91"/>
                  </a:lnTo>
                  <a:lnTo>
                    <a:pt x="33" y="91"/>
                  </a:lnTo>
                  <a:lnTo>
                    <a:pt x="31" y="89"/>
                  </a:lnTo>
                  <a:lnTo>
                    <a:pt x="28" y="89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7" y="82"/>
                  </a:lnTo>
                  <a:lnTo>
                    <a:pt x="2" y="82"/>
                  </a:lnTo>
                  <a:lnTo>
                    <a:pt x="2" y="80"/>
                  </a:lnTo>
                  <a:lnTo>
                    <a:pt x="0" y="77"/>
                  </a:lnTo>
                  <a:lnTo>
                    <a:pt x="2" y="75"/>
                  </a:lnTo>
                  <a:lnTo>
                    <a:pt x="0" y="70"/>
                  </a:lnTo>
                  <a:lnTo>
                    <a:pt x="2" y="68"/>
                  </a:lnTo>
                  <a:lnTo>
                    <a:pt x="2" y="65"/>
                  </a:lnTo>
                  <a:lnTo>
                    <a:pt x="2" y="63"/>
                  </a:lnTo>
                  <a:lnTo>
                    <a:pt x="4" y="63"/>
                  </a:lnTo>
                  <a:lnTo>
                    <a:pt x="4" y="60"/>
                  </a:lnTo>
                  <a:lnTo>
                    <a:pt x="2" y="58"/>
                  </a:lnTo>
                  <a:lnTo>
                    <a:pt x="4" y="58"/>
                  </a:lnTo>
                  <a:lnTo>
                    <a:pt x="7" y="58"/>
                  </a:lnTo>
                  <a:lnTo>
                    <a:pt x="7" y="56"/>
                  </a:lnTo>
                  <a:lnTo>
                    <a:pt x="9" y="56"/>
                  </a:lnTo>
                  <a:lnTo>
                    <a:pt x="12" y="53"/>
                  </a:lnTo>
                  <a:lnTo>
                    <a:pt x="14" y="53"/>
                  </a:lnTo>
                  <a:lnTo>
                    <a:pt x="16" y="51"/>
                  </a:lnTo>
                  <a:lnTo>
                    <a:pt x="19" y="51"/>
                  </a:lnTo>
                  <a:lnTo>
                    <a:pt x="21" y="49"/>
                  </a:lnTo>
                  <a:lnTo>
                    <a:pt x="24" y="47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28" y="40"/>
                  </a:lnTo>
                  <a:lnTo>
                    <a:pt x="31" y="37"/>
                  </a:lnTo>
                  <a:lnTo>
                    <a:pt x="35" y="37"/>
                  </a:lnTo>
                  <a:lnTo>
                    <a:pt x="38" y="35"/>
                  </a:lnTo>
                  <a:lnTo>
                    <a:pt x="40" y="35"/>
                  </a:lnTo>
                  <a:lnTo>
                    <a:pt x="45" y="30"/>
                  </a:lnTo>
                  <a:lnTo>
                    <a:pt x="52" y="28"/>
                  </a:lnTo>
                  <a:lnTo>
                    <a:pt x="57" y="26"/>
                  </a:lnTo>
                  <a:lnTo>
                    <a:pt x="60" y="21"/>
                  </a:lnTo>
                  <a:lnTo>
                    <a:pt x="62" y="21"/>
                  </a:lnTo>
                  <a:lnTo>
                    <a:pt x="62" y="18"/>
                  </a:lnTo>
                  <a:lnTo>
                    <a:pt x="64" y="14"/>
                  </a:lnTo>
                  <a:lnTo>
                    <a:pt x="64" y="11"/>
                  </a:lnTo>
                  <a:lnTo>
                    <a:pt x="64" y="9"/>
                  </a:lnTo>
                  <a:lnTo>
                    <a:pt x="62" y="9"/>
                  </a:lnTo>
                  <a:lnTo>
                    <a:pt x="62" y="7"/>
                  </a:lnTo>
                  <a:lnTo>
                    <a:pt x="64" y="7"/>
                  </a:lnTo>
                  <a:lnTo>
                    <a:pt x="69" y="7"/>
                  </a:lnTo>
                  <a:lnTo>
                    <a:pt x="69" y="4"/>
                  </a:lnTo>
                  <a:lnTo>
                    <a:pt x="69" y="7"/>
                  </a:lnTo>
                  <a:lnTo>
                    <a:pt x="71" y="7"/>
                  </a:lnTo>
                  <a:lnTo>
                    <a:pt x="74" y="4"/>
                  </a:lnTo>
                  <a:lnTo>
                    <a:pt x="74" y="7"/>
                  </a:lnTo>
                  <a:lnTo>
                    <a:pt x="76" y="7"/>
                  </a:lnTo>
                  <a:lnTo>
                    <a:pt x="76" y="9"/>
                  </a:lnTo>
                  <a:lnTo>
                    <a:pt x="79" y="9"/>
                  </a:lnTo>
                  <a:lnTo>
                    <a:pt x="81" y="9"/>
                  </a:lnTo>
                  <a:lnTo>
                    <a:pt x="83" y="9"/>
                  </a:lnTo>
                  <a:lnTo>
                    <a:pt x="83" y="7"/>
                  </a:lnTo>
                  <a:lnTo>
                    <a:pt x="86" y="7"/>
                  </a:lnTo>
                  <a:lnTo>
                    <a:pt x="88" y="4"/>
                  </a:lnTo>
                  <a:lnTo>
                    <a:pt x="88" y="2"/>
                  </a:lnTo>
                  <a:lnTo>
                    <a:pt x="88" y="4"/>
                  </a:lnTo>
                  <a:lnTo>
                    <a:pt x="90" y="2"/>
                  </a:lnTo>
                  <a:lnTo>
                    <a:pt x="93" y="0"/>
                  </a:lnTo>
                  <a:lnTo>
                    <a:pt x="95" y="0"/>
                  </a:lnTo>
                  <a:lnTo>
                    <a:pt x="98" y="0"/>
                  </a:lnTo>
                  <a:lnTo>
                    <a:pt x="100" y="2"/>
                  </a:lnTo>
                  <a:lnTo>
                    <a:pt x="100" y="0"/>
                  </a:lnTo>
                  <a:lnTo>
                    <a:pt x="102" y="0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50" name="Freeform 475"/>
            <p:cNvSpPr>
              <a:spLocks/>
            </p:cNvSpPr>
            <p:nvPr/>
          </p:nvSpPr>
          <p:spPr bwMode="auto">
            <a:xfrm>
              <a:off x="3626093" y="3991879"/>
              <a:ext cx="6115" cy="174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51" name="Rectangle 476"/>
            <p:cNvSpPr>
              <a:spLocks noChangeArrowheads="1"/>
            </p:cNvSpPr>
            <p:nvPr/>
          </p:nvSpPr>
          <p:spPr bwMode="auto">
            <a:xfrm>
              <a:off x="3638328" y="3980220"/>
              <a:ext cx="12235" cy="11659"/>
            </a:xfrm>
            <a:prstGeom prst="rect">
              <a:avLst/>
            </a:prstGeom>
            <a:solidFill>
              <a:schemeClr val="accent1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52" name="Freeform 477"/>
            <p:cNvSpPr>
              <a:spLocks/>
            </p:cNvSpPr>
            <p:nvPr/>
          </p:nvSpPr>
          <p:spPr bwMode="auto">
            <a:xfrm>
              <a:off x="3638328" y="3939415"/>
              <a:ext cx="6115" cy="116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53" name="Freeform 478"/>
            <p:cNvSpPr>
              <a:spLocks/>
            </p:cNvSpPr>
            <p:nvPr/>
          </p:nvSpPr>
          <p:spPr bwMode="auto">
            <a:xfrm>
              <a:off x="3607742" y="3921924"/>
              <a:ext cx="30586" cy="4080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7"/>
                </a:cxn>
                <a:cxn ang="0">
                  <a:pos x="3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5" h="7">
                  <a:moveTo>
                    <a:pt x="3" y="0"/>
                  </a:moveTo>
                  <a:lnTo>
                    <a:pt x="5" y="0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solidFill>
              <a:schemeClr val="accent1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54" name="Freeform 479"/>
            <p:cNvSpPr>
              <a:spLocks/>
            </p:cNvSpPr>
            <p:nvPr/>
          </p:nvSpPr>
          <p:spPr bwMode="auto">
            <a:xfrm>
              <a:off x="3607742" y="3910265"/>
              <a:ext cx="18350" cy="58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55" name="Freeform 480"/>
            <p:cNvSpPr>
              <a:spLocks/>
            </p:cNvSpPr>
            <p:nvPr/>
          </p:nvSpPr>
          <p:spPr bwMode="auto">
            <a:xfrm>
              <a:off x="3522101" y="3898610"/>
              <a:ext cx="6115" cy="116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56" name="Freeform 481"/>
            <p:cNvSpPr>
              <a:spLocks/>
            </p:cNvSpPr>
            <p:nvPr/>
          </p:nvSpPr>
          <p:spPr bwMode="auto">
            <a:xfrm>
              <a:off x="3546571" y="3898610"/>
              <a:ext cx="18350" cy="58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57" name="Freeform 482"/>
            <p:cNvSpPr>
              <a:spLocks/>
            </p:cNvSpPr>
            <p:nvPr/>
          </p:nvSpPr>
          <p:spPr bwMode="auto">
            <a:xfrm>
              <a:off x="3564921" y="3898610"/>
              <a:ext cx="12235" cy="58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58" name="Freeform 483"/>
            <p:cNvSpPr>
              <a:spLocks/>
            </p:cNvSpPr>
            <p:nvPr/>
          </p:nvSpPr>
          <p:spPr bwMode="auto">
            <a:xfrm>
              <a:off x="3522101" y="3898610"/>
              <a:ext cx="12235" cy="58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59" name="Rectangle 484"/>
            <p:cNvSpPr>
              <a:spLocks noChangeArrowheads="1"/>
            </p:cNvSpPr>
            <p:nvPr/>
          </p:nvSpPr>
          <p:spPr bwMode="auto">
            <a:xfrm>
              <a:off x="3626093" y="3881119"/>
              <a:ext cx="12235" cy="17486"/>
            </a:xfrm>
            <a:prstGeom prst="rect">
              <a:avLst/>
            </a:prstGeom>
            <a:solidFill>
              <a:schemeClr val="accent1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60" name="Freeform 485"/>
            <p:cNvSpPr>
              <a:spLocks/>
            </p:cNvSpPr>
            <p:nvPr/>
          </p:nvSpPr>
          <p:spPr bwMode="auto">
            <a:xfrm>
              <a:off x="3564921" y="3857801"/>
              <a:ext cx="73406" cy="6412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2" y="0"/>
                </a:cxn>
                <a:cxn ang="0">
                  <a:pos x="12" y="2"/>
                </a:cxn>
                <a:cxn ang="0">
                  <a:pos x="12" y="4"/>
                </a:cxn>
                <a:cxn ang="0">
                  <a:pos x="10" y="4"/>
                </a:cxn>
                <a:cxn ang="0">
                  <a:pos x="10" y="7"/>
                </a:cxn>
                <a:cxn ang="0">
                  <a:pos x="10" y="9"/>
                </a:cxn>
                <a:cxn ang="0">
                  <a:pos x="7" y="9"/>
                </a:cxn>
                <a:cxn ang="0">
                  <a:pos x="10" y="9"/>
                </a:cxn>
                <a:cxn ang="0">
                  <a:pos x="7" y="9"/>
                </a:cxn>
                <a:cxn ang="0">
                  <a:pos x="5" y="9"/>
                </a:cxn>
                <a:cxn ang="0">
                  <a:pos x="5" y="11"/>
                </a:cxn>
                <a:cxn ang="0">
                  <a:pos x="5" y="9"/>
                </a:cxn>
                <a:cxn ang="0">
                  <a:pos x="5" y="7"/>
                </a:cxn>
                <a:cxn ang="0">
                  <a:pos x="2" y="7"/>
                </a:cxn>
                <a:cxn ang="0">
                  <a:pos x="5" y="7"/>
                </a:cxn>
                <a:cxn ang="0">
                  <a:pos x="2" y="7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7" y="4"/>
                </a:cxn>
                <a:cxn ang="0">
                  <a:pos x="7" y="2"/>
                </a:cxn>
                <a:cxn ang="0">
                  <a:pos x="7" y="0"/>
                </a:cxn>
                <a:cxn ang="0">
                  <a:pos x="10" y="0"/>
                </a:cxn>
              </a:cxnLst>
              <a:rect l="0" t="0" r="r" b="b"/>
              <a:pathLst>
                <a:path w="12" h="11">
                  <a:moveTo>
                    <a:pt x="10" y="0"/>
                  </a:moveTo>
                  <a:lnTo>
                    <a:pt x="12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7"/>
                  </a:lnTo>
                  <a:lnTo>
                    <a:pt x="10" y="9"/>
                  </a:lnTo>
                  <a:lnTo>
                    <a:pt x="7" y="9"/>
                  </a:lnTo>
                  <a:lnTo>
                    <a:pt x="10" y="9"/>
                  </a:lnTo>
                  <a:lnTo>
                    <a:pt x="7" y="9"/>
                  </a:lnTo>
                  <a:lnTo>
                    <a:pt x="5" y="9"/>
                  </a:lnTo>
                  <a:lnTo>
                    <a:pt x="5" y="11"/>
                  </a:lnTo>
                  <a:lnTo>
                    <a:pt x="5" y="9"/>
                  </a:lnTo>
                  <a:lnTo>
                    <a:pt x="5" y="7"/>
                  </a:lnTo>
                  <a:lnTo>
                    <a:pt x="2" y="7"/>
                  </a:lnTo>
                  <a:lnTo>
                    <a:pt x="5" y="7"/>
                  </a:lnTo>
                  <a:lnTo>
                    <a:pt x="2" y="7"/>
                  </a:lnTo>
                  <a:lnTo>
                    <a:pt x="2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0"/>
                  </a:lnTo>
                  <a:lnTo>
                    <a:pt x="10" y="0"/>
                  </a:lnTo>
                </a:path>
              </a:pathLst>
            </a:custGeom>
            <a:solidFill>
              <a:schemeClr val="accent1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61" name="Freeform 486"/>
            <p:cNvSpPr>
              <a:spLocks/>
            </p:cNvSpPr>
            <p:nvPr/>
          </p:nvSpPr>
          <p:spPr bwMode="auto">
            <a:xfrm>
              <a:off x="3638328" y="3840314"/>
              <a:ext cx="6115" cy="174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62" name="Freeform 487"/>
            <p:cNvSpPr>
              <a:spLocks/>
            </p:cNvSpPr>
            <p:nvPr/>
          </p:nvSpPr>
          <p:spPr bwMode="auto">
            <a:xfrm>
              <a:off x="3491515" y="3787850"/>
              <a:ext cx="6115" cy="116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63" name="Freeform 488"/>
            <p:cNvSpPr>
              <a:spLocks/>
            </p:cNvSpPr>
            <p:nvPr/>
          </p:nvSpPr>
          <p:spPr bwMode="auto">
            <a:xfrm>
              <a:off x="3577157" y="3735386"/>
              <a:ext cx="61171" cy="5246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10" y="2"/>
                </a:cxn>
                <a:cxn ang="0">
                  <a:pos x="10" y="5"/>
                </a:cxn>
                <a:cxn ang="0">
                  <a:pos x="10" y="7"/>
                </a:cxn>
                <a:cxn ang="0">
                  <a:pos x="8" y="7"/>
                </a:cxn>
                <a:cxn ang="0">
                  <a:pos x="8" y="9"/>
                </a:cxn>
                <a:cxn ang="0">
                  <a:pos x="5" y="9"/>
                </a:cxn>
                <a:cxn ang="0">
                  <a:pos x="5" y="7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5" y="0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lnTo>
                    <a:pt x="8" y="0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8" y="7"/>
                  </a:lnTo>
                  <a:lnTo>
                    <a:pt x="8" y="9"/>
                  </a:lnTo>
                  <a:lnTo>
                    <a:pt x="5" y="9"/>
                  </a:lnTo>
                  <a:lnTo>
                    <a:pt x="5" y="7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0"/>
                  </a:lnTo>
                </a:path>
              </a:pathLst>
            </a:custGeom>
            <a:solidFill>
              <a:schemeClr val="accent1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64" name="Freeform 489"/>
            <p:cNvSpPr>
              <a:spLocks/>
            </p:cNvSpPr>
            <p:nvPr/>
          </p:nvSpPr>
          <p:spPr bwMode="auto">
            <a:xfrm>
              <a:off x="3577157" y="3694581"/>
              <a:ext cx="6115" cy="116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65" name="Rectangle 490"/>
            <p:cNvSpPr>
              <a:spLocks noChangeArrowheads="1"/>
            </p:cNvSpPr>
            <p:nvPr/>
          </p:nvSpPr>
          <p:spPr bwMode="auto">
            <a:xfrm>
              <a:off x="3595507" y="3543021"/>
              <a:ext cx="12235" cy="29146"/>
            </a:xfrm>
            <a:prstGeom prst="rect">
              <a:avLst/>
            </a:prstGeom>
            <a:solidFill>
              <a:schemeClr val="accent1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66" name="Freeform 491"/>
            <p:cNvSpPr>
              <a:spLocks/>
            </p:cNvSpPr>
            <p:nvPr/>
          </p:nvSpPr>
          <p:spPr bwMode="auto">
            <a:xfrm>
              <a:off x="3577157" y="3420602"/>
              <a:ext cx="18350" cy="58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67" name="Freeform 492"/>
            <p:cNvSpPr>
              <a:spLocks/>
            </p:cNvSpPr>
            <p:nvPr/>
          </p:nvSpPr>
          <p:spPr bwMode="auto">
            <a:xfrm>
              <a:off x="3626093" y="3403116"/>
              <a:ext cx="6115" cy="174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68" name="Freeform 495"/>
            <p:cNvSpPr>
              <a:spLocks/>
            </p:cNvSpPr>
            <p:nvPr/>
          </p:nvSpPr>
          <p:spPr bwMode="auto">
            <a:xfrm>
              <a:off x="2635099" y="3245724"/>
              <a:ext cx="562786" cy="396394"/>
            </a:xfrm>
            <a:custGeom>
              <a:avLst/>
              <a:gdLst/>
              <a:ahLst/>
              <a:cxnLst>
                <a:cxn ang="0">
                  <a:pos x="73" y="2"/>
                </a:cxn>
                <a:cxn ang="0">
                  <a:pos x="78" y="12"/>
                </a:cxn>
                <a:cxn ang="0">
                  <a:pos x="82" y="14"/>
                </a:cxn>
                <a:cxn ang="0">
                  <a:pos x="88" y="16"/>
                </a:cxn>
                <a:cxn ang="0">
                  <a:pos x="90" y="19"/>
                </a:cxn>
                <a:cxn ang="0">
                  <a:pos x="92" y="21"/>
                </a:cxn>
                <a:cxn ang="0">
                  <a:pos x="90" y="28"/>
                </a:cxn>
                <a:cxn ang="0">
                  <a:pos x="88" y="30"/>
                </a:cxn>
                <a:cxn ang="0">
                  <a:pos x="80" y="37"/>
                </a:cxn>
                <a:cxn ang="0">
                  <a:pos x="68" y="44"/>
                </a:cxn>
                <a:cxn ang="0">
                  <a:pos x="63" y="47"/>
                </a:cxn>
                <a:cxn ang="0">
                  <a:pos x="56" y="49"/>
                </a:cxn>
                <a:cxn ang="0">
                  <a:pos x="54" y="54"/>
                </a:cxn>
                <a:cxn ang="0">
                  <a:pos x="49" y="58"/>
                </a:cxn>
                <a:cxn ang="0">
                  <a:pos x="44" y="61"/>
                </a:cxn>
                <a:cxn ang="0">
                  <a:pos x="39" y="63"/>
                </a:cxn>
                <a:cxn ang="0">
                  <a:pos x="34" y="65"/>
                </a:cxn>
                <a:cxn ang="0">
                  <a:pos x="32" y="68"/>
                </a:cxn>
                <a:cxn ang="0">
                  <a:pos x="27" y="68"/>
                </a:cxn>
                <a:cxn ang="0">
                  <a:pos x="20" y="65"/>
                </a:cxn>
                <a:cxn ang="0">
                  <a:pos x="20" y="61"/>
                </a:cxn>
                <a:cxn ang="0">
                  <a:pos x="13" y="58"/>
                </a:cxn>
                <a:cxn ang="0">
                  <a:pos x="10" y="56"/>
                </a:cxn>
                <a:cxn ang="0">
                  <a:pos x="8" y="54"/>
                </a:cxn>
                <a:cxn ang="0">
                  <a:pos x="8" y="49"/>
                </a:cxn>
                <a:cxn ang="0">
                  <a:pos x="5" y="44"/>
                </a:cxn>
                <a:cxn ang="0">
                  <a:pos x="0" y="42"/>
                </a:cxn>
                <a:cxn ang="0">
                  <a:pos x="0" y="37"/>
                </a:cxn>
                <a:cxn ang="0">
                  <a:pos x="3" y="33"/>
                </a:cxn>
                <a:cxn ang="0">
                  <a:pos x="5" y="30"/>
                </a:cxn>
                <a:cxn ang="0">
                  <a:pos x="10" y="23"/>
                </a:cxn>
                <a:cxn ang="0">
                  <a:pos x="13" y="21"/>
                </a:cxn>
                <a:cxn ang="0">
                  <a:pos x="15" y="19"/>
                </a:cxn>
                <a:cxn ang="0">
                  <a:pos x="20" y="16"/>
                </a:cxn>
                <a:cxn ang="0">
                  <a:pos x="25" y="14"/>
                </a:cxn>
                <a:cxn ang="0">
                  <a:pos x="29" y="12"/>
                </a:cxn>
                <a:cxn ang="0">
                  <a:pos x="32" y="9"/>
                </a:cxn>
                <a:cxn ang="0">
                  <a:pos x="34" y="7"/>
                </a:cxn>
                <a:cxn ang="0">
                  <a:pos x="39" y="2"/>
                </a:cxn>
                <a:cxn ang="0">
                  <a:pos x="44" y="2"/>
                </a:cxn>
                <a:cxn ang="0">
                  <a:pos x="49" y="2"/>
                </a:cxn>
                <a:cxn ang="0">
                  <a:pos x="54" y="2"/>
                </a:cxn>
                <a:cxn ang="0">
                  <a:pos x="59" y="2"/>
                </a:cxn>
                <a:cxn ang="0">
                  <a:pos x="63" y="2"/>
                </a:cxn>
                <a:cxn ang="0">
                  <a:pos x="70" y="2"/>
                </a:cxn>
              </a:cxnLst>
              <a:rect l="0" t="0" r="r" b="b"/>
              <a:pathLst>
                <a:path w="92" h="68">
                  <a:moveTo>
                    <a:pt x="70" y="2"/>
                  </a:moveTo>
                  <a:lnTo>
                    <a:pt x="73" y="2"/>
                  </a:lnTo>
                  <a:lnTo>
                    <a:pt x="75" y="7"/>
                  </a:lnTo>
                  <a:lnTo>
                    <a:pt x="78" y="12"/>
                  </a:lnTo>
                  <a:lnTo>
                    <a:pt x="80" y="12"/>
                  </a:lnTo>
                  <a:lnTo>
                    <a:pt x="82" y="14"/>
                  </a:lnTo>
                  <a:lnTo>
                    <a:pt x="85" y="16"/>
                  </a:lnTo>
                  <a:lnTo>
                    <a:pt x="88" y="16"/>
                  </a:lnTo>
                  <a:lnTo>
                    <a:pt x="90" y="16"/>
                  </a:lnTo>
                  <a:lnTo>
                    <a:pt x="90" y="19"/>
                  </a:lnTo>
                  <a:lnTo>
                    <a:pt x="92" y="19"/>
                  </a:lnTo>
                  <a:lnTo>
                    <a:pt x="92" y="21"/>
                  </a:lnTo>
                  <a:lnTo>
                    <a:pt x="92" y="23"/>
                  </a:lnTo>
                  <a:lnTo>
                    <a:pt x="90" y="28"/>
                  </a:lnTo>
                  <a:lnTo>
                    <a:pt x="90" y="30"/>
                  </a:lnTo>
                  <a:lnTo>
                    <a:pt x="88" y="30"/>
                  </a:lnTo>
                  <a:lnTo>
                    <a:pt x="85" y="35"/>
                  </a:lnTo>
                  <a:lnTo>
                    <a:pt x="80" y="37"/>
                  </a:lnTo>
                  <a:lnTo>
                    <a:pt x="73" y="40"/>
                  </a:lnTo>
                  <a:lnTo>
                    <a:pt x="68" y="44"/>
                  </a:lnTo>
                  <a:lnTo>
                    <a:pt x="66" y="44"/>
                  </a:lnTo>
                  <a:lnTo>
                    <a:pt x="63" y="47"/>
                  </a:lnTo>
                  <a:lnTo>
                    <a:pt x="59" y="47"/>
                  </a:lnTo>
                  <a:lnTo>
                    <a:pt x="56" y="49"/>
                  </a:lnTo>
                  <a:lnTo>
                    <a:pt x="56" y="51"/>
                  </a:lnTo>
                  <a:lnTo>
                    <a:pt x="54" y="54"/>
                  </a:lnTo>
                  <a:lnTo>
                    <a:pt x="51" y="56"/>
                  </a:lnTo>
                  <a:lnTo>
                    <a:pt x="49" y="58"/>
                  </a:lnTo>
                  <a:lnTo>
                    <a:pt x="47" y="61"/>
                  </a:lnTo>
                  <a:lnTo>
                    <a:pt x="44" y="61"/>
                  </a:lnTo>
                  <a:lnTo>
                    <a:pt x="41" y="63"/>
                  </a:lnTo>
                  <a:lnTo>
                    <a:pt x="39" y="63"/>
                  </a:lnTo>
                  <a:lnTo>
                    <a:pt x="37" y="65"/>
                  </a:lnTo>
                  <a:lnTo>
                    <a:pt x="34" y="65"/>
                  </a:lnTo>
                  <a:lnTo>
                    <a:pt x="34" y="68"/>
                  </a:lnTo>
                  <a:lnTo>
                    <a:pt x="32" y="68"/>
                  </a:lnTo>
                  <a:lnTo>
                    <a:pt x="29" y="68"/>
                  </a:lnTo>
                  <a:lnTo>
                    <a:pt x="27" y="68"/>
                  </a:lnTo>
                  <a:lnTo>
                    <a:pt x="22" y="68"/>
                  </a:lnTo>
                  <a:lnTo>
                    <a:pt x="20" y="65"/>
                  </a:lnTo>
                  <a:lnTo>
                    <a:pt x="20" y="63"/>
                  </a:lnTo>
                  <a:lnTo>
                    <a:pt x="20" y="61"/>
                  </a:lnTo>
                  <a:lnTo>
                    <a:pt x="17" y="61"/>
                  </a:lnTo>
                  <a:lnTo>
                    <a:pt x="13" y="58"/>
                  </a:lnTo>
                  <a:lnTo>
                    <a:pt x="13" y="56"/>
                  </a:lnTo>
                  <a:lnTo>
                    <a:pt x="10" y="56"/>
                  </a:lnTo>
                  <a:lnTo>
                    <a:pt x="10" y="54"/>
                  </a:lnTo>
                  <a:lnTo>
                    <a:pt x="8" y="54"/>
                  </a:lnTo>
                  <a:lnTo>
                    <a:pt x="8" y="51"/>
                  </a:lnTo>
                  <a:lnTo>
                    <a:pt x="8" y="49"/>
                  </a:lnTo>
                  <a:lnTo>
                    <a:pt x="5" y="47"/>
                  </a:lnTo>
                  <a:lnTo>
                    <a:pt x="5" y="44"/>
                  </a:lnTo>
                  <a:lnTo>
                    <a:pt x="3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3" y="35"/>
                  </a:lnTo>
                  <a:lnTo>
                    <a:pt x="3" y="33"/>
                  </a:lnTo>
                  <a:lnTo>
                    <a:pt x="5" y="33"/>
                  </a:lnTo>
                  <a:lnTo>
                    <a:pt x="5" y="30"/>
                  </a:lnTo>
                  <a:lnTo>
                    <a:pt x="5" y="28"/>
                  </a:lnTo>
                  <a:lnTo>
                    <a:pt x="10" y="23"/>
                  </a:lnTo>
                  <a:lnTo>
                    <a:pt x="10" y="21"/>
                  </a:lnTo>
                  <a:lnTo>
                    <a:pt x="13" y="21"/>
                  </a:lnTo>
                  <a:lnTo>
                    <a:pt x="13" y="19"/>
                  </a:lnTo>
                  <a:lnTo>
                    <a:pt x="15" y="19"/>
                  </a:lnTo>
                  <a:lnTo>
                    <a:pt x="17" y="19"/>
                  </a:lnTo>
                  <a:lnTo>
                    <a:pt x="20" y="16"/>
                  </a:lnTo>
                  <a:lnTo>
                    <a:pt x="22" y="16"/>
                  </a:lnTo>
                  <a:lnTo>
                    <a:pt x="25" y="14"/>
                  </a:lnTo>
                  <a:lnTo>
                    <a:pt x="27" y="12"/>
                  </a:lnTo>
                  <a:lnTo>
                    <a:pt x="29" y="12"/>
                  </a:lnTo>
                  <a:lnTo>
                    <a:pt x="32" y="12"/>
                  </a:lnTo>
                  <a:lnTo>
                    <a:pt x="32" y="9"/>
                  </a:lnTo>
                  <a:lnTo>
                    <a:pt x="34" y="9"/>
                  </a:lnTo>
                  <a:lnTo>
                    <a:pt x="34" y="7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41" y="2"/>
                  </a:lnTo>
                  <a:lnTo>
                    <a:pt x="44" y="2"/>
                  </a:lnTo>
                  <a:lnTo>
                    <a:pt x="47" y="2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9" y="2"/>
                  </a:lnTo>
                  <a:lnTo>
                    <a:pt x="61" y="2"/>
                  </a:lnTo>
                  <a:lnTo>
                    <a:pt x="63" y="2"/>
                  </a:lnTo>
                  <a:lnTo>
                    <a:pt x="66" y="0"/>
                  </a:lnTo>
                  <a:lnTo>
                    <a:pt x="70" y="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69" name="Freeform 496"/>
            <p:cNvSpPr>
              <a:spLocks/>
            </p:cNvSpPr>
            <p:nvPr/>
          </p:nvSpPr>
          <p:spPr bwMode="auto">
            <a:xfrm>
              <a:off x="2635099" y="3245724"/>
              <a:ext cx="562786" cy="396394"/>
            </a:xfrm>
            <a:custGeom>
              <a:avLst/>
              <a:gdLst/>
              <a:ahLst/>
              <a:cxnLst>
                <a:cxn ang="0">
                  <a:pos x="73" y="2"/>
                </a:cxn>
                <a:cxn ang="0">
                  <a:pos x="78" y="12"/>
                </a:cxn>
                <a:cxn ang="0">
                  <a:pos x="82" y="14"/>
                </a:cxn>
                <a:cxn ang="0">
                  <a:pos x="88" y="16"/>
                </a:cxn>
                <a:cxn ang="0">
                  <a:pos x="90" y="19"/>
                </a:cxn>
                <a:cxn ang="0">
                  <a:pos x="92" y="21"/>
                </a:cxn>
                <a:cxn ang="0">
                  <a:pos x="90" y="28"/>
                </a:cxn>
                <a:cxn ang="0">
                  <a:pos x="88" y="30"/>
                </a:cxn>
                <a:cxn ang="0">
                  <a:pos x="80" y="37"/>
                </a:cxn>
                <a:cxn ang="0">
                  <a:pos x="68" y="44"/>
                </a:cxn>
                <a:cxn ang="0">
                  <a:pos x="63" y="47"/>
                </a:cxn>
                <a:cxn ang="0">
                  <a:pos x="56" y="49"/>
                </a:cxn>
                <a:cxn ang="0">
                  <a:pos x="54" y="54"/>
                </a:cxn>
                <a:cxn ang="0">
                  <a:pos x="49" y="58"/>
                </a:cxn>
                <a:cxn ang="0">
                  <a:pos x="44" y="61"/>
                </a:cxn>
                <a:cxn ang="0">
                  <a:pos x="39" y="63"/>
                </a:cxn>
                <a:cxn ang="0">
                  <a:pos x="34" y="65"/>
                </a:cxn>
                <a:cxn ang="0">
                  <a:pos x="32" y="68"/>
                </a:cxn>
                <a:cxn ang="0">
                  <a:pos x="27" y="68"/>
                </a:cxn>
                <a:cxn ang="0">
                  <a:pos x="20" y="65"/>
                </a:cxn>
                <a:cxn ang="0">
                  <a:pos x="20" y="61"/>
                </a:cxn>
                <a:cxn ang="0">
                  <a:pos x="13" y="58"/>
                </a:cxn>
                <a:cxn ang="0">
                  <a:pos x="10" y="56"/>
                </a:cxn>
                <a:cxn ang="0">
                  <a:pos x="8" y="54"/>
                </a:cxn>
                <a:cxn ang="0">
                  <a:pos x="8" y="49"/>
                </a:cxn>
                <a:cxn ang="0">
                  <a:pos x="5" y="44"/>
                </a:cxn>
                <a:cxn ang="0">
                  <a:pos x="0" y="42"/>
                </a:cxn>
                <a:cxn ang="0">
                  <a:pos x="0" y="37"/>
                </a:cxn>
                <a:cxn ang="0">
                  <a:pos x="3" y="33"/>
                </a:cxn>
                <a:cxn ang="0">
                  <a:pos x="5" y="30"/>
                </a:cxn>
                <a:cxn ang="0">
                  <a:pos x="10" y="23"/>
                </a:cxn>
                <a:cxn ang="0">
                  <a:pos x="13" y="21"/>
                </a:cxn>
                <a:cxn ang="0">
                  <a:pos x="15" y="19"/>
                </a:cxn>
                <a:cxn ang="0">
                  <a:pos x="20" y="16"/>
                </a:cxn>
                <a:cxn ang="0">
                  <a:pos x="25" y="14"/>
                </a:cxn>
                <a:cxn ang="0">
                  <a:pos x="29" y="12"/>
                </a:cxn>
                <a:cxn ang="0">
                  <a:pos x="32" y="9"/>
                </a:cxn>
                <a:cxn ang="0">
                  <a:pos x="34" y="7"/>
                </a:cxn>
                <a:cxn ang="0">
                  <a:pos x="39" y="2"/>
                </a:cxn>
                <a:cxn ang="0">
                  <a:pos x="44" y="2"/>
                </a:cxn>
                <a:cxn ang="0">
                  <a:pos x="49" y="2"/>
                </a:cxn>
                <a:cxn ang="0">
                  <a:pos x="54" y="2"/>
                </a:cxn>
                <a:cxn ang="0">
                  <a:pos x="59" y="2"/>
                </a:cxn>
                <a:cxn ang="0">
                  <a:pos x="63" y="2"/>
                </a:cxn>
                <a:cxn ang="0">
                  <a:pos x="70" y="2"/>
                </a:cxn>
              </a:cxnLst>
              <a:rect l="0" t="0" r="r" b="b"/>
              <a:pathLst>
                <a:path w="92" h="68">
                  <a:moveTo>
                    <a:pt x="70" y="2"/>
                  </a:moveTo>
                  <a:lnTo>
                    <a:pt x="73" y="2"/>
                  </a:lnTo>
                  <a:lnTo>
                    <a:pt x="75" y="7"/>
                  </a:lnTo>
                  <a:lnTo>
                    <a:pt x="78" y="12"/>
                  </a:lnTo>
                  <a:lnTo>
                    <a:pt x="80" y="12"/>
                  </a:lnTo>
                  <a:lnTo>
                    <a:pt x="82" y="14"/>
                  </a:lnTo>
                  <a:lnTo>
                    <a:pt x="85" y="16"/>
                  </a:lnTo>
                  <a:lnTo>
                    <a:pt x="88" y="16"/>
                  </a:lnTo>
                  <a:lnTo>
                    <a:pt x="90" y="16"/>
                  </a:lnTo>
                  <a:lnTo>
                    <a:pt x="90" y="19"/>
                  </a:lnTo>
                  <a:lnTo>
                    <a:pt x="92" y="19"/>
                  </a:lnTo>
                  <a:lnTo>
                    <a:pt x="92" y="21"/>
                  </a:lnTo>
                  <a:lnTo>
                    <a:pt x="92" y="23"/>
                  </a:lnTo>
                  <a:lnTo>
                    <a:pt x="90" y="28"/>
                  </a:lnTo>
                  <a:lnTo>
                    <a:pt x="90" y="30"/>
                  </a:lnTo>
                  <a:lnTo>
                    <a:pt x="88" y="30"/>
                  </a:lnTo>
                  <a:lnTo>
                    <a:pt x="85" y="35"/>
                  </a:lnTo>
                  <a:lnTo>
                    <a:pt x="80" y="37"/>
                  </a:lnTo>
                  <a:lnTo>
                    <a:pt x="73" y="40"/>
                  </a:lnTo>
                  <a:lnTo>
                    <a:pt x="68" y="44"/>
                  </a:lnTo>
                  <a:lnTo>
                    <a:pt x="66" y="44"/>
                  </a:lnTo>
                  <a:lnTo>
                    <a:pt x="63" y="47"/>
                  </a:lnTo>
                  <a:lnTo>
                    <a:pt x="59" y="47"/>
                  </a:lnTo>
                  <a:lnTo>
                    <a:pt x="56" y="49"/>
                  </a:lnTo>
                  <a:lnTo>
                    <a:pt x="56" y="51"/>
                  </a:lnTo>
                  <a:lnTo>
                    <a:pt x="54" y="54"/>
                  </a:lnTo>
                  <a:lnTo>
                    <a:pt x="51" y="56"/>
                  </a:lnTo>
                  <a:lnTo>
                    <a:pt x="49" y="58"/>
                  </a:lnTo>
                  <a:lnTo>
                    <a:pt x="47" y="61"/>
                  </a:lnTo>
                  <a:lnTo>
                    <a:pt x="44" y="61"/>
                  </a:lnTo>
                  <a:lnTo>
                    <a:pt x="41" y="63"/>
                  </a:lnTo>
                  <a:lnTo>
                    <a:pt x="39" y="63"/>
                  </a:lnTo>
                  <a:lnTo>
                    <a:pt x="37" y="65"/>
                  </a:lnTo>
                  <a:lnTo>
                    <a:pt x="34" y="65"/>
                  </a:lnTo>
                  <a:lnTo>
                    <a:pt x="34" y="68"/>
                  </a:lnTo>
                  <a:lnTo>
                    <a:pt x="32" y="68"/>
                  </a:lnTo>
                  <a:lnTo>
                    <a:pt x="29" y="68"/>
                  </a:lnTo>
                  <a:lnTo>
                    <a:pt x="27" y="68"/>
                  </a:lnTo>
                  <a:lnTo>
                    <a:pt x="22" y="68"/>
                  </a:lnTo>
                  <a:lnTo>
                    <a:pt x="20" y="65"/>
                  </a:lnTo>
                  <a:lnTo>
                    <a:pt x="20" y="63"/>
                  </a:lnTo>
                  <a:lnTo>
                    <a:pt x="20" y="61"/>
                  </a:lnTo>
                  <a:lnTo>
                    <a:pt x="17" y="61"/>
                  </a:lnTo>
                  <a:lnTo>
                    <a:pt x="13" y="58"/>
                  </a:lnTo>
                  <a:lnTo>
                    <a:pt x="13" y="56"/>
                  </a:lnTo>
                  <a:lnTo>
                    <a:pt x="10" y="56"/>
                  </a:lnTo>
                  <a:lnTo>
                    <a:pt x="10" y="54"/>
                  </a:lnTo>
                  <a:lnTo>
                    <a:pt x="8" y="54"/>
                  </a:lnTo>
                  <a:lnTo>
                    <a:pt x="8" y="51"/>
                  </a:lnTo>
                  <a:lnTo>
                    <a:pt x="8" y="49"/>
                  </a:lnTo>
                  <a:lnTo>
                    <a:pt x="5" y="47"/>
                  </a:lnTo>
                  <a:lnTo>
                    <a:pt x="5" y="44"/>
                  </a:lnTo>
                  <a:lnTo>
                    <a:pt x="3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3" y="35"/>
                  </a:lnTo>
                  <a:lnTo>
                    <a:pt x="3" y="33"/>
                  </a:lnTo>
                  <a:lnTo>
                    <a:pt x="5" y="33"/>
                  </a:lnTo>
                  <a:lnTo>
                    <a:pt x="5" y="30"/>
                  </a:lnTo>
                  <a:lnTo>
                    <a:pt x="5" y="28"/>
                  </a:lnTo>
                  <a:lnTo>
                    <a:pt x="10" y="23"/>
                  </a:lnTo>
                  <a:lnTo>
                    <a:pt x="10" y="21"/>
                  </a:lnTo>
                  <a:lnTo>
                    <a:pt x="13" y="21"/>
                  </a:lnTo>
                  <a:lnTo>
                    <a:pt x="13" y="19"/>
                  </a:lnTo>
                  <a:lnTo>
                    <a:pt x="15" y="19"/>
                  </a:lnTo>
                  <a:lnTo>
                    <a:pt x="17" y="19"/>
                  </a:lnTo>
                  <a:lnTo>
                    <a:pt x="20" y="16"/>
                  </a:lnTo>
                  <a:lnTo>
                    <a:pt x="22" y="16"/>
                  </a:lnTo>
                  <a:lnTo>
                    <a:pt x="25" y="14"/>
                  </a:lnTo>
                  <a:lnTo>
                    <a:pt x="27" y="12"/>
                  </a:lnTo>
                  <a:lnTo>
                    <a:pt x="29" y="12"/>
                  </a:lnTo>
                  <a:lnTo>
                    <a:pt x="32" y="12"/>
                  </a:lnTo>
                  <a:lnTo>
                    <a:pt x="32" y="9"/>
                  </a:lnTo>
                  <a:lnTo>
                    <a:pt x="34" y="9"/>
                  </a:lnTo>
                  <a:lnTo>
                    <a:pt x="34" y="7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41" y="2"/>
                  </a:lnTo>
                  <a:lnTo>
                    <a:pt x="44" y="2"/>
                  </a:lnTo>
                  <a:lnTo>
                    <a:pt x="47" y="2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9" y="2"/>
                  </a:lnTo>
                  <a:lnTo>
                    <a:pt x="61" y="2"/>
                  </a:lnTo>
                  <a:lnTo>
                    <a:pt x="63" y="2"/>
                  </a:lnTo>
                  <a:lnTo>
                    <a:pt x="66" y="0"/>
                  </a:lnTo>
                  <a:lnTo>
                    <a:pt x="70" y="2"/>
                  </a:lnTo>
                  <a:close/>
                </a:path>
              </a:pathLst>
            </a:custGeom>
            <a:solidFill>
              <a:schemeClr val="accent1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70" name="Freeform 498"/>
            <p:cNvSpPr>
              <a:spLocks noEditPoints="1"/>
            </p:cNvSpPr>
            <p:nvPr/>
          </p:nvSpPr>
          <p:spPr bwMode="auto">
            <a:xfrm>
              <a:off x="2873673" y="2756061"/>
              <a:ext cx="801365" cy="594590"/>
            </a:xfrm>
            <a:custGeom>
              <a:avLst/>
              <a:gdLst/>
              <a:ahLst/>
              <a:cxnLst>
                <a:cxn ang="0">
                  <a:pos x="111" y="56"/>
                </a:cxn>
                <a:cxn ang="0">
                  <a:pos x="131" y="47"/>
                </a:cxn>
                <a:cxn ang="0">
                  <a:pos x="111" y="47"/>
                </a:cxn>
                <a:cxn ang="0">
                  <a:pos x="121" y="40"/>
                </a:cxn>
                <a:cxn ang="0">
                  <a:pos x="109" y="35"/>
                </a:cxn>
                <a:cxn ang="0">
                  <a:pos x="126" y="35"/>
                </a:cxn>
                <a:cxn ang="0">
                  <a:pos x="61" y="7"/>
                </a:cxn>
                <a:cxn ang="0">
                  <a:pos x="68" y="14"/>
                </a:cxn>
                <a:cxn ang="0">
                  <a:pos x="77" y="14"/>
                </a:cxn>
                <a:cxn ang="0">
                  <a:pos x="85" y="23"/>
                </a:cxn>
                <a:cxn ang="0">
                  <a:pos x="92" y="28"/>
                </a:cxn>
                <a:cxn ang="0">
                  <a:pos x="97" y="33"/>
                </a:cxn>
                <a:cxn ang="0">
                  <a:pos x="94" y="35"/>
                </a:cxn>
                <a:cxn ang="0">
                  <a:pos x="90" y="40"/>
                </a:cxn>
                <a:cxn ang="0">
                  <a:pos x="87" y="42"/>
                </a:cxn>
                <a:cxn ang="0">
                  <a:pos x="83" y="37"/>
                </a:cxn>
                <a:cxn ang="0">
                  <a:pos x="87" y="42"/>
                </a:cxn>
                <a:cxn ang="0">
                  <a:pos x="90" y="44"/>
                </a:cxn>
                <a:cxn ang="0">
                  <a:pos x="94" y="49"/>
                </a:cxn>
                <a:cxn ang="0">
                  <a:pos x="97" y="51"/>
                </a:cxn>
                <a:cxn ang="0">
                  <a:pos x="99" y="54"/>
                </a:cxn>
                <a:cxn ang="0">
                  <a:pos x="102" y="51"/>
                </a:cxn>
                <a:cxn ang="0">
                  <a:pos x="104" y="54"/>
                </a:cxn>
                <a:cxn ang="0">
                  <a:pos x="102" y="56"/>
                </a:cxn>
                <a:cxn ang="0">
                  <a:pos x="102" y="65"/>
                </a:cxn>
                <a:cxn ang="0">
                  <a:pos x="99" y="72"/>
                </a:cxn>
                <a:cxn ang="0">
                  <a:pos x="94" y="77"/>
                </a:cxn>
                <a:cxn ang="0">
                  <a:pos x="99" y="81"/>
                </a:cxn>
                <a:cxn ang="0">
                  <a:pos x="99" y="86"/>
                </a:cxn>
                <a:cxn ang="0">
                  <a:pos x="94" y="91"/>
                </a:cxn>
                <a:cxn ang="0">
                  <a:pos x="99" y="91"/>
                </a:cxn>
                <a:cxn ang="0">
                  <a:pos x="90" y="93"/>
                </a:cxn>
                <a:cxn ang="0">
                  <a:pos x="83" y="93"/>
                </a:cxn>
                <a:cxn ang="0">
                  <a:pos x="77" y="98"/>
                </a:cxn>
                <a:cxn ang="0">
                  <a:pos x="70" y="102"/>
                </a:cxn>
                <a:cxn ang="0">
                  <a:pos x="63" y="100"/>
                </a:cxn>
                <a:cxn ang="0">
                  <a:pos x="58" y="98"/>
                </a:cxn>
                <a:cxn ang="0">
                  <a:pos x="49" y="100"/>
                </a:cxn>
                <a:cxn ang="0">
                  <a:pos x="39" y="95"/>
                </a:cxn>
                <a:cxn ang="0">
                  <a:pos x="27" y="84"/>
                </a:cxn>
                <a:cxn ang="0">
                  <a:pos x="17" y="86"/>
                </a:cxn>
                <a:cxn ang="0">
                  <a:pos x="10" y="84"/>
                </a:cxn>
                <a:cxn ang="0">
                  <a:pos x="2" y="56"/>
                </a:cxn>
                <a:cxn ang="0">
                  <a:pos x="15" y="51"/>
                </a:cxn>
                <a:cxn ang="0">
                  <a:pos x="24" y="42"/>
                </a:cxn>
                <a:cxn ang="0">
                  <a:pos x="34" y="33"/>
                </a:cxn>
                <a:cxn ang="0">
                  <a:pos x="32" y="19"/>
                </a:cxn>
                <a:cxn ang="0">
                  <a:pos x="44" y="3"/>
                </a:cxn>
                <a:cxn ang="0">
                  <a:pos x="56" y="3"/>
                </a:cxn>
              </a:cxnLst>
              <a:rect l="0" t="0" r="r" b="b"/>
              <a:pathLst>
                <a:path w="131" h="102">
                  <a:moveTo>
                    <a:pt x="116" y="86"/>
                  </a:moveTo>
                  <a:lnTo>
                    <a:pt x="116" y="88"/>
                  </a:lnTo>
                  <a:lnTo>
                    <a:pt x="116" y="86"/>
                  </a:lnTo>
                  <a:close/>
                  <a:moveTo>
                    <a:pt x="111" y="56"/>
                  </a:moveTo>
                  <a:lnTo>
                    <a:pt x="114" y="56"/>
                  </a:lnTo>
                  <a:lnTo>
                    <a:pt x="111" y="56"/>
                  </a:lnTo>
                  <a:close/>
                  <a:moveTo>
                    <a:pt x="126" y="47"/>
                  </a:moveTo>
                  <a:lnTo>
                    <a:pt x="131" y="47"/>
                  </a:lnTo>
                  <a:lnTo>
                    <a:pt x="131" y="49"/>
                  </a:lnTo>
                  <a:lnTo>
                    <a:pt x="126" y="49"/>
                  </a:lnTo>
                  <a:lnTo>
                    <a:pt x="126" y="47"/>
                  </a:lnTo>
                  <a:close/>
                  <a:moveTo>
                    <a:pt x="111" y="47"/>
                  </a:moveTo>
                  <a:lnTo>
                    <a:pt x="114" y="47"/>
                  </a:lnTo>
                  <a:lnTo>
                    <a:pt x="111" y="47"/>
                  </a:lnTo>
                  <a:close/>
                  <a:moveTo>
                    <a:pt x="119" y="40"/>
                  </a:moveTo>
                  <a:lnTo>
                    <a:pt x="121" y="40"/>
                  </a:lnTo>
                  <a:lnTo>
                    <a:pt x="119" y="40"/>
                  </a:lnTo>
                  <a:close/>
                  <a:moveTo>
                    <a:pt x="109" y="35"/>
                  </a:moveTo>
                  <a:lnTo>
                    <a:pt x="111" y="35"/>
                  </a:lnTo>
                  <a:lnTo>
                    <a:pt x="109" y="35"/>
                  </a:lnTo>
                  <a:close/>
                  <a:moveTo>
                    <a:pt x="126" y="33"/>
                  </a:moveTo>
                  <a:lnTo>
                    <a:pt x="128" y="33"/>
                  </a:lnTo>
                  <a:lnTo>
                    <a:pt x="128" y="35"/>
                  </a:lnTo>
                  <a:lnTo>
                    <a:pt x="126" y="35"/>
                  </a:lnTo>
                  <a:lnTo>
                    <a:pt x="126" y="33"/>
                  </a:lnTo>
                  <a:close/>
                  <a:moveTo>
                    <a:pt x="56" y="3"/>
                  </a:moveTo>
                  <a:lnTo>
                    <a:pt x="58" y="7"/>
                  </a:lnTo>
                  <a:lnTo>
                    <a:pt x="61" y="7"/>
                  </a:lnTo>
                  <a:lnTo>
                    <a:pt x="63" y="9"/>
                  </a:lnTo>
                  <a:lnTo>
                    <a:pt x="63" y="12"/>
                  </a:lnTo>
                  <a:lnTo>
                    <a:pt x="65" y="14"/>
                  </a:lnTo>
                  <a:lnTo>
                    <a:pt x="68" y="14"/>
                  </a:lnTo>
                  <a:lnTo>
                    <a:pt x="70" y="14"/>
                  </a:lnTo>
                  <a:lnTo>
                    <a:pt x="73" y="14"/>
                  </a:lnTo>
                  <a:lnTo>
                    <a:pt x="75" y="14"/>
                  </a:lnTo>
                  <a:lnTo>
                    <a:pt x="77" y="14"/>
                  </a:lnTo>
                  <a:lnTo>
                    <a:pt x="83" y="16"/>
                  </a:lnTo>
                  <a:lnTo>
                    <a:pt x="83" y="19"/>
                  </a:lnTo>
                  <a:lnTo>
                    <a:pt x="85" y="21"/>
                  </a:lnTo>
                  <a:lnTo>
                    <a:pt x="85" y="23"/>
                  </a:lnTo>
                  <a:lnTo>
                    <a:pt x="87" y="23"/>
                  </a:lnTo>
                  <a:lnTo>
                    <a:pt x="90" y="26"/>
                  </a:lnTo>
                  <a:lnTo>
                    <a:pt x="90" y="28"/>
                  </a:lnTo>
                  <a:lnTo>
                    <a:pt x="92" y="28"/>
                  </a:lnTo>
                  <a:lnTo>
                    <a:pt x="94" y="28"/>
                  </a:lnTo>
                  <a:lnTo>
                    <a:pt x="97" y="28"/>
                  </a:lnTo>
                  <a:lnTo>
                    <a:pt x="97" y="30"/>
                  </a:lnTo>
                  <a:lnTo>
                    <a:pt x="97" y="33"/>
                  </a:lnTo>
                  <a:lnTo>
                    <a:pt x="97" y="35"/>
                  </a:lnTo>
                  <a:lnTo>
                    <a:pt x="94" y="35"/>
                  </a:lnTo>
                  <a:lnTo>
                    <a:pt x="94" y="37"/>
                  </a:lnTo>
                  <a:lnTo>
                    <a:pt x="94" y="35"/>
                  </a:lnTo>
                  <a:lnTo>
                    <a:pt x="94" y="37"/>
                  </a:lnTo>
                  <a:lnTo>
                    <a:pt x="92" y="37"/>
                  </a:lnTo>
                  <a:lnTo>
                    <a:pt x="92" y="40"/>
                  </a:lnTo>
                  <a:lnTo>
                    <a:pt x="90" y="40"/>
                  </a:lnTo>
                  <a:lnTo>
                    <a:pt x="90" y="42"/>
                  </a:lnTo>
                  <a:lnTo>
                    <a:pt x="90" y="40"/>
                  </a:lnTo>
                  <a:lnTo>
                    <a:pt x="87" y="40"/>
                  </a:lnTo>
                  <a:lnTo>
                    <a:pt x="87" y="42"/>
                  </a:lnTo>
                  <a:lnTo>
                    <a:pt x="85" y="42"/>
                  </a:lnTo>
                  <a:lnTo>
                    <a:pt x="85" y="40"/>
                  </a:lnTo>
                  <a:lnTo>
                    <a:pt x="83" y="40"/>
                  </a:lnTo>
                  <a:lnTo>
                    <a:pt x="83" y="37"/>
                  </a:lnTo>
                  <a:lnTo>
                    <a:pt x="83" y="40"/>
                  </a:lnTo>
                  <a:lnTo>
                    <a:pt x="85" y="40"/>
                  </a:lnTo>
                  <a:lnTo>
                    <a:pt x="85" y="42"/>
                  </a:lnTo>
                  <a:lnTo>
                    <a:pt x="87" y="42"/>
                  </a:lnTo>
                  <a:lnTo>
                    <a:pt x="87" y="44"/>
                  </a:lnTo>
                  <a:lnTo>
                    <a:pt x="87" y="47"/>
                  </a:lnTo>
                  <a:lnTo>
                    <a:pt x="90" y="47"/>
                  </a:lnTo>
                  <a:lnTo>
                    <a:pt x="90" y="44"/>
                  </a:lnTo>
                  <a:lnTo>
                    <a:pt x="92" y="44"/>
                  </a:lnTo>
                  <a:lnTo>
                    <a:pt x="92" y="47"/>
                  </a:lnTo>
                  <a:lnTo>
                    <a:pt x="94" y="47"/>
                  </a:lnTo>
                  <a:lnTo>
                    <a:pt x="94" y="49"/>
                  </a:lnTo>
                  <a:lnTo>
                    <a:pt x="94" y="51"/>
                  </a:lnTo>
                  <a:lnTo>
                    <a:pt x="97" y="51"/>
                  </a:lnTo>
                  <a:lnTo>
                    <a:pt x="94" y="51"/>
                  </a:lnTo>
                  <a:lnTo>
                    <a:pt x="97" y="51"/>
                  </a:lnTo>
                  <a:lnTo>
                    <a:pt x="97" y="54"/>
                  </a:lnTo>
                  <a:lnTo>
                    <a:pt x="97" y="51"/>
                  </a:lnTo>
                  <a:lnTo>
                    <a:pt x="99" y="51"/>
                  </a:lnTo>
                  <a:lnTo>
                    <a:pt x="99" y="54"/>
                  </a:lnTo>
                  <a:lnTo>
                    <a:pt x="99" y="51"/>
                  </a:lnTo>
                  <a:lnTo>
                    <a:pt x="99" y="54"/>
                  </a:lnTo>
                  <a:lnTo>
                    <a:pt x="99" y="51"/>
                  </a:lnTo>
                  <a:lnTo>
                    <a:pt x="102" y="51"/>
                  </a:lnTo>
                  <a:lnTo>
                    <a:pt x="102" y="54"/>
                  </a:lnTo>
                  <a:lnTo>
                    <a:pt x="102" y="51"/>
                  </a:lnTo>
                  <a:lnTo>
                    <a:pt x="104" y="51"/>
                  </a:lnTo>
                  <a:lnTo>
                    <a:pt x="104" y="54"/>
                  </a:lnTo>
                  <a:lnTo>
                    <a:pt x="104" y="56"/>
                  </a:lnTo>
                  <a:lnTo>
                    <a:pt x="102" y="56"/>
                  </a:lnTo>
                  <a:lnTo>
                    <a:pt x="104" y="56"/>
                  </a:lnTo>
                  <a:lnTo>
                    <a:pt x="102" y="56"/>
                  </a:lnTo>
                  <a:lnTo>
                    <a:pt x="102" y="58"/>
                  </a:lnTo>
                  <a:lnTo>
                    <a:pt x="102" y="61"/>
                  </a:lnTo>
                  <a:lnTo>
                    <a:pt x="102" y="63"/>
                  </a:lnTo>
                  <a:lnTo>
                    <a:pt x="102" y="65"/>
                  </a:lnTo>
                  <a:lnTo>
                    <a:pt x="99" y="65"/>
                  </a:lnTo>
                  <a:lnTo>
                    <a:pt x="99" y="68"/>
                  </a:lnTo>
                  <a:lnTo>
                    <a:pt x="99" y="70"/>
                  </a:lnTo>
                  <a:lnTo>
                    <a:pt x="99" y="72"/>
                  </a:lnTo>
                  <a:lnTo>
                    <a:pt x="97" y="72"/>
                  </a:lnTo>
                  <a:lnTo>
                    <a:pt x="97" y="74"/>
                  </a:lnTo>
                  <a:lnTo>
                    <a:pt x="94" y="74"/>
                  </a:lnTo>
                  <a:lnTo>
                    <a:pt x="94" y="77"/>
                  </a:lnTo>
                  <a:lnTo>
                    <a:pt x="97" y="77"/>
                  </a:lnTo>
                  <a:lnTo>
                    <a:pt x="97" y="79"/>
                  </a:lnTo>
                  <a:lnTo>
                    <a:pt x="99" y="79"/>
                  </a:lnTo>
                  <a:lnTo>
                    <a:pt x="99" y="81"/>
                  </a:lnTo>
                  <a:lnTo>
                    <a:pt x="102" y="81"/>
                  </a:lnTo>
                  <a:lnTo>
                    <a:pt x="102" y="84"/>
                  </a:lnTo>
                  <a:lnTo>
                    <a:pt x="102" y="86"/>
                  </a:lnTo>
                  <a:lnTo>
                    <a:pt x="99" y="86"/>
                  </a:lnTo>
                  <a:lnTo>
                    <a:pt x="97" y="86"/>
                  </a:lnTo>
                  <a:lnTo>
                    <a:pt x="97" y="88"/>
                  </a:lnTo>
                  <a:lnTo>
                    <a:pt x="94" y="88"/>
                  </a:lnTo>
                  <a:lnTo>
                    <a:pt x="94" y="91"/>
                  </a:lnTo>
                  <a:lnTo>
                    <a:pt x="94" y="88"/>
                  </a:lnTo>
                  <a:lnTo>
                    <a:pt x="97" y="88"/>
                  </a:lnTo>
                  <a:lnTo>
                    <a:pt x="99" y="88"/>
                  </a:lnTo>
                  <a:lnTo>
                    <a:pt x="99" y="91"/>
                  </a:lnTo>
                  <a:lnTo>
                    <a:pt x="99" y="93"/>
                  </a:lnTo>
                  <a:lnTo>
                    <a:pt x="97" y="93"/>
                  </a:lnTo>
                  <a:lnTo>
                    <a:pt x="92" y="93"/>
                  </a:lnTo>
                  <a:lnTo>
                    <a:pt x="90" y="93"/>
                  </a:lnTo>
                  <a:lnTo>
                    <a:pt x="90" y="95"/>
                  </a:lnTo>
                  <a:lnTo>
                    <a:pt x="87" y="93"/>
                  </a:lnTo>
                  <a:lnTo>
                    <a:pt x="85" y="93"/>
                  </a:lnTo>
                  <a:lnTo>
                    <a:pt x="83" y="93"/>
                  </a:lnTo>
                  <a:lnTo>
                    <a:pt x="80" y="95"/>
                  </a:lnTo>
                  <a:lnTo>
                    <a:pt x="77" y="98"/>
                  </a:lnTo>
                  <a:lnTo>
                    <a:pt x="77" y="95"/>
                  </a:lnTo>
                  <a:lnTo>
                    <a:pt x="77" y="98"/>
                  </a:lnTo>
                  <a:lnTo>
                    <a:pt x="75" y="100"/>
                  </a:lnTo>
                  <a:lnTo>
                    <a:pt x="73" y="100"/>
                  </a:lnTo>
                  <a:lnTo>
                    <a:pt x="73" y="102"/>
                  </a:lnTo>
                  <a:lnTo>
                    <a:pt x="70" y="102"/>
                  </a:lnTo>
                  <a:lnTo>
                    <a:pt x="68" y="102"/>
                  </a:lnTo>
                  <a:lnTo>
                    <a:pt x="65" y="102"/>
                  </a:lnTo>
                  <a:lnTo>
                    <a:pt x="65" y="100"/>
                  </a:lnTo>
                  <a:lnTo>
                    <a:pt x="63" y="100"/>
                  </a:lnTo>
                  <a:lnTo>
                    <a:pt x="63" y="98"/>
                  </a:lnTo>
                  <a:lnTo>
                    <a:pt x="61" y="100"/>
                  </a:lnTo>
                  <a:lnTo>
                    <a:pt x="58" y="100"/>
                  </a:lnTo>
                  <a:lnTo>
                    <a:pt x="58" y="98"/>
                  </a:lnTo>
                  <a:lnTo>
                    <a:pt x="58" y="100"/>
                  </a:lnTo>
                  <a:lnTo>
                    <a:pt x="53" y="100"/>
                  </a:lnTo>
                  <a:lnTo>
                    <a:pt x="51" y="100"/>
                  </a:lnTo>
                  <a:lnTo>
                    <a:pt x="49" y="100"/>
                  </a:lnTo>
                  <a:lnTo>
                    <a:pt x="46" y="100"/>
                  </a:lnTo>
                  <a:lnTo>
                    <a:pt x="44" y="98"/>
                  </a:lnTo>
                  <a:lnTo>
                    <a:pt x="41" y="95"/>
                  </a:lnTo>
                  <a:lnTo>
                    <a:pt x="39" y="95"/>
                  </a:lnTo>
                  <a:lnTo>
                    <a:pt x="36" y="91"/>
                  </a:lnTo>
                  <a:lnTo>
                    <a:pt x="34" y="86"/>
                  </a:lnTo>
                  <a:lnTo>
                    <a:pt x="32" y="86"/>
                  </a:lnTo>
                  <a:lnTo>
                    <a:pt x="27" y="84"/>
                  </a:lnTo>
                  <a:lnTo>
                    <a:pt x="24" y="86"/>
                  </a:lnTo>
                  <a:lnTo>
                    <a:pt x="22" y="86"/>
                  </a:lnTo>
                  <a:lnTo>
                    <a:pt x="20" y="86"/>
                  </a:lnTo>
                  <a:lnTo>
                    <a:pt x="17" y="86"/>
                  </a:lnTo>
                  <a:lnTo>
                    <a:pt x="15" y="86"/>
                  </a:lnTo>
                  <a:lnTo>
                    <a:pt x="12" y="86"/>
                  </a:lnTo>
                  <a:lnTo>
                    <a:pt x="10" y="86"/>
                  </a:lnTo>
                  <a:lnTo>
                    <a:pt x="10" y="84"/>
                  </a:lnTo>
                  <a:lnTo>
                    <a:pt x="12" y="74"/>
                  </a:lnTo>
                  <a:lnTo>
                    <a:pt x="5" y="65"/>
                  </a:lnTo>
                  <a:lnTo>
                    <a:pt x="0" y="58"/>
                  </a:lnTo>
                  <a:lnTo>
                    <a:pt x="2" y="56"/>
                  </a:lnTo>
                  <a:lnTo>
                    <a:pt x="5" y="56"/>
                  </a:lnTo>
                  <a:lnTo>
                    <a:pt x="8" y="54"/>
                  </a:lnTo>
                  <a:lnTo>
                    <a:pt x="10" y="51"/>
                  </a:lnTo>
                  <a:lnTo>
                    <a:pt x="15" y="51"/>
                  </a:lnTo>
                  <a:lnTo>
                    <a:pt x="17" y="49"/>
                  </a:lnTo>
                  <a:lnTo>
                    <a:pt x="20" y="47"/>
                  </a:lnTo>
                  <a:lnTo>
                    <a:pt x="22" y="44"/>
                  </a:lnTo>
                  <a:lnTo>
                    <a:pt x="24" y="42"/>
                  </a:lnTo>
                  <a:lnTo>
                    <a:pt x="29" y="42"/>
                  </a:lnTo>
                  <a:lnTo>
                    <a:pt x="32" y="40"/>
                  </a:lnTo>
                  <a:lnTo>
                    <a:pt x="34" y="40"/>
                  </a:lnTo>
                  <a:lnTo>
                    <a:pt x="34" y="33"/>
                  </a:lnTo>
                  <a:lnTo>
                    <a:pt x="34" y="30"/>
                  </a:lnTo>
                  <a:lnTo>
                    <a:pt x="34" y="28"/>
                  </a:lnTo>
                  <a:lnTo>
                    <a:pt x="34" y="19"/>
                  </a:lnTo>
                  <a:lnTo>
                    <a:pt x="32" y="19"/>
                  </a:lnTo>
                  <a:lnTo>
                    <a:pt x="34" y="16"/>
                  </a:lnTo>
                  <a:lnTo>
                    <a:pt x="34" y="14"/>
                  </a:lnTo>
                  <a:lnTo>
                    <a:pt x="34" y="9"/>
                  </a:lnTo>
                  <a:lnTo>
                    <a:pt x="44" y="3"/>
                  </a:lnTo>
                  <a:lnTo>
                    <a:pt x="46" y="3"/>
                  </a:lnTo>
                  <a:lnTo>
                    <a:pt x="49" y="0"/>
                  </a:lnTo>
                  <a:lnTo>
                    <a:pt x="51" y="3"/>
                  </a:lnTo>
                  <a:lnTo>
                    <a:pt x="56" y="3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71" name="Freeform 499"/>
            <p:cNvSpPr>
              <a:spLocks/>
            </p:cNvSpPr>
            <p:nvPr/>
          </p:nvSpPr>
          <p:spPr bwMode="auto">
            <a:xfrm>
              <a:off x="3583277" y="3257383"/>
              <a:ext cx="6115" cy="116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72" name="Freeform 500"/>
            <p:cNvSpPr>
              <a:spLocks/>
            </p:cNvSpPr>
            <p:nvPr/>
          </p:nvSpPr>
          <p:spPr bwMode="auto">
            <a:xfrm>
              <a:off x="3552691" y="3082505"/>
              <a:ext cx="18350" cy="58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73" name="Rectangle 501"/>
            <p:cNvSpPr>
              <a:spLocks noChangeArrowheads="1"/>
            </p:cNvSpPr>
            <p:nvPr/>
          </p:nvSpPr>
          <p:spPr bwMode="auto">
            <a:xfrm>
              <a:off x="3644453" y="3030041"/>
              <a:ext cx="30586" cy="11659"/>
            </a:xfrm>
            <a:prstGeom prst="rect">
              <a:avLst/>
            </a:prstGeom>
            <a:solidFill>
              <a:schemeClr val="accent1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74" name="Freeform 502"/>
            <p:cNvSpPr>
              <a:spLocks/>
            </p:cNvSpPr>
            <p:nvPr/>
          </p:nvSpPr>
          <p:spPr bwMode="auto">
            <a:xfrm>
              <a:off x="3552691" y="3030041"/>
              <a:ext cx="18350" cy="58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75" name="Freeform 503"/>
            <p:cNvSpPr>
              <a:spLocks/>
            </p:cNvSpPr>
            <p:nvPr/>
          </p:nvSpPr>
          <p:spPr bwMode="auto">
            <a:xfrm>
              <a:off x="3601632" y="2989236"/>
              <a:ext cx="12235" cy="58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76" name="Freeform 504"/>
            <p:cNvSpPr>
              <a:spLocks/>
            </p:cNvSpPr>
            <p:nvPr/>
          </p:nvSpPr>
          <p:spPr bwMode="auto">
            <a:xfrm>
              <a:off x="3540456" y="2960085"/>
              <a:ext cx="12235" cy="58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77" name="Rectangle 505"/>
            <p:cNvSpPr>
              <a:spLocks noChangeArrowheads="1"/>
            </p:cNvSpPr>
            <p:nvPr/>
          </p:nvSpPr>
          <p:spPr bwMode="auto">
            <a:xfrm>
              <a:off x="3644453" y="2948431"/>
              <a:ext cx="12235" cy="11659"/>
            </a:xfrm>
            <a:prstGeom prst="rect">
              <a:avLst/>
            </a:prstGeom>
            <a:solidFill>
              <a:schemeClr val="accent1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78" name="Freeform 636"/>
            <p:cNvSpPr>
              <a:spLocks/>
            </p:cNvSpPr>
            <p:nvPr/>
          </p:nvSpPr>
          <p:spPr bwMode="auto">
            <a:xfrm>
              <a:off x="3613862" y="2866821"/>
              <a:ext cx="55056" cy="233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7" y="2"/>
                </a:cxn>
                <a:cxn ang="0">
                  <a:pos x="9" y="2"/>
                </a:cxn>
                <a:cxn ang="0">
                  <a:pos x="7" y="2"/>
                </a:cxn>
                <a:cxn ang="0">
                  <a:pos x="7" y="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9" h="4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7" y="2"/>
                  </a:lnTo>
                  <a:lnTo>
                    <a:pt x="9" y="2"/>
                  </a:lnTo>
                  <a:lnTo>
                    <a:pt x="7" y="2"/>
                  </a:lnTo>
                  <a:lnTo>
                    <a:pt x="7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79" name="Freeform 637"/>
            <p:cNvSpPr>
              <a:spLocks/>
            </p:cNvSpPr>
            <p:nvPr/>
          </p:nvSpPr>
          <p:spPr bwMode="auto">
            <a:xfrm>
              <a:off x="3668918" y="2837676"/>
              <a:ext cx="48936" cy="4080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8" y="5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3" y="5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5" y="0"/>
                </a:cxn>
              </a:cxnLst>
              <a:rect l="0" t="0" r="r" b="b"/>
              <a:pathLst>
                <a:path w="8" h="7">
                  <a:moveTo>
                    <a:pt x="5" y="0"/>
                  </a:moveTo>
                  <a:lnTo>
                    <a:pt x="8" y="0"/>
                  </a:lnTo>
                  <a:lnTo>
                    <a:pt x="8" y="2"/>
                  </a:lnTo>
                  <a:lnTo>
                    <a:pt x="8" y="5"/>
                  </a:lnTo>
                  <a:lnTo>
                    <a:pt x="5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3" y="0"/>
                  </a:lnTo>
                  <a:lnTo>
                    <a:pt x="5" y="0"/>
                  </a:lnTo>
                </a:path>
              </a:pathLst>
            </a:custGeom>
            <a:solidFill>
              <a:schemeClr val="accent1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80" name="Freeform 638"/>
            <p:cNvSpPr>
              <a:spLocks/>
            </p:cNvSpPr>
            <p:nvPr/>
          </p:nvSpPr>
          <p:spPr bwMode="auto">
            <a:xfrm>
              <a:off x="3730089" y="2715257"/>
              <a:ext cx="12235" cy="58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81" name="Freeform 639"/>
            <p:cNvSpPr>
              <a:spLocks/>
            </p:cNvSpPr>
            <p:nvPr/>
          </p:nvSpPr>
          <p:spPr bwMode="auto">
            <a:xfrm>
              <a:off x="3626097" y="2715257"/>
              <a:ext cx="103992" cy="4080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7" y="0"/>
                </a:cxn>
                <a:cxn ang="0">
                  <a:pos x="17" y="3"/>
                </a:cxn>
                <a:cxn ang="0">
                  <a:pos x="17" y="5"/>
                </a:cxn>
                <a:cxn ang="0">
                  <a:pos x="17" y="3"/>
                </a:cxn>
                <a:cxn ang="0">
                  <a:pos x="17" y="5"/>
                </a:cxn>
                <a:cxn ang="0">
                  <a:pos x="15" y="5"/>
                </a:cxn>
                <a:cxn ang="0">
                  <a:pos x="12" y="5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10" y="5"/>
                </a:cxn>
                <a:cxn ang="0">
                  <a:pos x="12" y="5"/>
                </a:cxn>
                <a:cxn ang="0">
                  <a:pos x="12" y="3"/>
                </a:cxn>
                <a:cxn ang="0">
                  <a:pos x="15" y="3"/>
                </a:cxn>
                <a:cxn ang="0">
                  <a:pos x="15" y="0"/>
                </a:cxn>
              </a:cxnLst>
              <a:rect l="0" t="0" r="r" b="b"/>
              <a:pathLst>
                <a:path w="17" h="7">
                  <a:moveTo>
                    <a:pt x="15" y="0"/>
                  </a:moveTo>
                  <a:lnTo>
                    <a:pt x="17" y="0"/>
                  </a:lnTo>
                  <a:lnTo>
                    <a:pt x="17" y="3"/>
                  </a:lnTo>
                  <a:lnTo>
                    <a:pt x="17" y="5"/>
                  </a:lnTo>
                  <a:lnTo>
                    <a:pt x="17" y="3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7" y="5"/>
                  </a:lnTo>
                  <a:lnTo>
                    <a:pt x="7" y="7"/>
                  </a:lnTo>
                  <a:lnTo>
                    <a:pt x="7" y="5"/>
                  </a:lnTo>
                  <a:lnTo>
                    <a:pt x="7" y="7"/>
                  </a:lnTo>
                  <a:lnTo>
                    <a:pt x="5" y="7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5"/>
                  </a:lnTo>
                  <a:lnTo>
                    <a:pt x="5" y="5"/>
                  </a:lnTo>
                  <a:lnTo>
                    <a:pt x="7" y="5"/>
                  </a:lnTo>
                  <a:lnTo>
                    <a:pt x="10" y="5"/>
                  </a:lnTo>
                  <a:lnTo>
                    <a:pt x="12" y="5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5" y="0"/>
                  </a:lnTo>
                </a:path>
              </a:pathLst>
            </a:custGeom>
            <a:solidFill>
              <a:schemeClr val="accent1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82" name="Rectangle 640"/>
            <p:cNvSpPr>
              <a:spLocks noChangeArrowheads="1"/>
            </p:cNvSpPr>
            <p:nvPr/>
          </p:nvSpPr>
          <p:spPr bwMode="auto">
            <a:xfrm>
              <a:off x="3638333" y="2633647"/>
              <a:ext cx="18350" cy="17486"/>
            </a:xfrm>
            <a:prstGeom prst="rect">
              <a:avLst/>
            </a:prstGeom>
            <a:solidFill>
              <a:schemeClr val="accent1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83" name="Freeform 641"/>
            <p:cNvSpPr>
              <a:spLocks/>
            </p:cNvSpPr>
            <p:nvPr/>
          </p:nvSpPr>
          <p:spPr bwMode="auto">
            <a:xfrm>
              <a:off x="3656683" y="2569524"/>
              <a:ext cx="42821" cy="5246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5" y="7"/>
                </a:cxn>
                <a:cxn ang="0">
                  <a:pos x="5" y="4"/>
                </a:cxn>
                <a:cxn ang="0">
                  <a:pos x="5" y="7"/>
                </a:cxn>
                <a:cxn ang="0">
                  <a:pos x="2" y="7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5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r" b="b"/>
              <a:pathLst>
                <a:path w="7" h="9">
                  <a:moveTo>
                    <a:pt x="2" y="0"/>
                  </a:moveTo>
                  <a:lnTo>
                    <a:pt x="2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4"/>
                  </a:lnTo>
                  <a:lnTo>
                    <a:pt x="5" y="4"/>
                  </a:lnTo>
                  <a:lnTo>
                    <a:pt x="5" y="7"/>
                  </a:lnTo>
                  <a:lnTo>
                    <a:pt x="5" y="4"/>
                  </a:lnTo>
                  <a:lnTo>
                    <a:pt x="5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5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</a:path>
              </a:pathLst>
            </a:custGeom>
            <a:solidFill>
              <a:schemeClr val="accent1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84" name="Freeform 642"/>
            <p:cNvSpPr>
              <a:spLocks/>
            </p:cNvSpPr>
            <p:nvPr/>
          </p:nvSpPr>
          <p:spPr bwMode="auto">
            <a:xfrm>
              <a:off x="3656683" y="2522892"/>
              <a:ext cx="30586" cy="291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2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85" name="Freeform 643"/>
            <p:cNvSpPr>
              <a:spLocks/>
            </p:cNvSpPr>
            <p:nvPr/>
          </p:nvSpPr>
          <p:spPr bwMode="auto">
            <a:xfrm>
              <a:off x="3656683" y="2429623"/>
              <a:ext cx="12235" cy="408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2" h="7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5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86" name="Rectangle 644"/>
            <p:cNvSpPr>
              <a:spLocks noChangeArrowheads="1"/>
            </p:cNvSpPr>
            <p:nvPr/>
          </p:nvSpPr>
          <p:spPr bwMode="auto">
            <a:xfrm>
              <a:off x="3540456" y="2336349"/>
              <a:ext cx="12235" cy="11659"/>
            </a:xfrm>
            <a:prstGeom prst="rect">
              <a:avLst/>
            </a:prstGeom>
            <a:solidFill>
              <a:schemeClr val="accent1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87" name="Rectangle 645"/>
            <p:cNvSpPr>
              <a:spLocks noChangeArrowheads="1"/>
            </p:cNvSpPr>
            <p:nvPr/>
          </p:nvSpPr>
          <p:spPr bwMode="auto">
            <a:xfrm>
              <a:off x="3522101" y="2336349"/>
              <a:ext cx="30586" cy="11659"/>
            </a:xfrm>
            <a:prstGeom prst="rect">
              <a:avLst/>
            </a:prstGeom>
            <a:solidFill>
              <a:schemeClr val="accent1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88" name="Rectangle 646"/>
            <p:cNvSpPr>
              <a:spLocks noChangeArrowheads="1"/>
            </p:cNvSpPr>
            <p:nvPr/>
          </p:nvSpPr>
          <p:spPr bwMode="auto">
            <a:xfrm>
              <a:off x="3509865" y="2278058"/>
              <a:ext cx="12235" cy="17486"/>
            </a:xfrm>
            <a:prstGeom prst="rect">
              <a:avLst/>
            </a:prstGeom>
            <a:solidFill>
              <a:schemeClr val="accent1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89" name="Freeform 662"/>
            <p:cNvSpPr>
              <a:spLocks/>
            </p:cNvSpPr>
            <p:nvPr/>
          </p:nvSpPr>
          <p:spPr bwMode="auto">
            <a:xfrm>
              <a:off x="3552691" y="4889594"/>
              <a:ext cx="12235" cy="58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algn="ctr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90" name="Rectangle 697"/>
            <p:cNvSpPr>
              <a:spLocks noChangeArrowheads="1"/>
            </p:cNvSpPr>
            <p:nvPr/>
          </p:nvSpPr>
          <p:spPr bwMode="auto">
            <a:xfrm>
              <a:off x="3638333" y="5350111"/>
              <a:ext cx="18350" cy="11659"/>
            </a:xfrm>
            <a:prstGeom prst="rect">
              <a:avLst/>
            </a:prstGeom>
            <a:solidFill>
              <a:schemeClr val="accent1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91" name="Freeform 712"/>
            <p:cNvSpPr>
              <a:spLocks noEditPoints="1"/>
            </p:cNvSpPr>
            <p:nvPr/>
          </p:nvSpPr>
          <p:spPr bwMode="auto">
            <a:xfrm>
              <a:off x="3063307" y="4184244"/>
              <a:ext cx="587261" cy="361416"/>
            </a:xfrm>
            <a:custGeom>
              <a:avLst/>
              <a:gdLst/>
              <a:ahLst/>
              <a:cxnLst>
                <a:cxn ang="0">
                  <a:pos x="89" y="4"/>
                </a:cxn>
                <a:cxn ang="0">
                  <a:pos x="89" y="4"/>
                </a:cxn>
                <a:cxn ang="0">
                  <a:pos x="89" y="0"/>
                </a:cxn>
                <a:cxn ang="0">
                  <a:pos x="92" y="2"/>
                </a:cxn>
                <a:cxn ang="0">
                  <a:pos x="94" y="4"/>
                </a:cxn>
                <a:cxn ang="0">
                  <a:pos x="96" y="7"/>
                </a:cxn>
                <a:cxn ang="0">
                  <a:pos x="94" y="14"/>
                </a:cxn>
                <a:cxn ang="0">
                  <a:pos x="87" y="16"/>
                </a:cxn>
                <a:cxn ang="0">
                  <a:pos x="87" y="11"/>
                </a:cxn>
                <a:cxn ang="0">
                  <a:pos x="82" y="7"/>
                </a:cxn>
                <a:cxn ang="0">
                  <a:pos x="84" y="14"/>
                </a:cxn>
                <a:cxn ang="0">
                  <a:pos x="87" y="16"/>
                </a:cxn>
                <a:cxn ang="0">
                  <a:pos x="84" y="18"/>
                </a:cxn>
                <a:cxn ang="0">
                  <a:pos x="82" y="20"/>
                </a:cxn>
                <a:cxn ang="0">
                  <a:pos x="79" y="27"/>
                </a:cxn>
                <a:cxn ang="0">
                  <a:pos x="77" y="30"/>
                </a:cxn>
                <a:cxn ang="0">
                  <a:pos x="77" y="25"/>
                </a:cxn>
                <a:cxn ang="0">
                  <a:pos x="72" y="25"/>
                </a:cxn>
                <a:cxn ang="0">
                  <a:pos x="65" y="27"/>
                </a:cxn>
                <a:cxn ang="0">
                  <a:pos x="63" y="30"/>
                </a:cxn>
                <a:cxn ang="0">
                  <a:pos x="63" y="34"/>
                </a:cxn>
                <a:cxn ang="0">
                  <a:pos x="63" y="39"/>
                </a:cxn>
                <a:cxn ang="0">
                  <a:pos x="67" y="44"/>
                </a:cxn>
                <a:cxn ang="0">
                  <a:pos x="70" y="46"/>
                </a:cxn>
                <a:cxn ang="0">
                  <a:pos x="75" y="46"/>
                </a:cxn>
                <a:cxn ang="0">
                  <a:pos x="72" y="48"/>
                </a:cxn>
                <a:cxn ang="0">
                  <a:pos x="75" y="46"/>
                </a:cxn>
                <a:cxn ang="0">
                  <a:pos x="77" y="44"/>
                </a:cxn>
                <a:cxn ang="0">
                  <a:pos x="75" y="37"/>
                </a:cxn>
                <a:cxn ang="0">
                  <a:pos x="77" y="34"/>
                </a:cxn>
                <a:cxn ang="0">
                  <a:pos x="84" y="37"/>
                </a:cxn>
                <a:cxn ang="0">
                  <a:pos x="89" y="41"/>
                </a:cxn>
                <a:cxn ang="0">
                  <a:pos x="87" y="48"/>
                </a:cxn>
                <a:cxn ang="0">
                  <a:pos x="79" y="51"/>
                </a:cxn>
                <a:cxn ang="0">
                  <a:pos x="70" y="62"/>
                </a:cxn>
                <a:cxn ang="0">
                  <a:pos x="60" y="55"/>
                </a:cxn>
                <a:cxn ang="0">
                  <a:pos x="53" y="51"/>
                </a:cxn>
                <a:cxn ang="0">
                  <a:pos x="44" y="55"/>
                </a:cxn>
                <a:cxn ang="0">
                  <a:pos x="34" y="60"/>
                </a:cxn>
                <a:cxn ang="0">
                  <a:pos x="32" y="41"/>
                </a:cxn>
                <a:cxn ang="0">
                  <a:pos x="22" y="39"/>
                </a:cxn>
                <a:cxn ang="0">
                  <a:pos x="15" y="30"/>
                </a:cxn>
                <a:cxn ang="0">
                  <a:pos x="3" y="25"/>
                </a:cxn>
                <a:cxn ang="0">
                  <a:pos x="5" y="18"/>
                </a:cxn>
                <a:cxn ang="0">
                  <a:pos x="12" y="14"/>
                </a:cxn>
                <a:cxn ang="0">
                  <a:pos x="19" y="7"/>
                </a:cxn>
                <a:cxn ang="0">
                  <a:pos x="27" y="2"/>
                </a:cxn>
                <a:cxn ang="0">
                  <a:pos x="34" y="2"/>
                </a:cxn>
                <a:cxn ang="0">
                  <a:pos x="44" y="7"/>
                </a:cxn>
                <a:cxn ang="0">
                  <a:pos x="58" y="7"/>
                </a:cxn>
                <a:cxn ang="0">
                  <a:pos x="67" y="7"/>
                </a:cxn>
                <a:cxn ang="0">
                  <a:pos x="77" y="4"/>
                </a:cxn>
                <a:cxn ang="0">
                  <a:pos x="84" y="0"/>
                </a:cxn>
                <a:cxn ang="0">
                  <a:pos x="87" y="2"/>
                </a:cxn>
              </a:cxnLst>
              <a:rect l="0" t="0" r="r" b="b"/>
              <a:pathLst>
                <a:path w="96" h="62">
                  <a:moveTo>
                    <a:pt x="82" y="9"/>
                  </a:moveTo>
                  <a:lnTo>
                    <a:pt x="84" y="9"/>
                  </a:lnTo>
                  <a:lnTo>
                    <a:pt x="82" y="9"/>
                  </a:lnTo>
                  <a:close/>
                  <a:moveTo>
                    <a:pt x="89" y="4"/>
                  </a:moveTo>
                  <a:lnTo>
                    <a:pt x="87" y="4"/>
                  </a:lnTo>
                  <a:lnTo>
                    <a:pt x="87" y="7"/>
                  </a:lnTo>
                  <a:lnTo>
                    <a:pt x="87" y="4"/>
                  </a:lnTo>
                  <a:lnTo>
                    <a:pt x="89" y="4"/>
                  </a:lnTo>
                  <a:lnTo>
                    <a:pt x="89" y="2"/>
                  </a:lnTo>
                  <a:lnTo>
                    <a:pt x="87" y="2"/>
                  </a:lnTo>
                  <a:lnTo>
                    <a:pt x="87" y="0"/>
                  </a:lnTo>
                  <a:lnTo>
                    <a:pt x="89" y="0"/>
                  </a:lnTo>
                  <a:lnTo>
                    <a:pt x="92" y="0"/>
                  </a:lnTo>
                  <a:lnTo>
                    <a:pt x="94" y="0"/>
                  </a:lnTo>
                  <a:lnTo>
                    <a:pt x="94" y="2"/>
                  </a:lnTo>
                  <a:lnTo>
                    <a:pt x="92" y="2"/>
                  </a:lnTo>
                  <a:lnTo>
                    <a:pt x="92" y="4"/>
                  </a:lnTo>
                  <a:lnTo>
                    <a:pt x="92" y="7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7"/>
                  </a:lnTo>
                  <a:lnTo>
                    <a:pt x="94" y="4"/>
                  </a:lnTo>
                  <a:lnTo>
                    <a:pt x="96" y="4"/>
                  </a:lnTo>
                  <a:lnTo>
                    <a:pt x="96" y="7"/>
                  </a:lnTo>
                  <a:lnTo>
                    <a:pt x="94" y="7"/>
                  </a:lnTo>
                  <a:lnTo>
                    <a:pt x="94" y="9"/>
                  </a:lnTo>
                  <a:lnTo>
                    <a:pt x="94" y="11"/>
                  </a:lnTo>
                  <a:lnTo>
                    <a:pt x="94" y="14"/>
                  </a:lnTo>
                  <a:lnTo>
                    <a:pt x="92" y="14"/>
                  </a:lnTo>
                  <a:lnTo>
                    <a:pt x="89" y="14"/>
                  </a:lnTo>
                  <a:lnTo>
                    <a:pt x="89" y="16"/>
                  </a:lnTo>
                  <a:lnTo>
                    <a:pt x="87" y="16"/>
                  </a:lnTo>
                  <a:lnTo>
                    <a:pt x="87" y="14"/>
                  </a:lnTo>
                  <a:lnTo>
                    <a:pt x="89" y="14"/>
                  </a:lnTo>
                  <a:lnTo>
                    <a:pt x="87" y="14"/>
                  </a:lnTo>
                  <a:lnTo>
                    <a:pt x="87" y="11"/>
                  </a:lnTo>
                  <a:lnTo>
                    <a:pt x="84" y="11"/>
                  </a:lnTo>
                  <a:lnTo>
                    <a:pt x="84" y="9"/>
                  </a:lnTo>
                  <a:lnTo>
                    <a:pt x="82" y="9"/>
                  </a:lnTo>
                  <a:lnTo>
                    <a:pt x="82" y="7"/>
                  </a:lnTo>
                  <a:lnTo>
                    <a:pt x="82" y="9"/>
                  </a:lnTo>
                  <a:lnTo>
                    <a:pt x="84" y="9"/>
                  </a:lnTo>
                  <a:lnTo>
                    <a:pt x="84" y="11"/>
                  </a:lnTo>
                  <a:lnTo>
                    <a:pt x="84" y="14"/>
                  </a:lnTo>
                  <a:lnTo>
                    <a:pt x="84" y="16"/>
                  </a:lnTo>
                  <a:lnTo>
                    <a:pt x="87" y="16"/>
                  </a:lnTo>
                  <a:lnTo>
                    <a:pt x="84" y="16"/>
                  </a:lnTo>
                  <a:lnTo>
                    <a:pt x="87" y="16"/>
                  </a:lnTo>
                  <a:lnTo>
                    <a:pt x="84" y="16"/>
                  </a:lnTo>
                  <a:lnTo>
                    <a:pt x="84" y="18"/>
                  </a:lnTo>
                  <a:lnTo>
                    <a:pt x="82" y="18"/>
                  </a:lnTo>
                  <a:lnTo>
                    <a:pt x="84" y="18"/>
                  </a:lnTo>
                  <a:lnTo>
                    <a:pt x="82" y="18"/>
                  </a:lnTo>
                  <a:lnTo>
                    <a:pt x="82" y="16"/>
                  </a:lnTo>
                  <a:lnTo>
                    <a:pt x="82" y="18"/>
                  </a:lnTo>
                  <a:lnTo>
                    <a:pt x="82" y="20"/>
                  </a:lnTo>
                  <a:lnTo>
                    <a:pt x="82" y="23"/>
                  </a:lnTo>
                  <a:lnTo>
                    <a:pt x="79" y="23"/>
                  </a:lnTo>
                  <a:lnTo>
                    <a:pt x="79" y="25"/>
                  </a:lnTo>
                  <a:lnTo>
                    <a:pt x="79" y="27"/>
                  </a:lnTo>
                  <a:lnTo>
                    <a:pt x="79" y="30"/>
                  </a:lnTo>
                  <a:lnTo>
                    <a:pt x="77" y="30"/>
                  </a:lnTo>
                  <a:lnTo>
                    <a:pt x="77" y="32"/>
                  </a:lnTo>
                  <a:lnTo>
                    <a:pt x="77" y="30"/>
                  </a:lnTo>
                  <a:lnTo>
                    <a:pt x="75" y="30"/>
                  </a:lnTo>
                  <a:lnTo>
                    <a:pt x="77" y="30"/>
                  </a:lnTo>
                  <a:lnTo>
                    <a:pt x="77" y="27"/>
                  </a:lnTo>
                  <a:lnTo>
                    <a:pt x="77" y="25"/>
                  </a:lnTo>
                  <a:lnTo>
                    <a:pt x="75" y="25"/>
                  </a:lnTo>
                  <a:lnTo>
                    <a:pt x="75" y="23"/>
                  </a:lnTo>
                  <a:lnTo>
                    <a:pt x="75" y="25"/>
                  </a:lnTo>
                  <a:lnTo>
                    <a:pt x="72" y="25"/>
                  </a:lnTo>
                  <a:lnTo>
                    <a:pt x="70" y="25"/>
                  </a:lnTo>
                  <a:lnTo>
                    <a:pt x="67" y="25"/>
                  </a:lnTo>
                  <a:lnTo>
                    <a:pt x="67" y="27"/>
                  </a:lnTo>
                  <a:lnTo>
                    <a:pt x="65" y="27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3" y="27"/>
                  </a:lnTo>
                  <a:lnTo>
                    <a:pt x="63" y="30"/>
                  </a:lnTo>
                  <a:lnTo>
                    <a:pt x="60" y="30"/>
                  </a:lnTo>
                  <a:lnTo>
                    <a:pt x="63" y="30"/>
                  </a:lnTo>
                  <a:lnTo>
                    <a:pt x="63" y="32"/>
                  </a:lnTo>
                  <a:lnTo>
                    <a:pt x="63" y="34"/>
                  </a:lnTo>
                  <a:lnTo>
                    <a:pt x="60" y="34"/>
                  </a:lnTo>
                  <a:lnTo>
                    <a:pt x="60" y="37"/>
                  </a:lnTo>
                  <a:lnTo>
                    <a:pt x="63" y="37"/>
                  </a:lnTo>
                  <a:lnTo>
                    <a:pt x="63" y="39"/>
                  </a:lnTo>
                  <a:lnTo>
                    <a:pt x="65" y="39"/>
                  </a:lnTo>
                  <a:lnTo>
                    <a:pt x="65" y="41"/>
                  </a:lnTo>
                  <a:lnTo>
                    <a:pt x="65" y="44"/>
                  </a:lnTo>
                  <a:lnTo>
                    <a:pt x="67" y="44"/>
                  </a:lnTo>
                  <a:lnTo>
                    <a:pt x="67" y="46"/>
                  </a:lnTo>
                  <a:lnTo>
                    <a:pt x="65" y="46"/>
                  </a:lnTo>
                  <a:lnTo>
                    <a:pt x="67" y="46"/>
                  </a:lnTo>
                  <a:lnTo>
                    <a:pt x="70" y="46"/>
                  </a:lnTo>
                  <a:lnTo>
                    <a:pt x="70" y="48"/>
                  </a:lnTo>
                  <a:lnTo>
                    <a:pt x="70" y="46"/>
                  </a:lnTo>
                  <a:lnTo>
                    <a:pt x="72" y="46"/>
                  </a:lnTo>
                  <a:lnTo>
                    <a:pt x="75" y="46"/>
                  </a:lnTo>
                  <a:lnTo>
                    <a:pt x="72" y="46"/>
                  </a:lnTo>
                  <a:lnTo>
                    <a:pt x="75" y="46"/>
                  </a:lnTo>
                  <a:lnTo>
                    <a:pt x="72" y="46"/>
                  </a:lnTo>
                  <a:lnTo>
                    <a:pt x="72" y="48"/>
                  </a:lnTo>
                  <a:lnTo>
                    <a:pt x="75" y="48"/>
                  </a:lnTo>
                  <a:lnTo>
                    <a:pt x="72" y="48"/>
                  </a:lnTo>
                  <a:lnTo>
                    <a:pt x="72" y="46"/>
                  </a:lnTo>
                  <a:lnTo>
                    <a:pt x="75" y="46"/>
                  </a:lnTo>
                  <a:lnTo>
                    <a:pt x="75" y="48"/>
                  </a:lnTo>
                  <a:lnTo>
                    <a:pt x="75" y="46"/>
                  </a:lnTo>
                  <a:lnTo>
                    <a:pt x="77" y="46"/>
                  </a:lnTo>
                  <a:lnTo>
                    <a:pt x="77" y="44"/>
                  </a:lnTo>
                  <a:lnTo>
                    <a:pt x="77" y="41"/>
                  </a:lnTo>
                  <a:lnTo>
                    <a:pt x="77" y="39"/>
                  </a:lnTo>
                  <a:lnTo>
                    <a:pt x="77" y="37"/>
                  </a:lnTo>
                  <a:lnTo>
                    <a:pt x="75" y="37"/>
                  </a:lnTo>
                  <a:lnTo>
                    <a:pt x="72" y="37"/>
                  </a:lnTo>
                  <a:lnTo>
                    <a:pt x="75" y="37"/>
                  </a:lnTo>
                  <a:lnTo>
                    <a:pt x="75" y="34"/>
                  </a:lnTo>
                  <a:lnTo>
                    <a:pt x="77" y="34"/>
                  </a:lnTo>
                  <a:lnTo>
                    <a:pt x="79" y="34"/>
                  </a:lnTo>
                  <a:lnTo>
                    <a:pt x="79" y="37"/>
                  </a:lnTo>
                  <a:lnTo>
                    <a:pt x="82" y="37"/>
                  </a:lnTo>
                  <a:lnTo>
                    <a:pt x="84" y="37"/>
                  </a:lnTo>
                  <a:lnTo>
                    <a:pt x="87" y="37"/>
                  </a:lnTo>
                  <a:lnTo>
                    <a:pt x="89" y="37"/>
                  </a:lnTo>
                  <a:lnTo>
                    <a:pt x="89" y="39"/>
                  </a:lnTo>
                  <a:lnTo>
                    <a:pt x="89" y="41"/>
                  </a:lnTo>
                  <a:lnTo>
                    <a:pt x="87" y="41"/>
                  </a:lnTo>
                  <a:lnTo>
                    <a:pt x="87" y="44"/>
                  </a:lnTo>
                  <a:lnTo>
                    <a:pt x="87" y="46"/>
                  </a:lnTo>
                  <a:lnTo>
                    <a:pt x="87" y="48"/>
                  </a:lnTo>
                  <a:lnTo>
                    <a:pt x="84" y="48"/>
                  </a:lnTo>
                  <a:lnTo>
                    <a:pt x="84" y="51"/>
                  </a:lnTo>
                  <a:lnTo>
                    <a:pt x="82" y="51"/>
                  </a:lnTo>
                  <a:lnTo>
                    <a:pt x="79" y="51"/>
                  </a:lnTo>
                  <a:lnTo>
                    <a:pt x="79" y="53"/>
                  </a:lnTo>
                  <a:lnTo>
                    <a:pt x="77" y="53"/>
                  </a:lnTo>
                  <a:lnTo>
                    <a:pt x="70" y="60"/>
                  </a:lnTo>
                  <a:lnTo>
                    <a:pt x="70" y="62"/>
                  </a:lnTo>
                  <a:lnTo>
                    <a:pt x="63" y="62"/>
                  </a:lnTo>
                  <a:lnTo>
                    <a:pt x="60" y="60"/>
                  </a:lnTo>
                  <a:lnTo>
                    <a:pt x="60" y="58"/>
                  </a:lnTo>
                  <a:lnTo>
                    <a:pt x="60" y="55"/>
                  </a:lnTo>
                  <a:lnTo>
                    <a:pt x="60" y="53"/>
                  </a:lnTo>
                  <a:lnTo>
                    <a:pt x="58" y="53"/>
                  </a:lnTo>
                  <a:lnTo>
                    <a:pt x="55" y="53"/>
                  </a:lnTo>
                  <a:lnTo>
                    <a:pt x="53" y="51"/>
                  </a:lnTo>
                  <a:lnTo>
                    <a:pt x="51" y="51"/>
                  </a:lnTo>
                  <a:lnTo>
                    <a:pt x="48" y="51"/>
                  </a:lnTo>
                  <a:lnTo>
                    <a:pt x="46" y="53"/>
                  </a:lnTo>
                  <a:lnTo>
                    <a:pt x="44" y="55"/>
                  </a:lnTo>
                  <a:lnTo>
                    <a:pt x="41" y="55"/>
                  </a:lnTo>
                  <a:lnTo>
                    <a:pt x="38" y="55"/>
                  </a:lnTo>
                  <a:lnTo>
                    <a:pt x="36" y="58"/>
                  </a:lnTo>
                  <a:lnTo>
                    <a:pt x="34" y="60"/>
                  </a:lnTo>
                  <a:lnTo>
                    <a:pt x="32" y="48"/>
                  </a:lnTo>
                  <a:lnTo>
                    <a:pt x="29" y="44"/>
                  </a:lnTo>
                  <a:lnTo>
                    <a:pt x="29" y="41"/>
                  </a:lnTo>
                  <a:lnTo>
                    <a:pt x="32" y="41"/>
                  </a:lnTo>
                  <a:lnTo>
                    <a:pt x="32" y="39"/>
                  </a:lnTo>
                  <a:lnTo>
                    <a:pt x="29" y="39"/>
                  </a:lnTo>
                  <a:lnTo>
                    <a:pt x="24" y="39"/>
                  </a:lnTo>
                  <a:lnTo>
                    <a:pt x="22" y="39"/>
                  </a:lnTo>
                  <a:lnTo>
                    <a:pt x="17" y="34"/>
                  </a:lnTo>
                  <a:lnTo>
                    <a:pt x="17" y="32"/>
                  </a:lnTo>
                  <a:lnTo>
                    <a:pt x="17" y="30"/>
                  </a:lnTo>
                  <a:lnTo>
                    <a:pt x="15" y="30"/>
                  </a:lnTo>
                  <a:lnTo>
                    <a:pt x="12" y="30"/>
                  </a:lnTo>
                  <a:lnTo>
                    <a:pt x="7" y="27"/>
                  </a:lnTo>
                  <a:lnTo>
                    <a:pt x="3" y="27"/>
                  </a:lnTo>
                  <a:lnTo>
                    <a:pt x="3" y="25"/>
                  </a:lnTo>
                  <a:lnTo>
                    <a:pt x="3" y="23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5" y="18"/>
                  </a:lnTo>
                  <a:lnTo>
                    <a:pt x="7" y="18"/>
                  </a:lnTo>
                  <a:lnTo>
                    <a:pt x="7" y="16"/>
                  </a:lnTo>
                  <a:lnTo>
                    <a:pt x="10" y="16"/>
                  </a:lnTo>
                  <a:lnTo>
                    <a:pt x="12" y="14"/>
                  </a:lnTo>
                  <a:lnTo>
                    <a:pt x="15" y="14"/>
                  </a:lnTo>
                  <a:lnTo>
                    <a:pt x="15" y="11"/>
                  </a:lnTo>
                  <a:lnTo>
                    <a:pt x="17" y="9"/>
                  </a:lnTo>
                  <a:lnTo>
                    <a:pt x="19" y="7"/>
                  </a:lnTo>
                  <a:lnTo>
                    <a:pt x="22" y="7"/>
                  </a:lnTo>
                  <a:lnTo>
                    <a:pt x="24" y="4"/>
                  </a:lnTo>
                  <a:lnTo>
                    <a:pt x="27" y="4"/>
                  </a:lnTo>
                  <a:lnTo>
                    <a:pt x="27" y="2"/>
                  </a:lnTo>
                  <a:lnTo>
                    <a:pt x="29" y="2"/>
                  </a:lnTo>
                  <a:lnTo>
                    <a:pt x="32" y="2"/>
                  </a:lnTo>
                  <a:lnTo>
                    <a:pt x="34" y="0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8" y="4"/>
                  </a:lnTo>
                  <a:lnTo>
                    <a:pt x="41" y="7"/>
                  </a:lnTo>
                  <a:lnTo>
                    <a:pt x="44" y="7"/>
                  </a:lnTo>
                  <a:lnTo>
                    <a:pt x="46" y="7"/>
                  </a:lnTo>
                  <a:lnTo>
                    <a:pt x="51" y="7"/>
                  </a:lnTo>
                  <a:lnTo>
                    <a:pt x="55" y="7"/>
                  </a:lnTo>
                  <a:lnTo>
                    <a:pt x="58" y="7"/>
                  </a:lnTo>
                  <a:lnTo>
                    <a:pt x="60" y="9"/>
                  </a:lnTo>
                  <a:lnTo>
                    <a:pt x="63" y="7"/>
                  </a:lnTo>
                  <a:lnTo>
                    <a:pt x="65" y="7"/>
                  </a:lnTo>
                  <a:lnTo>
                    <a:pt x="67" y="7"/>
                  </a:lnTo>
                  <a:lnTo>
                    <a:pt x="70" y="7"/>
                  </a:lnTo>
                  <a:lnTo>
                    <a:pt x="72" y="7"/>
                  </a:lnTo>
                  <a:lnTo>
                    <a:pt x="75" y="7"/>
                  </a:lnTo>
                  <a:lnTo>
                    <a:pt x="77" y="4"/>
                  </a:lnTo>
                  <a:lnTo>
                    <a:pt x="79" y="4"/>
                  </a:lnTo>
                  <a:lnTo>
                    <a:pt x="79" y="2"/>
                  </a:lnTo>
                  <a:lnTo>
                    <a:pt x="82" y="2"/>
                  </a:lnTo>
                  <a:lnTo>
                    <a:pt x="84" y="0"/>
                  </a:lnTo>
                  <a:lnTo>
                    <a:pt x="87" y="0"/>
                  </a:lnTo>
                  <a:lnTo>
                    <a:pt x="84" y="0"/>
                  </a:lnTo>
                  <a:lnTo>
                    <a:pt x="84" y="2"/>
                  </a:lnTo>
                  <a:lnTo>
                    <a:pt x="87" y="2"/>
                  </a:lnTo>
                  <a:lnTo>
                    <a:pt x="89" y="2"/>
                  </a:lnTo>
                  <a:lnTo>
                    <a:pt x="89" y="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92" name="Freeform 713"/>
            <p:cNvSpPr>
              <a:spLocks/>
            </p:cNvSpPr>
            <p:nvPr/>
          </p:nvSpPr>
          <p:spPr bwMode="auto">
            <a:xfrm>
              <a:off x="3564926" y="4236708"/>
              <a:ext cx="12235" cy="58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93" name="Freeform 714"/>
            <p:cNvSpPr>
              <a:spLocks/>
            </p:cNvSpPr>
            <p:nvPr/>
          </p:nvSpPr>
          <p:spPr bwMode="auto">
            <a:xfrm>
              <a:off x="3063307" y="4184244"/>
              <a:ext cx="587261" cy="361416"/>
            </a:xfrm>
            <a:custGeom>
              <a:avLst/>
              <a:gdLst/>
              <a:ahLst/>
              <a:cxnLst>
                <a:cxn ang="0">
                  <a:pos x="87" y="4"/>
                </a:cxn>
                <a:cxn ang="0">
                  <a:pos x="87" y="0"/>
                </a:cxn>
                <a:cxn ang="0">
                  <a:pos x="94" y="2"/>
                </a:cxn>
                <a:cxn ang="0">
                  <a:pos x="92" y="4"/>
                </a:cxn>
                <a:cxn ang="0">
                  <a:pos x="96" y="4"/>
                </a:cxn>
                <a:cxn ang="0">
                  <a:pos x="94" y="11"/>
                </a:cxn>
                <a:cxn ang="0">
                  <a:pos x="89" y="16"/>
                </a:cxn>
                <a:cxn ang="0">
                  <a:pos x="87" y="14"/>
                </a:cxn>
                <a:cxn ang="0">
                  <a:pos x="82" y="9"/>
                </a:cxn>
                <a:cxn ang="0">
                  <a:pos x="84" y="11"/>
                </a:cxn>
                <a:cxn ang="0">
                  <a:pos x="84" y="16"/>
                </a:cxn>
                <a:cxn ang="0">
                  <a:pos x="82" y="18"/>
                </a:cxn>
                <a:cxn ang="0">
                  <a:pos x="82" y="18"/>
                </a:cxn>
                <a:cxn ang="0">
                  <a:pos x="79" y="25"/>
                </a:cxn>
                <a:cxn ang="0">
                  <a:pos x="77" y="32"/>
                </a:cxn>
                <a:cxn ang="0">
                  <a:pos x="77" y="27"/>
                </a:cxn>
                <a:cxn ang="0">
                  <a:pos x="75" y="25"/>
                </a:cxn>
                <a:cxn ang="0">
                  <a:pos x="67" y="27"/>
                </a:cxn>
                <a:cxn ang="0">
                  <a:pos x="63" y="27"/>
                </a:cxn>
                <a:cxn ang="0">
                  <a:pos x="63" y="32"/>
                </a:cxn>
                <a:cxn ang="0">
                  <a:pos x="63" y="37"/>
                </a:cxn>
                <a:cxn ang="0">
                  <a:pos x="65" y="44"/>
                </a:cxn>
                <a:cxn ang="0">
                  <a:pos x="67" y="46"/>
                </a:cxn>
                <a:cxn ang="0">
                  <a:pos x="72" y="46"/>
                </a:cxn>
                <a:cxn ang="0">
                  <a:pos x="72" y="46"/>
                </a:cxn>
                <a:cxn ang="0">
                  <a:pos x="72" y="46"/>
                </a:cxn>
                <a:cxn ang="0">
                  <a:pos x="77" y="46"/>
                </a:cxn>
                <a:cxn ang="0">
                  <a:pos x="77" y="37"/>
                </a:cxn>
                <a:cxn ang="0">
                  <a:pos x="75" y="34"/>
                </a:cxn>
                <a:cxn ang="0">
                  <a:pos x="82" y="37"/>
                </a:cxn>
                <a:cxn ang="0">
                  <a:pos x="89" y="39"/>
                </a:cxn>
                <a:cxn ang="0">
                  <a:pos x="87" y="46"/>
                </a:cxn>
                <a:cxn ang="0">
                  <a:pos x="82" y="51"/>
                </a:cxn>
                <a:cxn ang="0">
                  <a:pos x="70" y="60"/>
                </a:cxn>
                <a:cxn ang="0">
                  <a:pos x="60" y="58"/>
                </a:cxn>
                <a:cxn ang="0">
                  <a:pos x="55" y="53"/>
                </a:cxn>
                <a:cxn ang="0">
                  <a:pos x="46" y="53"/>
                </a:cxn>
                <a:cxn ang="0">
                  <a:pos x="36" y="58"/>
                </a:cxn>
                <a:cxn ang="0">
                  <a:pos x="29" y="41"/>
                </a:cxn>
                <a:cxn ang="0">
                  <a:pos x="24" y="39"/>
                </a:cxn>
                <a:cxn ang="0">
                  <a:pos x="17" y="30"/>
                </a:cxn>
                <a:cxn ang="0">
                  <a:pos x="3" y="27"/>
                </a:cxn>
                <a:cxn ang="0">
                  <a:pos x="0" y="18"/>
                </a:cxn>
                <a:cxn ang="0">
                  <a:pos x="10" y="16"/>
                </a:cxn>
                <a:cxn ang="0">
                  <a:pos x="17" y="9"/>
                </a:cxn>
                <a:cxn ang="0">
                  <a:pos x="27" y="4"/>
                </a:cxn>
                <a:cxn ang="0">
                  <a:pos x="34" y="0"/>
                </a:cxn>
                <a:cxn ang="0">
                  <a:pos x="41" y="7"/>
                </a:cxn>
                <a:cxn ang="0">
                  <a:pos x="55" y="7"/>
                </a:cxn>
                <a:cxn ang="0">
                  <a:pos x="65" y="7"/>
                </a:cxn>
                <a:cxn ang="0">
                  <a:pos x="75" y="7"/>
                </a:cxn>
                <a:cxn ang="0">
                  <a:pos x="82" y="2"/>
                </a:cxn>
                <a:cxn ang="0">
                  <a:pos x="84" y="2"/>
                </a:cxn>
              </a:cxnLst>
              <a:rect l="0" t="0" r="r" b="b"/>
              <a:pathLst>
                <a:path w="96" h="62">
                  <a:moveTo>
                    <a:pt x="89" y="4"/>
                  </a:moveTo>
                  <a:lnTo>
                    <a:pt x="87" y="4"/>
                  </a:lnTo>
                  <a:lnTo>
                    <a:pt x="87" y="7"/>
                  </a:lnTo>
                  <a:lnTo>
                    <a:pt x="87" y="4"/>
                  </a:lnTo>
                  <a:lnTo>
                    <a:pt x="89" y="4"/>
                  </a:lnTo>
                  <a:lnTo>
                    <a:pt x="89" y="2"/>
                  </a:lnTo>
                  <a:lnTo>
                    <a:pt x="87" y="2"/>
                  </a:lnTo>
                  <a:lnTo>
                    <a:pt x="87" y="0"/>
                  </a:lnTo>
                  <a:lnTo>
                    <a:pt x="89" y="0"/>
                  </a:lnTo>
                  <a:lnTo>
                    <a:pt x="92" y="0"/>
                  </a:lnTo>
                  <a:lnTo>
                    <a:pt x="94" y="0"/>
                  </a:lnTo>
                  <a:lnTo>
                    <a:pt x="94" y="2"/>
                  </a:lnTo>
                  <a:lnTo>
                    <a:pt x="92" y="2"/>
                  </a:lnTo>
                  <a:lnTo>
                    <a:pt x="92" y="4"/>
                  </a:lnTo>
                  <a:lnTo>
                    <a:pt x="92" y="7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7"/>
                  </a:lnTo>
                  <a:lnTo>
                    <a:pt x="94" y="4"/>
                  </a:lnTo>
                  <a:lnTo>
                    <a:pt x="96" y="4"/>
                  </a:lnTo>
                  <a:lnTo>
                    <a:pt x="96" y="7"/>
                  </a:lnTo>
                  <a:lnTo>
                    <a:pt x="94" y="7"/>
                  </a:lnTo>
                  <a:lnTo>
                    <a:pt x="94" y="9"/>
                  </a:lnTo>
                  <a:lnTo>
                    <a:pt x="94" y="11"/>
                  </a:lnTo>
                  <a:lnTo>
                    <a:pt x="94" y="14"/>
                  </a:lnTo>
                  <a:lnTo>
                    <a:pt x="92" y="14"/>
                  </a:lnTo>
                  <a:lnTo>
                    <a:pt x="89" y="14"/>
                  </a:lnTo>
                  <a:lnTo>
                    <a:pt x="89" y="16"/>
                  </a:lnTo>
                  <a:lnTo>
                    <a:pt x="87" y="16"/>
                  </a:lnTo>
                  <a:lnTo>
                    <a:pt x="87" y="14"/>
                  </a:lnTo>
                  <a:lnTo>
                    <a:pt x="89" y="14"/>
                  </a:lnTo>
                  <a:lnTo>
                    <a:pt x="87" y="14"/>
                  </a:lnTo>
                  <a:lnTo>
                    <a:pt x="87" y="11"/>
                  </a:lnTo>
                  <a:lnTo>
                    <a:pt x="84" y="11"/>
                  </a:lnTo>
                  <a:lnTo>
                    <a:pt x="84" y="9"/>
                  </a:lnTo>
                  <a:lnTo>
                    <a:pt x="82" y="9"/>
                  </a:lnTo>
                  <a:lnTo>
                    <a:pt x="82" y="7"/>
                  </a:lnTo>
                  <a:lnTo>
                    <a:pt x="82" y="9"/>
                  </a:lnTo>
                  <a:lnTo>
                    <a:pt x="84" y="9"/>
                  </a:lnTo>
                  <a:lnTo>
                    <a:pt x="84" y="11"/>
                  </a:lnTo>
                  <a:lnTo>
                    <a:pt x="84" y="14"/>
                  </a:lnTo>
                  <a:lnTo>
                    <a:pt x="84" y="16"/>
                  </a:lnTo>
                  <a:lnTo>
                    <a:pt x="87" y="16"/>
                  </a:lnTo>
                  <a:lnTo>
                    <a:pt x="84" y="16"/>
                  </a:lnTo>
                  <a:lnTo>
                    <a:pt x="87" y="16"/>
                  </a:lnTo>
                  <a:lnTo>
                    <a:pt x="84" y="16"/>
                  </a:lnTo>
                  <a:lnTo>
                    <a:pt x="84" y="18"/>
                  </a:lnTo>
                  <a:lnTo>
                    <a:pt x="82" y="18"/>
                  </a:lnTo>
                  <a:lnTo>
                    <a:pt x="84" y="18"/>
                  </a:lnTo>
                  <a:lnTo>
                    <a:pt x="82" y="18"/>
                  </a:lnTo>
                  <a:lnTo>
                    <a:pt x="82" y="16"/>
                  </a:lnTo>
                  <a:lnTo>
                    <a:pt x="82" y="18"/>
                  </a:lnTo>
                  <a:lnTo>
                    <a:pt x="82" y="20"/>
                  </a:lnTo>
                  <a:lnTo>
                    <a:pt x="82" y="23"/>
                  </a:lnTo>
                  <a:lnTo>
                    <a:pt x="79" y="23"/>
                  </a:lnTo>
                  <a:lnTo>
                    <a:pt x="79" y="25"/>
                  </a:lnTo>
                  <a:lnTo>
                    <a:pt x="79" y="27"/>
                  </a:lnTo>
                  <a:lnTo>
                    <a:pt x="79" y="30"/>
                  </a:lnTo>
                  <a:lnTo>
                    <a:pt x="77" y="30"/>
                  </a:lnTo>
                  <a:lnTo>
                    <a:pt x="77" y="32"/>
                  </a:lnTo>
                  <a:lnTo>
                    <a:pt x="77" y="30"/>
                  </a:lnTo>
                  <a:lnTo>
                    <a:pt x="75" y="30"/>
                  </a:lnTo>
                  <a:lnTo>
                    <a:pt x="77" y="30"/>
                  </a:lnTo>
                  <a:lnTo>
                    <a:pt x="77" y="27"/>
                  </a:lnTo>
                  <a:lnTo>
                    <a:pt x="77" y="25"/>
                  </a:lnTo>
                  <a:lnTo>
                    <a:pt x="75" y="25"/>
                  </a:lnTo>
                  <a:lnTo>
                    <a:pt x="75" y="23"/>
                  </a:lnTo>
                  <a:lnTo>
                    <a:pt x="75" y="25"/>
                  </a:lnTo>
                  <a:lnTo>
                    <a:pt x="72" y="25"/>
                  </a:lnTo>
                  <a:lnTo>
                    <a:pt x="70" y="25"/>
                  </a:lnTo>
                  <a:lnTo>
                    <a:pt x="67" y="25"/>
                  </a:lnTo>
                  <a:lnTo>
                    <a:pt x="67" y="27"/>
                  </a:lnTo>
                  <a:lnTo>
                    <a:pt x="65" y="27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3" y="27"/>
                  </a:lnTo>
                  <a:lnTo>
                    <a:pt x="63" y="30"/>
                  </a:lnTo>
                  <a:lnTo>
                    <a:pt x="60" y="30"/>
                  </a:lnTo>
                  <a:lnTo>
                    <a:pt x="63" y="30"/>
                  </a:lnTo>
                  <a:lnTo>
                    <a:pt x="63" y="32"/>
                  </a:lnTo>
                  <a:lnTo>
                    <a:pt x="63" y="34"/>
                  </a:lnTo>
                  <a:lnTo>
                    <a:pt x="60" y="34"/>
                  </a:lnTo>
                  <a:lnTo>
                    <a:pt x="60" y="37"/>
                  </a:lnTo>
                  <a:lnTo>
                    <a:pt x="63" y="37"/>
                  </a:lnTo>
                  <a:lnTo>
                    <a:pt x="63" y="39"/>
                  </a:lnTo>
                  <a:lnTo>
                    <a:pt x="65" y="39"/>
                  </a:lnTo>
                  <a:lnTo>
                    <a:pt x="65" y="41"/>
                  </a:lnTo>
                  <a:lnTo>
                    <a:pt x="65" y="44"/>
                  </a:lnTo>
                  <a:lnTo>
                    <a:pt x="67" y="44"/>
                  </a:lnTo>
                  <a:lnTo>
                    <a:pt x="67" y="46"/>
                  </a:lnTo>
                  <a:lnTo>
                    <a:pt x="65" y="46"/>
                  </a:lnTo>
                  <a:lnTo>
                    <a:pt x="67" y="46"/>
                  </a:lnTo>
                  <a:lnTo>
                    <a:pt x="70" y="46"/>
                  </a:lnTo>
                  <a:lnTo>
                    <a:pt x="70" y="48"/>
                  </a:lnTo>
                  <a:lnTo>
                    <a:pt x="70" y="46"/>
                  </a:lnTo>
                  <a:lnTo>
                    <a:pt x="72" y="46"/>
                  </a:lnTo>
                  <a:lnTo>
                    <a:pt x="75" y="46"/>
                  </a:lnTo>
                  <a:lnTo>
                    <a:pt x="72" y="46"/>
                  </a:lnTo>
                  <a:lnTo>
                    <a:pt x="75" y="46"/>
                  </a:lnTo>
                  <a:lnTo>
                    <a:pt x="72" y="46"/>
                  </a:lnTo>
                  <a:lnTo>
                    <a:pt x="72" y="48"/>
                  </a:lnTo>
                  <a:lnTo>
                    <a:pt x="75" y="48"/>
                  </a:lnTo>
                  <a:lnTo>
                    <a:pt x="72" y="48"/>
                  </a:lnTo>
                  <a:lnTo>
                    <a:pt x="72" y="46"/>
                  </a:lnTo>
                  <a:lnTo>
                    <a:pt x="75" y="46"/>
                  </a:lnTo>
                  <a:lnTo>
                    <a:pt x="75" y="48"/>
                  </a:lnTo>
                  <a:lnTo>
                    <a:pt x="75" y="46"/>
                  </a:lnTo>
                  <a:lnTo>
                    <a:pt x="77" y="46"/>
                  </a:lnTo>
                  <a:lnTo>
                    <a:pt x="77" y="44"/>
                  </a:lnTo>
                  <a:lnTo>
                    <a:pt x="77" y="41"/>
                  </a:lnTo>
                  <a:lnTo>
                    <a:pt x="77" y="39"/>
                  </a:lnTo>
                  <a:lnTo>
                    <a:pt x="77" y="37"/>
                  </a:lnTo>
                  <a:lnTo>
                    <a:pt x="75" y="37"/>
                  </a:lnTo>
                  <a:lnTo>
                    <a:pt x="72" y="37"/>
                  </a:lnTo>
                  <a:lnTo>
                    <a:pt x="75" y="37"/>
                  </a:lnTo>
                  <a:lnTo>
                    <a:pt x="75" y="34"/>
                  </a:lnTo>
                  <a:lnTo>
                    <a:pt x="77" y="34"/>
                  </a:lnTo>
                  <a:lnTo>
                    <a:pt x="79" y="34"/>
                  </a:lnTo>
                  <a:lnTo>
                    <a:pt x="79" y="37"/>
                  </a:lnTo>
                  <a:lnTo>
                    <a:pt x="82" y="37"/>
                  </a:lnTo>
                  <a:lnTo>
                    <a:pt x="84" y="37"/>
                  </a:lnTo>
                  <a:lnTo>
                    <a:pt x="87" y="37"/>
                  </a:lnTo>
                  <a:lnTo>
                    <a:pt x="89" y="37"/>
                  </a:lnTo>
                  <a:lnTo>
                    <a:pt x="89" y="39"/>
                  </a:lnTo>
                  <a:lnTo>
                    <a:pt x="89" y="41"/>
                  </a:lnTo>
                  <a:lnTo>
                    <a:pt x="87" y="41"/>
                  </a:lnTo>
                  <a:lnTo>
                    <a:pt x="87" y="44"/>
                  </a:lnTo>
                  <a:lnTo>
                    <a:pt x="87" y="46"/>
                  </a:lnTo>
                  <a:lnTo>
                    <a:pt x="87" y="48"/>
                  </a:lnTo>
                  <a:lnTo>
                    <a:pt x="84" y="48"/>
                  </a:lnTo>
                  <a:lnTo>
                    <a:pt x="84" y="51"/>
                  </a:lnTo>
                  <a:lnTo>
                    <a:pt x="82" y="51"/>
                  </a:lnTo>
                  <a:lnTo>
                    <a:pt x="79" y="51"/>
                  </a:lnTo>
                  <a:lnTo>
                    <a:pt x="79" y="53"/>
                  </a:lnTo>
                  <a:lnTo>
                    <a:pt x="77" y="53"/>
                  </a:lnTo>
                  <a:lnTo>
                    <a:pt x="70" y="60"/>
                  </a:lnTo>
                  <a:lnTo>
                    <a:pt x="70" y="62"/>
                  </a:lnTo>
                  <a:lnTo>
                    <a:pt x="63" y="62"/>
                  </a:lnTo>
                  <a:lnTo>
                    <a:pt x="60" y="60"/>
                  </a:lnTo>
                  <a:lnTo>
                    <a:pt x="60" y="58"/>
                  </a:lnTo>
                  <a:lnTo>
                    <a:pt x="60" y="55"/>
                  </a:lnTo>
                  <a:lnTo>
                    <a:pt x="60" y="53"/>
                  </a:lnTo>
                  <a:lnTo>
                    <a:pt x="58" y="53"/>
                  </a:lnTo>
                  <a:lnTo>
                    <a:pt x="55" y="53"/>
                  </a:lnTo>
                  <a:lnTo>
                    <a:pt x="53" y="51"/>
                  </a:lnTo>
                  <a:lnTo>
                    <a:pt x="51" y="51"/>
                  </a:lnTo>
                  <a:lnTo>
                    <a:pt x="48" y="51"/>
                  </a:lnTo>
                  <a:lnTo>
                    <a:pt x="46" y="53"/>
                  </a:lnTo>
                  <a:lnTo>
                    <a:pt x="44" y="55"/>
                  </a:lnTo>
                  <a:lnTo>
                    <a:pt x="41" y="55"/>
                  </a:lnTo>
                  <a:lnTo>
                    <a:pt x="38" y="55"/>
                  </a:lnTo>
                  <a:lnTo>
                    <a:pt x="36" y="58"/>
                  </a:lnTo>
                  <a:lnTo>
                    <a:pt x="34" y="60"/>
                  </a:lnTo>
                  <a:lnTo>
                    <a:pt x="32" y="48"/>
                  </a:lnTo>
                  <a:lnTo>
                    <a:pt x="29" y="44"/>
                  </a:lnTo>
                  <a:lnTo>
                    <a:pt x="29" y="41"/>
                  </a:lnTo>
                  <a:lnTo>
                    <a:pt x="32" y="41"/>
                  </a:lnTo>
                  <a:lnTo>
                    <a:pt x="32" y="39"/>
                  </a:lnTo>
                  <a:lnTo>
                    <a:pt x="29" y="39"/>
                  </a:lnTo>
                  <a:lnTo>
                    <a:pt x="24" y="39"/>
                  </a:lnTo>
                  <a:lnTo>
                    <a:pt x="22" y="39"/>
                  </a:lnTo>
                  <a:lnTo>
                    <a:pt x="17" y="34"/>
                  </a:lnTo>
                  <a:lnTo>
                    <a:pt x="17" y="32"/>
                  </a:lnTo>
                  <a:lnTo>
                    <a:pt x="17" y="30"/>
                  </a:lnTo>
                  <a:lnTo>
                    <a:pt x="15" y="30"/>
                  </a:lnTo>
                  <a:lnTo>
                    <a:pt x="12" y="30"/>
                  </a:lnTo>
                  <a:lnTo>
                    <a:pt x="7" y="27"/>
                  </a:lnTo>
                  <a:lnTo>
                    <a:pt x="3" y="27"/>
                  </a:lnTo>
                  <a:lnTo>
                    <a:pt x="3" y="25"/>
                  </a:lnTo>
                  <a:lnTo>
                    <a:pt x="3" y="23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5" y="18"/>
                  </a:lnTo>
                  <a:lnTo>
                    <a:pt x="7" y="18"/>
                  </a:lnTo>
                  <a:lnTo>
                    <a:pt x="7" y="16"/>
                  </a:lnTo>
                  <a:lnTo>
                    <a:pt x="10" y="16"/>
                  </a:lnTo>
                  <a:lnTo>
                    <a:pt x="12" y="14"/>
                  </a:lnTo>
                  <a:lnTo>
                    <a:pt x="15" y="14"/>
                  </a:lnTo>
                  <a:lnTo>
                    <a:pt x="15" y="11"/>
                  </a:lnTo>
                  <a:lnTo>
                    <a:pt x="17" y="9"/>
                  </a:lnTo>
                  <a:lnTo>
                    <a:pt x="19" y="7"/>
                  </a:lnTo>
                  <a:lnTo>
                    <a:pt x="22" y="7"/>
                  </a:lnTo>
                  <a:lnTo>
                    <a:pt x="24" y="4"/>
                  </a:lnTo>
                  <a:lnTo>
                    <a:pt x="27" y="4"/>
                  </a:lnTo>
                  <a:lnTo>
                    <a:pt x="27" y="2"/>
                  </a:lnTo>
                  <a:lnTo>
                    <a:pt x="29" y="2"/>
                  </a:lnTo>
                  <a:lnTo>
                    <a:pt x="32" y="2"/>
                  </a:lnTo>
                  <a:lnTo>
                    <a:pt x="34" y="0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8" y="4"/>
                  </a:lnTo>
                  <a:lnTo>
                    <a:pt x="41" y="7"/>
                  </a:lnTo>
                  <a:lnTo>
                    <a:pt x="44" y="7"/>
                  </a:lnTo>
                  <a:lnTo>
                    <a:pt x="46" y="7"/>
                  </a:lnTo>
                  <a:lnTo>
                    <a:pt x="51" y="7"/>
                  </a:lnTo>
                  <a:lnTo>
                    <a:pt x="55" y="7"/>
                  </a:lnTo>
                  <a:lnTo>
                    <a:pt x="58" y="7"/>
                  </a:lnTo>
                  <a:lnTo>
                    <a:pt x="60" y="9"/>
                  </a:lnTo>
                  <a:lnTo>
                    <a:pt x="63" y="7"/>
                  </a:lnTo>
                  <a:lnTo>
                    <a:pt x="65" y="7"/>
                  </a:lnTo>
                  <a:lnTo>
                    <a:pt x="67" y="7"/>
                  </a:lnTo>
                  <a:lnTo>
                    <a:pt x="70" y="7"/>
                  </a:lnTo>
                  <a:lnTo>
                    <a:pt x="72" y="7"/>
                  </a:lnTo>
                  <a:lnTo>
                    <a:pt x="75" y="7"/>
                  </a:lnTo>
                  <a:lnTo>
                    <a:pt x="77" y="4"/>
                  </a:lnTo>
                  <a:lnTo>
                    <a:pt x="79" y="4"/>
                  </a:lnTo>
                  <a:lnTo>
                    <a:pt x="79" y="2"/>
                  </a:lnTo>
                  <a:lnTo>
                    <a:pt x="82" y="2"/>
                  </a:lnTo>
                  <a:lnTo>
                    <a:pt x="84" y="0"/>
                  </a:lnTo>
                  <a:lnTo>
                    <a:pt x="87" y="0"/>
                  </a:lnTo>
                  <a:lnTo>
                    <a:pt x="84" y="0"/>
                  </a:lnTo>
                  <a:lnTo>
                    <a:pt x="84" y="2"/>
                  </a:lnTo>
                  <a:lnTo>
                    <a:pt x="87" y="2"/>
                  </a:lnTo>
                  <a:lnTo>
                    <a:pt x="89" y="2"/>
                  </a:lnTo>
                  <a:lnTo>
                    <a:pt x="89" y="4"/>
                  </a:lnTo>
                </a:path>
              </a:pathLst>
            </a:custGeom>
            <a:solidFill>
              <a:srgbClr val="FF9900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94" name="Freeform 719"/>
            <p:cNvSpPr>
              <a:spLocks/>
            </p:cNvSpPr>
            <p:nvPr/>
          </p:nvSpPr>
          <p:spPr bwMode="auto">
            <a:xfrm>
              <a:off x="3320232" y="4621447"/>
              <a:ext cx="293626" cy="215683"/>
            </a:xfrm>
            <a:custGeom>
              <a:avLst/>
              <a:gdLst/>
              <a:ahLst/>
              <a:cxnLst>
                <a:cxn ang="0">
                  <a:pos x="31" y="7"/>
                </a:cxn>
                <a:cxn ang="0">
                  <a:pos x="34" y="2"/>
                </a:cxn>
                <a:cxn ang="0">
                  <a:pos x="41" y="0"/>
                </a:cxn>
                <a:cxn ang="0">
                  <a:pos x="43" y="2"/>
                </a:cxn>
                <a:cxn ang="0">
                  <a:pos x="43" y="7"/>
                </a:cxn>
                <a:cxn ang="0">
                  <a:pos x="43" y="7"/>
                </a:cxn>
                <a:cxn ang="0">
                  <a:pos x="43" y="11"/>
                </a:cxn>
                <a:cxn ang="0">
                  <a:pos x="46" y="14"/>
                </a:cxn>
                <a:cxn ang="0">
                  <a:pos x="46" y="14"/>
                </a:cxn>
                <a:cxn ang="0">
                  <a:pos x="46" y="14"/>
                </a:cxn>
                <a:cxn ang="0">
                  <a:pos x="48" y="16"/>
                </a:cxn>
                <a:cxn ang="0">
                  <a:pos x="46" y="18"/>
                </a:cxn>
                <a:cxn ang="0">
                  <a:pos x="48" y="21"/>
                </a:cxn>
                <a:cxn ang="0">
                  <a:pos x="46" y="23"/>
                </a:cxn>
                <a:cxn ang="0">
                  <a:pos x="46" y="28"/>
                </a:cxn>
                <a:cxn ang="0">
                  <a:pos x="43" y="30"/>
                </a:cxn>
                <a:cxn ang="0">
                  <a:pos x="41" y="32"/>
                </a:cxn>
                <a:cxn ang="0">
                  <a:pos x="41" y="37"/>
                </a:cxn>
                <a:cxn ang="0">
                  <a:pos x="34" y="30"/>
                </a:cxn>
                <a:cxn ang="0">
                  <a:pos x="29" y="30"/>
                </a:cxn>
                <a:cxn ang="0">
                  <a:pos x="26" y="25"/>
                </a:cxn>
                <a:cxn ang="0">
                  <a:pos x="21" y="23"/>
                </a:cxn>
                <a:cxn ang="0">
                  <a:pos x="17" y="25"/>
                </a:cxn>
                <a:cxn ang="0">
                  <a:pos x="17" y="21"/>
                </a:cxn>
                <a:cxn ang="0">
                  <a:pos x="12" y="16"/>
                </a:cxn>
                <a:cxn ang="0">
                  <a:pos x="7" y="16"/>
                </a:cxn>
                <a:cxn ang="0">
                  <a:pos x="4" y="14"/>
                </a:cxn>
                <a:cxn ang="0">
                  <a:pos x="0" y="9"/>
                </a:cxn>
                <a:cxn ang="0">
                  <a:pos x="4" y="4"/>
                </a:cxn>
                <a:cxn ang="0">
                  <a:pos x="10" y="4"/>
                </a:cxn>
                <a:cxn ang="0">
                  <a:pos x="17" y="2"/>
                </a:cxn>
                <a:cxn ang="0">
                  <a:pos x="21" y="0"/>
                </a:cxn>
                <a:cxn ang="0">
                  <a:pos x="26" y="0"/>
                </a:cxn>
                <a:cxn ang="0">
                  <a:pos x="29" y="4"/>
                </a:cxn>
              </a:cxnLst>
              <a:rect l="0" t="0" r="r" b="b"/>
              <a:pathLst>
                <a:path w="48" h="37">
                  <a:moveTo>
                    <a:pt x="31" y="4"/>
                  </a:moveTo>
                  <a:lnTo>
                    <a:pt x="31" y="7"/>
                  </a:lnTo>
                  <a:lnTo>
                    <a:pt x="34" y="4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3" y="2"/>
                  </a:lnTo>
                  <a:lnTo>
                    <a:pt x="43" y="4"/>
                  </a:lnTo>
                  <a:lnTo>
                    <a:pt x="43" y="7"/>
                  </a:lnTo>
                  <a:lnTo>
                    <a:pt x="46" y="7"/>
                  </a:lnTo>
                  <a:lnTo>
                    <a:pt x="43" y="7"/>
                  </a:lnTo>
                  <a:lnTo>
                    <a:pt x="43" y="9"/>
                  </a:lnTo>
                  <a:lnTo>
                    <a:pt x="43" y="11"/>
                  </a:lnTo>
                  <a:lnTo>
                    <a:pt x="46" y="11"/>
                  </a:lnTo>
                  <a:lnTo>
                    <a:pt x="46" y="14"/>
                  </a:lnTo>
                  <a:lnTo>
                    <a:pt x="43" y="14"/>
                  </a:lnTo>
                  <a:lnTo>
                    <a:pt x="46" y="14"/>
                  </a:lnTo>
                  <a:lnTo>
                    <a:pt x="43" y="14"/>
                  </a:lnTo>
                  <a:lnTo>
                    <a:pt x="46" y="14"/>
                  </a:lnTo>
                  <a:lnTo>
                    <a:pt x="46" y="16"/>
                  </a:lnTo>
                  <a:lnTo>
                    <a:pt x="48" y="16"/>
                  </a:lnTo>
                  <a:lnTo>
                    <a:pt x="48" y="18"/>
                  </a:lnTo>
                  <a:lnTo>
                    <a:pt x="46" y="18"/>
                  </a:lnTo>
                  <a:lnTo>
                    <a:pt x="48" y="18"/>
                  </a:lnTo>
                  <a:lnTo>
                    <a:pt x="48" y="21"/>
                  </a:lnTo>
                  <a:lnTo>
                    <a:pt x="48" y="23"/>
                  </a:lnTo>
                  <a:lnTo>
                    <a:pt x="46" y="23"/>
                  </a:lnTo>
                  <a:lnTo>
                    <a:pt x="46" y="25"/>
                  </a:lnTo>
                  <a:lnTo>
                    <a:pt x="46" y="28"/>
                  </a:lnTo>
                  <a:lnTo>
                    <a:pt x="43" y="28"/>
                  </a:lnTo>
                  <a:lnTo>
                    <a:pt x="43" y="30"/>
                  </a:lnTo>
                  <a:lnTo>
                    <a:pt x="41" y="30"/>
                  </a:lnTo>
                  <a:lnTo>
                    <a:pt x="41" y="32"/>
                  </a:lnTo>
                  <a:lnTo>
                    <a:pt x="41" y="35"/>
                  </a:lnTo>
                  <a:lnTo>
                    <a:pt x="41" y="37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1" y="30"/>
                  </a:lnTo>
                  <a:lnTo>
                    <a:pt x="29" y="30"/>
                  </a:lnTo>
                  <a:lnTo>
                    <a:pt x="26" y="28"/>
                  </a:lnTo>
                  <a:lnTo>
                    <a:pt x="26" y="25"/>
                  </a:lnTo>
                  <a:lnTo>
                    <a:pt x="24" y="23"/>
                  </a:lnTo>
                  <a:lnTo>
                    <a:pt x="21" y="23"/>
                  </a:lnTo>
                  <a:lnTo>
                    <a:pt x="19" y="23"/>
                  </a:lnTo>
                  <a:lnTo>
                    <a:pt x="17" y="25"/>
                  </a:lnTo>
                  <a:lnTo>
                    <a:pt x="17" y="23"/>
                  </a:lnTo>
                  <a:lnTo>
                    <a:pt x="17" y="21"/>
                  </a:lnTo>
                  <a:lnTo>
                    <a:pt x="14" y="18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7" y="16"/>
                  </a:lnTo>
                  <a:lnTo>
                    <a:pt x="7" y="14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4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9" y="2"/>
                  </a:lnTo>
                  <a:lnTo>
                    <a:pt x="29" y="4"/>
                  </a:ln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95" name="Freeform 720"/>
            <p:cNvSpPr>
              <a:spLocks/>
            </p:cNvSpPr>
            <p:nvPr/>
          </p:nvSpPr>
          <p:spPr bwMode="auto">
            <a:xfrm>
              <a:off x="3320232" y="4621447"/>
              <a:ext cx="293626" cy="215683"/>
            </a:xfrm>
            <a:custGeom>
              <a:avLst/>
              <a:gdLst/>
              <a:ahLst/>
              <a:cxnLst>
                <a:cxn ang="0">
                  <a:pos x="31" y="7"/>
                </a:cxn>
                <a:cxn ang="0">
                  <a:pos x="34" y="2"/>
                </a:cxn>
                <a:cxn ang="0">
                  <a:pos x="41" y="0"/>
                </a:cxn>
                <a:cxn ang="0">
                  <a:pos x="43" y="2"/>
                </a:cxn>
                <a:cxn ang="0">
                  <a:pos x="43" y="7"/>
                </a:cxn>
                <a:cxn ang="0">
                  <a:pos x="43" y="7"/>
                </a:cxn>
                <a:cxn ang="0">
                  <a:pos x="43" y="11"/>
                </a:cxn>
                <a:cxn ang="0">
                  <a:pos x="46" y="14"/>
                </a:cxn>
                <a:cxn ang="0">
                  <a:pos x="46" y="14"/>
                </a:cxn>
                <a:cxn ang="0">
                  <a:pos x="46" y="14"/>
                </a:cxn>
                <a:cxn ang="0">
                  <a:pos x="48" y="16"/>
                </a:cxn>
                <a:cxn ang="0">
                  <a:pos x="46" y="18"/>
                </a:cxn>
                <a:cxn ang="0">
                  <a:pos x="48" y="21"/>
                </a:cxn>
                <a:cxn ang="0">
                  <a:pos x="46" y="23"/>
                </a:cxn>
                <a:cxn ang="0">
                  <a:pos x="46" y="28"/>
                </a:cxn>
                <a:cxn ang="0">
                  <a:pos x="43" y="30"/>
                </a:cxn>
                <a:cxn ang="0">
                  <a:pos x="41" y="32"/>
                </a:cxn>
                <a:cxn ang="0">
                  <a:pos x="41" y="37"/>
                </a:cxn>
                <a:cxn ang="0">
                  <a:pos x="34" y="30"/>
                </a:cxn>
                <a:cxn ang="0">
                  <a:pos x="29" y="30"/>
                </a:cxn>
                <a:cxn ang="0">
                  <a:pos x="26" y="25"/>
                </a:cxn>
                <a:cxn ang="0">
                  <a:pos x="21" y="23"/>
                </a:cxn>
                <a:cxn ang="0">
                  <a:pos x="17" y="25"/>
                </a:cxn>
                <a:cxn ang="0">
                  <a:pos x="17" y="21"/>
                </a:cxn>
                <a:cxn ang="0">
                  <a:pos x="12" y="16"/>
                </a:cxn>
                <a:cxn ang="0">
                  <a:pos x="7" y="16"/>
                </a:cxn>
                <a:cxn ang="0">
                  <a:pos x="4" y="14"/>
                </a:cxn>
                <a:cxn ang="0">
                  <a:pos x="0" y="9"/>
                </a:cxn>
                <a:cxn ang="0">
                  <a:pos x="4" y="4"/>
                </a:cxn>
                <a:cxn ang="0">
                  <a:pos x="10" y="4"/>
                </a:cxn>
                <a:cxn ang="0">
                  <a:pos x="17" y="2"/>
                </a:cxn>
                <a:cxn ang="0">
                  <a:pos x="21" y="0"/>
                </a:cxn>
                <a:cxn ang="0">
                  <a:pos x="26" y="0"/>
                </a:cxn>
                <a:cxn ang="0">
                  <a:pos x="29" y="4"/>
                </a:cxn>
              </a:cxnLst>
              <a:rect l="0" t="0" r="r" b="b"/>
              <a:pathLst>
                <a:path w="48" h="37">
                  <a:moveTo>
                    <a:pt x="31" y="4"/>
                  </a:moveTo>
                  <a:lnTo>
                    <a:pt x="31" y="7"/>
                  </a:lnTo>
                  <a:lnTo>
                    <a:pt x="34" y="4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3" y="2"/>
                  </a:lnTo>
                  <a:lnTo>
                    <a:pt x="43" y="4"/>
                  </a:lnTo>
                  <a:lnTo>
                    <a:pt x="43" y="7"/>
                  </a:lnTo>
                  <a:lnTo>
                    <a:pt x="46" y="7"/>
                  </a:lnTo>
                  <a:lnTo>
                    <a:pt x="43" y="7"/>
                  </a:lnTo>
                  <a:lnTo>
                    <a:pt x="43" y="9"/>
                  </a:lnTo>
                  <a:lnTo>
                    <a:pt x="43" y="11"/>
                  </a:lnTo>
                  <a:lnTo>
                    <a:pt x="46" y="11"/>
                  </a:lnTo>
                  <a:lnTo>
                    <a:pt x="46" y="14"/>
                  </a:lnTo>
                  <a:lnTo>
                    <a:pt x="43" y="14"/>
                  </a:lnTo>
                  <a:lnTo>
                    <a:pt x="46" y="14"/>
                  </a:lnTo>
                  <a:lnTo>
                    <a:pt x="43" y="14"/>
                  </a:lnTo>
                  <a:lnTo>
                    <a:pt x="46" y="14"/>
                  </a:lnTo>
                  <a:lnTo>
                    <a:pt x="46" y="16"/>
                  </a:lnTo>
                  <a:lnTo>
                    <a:pt x="48" y="16"/>
                  </a:lnTo>
                  <a:lnTo>
                    <a:pt x="48" y="18"/>
                  </a:lnTo>
                  <a:lnTo>
                    <a:pt x="46" y="18"/>
                  </a:lnTo>
                  <a:lnTo>
                    <a:pt x="48" y="18"/>
                  </a:lnTo>
                  <a:lnTo>
                    <a:pt x="48" y="21"/>
                  </a:lnTo>
                  <a:lnTo>
                    <a:pt x="48" y="23"/>
                  </a:lnTo>
                  <a:lnTo>
                    <a:pt x="46" y="23"/>
                  </a:lnTo>
                  <a:lnTo>
                    <a:pt x="46" y="25"/>
                  </a:lnTo>
                  <a:lnTo>
                    <a:pt x="46" y="28"/>
                  </a:lnTo>
                  <a:lnTo>
                    <a:pt x="43" y="28"/>
                  </a:lnTo>
                  <a:lnTo>
                    <a:pt x="43" y="30"/>
                  </a:lnTo>
                  <a:lnTo>
                    <a:pt x="41" y="30"/>
                  </a:lnTo>
                  <a:lnTo>
                    <a:pt x="41" y="32"/>
                  </a:lnTo>
                  <a:lnTo>
                    <a:pt x="41" y="35"/>
                  </a:lnTo>
                  <a:lnTo>
                    <a:pt x="41" y="37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1" y="30"/>
                  </a:lnTo>
                  <a:lnTo>
                    <a:pt x="29" y="30"/>
                  </a:lnTo>
                  <a:lnTo>
                    <a:pt x="26" y="28"/>
                  </a:lnTo>
                  <a:lnTo>
                    <a:pt x="26" y="25"/>
                  </a:lnTo>
                  <a:lnTo>
                    <a:pt x="24" y="23"/>
                  </a:lnTo>
                  <a:lnTo>
                    <a:pt x="21" y="23"/>
                  </a:lnTo>
                  <a:lnTo>
                    <a:pt x="19" y="23"/>
                  </a:lnTo>
                  <a:lnTo>
                    <a:pt x="17" y="25"/>
                  </a:lnTo>
                  <a:lnTo>
                    <a:pt x="17" y="23"/>
                  </a:lnTo>
                  <a:lnTo>
                    <a:pt x="17" y="21"/>
                  </a:lnTo>
                  <a:lnTo>
                    <a:pt x="14" y="18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7" y="16"/>
                  </a:lnTo>
                  <a:lnTo>
                    <a:pt x="7" y="14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4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9" y="2"/>
                  </a:lnTo>
                  <a:lnTo>
                    <a:pt x="29" y="4"/>
                  </a:ln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96" name="Freeform 741"/>
            <p:cNvSpPr>
              <a:spLocks/>
            </p:cNvSpPr>
            <p:nvPr/>
          </p:nvSpPr>
          <p:spPr bwMode="auto">
            <a:xfrm>
              <a:off x="2451585" y="5554140"/>
              <a:ext cx="6115" cy="116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algn="ctr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 smtClean="0"/>
            </a:p>
          </p:txBody>
        </p:sp>
        <p:sp>
          <p:nvSpPr>
            <p:cNvPr id="97" name="Freeform 1026"/>
            <p:cNvSpPr>
              <a:spLocks noEditPoints="1"/>
            </p:cNvSpPr>
            <p:nvPr/>
          </p:nvSpPr>
          <p:spPr bwMode="auto">
            <a:xfrm>
              <a:off x="3063307" y="3875292"/>
              <a:ext cx="581146" cy="413880"/>
            </a:xfrm>
            <a:custGeom>
              <a:avLst/>
              <a:gdLst/>
              <a:ahLst/>
              <a:cxnLst>
                <a:cxn ang="0">
                  <a:pos x="92" y="47"/>
                </a:cxn>
                <a:cxn ang="0">
                  <a:pos x="95" y="36"/>
                </a:cxn>
                <a:cxn ang="0">
                  <a:pos x="95" y="38"/>
                </a:cxn>
                <a:cxn ang="0">
                  <a:pos x="85" y="29"/>
                </a:cxn>
                <a:cxn ang="0">
                  <a:pos x="92" y="24"/>
                </a:cxn>
                <a:cxn ang="0">
                  <a:pos x="95" y="29"/>
                </a:cxn>
                <a:cxn ang="0">
                  <a:pos x="92" y="29"/>
                </a:cxn>
                <a:cxn ang="0">
                  <a:pos x="90" y="29"/>
                </a:cxn>
                <a:cxn ang="0">
                  <a:pos x="90" y="26"/>
                </a:cxn>
                <a:cxn ang="0">
                  <a:pos x="56" y="15"/>
                </a:cxn>
                <a:cxn ang="0">
                  <a:pos x="66" y="15"/>
                </a:cxn>
                <a:cxn ang="0">
                  <a:pos x="68" y="15"/>
                </a:cxn>
                <a:cxn ang="0">
                  <a:pos x="75" y="15"/>
                </a:cxn>
                <a:cxn ang="0">
                  <a:pos x="73" y="15"/>
                </a:cxn>
                <a:cxn ang="0">
                  <a:pos x="75" y="19"/>
                </a:cxn>
                <a:cxn ang="0">
                  <a:pos x="70" y="22"/>
                </a:cxn>
                <a:cxn ang="0">
                  <a:pos x="73" y="22"/>
                </a:cxn>
                <a:cxn ang="0">
                  <a:pos x="73" y="24"/>
                </a:cxn>
                <a:cxn ang="0">
                  <a:pos x="73" y="26"/>
                </a:cxn>
                <a:cxn ang="0">
                  <a:pos x="75" y="26"/>
                </a:cxn>
                <a:cxn ang="0">
                  <a:pos x="73" y="26"/>
                </a:cxn>
                <a:cxn ang="0">
                  <a:pos x="75" y="26"/>
                </a:cxn>
                <a:cxn ang="0">
                  <a:pos x="78" y="26"/>
                </a:cxn>
                <a:cxn ang="0">
                  <a:pos x="83" y="24"/>
                </a:cxn>
                <a:cxn ang="0">
                  <a:pos x="85" y="24"/>
                </a:cxn>
                <a:cxn ang="0">
                  <a:pos x="87" y="29"/>
                </a:cxn>
                <a:cxn ang="0">
                  <a:pos x="85" y="33"/>
                </a:cxn>
                <a:cxn ang="0">
                  <a:pos x="87" y="38"/>
                </a:cxn>
                <a:cxn ang="0">
                  <a:pos x="90" y="43"/>
                </a:cxn>
                <a:cxn ang="0">
                  <a:pos x="92" y="43"/>
                </a:cxn>
                <a:cxn ang="0">
                  <a:pos x="92" y="45"/>
                </a:cxn>
                <a:cxn ang="0">
                  <a:pos x="87" y="43"/>
                </a:cxn>
                <a:cxn ang="0">
                  <a:pos x="87" y="50"/>
                </a:cxn>
                <a:cxn ang="0">
                  <a:pos x="83" y="54"/>
                </a:cxn>
                <a:cxn ang="0">
                  <a:pos x="78" y="57"/>
                </a:cxn>
                <a:cxn ang="0">
                  <a:pos x="70" y="59"/>
                </a:cxn>
                <a:cxn ang="0">
                  <a:pos x="63" y="59"/>
                </a:cxn>
                <a:cxn ang="0">
                  <a:pos x="56" y="59"/>
                </a:cxn>
                <a:cxn ang="0">
                  <a:pos x="44" y="59"/>
                </a:cxn>
                <a:cxn ang="0">
                  <a:pos x="37" y="54"/>
                </a:cxn>
                <a:cxn ang="0">
                  <a:pos x="32" y="54"/>
                </a:cxn>
                <a:cxn ang="0">
                  <a:pos x="27" y="57"/>
                </a:cxn>
                <a:cxn ang="0">
                  <a:pos x="19" y="59"/>
                </a:cxn>
                <a:cxn ang="0">
                  <a:pos x="15" y="66"/>
                </a:cxn>
                <a:cxn ang="0">
                  <a:pos x="7" y="69"/>
                </a:cxn>
                <a:cxn ang="0">
                  <a:pos x="3" y="69"/>
                </a:cxn>
                <a:cxn ang="0">
                  <a:pos x="0" y="62"/>
                </a:cxn>
                <a:cxn ang="0">
                  <a:pos x="5" y="52"/>
                </a:cxn>
                <a:cxn ang="0">
                  <a:pos x="12" y="47"/>
                </a:cxn>
                <a:cxn ang="0">
                  <a:pos x="19" y="31"/>
                </a:cxn>
                <a:cxn ang="0">
                  <a:pos x="27" y="26"/>
                </a:cxn>
                <a:cxn ang="0">
                  <a:pos x="37" y="26"/>
                </a:cxn>
                <a:cxn ang="0">
                  <a:pos x="32" y="24"/>
                </a:cxn>
                <a:cxn ang="0">
                  <a:pos x="25" y="19"/>
                </a:cxn>
                <a:cxn ang="0">
                  <a:pos x="29" y="15"/>
                </a:cxn>
                <a:cxn ang="0">
                  <a:pos x="29" y="5"/>
                </a:cxn>
                <a:cxn ang="0">
                  <a:pos x="29" y="0"/>
                </a:cxn>
                <a:cxn ang="0">
                  <a:pos x="37" y="5"/>
                </a:cxn>
                <a:cxn ang="0">
                  <a:pos x="44" y="10"/>
                </a:cxn>
                <a:cxn ang="0">
                  <a:pos x="53" y="13"/>
                </a:cxn>
              </a:cxnLst>
              <a:rect l="0" t="0" r="r" b="b"/>
              <a:pathLst>
                <a:path w="95" h="71">
                  <a:moveTo>
                    <a:pt x="92" y="47"/>
                  </a:moveTo>
                  <a:lnTo>
                    <a:pt x="95" y="47"/>
                  </a:lnTo>
                  <a:lnTo>
                    <a:pt x="92" y="47"/>
                  </a:lnTo>
                  <a:close/>
                  <a:moveTo>
                    <a:pt x="95" y="36"/>
                  </a:moveTo>
                  <a:lnTo>
                    <a:pt x="95" y="38"/>
                  </a:lnTo>
                  <a:lnTo>
                    <a:pt x="95" y="36"/>
                  </a:lnTo>
                  <a:close/>
                  <a:moveTo>
                    <a:pt x="92" y="33"/>
                  </a:moveTo>
                  <a:lnTo>
                    <a:pt x="95" y="33"/>
                  </a:lnTo>
                  <a:lnTo>
                    <a:pt x="95" y="38"/>
                  </a:lnTo>
                  <a:lnTo>
                    <a:pt x="92" y="38"/>
                  </a:lnTo>
                  <a:lnTo>
                    <a:pt x="92" y="33"/>
                  </a:lnTo>
                  <a:close/>
                  <a:moveTo>
                    <a:pt x="85" y="29"/>
                  </a:moveTo>
                  <a:lnTo>
                    <a:pt x="85" y="31"/>
                  </a:lnTo>
                  <a:lnTo>
                    <a:pt x="85" y="29"/>
                  </a:lnTo>
                  <a:close/>
                  <a:moveTo>
                    <a:pt x="92" y="24"/>
                  </a:moveTo>
                  <a:lnTo>
                    <a:pt x="92" y="26"/>
                  </a:lnTo>
                  <a:lnTo>
                    <a:pt x="95" y="26"/>
                  </a:lnTo>
                  <a:lnTo>
                    <a:pt x="95" y="29"/>
                  </a:lnTo>
                  <a:lnTo>
                    <a:pt x="95" y="26"/>
                  </a:lnTo>
                  <a:lnTo>
                    <a:pt x="92" y="26"/>
                  </a:lnTo>
                  <a:lnTo>
                    <a:pt x="92" y="29"/>
                  </a:lnTo>
                  <a:lnTo>
                    <a:pt x="92" y="31"/>
                  </a:lnTo>
                  <a:lnTo>
                    <a:pt x="90" y="31"/>
                  </a:lnTo>
                  <a:lnTo>
                    <a:pt x="90" y="29"/>
                  </a:lnTo>
                  <a:lnTo>
                    <a:pt x="87" y="29"/>
                  </a:lnTo>
                  <a:lnTo>
                    <a:pt x="87" y="26"/>
                  </a:lnTo>
                  <a:lnTo>
                    <a:pt x="90" y="26"/>
                  </a:lnTo>
                  <a:lnTo>
                    <a:pt x="92" y="26"/>
                  </a:lnTo>
                  <a:lnTo>
                    <a:pt x="92" y="24"/>
                  </a:lnTo>
                  <a:close/>
                  <a:moveTo>
                    <a:pt x="56" y="15"/>
                  </a:moveTo>
                  <a:lnTo>
                    <a:pt x="61" y="15"/>
                  </a:lnTo>
                  <a:lnTo>
                    <a:pt x="63" y="15"/>
                  </a:lnTo>
                  <a:lnTo>
                    <a:pt x="66" y="15"/>
                  </a:lnTo>
                  <a:lnTo>
                    <a:pt x="68" y="17"/>
                  </a:lnTo>
                  <a:lnTo>
                    <a:pt x="70" y="15"/>
                  </a:lnTo>
                  <a:lnTo>
                    <a:pt x="68" y="15"/>
                  </a:lnTo>
                  <a:lnTo>
                    <a:pt x="70" y="15"/>
                  </a:lnTo>
                  <a:lnTo>
                    <a:pt x="73" y="15"/>
                  </a:lnTo>
                  <a:lnTo>
                    <a:pt x="75" y="15"/>
                  </a:lnTo>
                  <a:lnTo>
                    <a:pt x="75" y="17"/>
                  </a:lnTo>
                  <a:lnTo>
                    <a:pt x="75" y="15"/>
                  </a:lnTo>
                  <a:lnTo>
                    <a:pt x="73" y="15"/>
                  </a:lnTo>
                  <a:lnTo>
                    <a:pt x="75" y="15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3" y="19"/>
                  </a:lnTo>
                  <a:lnTo>
                    <a:pt x="70" y="19"/>
                  </a:lnTo>
                  <a:lnTo>
                    <a:pt x="70" y="22"/>
                  </a:lnTo>
                  <a:lnTo>
                    <a:pt x="70" y="19"/>
                  </a:lnTo>
                  <a:lnTo>
                    <a:pt x="70" y="22"/>
                  </a:lnTo>
                  <a:lnTo>
                    <a:pt x="73" y="22"/>
                  </a:lnTo>
                  <a:lnTo>
                    <a:pt x="70" y="22"/>
                  </a:lnTo>
                  <a:lnTo>
                    <a:pt x="73" y="22"/>
                  </a:lnTo>
                  <a:lnTo>
                    <a:pt x="73" y="24"/>
                  </a:lnTo>
                  <a:lnTo>
                    <a:pt x="75" y="24"/>
                  </a:lnTo>
                  <a:lnTo>
                    <a:pt x="73" y="24"/>
                  </a:lnTo>
                  <a:lnTo>
                    <a:pt x="73" y="26"/>
                  </a:lnTo>
                  <a:lnTo>
                    <a:pt x="73" y="29"/>
                  </a:lnTo>
                  <a:lnTo>
                    <a:pt x="73" y="26"/>
                  </a:lnTo>
                  <a:lnTo>
                    <a:pt x="75" y="26"/>
                  </a:lnTo>
                  <a:lnTo>
                    <a:pt x="73" y="26"/>
                  </a:lnTo>
                  <a:lnTo>
                    <a:pt x="75" y="26"/>
                  </a:lnTo>
                  <a:lnTo>
                    <a:pt x="73" y="26"/>
                  </a:lnTo>
                  <a:lnTo>
                    <a:pt x="73" y="24"/>
                  </a:lnTo>
                  <a:lnTo>
                    <a:pt x="75" y="24"/>
                  </a:lnTo>
                  <a:lnTo>
                    <a:pt x="75" y="26"/>
                  </a:lnTo>
                  <a:lnTo>
                    <a:pt x="78" y="26"/>
                  </a:lnTo>
                  <a:lnTo>
                    <a:pt x="78" y="24"/>
                  </a:lnTo>
                  <a:lnTo>
                    <a:pt x="78" y="26"/>
                  </a:lnTo>
                  <a:lnTo>
                    <a:pt x="80" y="26"/>
                  </a:lnTo>
                  <a:lnTo>
                    <a:pt x="80" y="24"/>
                  </a:lnTo>
                  <a:lnTo>
                    <a:pt x="83" y="24"/>
                  </a:lnTo>
                  <a:lnTo>
                    <a:pt x="85" y="24"/>
                  </a:lnTo>
                  <a:lnTo>
                    <a:pt x="85" y="26"/>
                  </a:lnTo>
                  <a:lnTo>
                    <a:pt x="85" y="24"/>
                  </a:lnTo>
                  <a:lnTo>
                    <a:pt x="87" y="24"/>
                  </a:lnTo>
                  <a:lnTo>
                    <a:pt x="87" y="26"/>
                  </a:lnTo>
                  <a:lnTo>
                    <a:pt x="87" y="29"/>
                  </a:lnTo>
                  <a:lnTo>
                    <a:pt x="85" y="29"/>
                  </a:lnTo>
                  <a:lnTo>
                    <a:pt x="85" y="31"/>
                  </a:lnTo>
                  <a:lnTo>
                    <a:pt x="85" y="33"/>
                  </a:lnTo>
                  <a:lnTo>
                    <a:pt x="85" y="36"/>
                  </a:lnTo>
                  <a:lnTo>
                    <a:pt x="85" y="38"/>
                  </a:lnTo>
                  <a:lnTo>
                    <a:pt x="87" y="38"/>
                  </a:lnTo>
                  <a:lnTo>
                    <a:pt x="87" y="40"/>
                  </a:lnTo>
                  <a:lnTo>
                    <a:pt x="90" y="40"/>
                  </a:lnTo>
                  <a:lnTo>
                    <a:pt x="90" y="43"/>
                  </a:lnTo>
                  <a:lnTo>
                    <a:pt x="90" y="40"/>
                  </a:lnTo>
                  <a:lnTo>
                    <a:pt x="92" y="40"/>
                  </a:lnTo>
                  <a:lnTo>
                    <a:pt x="92" y="43"/>
                  </a:lnTo>
                  <a:lnTo>
                    <a:pt x="95" y="43"/>
                  </a:lnTo>
                  <a:lnTo>
                    <a:pt x="95" y="45"/>
                  </a:lnTo>
                  <a:lnTo>
                    <a:pt x="92" y="45"/>
                  </a:lnTo>
                  <a:lnTo>
                    <a:pt x="90" y="45"/>
                  </a:lnTo>
                  <a:lnTo>
                    <a:pt x="90" y="43"/>
                  </a:lnTo>
                  <a:lnTo>
                    <a:pt x="87" y="43"/>
                  </a:lnTo>
                  <a:lnTo>
                    <a:pt x="87" y="45"/>
                  </a:lnTo>
                  <a:lnTo>
                    <a:pt x="87" y="47"/>
                  </a:lnTo>
                  <a:lnTo>
                    <a:pt x="87" y="50"/>
                  </a:lnTo>
                  <a:lnTo>
                    <a:pt x="87" y="52"/>
                  </a:lnTo>
                  <a:lnTo>
                    <a:pt x="85" y="52"/>
                  </a:lnTo>
                  <a:lnTo>
                    <a:pt x="83" y="54"/>
                  </a:lnTo>
                  <a:lnTo>
                    <a:pt x="80" y="54"/>
                  </a:lnTo>
                  <a:lnTo>
                    <a:pt x="80" y="57"/>
                  </a:lnTo>
                  <a:lnTo>
                    <a:pt x="78" y="57"/>
                  </a:lnTo>
                  <a:lnTo>
                    <a:pt x="75" y="59"/>
                  </a:lnTo>
                  <a:lnTo>
                    <a:pt x="73" y="59"/>
                  </a:lnTo>
                  <a:lnTo>
                    <a:pt x="70" y="59"/>
                  </a:lnTo>
                  <a:lnTo>
                    <a:pt x="68" y="59"/>
                  </a:lnTo>
                  <a:lnTo>
                    <a:pt x="66" y="59"/>
                  </a:lnTo>
                  <a:lnTo>
                    <a:pt x="63" y="59"/>
                  </a:lnTo>
                  <a:lnTo>
                    <a:pt x="61" y="62"/>
                  </a:lnTo>
                  <a:lnTo>
                    <a:pt x="59" y="59"/>
                  </a:lnTo>
                  <a:lnTo>
                    <a:pt x="56" y="59"/>
                  </a:lnTo>
                  <a:lnTo>
                    <a:pt x="51" y="59"/>
                  </a:lnTo>
                  <a:lnTo>
                    <a:pt x="46" y="59"/>
                  </a:lnTo>
                  <a:lnTo>
                    <a:pt x="44" y="59"/>
                  </a:lnTo>
                  <a:lnTo>
                    <a:pt x="41" y="59"/>
                  </a:lnTo>
                  <a:lnTo>
                    <a:pt x="39" y="57"/>
                  </a:lnTo>
                  <a:lnTo>
                    <a:pt x="37" y="54"/>
                  </a:lnTo>
                  <a:lnTo>
                    <a:pt x="34" y="54"/>
                  </a:lnTo>
                  <a:lnTo>
                    <a:pt x="34" y="52"/>
                  </a:lnTo>
                  <a:lnTo>
                    <a:pt x="32" y="54"/>
                  </a:lnTo>
                  <a:lnTo>
                    <a:pt x="29" y="54"/>
                  </a:lnTo>
                  <a:lnTo>
                    <a:pt x="27" y="54"/>
                  </a:lnTo>
                  <a:lnTo>
                    <a:pt x="27" y="57"/>
                  </a:lnTo>
                  <a:lnTo>
                    <a:pt x="25" y="57"/>
                  </a:lnTo>
                  <a:lnTo>
                    <a:pt x="22" y="59"/>
                  </a:lnTo>
                  <a:lnTo>
                    <a:pt x="19" y="59"/>
                  </a:lnTo>
                  <a:lnTo>
                    <a:pt x="17" y="62"/>
                  </a:lnTo>
                  <a:lnTo>
                    <a:pt x="15" y="64"/>
                  </a:lnTo>
                  <a:lnTo>
                    <a:pt x="15" y="66"/>
                  </a:lnTo>
                  <a:lnTo>
                    <a:pt x="12" y="66"/>
                  </a:lnTo>
                  <a:lnTo>
                    <a:pt x="10" y="69"/>
                  </a:lnTo>
                  <a:lnTo>
                    <a:pt x="7" y="69"/>
                  </a:lnTo>
                  <a:lnTo>
                    <a:pt x="7" y="71"/>
                  </a:lnTo>
                  <a:lnTo>
                    <a:pt x="5" y="71"/>
                  </a:lnTo>
                  <a:lnTo>
                    <a:pt x="3" y="69"/>
                  </a:lnTo>
                  <a:lnTo>
                    <a:pt x="3" y="66"/>
                  </a:lnTo>
                  <a:lnTo>
                    <a:pt x="3" y="64"/>
                  </a:lnTo>
                  <a:lnTo>
                    <a:pt x="0" y="62"/>
                  </a:lnTo>
                  <a:lnTo>
                    <a:pt x="0" y="59"/>
                  </a:lnTo>
                  <a:lnTo>
                    <a:pt x="3" y="57"/>
                  </a:lnTo>
                  <a:lnTo>
                    <a:pt x="5" y="52"/>
                  </a:lnTo>
                  <a:lnTo>
                    <a:pt x="7" y="50"/>
                  </a:lnTo>
                  <a:lnTo>
                    <a:pt x="10" y="50"/>
                  </a:lnTo>
                  <a:lnTo>
                    <a:pt x="12" y="47"/>
                  </a:lnTo>
                  <a:lnTo>
                    <a:pt x="17" y="40"/>
                  </a:lnTo>
                  <a:lnTo>
                    <a:pt x="19" y="38"/>
                  </a:lnTo>
                  <a:lnTo>
                    <a:pt x="19" y="31"/>
                  </a:lnTo>
                  <a:lnTo>
                    <a:pt x="22" y="29"/>
                  </a:lnTo>
                  <a:lnTo>
                    <a:pt x="25" y="29"/>
                  </a:lnTo>
                  <a:lnTo>
                    <a:pt x="27" y="26"/>
                  </a:lnTo>
                  <a:lnTo>
                    <a:pt x="32" y="29"/>
                  </a:lnTo>
                  <a:lnTo>
                    <a:pt x="34" y="29"/>
                  </a:lnTo>
                  <a:lnTo>
                    <a:pt x="37" y="26"/>
                  </a:lnTo>
                  <a:lnTo>
                    <a:pt x="37" y="24"/>
                  </a:lnTo>
                  <a:lnTo>
                    <a:pt x="34" y="24"/>
                  </a:lnTo>
                  <a:lnTo>
                    <a:pt x="32" y="24"/>
                  </a:lnTo>
                  <a:lnTo>
                    <a:pt x="29" y="24"/>
                  </a:lnTo>
                  <a:lnTo>
                    <a:pt x="27" y="19"/>
                  </a:lnTo>
                  <a:lnTo>
                    <a:pt x="25" y="19"/>
                  </a:lnTo>
                  <a:lnTo>
                    <a:pt x="22" y="19"/>
                  </a:lnTo>
                  <a:lnTo>
                    <a:pt x="25" y="17"/>
                  </a:lnTo>
                  <a:lnTo>
                    <a:pt x="29" y="15"/>
                  </a:lnTo>
                  <a:lnTo>
                    <a:pt x="27" y="13"/>
                  </a:lnTo>
                  <a:lnTo>
                    <a:pt x="29" y="10"/>
                  </a:lnTo>
                  <a:lnTo>
                    <a:pt x="29" y="5"/>
                  </a:lnTo>
                  <a:lnTo>
                    <a:pt x="29" y="3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2" y="3"/>
                  </a:lnTo>
                  <a:lnTo>
                    <a:pt x="34" y="5"/>
                  </a:lnTo>
                  <a:lnTo>
                    <a:pt x="37" y="5"/>
                  </a:lnTo>
                  <a:lnTo>
                    <a:pt x="37" y="8"/>
                  </a:lnTo>
                  <a:lnTo>
                    <a:pt x="39" y="8"/>
                  </a:lnTo>
                  <a:lnTo>
                    <a:pt x="44" y="10"/>
                  </a:lnTo>
                  <a:lnTo>
                    <a:pt x="46" y="13"/>
                  </a:lnTo>
                  <a:lnTo>
                    <a:pt x="51" y="13"/>
                  </a:lnTo>
                  <a:lnTo>
                    <a:pt x="53" y="13"/>
                  </a:lnTo>
                  <a:lnTo>
                    <a:pt x="53" y="15"/>
                  </a:lnTo>
                  <a:lnTo>
                    <a:pt x="56" y="1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98" name="Freeform 1027"/>
            <p:cNvSpPr>
              <a:spLocks/>
            </p:cNvSpPr>
            <p:nvPr/>
          </p:nvSpPr>
          <p:spPr bwMode="auto">
            <a:xfrm>
              <a:off x="3626097" y="4149271"/>
              <a:ext cx="18350" cy="58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99" name="Freeform 1028"/>
            <p:cNvSpPr>
              <a:spLocks/>
            </p:cNvSpPr>
            <p:nvPr/>
          </p:nvSpPr>
          <p:spPr bwMode="auto">
            <a:xfrm>
              <a:off x="3644453" y="4085148"/>
              <a:ext cx="6115" cy="116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100" name="Rectangle 1029"/>
            <p:cNvSpPr>
              <a:spLocks noChangeArrowheads="1"/>
            </p:cNvSpPr>
            <p:nvPr/>
          </p:nvSpPr>
          <p:spPr bwMode="auto">
            <a:xfrm>
              <a:off x="3626097" y="4067657"/>
              <a:ext cx="18350" cy="29146"/>
            </a:xfrm>
            <a:prstGeom prst="rect">
              <a:avLst/>
            </a:prstGeom>
            <a:solidFill>
              <a:schemeClr val="accent1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101" name="Freeform 1030"/>
            <p:cNvSpPr>
              <a:spLocks/>
            </p:cNvSpPr>
            <p:nvPr/>
          </p:nvSpPr>
          <p:spPr bwMode="auto">
            <a:xfrm>
              <a:off x="3583277" y="4044343"/>
              <a:ext cx="6115" cy="116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102" name="Freeform 1031"/>
            <p:cNvSpPr>
              <a:spLocks/>
            </p:cNvSpPr>
            <p:nvPr/>
          </p:nvSpPr>
          <p:spPr bwMode="auto">
            <a:xfrm>
              <a:off x="3595512" y="4015193"/>
              <a:ext cx="48941" cy="4080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2"/>
                </a:cxn>
                <a:cxn ang="0">
                  <a:pos x="8" y="2"/>
                </a:cxn>
                <a:cxn ang="0">
                  <a:pos x="8" y="5"/>
                </a:cxn>
                <a:cxn ang="0">
                  <a:pos x="8" y="2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5" y="7"/>
                </a:cxn>
                <a:cxn ang="0">
                  <a:pos x="3" y="7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5" y="0"/>
                </a:cxn>
              </a:cxnLst>
              <a:rect l="0" t="0" r="r" b="b"/>
              <a:pathLst>
                <a:path w="8" h="7">
                  <a:moveTo>
                    <a:pt x="5" y="0"/>
                  </a:moveTo>
                  <a:lnTo>
                    <a:pt x="5" y="2"/>
                  </a:lnTo>
                  <a:lnTo>
                    <a:pt x="8" y="2"/>
                  </a:lnTo>
                  <a:lnTo>
                    <a:pt x="8" y="5"/>
                  </a:lnTo>
                  <a:lnTo>
                    <a:pt x="8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5" y="7"/>
                  </a:lnTo>
                  <a:lnTo>
                    <a:pt x="3" y="7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0"/>
                  </a:lnTo>
                </a:path>
              </a:pathLst>
            </a:custGeom>
            <a:solidFill>
              <a:srgbClr val="FF993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103" name="Freeform 1032"/>
            <p:cNvSpPr>
              <a:spLocks/>
            </p:cNvSpPr>
            <p:nvPr/>
          </p:nvSpPr>
          <p:spPr bwMode="auto">
            <a:xfrm>
              <a:off x="3063307" y="3875292"/>
              <a:ext cx="581146" cy="413880"/>
            </a:xfrm>
            <a:custGeom>
              <a:avLst/>
              <a:gdLst/>
              <a:ahLst/>
              <a:cxnLst>
                <a:cxn ang="0">
                  <a:pos x="63" y="15"/>
                </a:cxn>
                <a:cxn ang="0">
                  <a:pos x="70" y="15"/>
                </a:cxn>
                <a:cxn ang="0">
                  <a:pos x="73" y="15"/>
                </a:cxn>
                <a:cxn ang="0">
                  <a:pos x="75" y="15"/>
                </a:cxn>
                <a:cxn ang="0">
                  <a:pos x="75" y="17"/>
                </a:cxn>
                <a:cxn ang="0">
                  <a:pos x="70" y="19"/>
                </a:cxn>
                <a:cxn ang="0">
                  <a:pos x="70" y="22"/>
                </a:cxn>
                <a:cxn ang="0">
                  <a:pos x="73" y="22"/>
                </a:cxn>
                <a:cxn ang="0">
                  <a:pos x="73" y="24"/>
                </a:cxn>
                <a:cxn ang="0">
                  <a:pos x="73" y="26"/>
                </a:cxn>
                <a:cxn ang="0">
                  <a:pos x="75" y="26"/>
                </a:cxn>
                <a:cxn ang="0">
                  <a:pos x="75" y="24"/>
                </a:cxn>
                <a:cxn ang="0">
                  <a:pos x="78" y="24"/>
                </a:cxn>
                <a:cxn ang="0">
                  <a:pos x="80" y="24"/>
                </a:cxn>
                <a:cxn ang="0">
                  <a:pos x="85" y="26"/>
                </a:cxn>
                <a:cxn ang="0">
                  <a:pos x="87" y="26"/>
                </a:cxn>
                <a:cxn ang="0">
                  <a:pos x="85" y="31"/>
                </a:cxn>
                <a:cxn ang="0">
                  <a:pos x="85" y="38"/>
                </a:cxn>
                <a:cxn ang="0">
                  <a:pos x="90" y="40"/>
                </a:cxn>
                <a:cxn ang="0">
                  <a:pos x="92" y="40"/>
                </a:cxn>
                <a:cxn ang="0">
                  <a:pos x="95" y="45"/>
                </a:cxn>
                <a:cxn ang="0">
                  <a:pos x="90" y="43"/>
                </a:cxn>
                <a:cxn ang="0">
                  <a:pos x="87" y="47"/>
                </a:cxn>
                <a:cxn ang="0">
                  <a:pos x="85" y="52"/>
                </a:cxn>
                <a:cxn ang="0">
                  <a:pos x="80" y="57"/>
                </a:cxn>
                <a:cxn ang="0">
                  <a:pos x="73" y="59"/>
                </a:cxn>
                <a:cxn ang="0">
                  <a:pos x="66" y="59"/>
                </a:cxn>
                <a:cxn ang="0">
                  <a:pos x="59" y="59"/>
                </a:cxn>
                <a:cxn ang="0">
                  <a:pos x="46" y="59"/>
                </a:cxn>
                <a:cxn ang="0">
                  <a:pos x="39" y="57"/>
                </a:cxn>
                <a:cxn ang="0">
                  <a:pos x="34" y="52"/>
                </a:cxn>
                <a:cxn ang="0">
                  <a:pos x="27" y="54"/>
                </a:cxn>
                <a:cxn ang="0">
                  <a:pos x="22" y="59"/>
                </a:cxn>
                <a:cxn ang="0">
                  <a:pos x="15" y="64"/>
                </a:cxn>
                <a:cxn ang="0">
                  <a:pos x="10" y="69"/>
                </a:cxn>
                <a:cxn ang="0">
                  <a:pos x="5" y="71"/>
                </a:cxn>
                <a:cxn ang="0">
                  <a:pos x="3" y="64"/>
                </a:cxn>
                <a:cxn ang="0">
                  <a:pos x="3" y="57"/>
                </a:cxn>
                <a:cxn ang="0">
                  <a:pos x="10" y="50"/>
                </a:cxn>
                <a:cxn ang="0">
                  <a:pos x="19" y="38"/>
                </a:cxn>
                <a:cxn ang="0">
                  <a:pos x="25" y="29"/>
                </a:cxn>
                <a:cxn ang="0">
                  <a:pos x="34" y="29"/>
                </a:cxn>
                <a:cxn ang="0">
                  <a:pos x="34" y="24"/>
                </a:cxn>
                <a:cxn ang="0">
                  <a:pos x="27" y="19"/>
                </a:cxn>
                <a:cxn ang="0">
                  <a:pos x="25" y="17"/>
                </a:cxn>
                <a:cxn ang="0">
                  <a:pos x="29" y="10"/>
                </a:cxn>
                <a:cxn ang="0">
                  <a:pos x="27" y="0"/>
                </a:cxn>
                <a:cxn ang="0">
                  <a:pos x="34" y="5"/>
                </a:cxn>
                <a:cxn ang="0">
                  <a:pos x="39" y="8"/>
                </a:cxn>
                <a:cxn ang="0">
                  <a:pos x="51" y="13"/>
                </a:cxn>
                <a:cxn ang="0">
                  <a:pos x="56" y="15"/>
                </a:cxn>
              </a:cxnLst>
              <a:rect l="0" t="0" r="r" b="b"/>
              <a:pathLst>
                <a:path w="95" h="71">
                  <a:moveTo>
                    <a:pt x="56" y="15"/>
                  </a:moveTo>
                  <a:lnTo>
                    <a:pt x="61" y="15"/>
                  </a:lnTo>
                  <a:lnTo>
                    <a:pt x="63" y="15"/>
                  </a:lnTo>
                  <a:lnTo>
                    <a:pt x="66" y="15"/>
                  </a:lnTo>
                  <a:lnTo>
                    <a:pt x="68" y="17"/>
                  </a:lnTo>
                  <a:lnTo>
                    <a:pt x="70" y="15"/>
                  </a:lnTo>
                  <a:lnTo>
                    <a:pt x="68" y="15"/>
                  </a:lnTo>
                  <a:lnTo>
                    <a:pt x="70" y="15"/>
                  </a:lnTo>
                  <a:lnTo>
                    <a:pt x="73" y="15"/>
                  </a:lnTo>
                  <a:lnTo>
                    <a:pt x="75" y="15"/>
                  </a:lnTo>
                  <a:lnTo>
                    <a:pt x="75" y="17"/>
                  </a:lnTo>
                  <a:lnTo>
                    <a:pt x="75" y="15"/>
                  </a:lnTo>
                  <a:lnTo>
                    <a:pt x="73" y="15"/>
                  </a:lnTo>
                  <a:lnTo>
                    <a:pt x="75" y="15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3" y="19"/>
                  </a:lnTo>
                  <a:lnTo>
                    <a:pt x="70" y="19"/>
                  </a:lnTo>
                  <a:lnTo>
                    <a:pt x="70" y="22"/>
                  </a:lnTo>
                  <a:lnTo>
                    <a:pt x="70" y="19"/>
                  </a:lnTo>
                  <a:lnTo>
                    <a:pt x="70" y="22"/>
                  </a:lnTo>
                  <a:lnTo>
                    <a:pt x="73" y="22"/>
                  </a:lnTo>
                  <a:lnTo>
                    <a:pt x="70" y="22"/>
                  </a:lnTo>
                  <a:lnTo>
                    <a:pt x="73" y="22"/>
                  </a:lnTo>
                  <a:lnTo>
                    <a:pt x="73" y="24"/>
                  </a:lnTo>
                  <a:lnTo>
                    <a:pt x="75" y="24"/>
                  </a:lnTo>
                  <a:lnTo>
                    <a:pt x="73" y="24"/>
                  </a:lnTo>
                  <a:lnTo>
                    <a:pt x="73" y="26"/>
                  </a:lnTo>
                  <a:lnTo>
                    <a:pt x="73" y="29"/>
                  </a:lnTo>
                  <a:lnTo>
                    <a:pt x="73" y="26"/>
                  </a:lnTo>
                  <a:lnTo>
                    <a:pt x="75" y="26"/>
                  </a:lnTo>
                  <a:lnTo>
                    <a:pt x="73" y="26"/>
                  </a:lnTo>
                  <a:lnTo>
                    <a:pt x="75" y="26"/>
                  </a:lnTo>
                  <a:lnTo>
                    <a:pt x="73" y="26"/>
                  </a:lnTo>
                  <a:lnTo>
                    <a:pt x="73" y="24"/>
                  </a:lnTo>
                  <a:lnTo>
                    <a:pt x="75" y="24"/>
                  </a:lnTo>
                  <a:lnTo>
                    <a:pt x="75" y="26"/>
                  </a:lnTo>
                  <a:lnTo>
                    <a:pt x="78" y="26"/>
                  </a:lnTo>
                  <a:lnTo>
                    <a:pt x="78" y="24"/>
                  </a:lnTo>
                  <a:lnTo>
                    <a:pt x="78" y="26"/>
                  </a:lnTo>
                  <a:lnTo>
                    <a:pt x="80" y="26"/>
                  </a:lnTo>
                  <a:lnTo>
                    <a:pt x="80" y="24"/>
                  </a:lnTo>
                  <a:lnTo>
                    <a:pt x="83" y="24"/>
                  </a:lnTo>
                  <a:lnTo>
                    <a:pt x="85" y="24"/>
                  </a:lnTo>
                  <a:lnTo>
                    <a:pt x="85" y="26"/>
                  </a:lnTo>
                  <a:lnTo>
                    <a:pt x="85" y="24"/>
                  </a:lnTo>
                  <a:lnTo>
                    <a:pt x="87" y="24"/>
                  </a:lnTo>
                  <a:lnTo>
                    <a:pt x="87" y="26"/>
                  </a:lnTo>
                  <a:lnTo>
                    <a:pt x="87" y="29"/>
                  </a:lnTo>
                  <a:lnTo>
                    <a:pt x="85" y="29"/>
                  </a:lnTo>
                  <a:lnTo>
                    <a:pt x="85" y="31"/>
                  </a:lnTo>
                  <a:lnTo>
                    <a:pt x="85" y="33"/>
                  </a:lnTo>
                  <a:lnTo>
                    <a:pt x="85" y="36"/>
                  </a:lnTo>
                  <a:lnTo>
                    <a:pt x="85" y="38"/>
                  </a:lnTo>
                  <a:lnTo>
                    <a:pt x="87" y="38"/>
                  </a:lnTo>
                  <a:lnTo>
                    <a:pt x="87" y="40"/>
                  </a:lnTo>
                  <a:lnTo>
                    <a:pt x="90" y="40"/>
                  </a:lnTo>
                  <a:lnTo>
                    <a:pt x="90" y="43"/>
                  </a:lnTo>
                  <a:lnTo>
                    <a:pt x="90" y="40"/>
                  </a:lnTo>
                  <a:lnTo>
                    <a:pt x="92" y="40"/>
                  </a:lnTo>
                  <a:lnTo>
                    <a:pt x="92" y="43"/>
                  </a:lnTo>
                  <a:lnTo>
                    <a:pt x="95" y="43"/>
                  </a:lnTo>
                  <a:lnTo>
                    <a:pt x="95" y="45"/>
                  </a:lnTo>
                  <a:lnTo>
                    <a:pt x="92" y="45"/>
                  </a:lnTo>
                  <a:lnTo>
                    <a:pt x="90" y="45"/>
                  </a:lnTo>
                  <a:lnTo>
                    <a:pt x="90" y="43"/>
                  </a:lnTo>
                  <a:lnTo>
                    <a:pt x="87" y="43"/>
                  </a:lnTo>
                  <a:lnTo>
                    <a:pt x="87" y="45"/>
                  </a:lnTo>
                  <a:lnTo>
                    <a:pt x="87" y="47"/>
                  </a:lnTo>
                  <a:lnTo>
                    <a:pt x="87" y="50"/>
                  </a:lnTo>
                  <a:lnTo>
                    <a:pt x="87" y="52"/>
                  </a:lnTo>
                  <a:lnTo>
                    <a:pt x="85" y="52"/>
                  </a:lnTo>
                  <a:lnTo>
                    <a:pt x="83" y="54"/>
                  </a:lnTo>
                  <a:lnTo>
                    <a:pt x="80" y="54"/>
                  </a:lnTo>
                  <a:lnTo>
                    <a:pt x="80" y="57"/>
                  </a:lnTo>
                  <a:lnTo>
                    <a:pt x="78" y="57"/>
                  </a:lnTo>
                  <a:lnTo>
                    <a:pt x="75" y="59"/>
                  </a:lnTo>
                  <a:lnTo>
                    <a:pt x="73" y="59"/>
                  </a:lnTo>
                  <a:lnTo>
                    <a:pt x="70" y="59"/>
                  </a:lnTo>
                  <a:lnTo>
                    <a:pt x="68" y="59"/>
                  </a:lnTo>
                  <a:lnTo>
                    <a:pt x="66" y="59"/>
                  </a:lnTo>
                  <a:lnTo>
                    <a:pt x="63" y="59"/>
                  </a:lnTo>
                  <a:lnTo>
                    <a:pt x="61" y="62"/>
                  </a:lnTo>
                  <a:lnTo>
                    <a:pt x="59" y="59"/>
                  </a:lnTo>
                  <a:lnTo>
                    <a:pt x="56" y="59"/>
                  </a:lnTo>
                  <a:lnTo>
                    <a:pt x="51" y="59"/>
                  </a:lnTo>
                  <a:lnTo>
                    <a:pt x="46" y="59"/>
                  </a:lnTo>
                  <a:lnTo>
                    <a:pt x="44" y="59"/>
                  </a:lnTo>
                  <a:lnTo>
                    <a:pt x="41" y="59"/>
                  </a:lnTo>
                  <a:lnTo>
                    <a:pt x="39" y="57"/>
                  </a:lnTo>
                  <a:lnTo>
                    <a:pt x="37" y="54"/>
                  </a:lnTo>
                  <a:lnTo>
                    <a:pt x="34" y="54"/>
                  </a:lnTo>
                  <a:lnTo>
                    <a:pt x="34" y="52"/>
                  </a:lnTo>
                  <a:lnTo>
                    <a:pt x="32" y="54"/>
                  </a:lnTo>
                  <a:lnTo>
                    <a:pt x="29" y="54"/>
                  </a:lnTo>
                  <a:lnTo>
                    <a:pt x="27" y="54"/>
                  </a:lnTo>
                  <a:lnTo>
                    <a:pt x="27" y="57"/>
                  </a:lnTo>
                  <a:lnTo>
                    <a:pt x="25" y="57"/>
                  </a:lnTo>
                  <a:lnTo>
                    <a:pt x="22" y="59"/>
                  </a:lnTo>
                  <a:lnTo>
                    <a:pt x="19" y="59"/>
                  </a:lnTo>
                  <a:lnTo>
                    <a:pt x="17" y="62"/>
                  </a:lnTo>
                  <a:lnTo>
                    <a:pt x="15" y="64"/>
                  </a:lnTo>
                  <a:lnTo>
                    <a:pt x="15" y="66"/>
                  </a:lnTo>
                  <a:lnTo>
                    <a:pt x="12" y="66"/>
                  </a:lnTo>
                  <a:lnTo>
                    <a:pt x="10" y="69"/>
                  </a:lnTo>
                  <a:lnTo>
                    <a:pt x="7" y="69"/>
                  </a:lnTo>
                  <a:lnTo>
                    <a:pt x="7" y="71"/>
                  </a:lnTo>
                  <a:lnTo>
                    <a:pt x="5" y="71"/>
                  </a:lnTo>
                  <a:lnTo>
                    <a:pt x="3" y="69"/>
                  </a:lnTo>
                  <a:lnTo>
                    <a:pt x="3" y="66"/>
                  </a:lnTo>
                  <a:lnTo>
                    <a:pt x="3" y="64"/>
                  </a:lnTo>
                  <a:lnTo>
                    <a:pt x="0" y="62"/>
                  </a:lnTo>
                  <a:lnTo>
                    <a:pt x="0" y="59"/>
                  </a:lnTo>
                  <a:lnTo>
                    <a:pt x="3" y="57"/>
                  </a:lnTo>
                  <a:lnTo>
                    <a:pt x="5" y="52"/>
                  </a:lnTo>
                  <a:lnTo>
                    <a:pt x="7" y="50"/>
                  </a:lnTo>
                  <a:lnTo>
                    <a:pt x="10" y="50"/>
                  </a:lnTo>
                  <a:lnTo>
                    <a:pt x="12" y="47"/>
                  </a:lnTo>
                  <a:lnTo>
                    <a:pt x="17" y="40"/>
                  </a:lnTo>
                  <a:lnTo>
                    <a:pt x="19" y="38"/>
                  </a:lnTo>
                  <a:lnTo>
                    <a:pt x="19" y="31"/>
                  </a:lnTo>
                  <a:lnTo>
                    <a:pt x="22" y="29"/>
                  </a:lnTo>
                  <a:lnTo>
                    <a:pt x="25" y="29"/>
                  </a:lnTo>
                  <a:lnTo>
                    <a:pt x="27" y="26"/>
                  </a:lnTo>
                  <a:lnTo>
                    <a:pt x="32" y="29"/>
                  </a:lnTo>
                  <a:lnTo>
                    <a:pt x="34" y="29"/>
                  </a:lnTo>
                  <a:lnTo>
                    <a:pt x="37" y="26"/>
                  </a:lnTo>
                  <a:lnTo>
                    <a:pt x="37" y="24"/>
                  </a:lnTo>
                  <a:lnTo>
                    <a:pt x="34" y="24"/>
                  </a:lnTo>
                  <a:lnTo>
                    <a:pt x="32" y="24"/>
                  </a:lnTo>
                  <a:lnTo>
                    <a:pt x="29" y="24"/>
                  </a:lnTo>
                  <a:lnTo>
                    <a:pt x="27" y="19"/>
                  </a:lnTo>
                  <a:lnTo>
                    <a:pt x="25" y="19"/>
                  </a:lnTo>
                  <a:lnTo>
                    <a:pt x="22" y="19"/>
                  </a:lnTo>
                  <a:lnTo>
                    <a:pt x="25" y="17"/>
                  </a:lnTo>
                  <a:lnTo>
                    <a:pt x="29" y="15"/>
                  </a:lnTo>
                  <a:lnTo>
                    <a:pt x="27" y="13"/>
                  </a:lnTo>
                  <a:lnTo>
                    <a:pt x="29" y="10"/>
                  </a:lnTo>
                  <a:lnTo>
                    <a:pt x="29" y="5"/>
                  </a:lnTo>
                  <a:lnTo>
                    <a:pt x="29" y="3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2" y="3"/>
                  </a:lnTo>
                  <a:lnTo>
                    <a:pt x="34" y="5"/>
                  </a:lnTo>
                  <a:lnTo>
                    <a:pt x="37" y="5"/>
                  </a:lnTo>
                  <a:lnTo>
                    <a:pt x="37" y="8"/>
                  </a:lnTo>
                  <a:lnTo>
                    <a:pt x="39" y="8"/>
                  </a:lnTo>
                  <a:lnTo>
                    <a:pt x="44" y="10"/>
                  </a:lnTo>
                  <a:lnTo>
                    <a:pt x="46" y="13"/>
                  </a:lnTo>
                  <a:lnTo>
                    <a:pt x="51" y="13"/>
                  </a:lnTo>
                  <a:lnTo>
                    <a:pt x="53" y="13"/>
                  </a:lnTo>
                  <a:lnTo>
                    <a:pt x="53" y="15"/>
                  </a:lnTo>
                  <a:lnTo>
                    <a:pt x="56" y="15"/>
                  </a:ln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104" name="Freeform 1035"/>
            <p:cNvSpPr>
              <a:spLocks/>
            </p:cNvSpPr>
            <p:nvPr/>
          </p:nvSpPr>
          <p:spPr bwMode="auto">
            <a:xfrm>
              <a:off x="3626093" y="3991879"/>
              <a:ext cx="6115" cy="174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105" name="Rectangle 1036"/>
            <p:cNvSpPr>
              <a:spLocks noChangeArrowheads="1"/>
            </p:cNvSpPr>
            <p:nvPr/>
          </p:nvSpPr>
          <p:spPr bwMode="auto">
            <a:xfrm>
              <a:off x="3638328" y="3980220"/>
              <a:ext cx="12235" cy="11659"/>
            </a:xfrm>
            <a:prstGeom prst="rect">
              <a:avLst/>
            </a:prstGeom>
            <a:solidFill>
              <a:schemeClr val="accent1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106" name="Freeform 1037"/>
            <p:cNvSpPr>
              <a:spLocks/>
            </p:cNvSpPr>
            <p:nvPr/>
          </p:nvSpPr>
          <p:spPr bwMode="auto">
            <a:xfrm>
              <a:off x="3638328" y="3939415"/>
              <a:ext cx="6115" cy="116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107" name="Freeform 1038"/>
            <p:cNvSpPr>
              <a:spLocks/>
            </p:cNvSpPr>
            <p:nvPr/>
          </p:nvSpPr>
          <p:spPr bwMode="auto">
            <a:xfrm>
              <a:off x="3607742" y="3921924"/>
              <a:ext cx="30586" cy="4080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7"/>
                </a:cxn>
                <a:cxn ang="0">
                  <a:pos x="3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5" h="7">
                  <a:moveTo>
                    <a:pt x="3" y="0"/>
                  </a:moveTo>
                  <a:lnTo>
                    <a:pt x="5" y="0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solidFill>
              <a:srgbClr val="FF993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108" name="Freeform 1039"/>
            <p:cNvSpPr>
              <a:spLocks/>
            </p:cNvSpPr>
            <p:nvPr/>
          </p:nvSpPr>
          <p:spPr bwMode="auto">
            <a:xfrm>
              <a:off x="3607742" y="3910265"/>
              <a:ext cx="18350" cy="58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109" name="Freeform 1040"/>
            <p:cNvSpPr>
              <a:spLocks/>
            </p:cNvSpPr>
            <p:nvPr/>
          </p:nvSpPr>
          <p:spPr bwMode="auto">
            <a:xfrm>
              <a:off x="3522101" y="3898610"/>
              <a:ext cx="6115" cy="116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110" name="Freeform 1041"/>
            <p:cNvSpPr>
              <a:spLocks/>
            </p:cNvSpPr>
            <p:nvPr/>
          </p:nvSpPr>
          <p:spPr bwMode="auto">
            <a:xfrm>
              <a:off x="3546571" y="3898610"/>
              <a:ext cx="18350" cy="58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111" name="Freeform 1042"/>
            <p:cNvSpPr>
              <a:spLocks/>
            </p:cNvSpPr>
            <p:nvPr/>
          </p:nvSpPr>
          <p:spPr bwMode="auto">
            <a:xfrm>
              <a:off x="3564921" y="3898610"/>
              <a:ext cx="12235" cy="58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112" name="Freeform 1043"/>
            <p:cNvSpPr>
              <a:spLocks/>
            </p:cNvSpPr>
            <p:nvPr/>
          </p:nvSpPr>
          <p:spPr bwMode="auto">
            <a:xfrm>
              <a:off x="3522101" y="3898610"/>
              <a:ext cx="12235" cy="58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113" name="Rectangle 1044"/>
            <p:cNvSpPr>
              <a:spLocks noChangeArrowheads="1"/>
            </p:cNvSpPr>
            <p:nvPr/>
          </p:nvSpPr>
          <p:spPr bwMode="auto">
            <a:xfrm>
              <a:off x="3626093" y="3881119"/>
              <a:ext cx="12235" cy="17486"/>
            </a:xfrm>
            <a:prstGeom prst="rect">
              <a:avLst/>
            </a:prstGeom>
            <a:solidFill>
              <a:schemeClr val="accent1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114" name="Freeform 1045"/>
            <p:cNvSpPr>
              <a:spLocks/>
            </p:cNvSpPr>
            <p:nvPr/>
          </p:nvSpPr>
          <p:spPr bwMode="auto">
            <a:xfrm>
              <a:off x="3564921" y="3857801"/>
              <a:ext cx="73406" cy="6412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2" y="0"/>
                </a:cxn>
                <a:cxn ang="0">
                  <a:pos x="12" y="2"/>
                </a:cxn>
                <a:cxn ang="0">
                  <a:pos x="12" y="4"/>
                </a:cxn>
                <a:cxn ang="0">
                  <a:pos x="10" y="4"/>
                </a:cxn>
                <a:cxn ang="0">
                  <a:pos x="10" y="7"/>
                </a:cxn>
                <a:cxn ang="0">
                  <a:pos x="10" y="9"/>
                </a:cxn>
                <a:cxn ang="0">
                  <a:pos x="7" y="9"/>
                </a:cxn>
                <a:cxn ang="0">
                  <a:pos x="10" y="9"/>
                </a:cxn>
                <a:cxn ang="0">
                  <a:pos x="7" y="9"/>
                </a:cxn>
                <a:cxn ang="0">
                  <a:pos x="5" y="9"/>
                </a:cxn>
                <a:cxn ang="0">
                  <a:pos x="5" y="11"/>
                </a:cxn>
                <a:cxn ang="0">
                  <a:pos x="5" y="9"/>
                </a:cxn>
                <a:cxn ang="0">
                  <a:pos x="5" y="7"/>
                </a:cxn>
                <a:cxn ang="0">
                  <a:pos x="2" y="7"/>
                </a:cxn>
                <a:cxn ang="0">
                  <a:pos x="5" y="7"/>
                </a:cxn>
                <a:cxn ang="0">
                  <a:pos x="2" y="7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7" y="4"/>
                </a:cxn>
                <a:cxn ang="0">
                  <a:pos x="7" y="2"/>
                </a:cxn>
                <a:cxn ang="0">
                  <a:pos x="7" y="0"/>
                </a:cxn>
                <a:cxn ang="0">
                  <a:pos x="10" y="0"/>
                </a:cxn>
              </a:cxnLst>
              <a:rect l="0" t="0" r="r" b="b"/>
              <a:pathLst>
                <a:path w="12" h="11">
                  <a:moveTo>
                    <a:pt x="10" y="0"/>
                  </a:moveTo>
                  <a:lnTo>
                    <a:pt x="12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7"/>
                  </a:lnTo>
                  <a:lnTo>
                    <a:pt x="10" y="9"/>
                  </a:lnTo>
                  <a:lnTo>
                    <a:pt x="7" y="9"/>
                  </a:lnTo>
                  <a:lnTo>
                    <a:pt x="10" y="9"/>
                  </a:lnTo>
                  <a:lnTo>
                    <a:pt x="7" y="9"/>
                  </a:lnTo>
                  <a:lnTo>
                    <a:pt x="5" y="9"/>
                  </a:lnTo>
                  <a:lnTo>
                    <a:pt x="5" y="11"/>
                  </a:lnTo>
                  <a:lnTo>
                    <a:pt x="5" y="9"/>
                  </a:lnTo>
                  <a:lnTo>
                    <a:pt x="5" y="7"/>
                  </a:lnTo>
                  <a:lnTo>
                    <a:pt x="2" y="7"/>
                  </a:lnTo>
                  <a:lnTo>
                    <a:pt x="5" y="7"/>
                  </a:lnTo>
                  <a:lnTo>
                    <a:pt x="2" y="7"/>
                  </a:lnTo>
                  <a:lnTo>
                    <a:pt x="2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0"/>
                  </a:lnTo>
                  <a:lnTo>
                    <a:pt x="10" y="0"/>
                  </a:lnTo>
                </a:path>
              </a:pathLst>
            </a:custGeom>
            <a:solidFill>
              <a:srgbClr val="FF993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115" name="Freeform 1046"/>
            <p:cNvSpPr>
              <a:spLocks/>
            </p:cNvSpPr>
            <p:nvPr/>
          </p:nvSpPr>
          <p:spPr bwMode="auto">
            <a:xfrm>
              <a:off x="3638328" y="3840314"/>
              <a:ext cx="6115" cy="174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116" name="Freeform 1047"/>
            <p:cNvSpPr>
              <a:spLocks/>
            </p:cNvSpPr>
            <p:nvPr/>
          </p:nvSpPr>
          <p:spPr bwMode="auto">
            <a:xfrm>
              <a:off x="3491515" y="3787850"/>
              <a:ext cx="6115" cy="116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117" name="Freeform 1048"/>
            <p:cNvSpPr>
              <a:spLocks/>
            </p:cNvSpPr>
            <p:nvPr/>
          </p:nvSpPr>
          <p:spPr bwMode="auto">
            <a:xfrm>
              <a:off x="3577157" y="3735386"/>
              <a:ext cx="61171" cy="5246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10" y="2"/>
                </a:cxn>
                <a:cxn ang="0">
                  <a:pos x="10" y="5"/>
                </a:cxn>
                <a:cxn ang="0">
                  <a:pos x="10" y="7"/>
                </a:cxn>
                <a:cxn ang="0">
                  <a:pos x="8" y="7"/>
                </a:cxn>
                <a:cxn ang="0">
                  <a:pos x="8" y="9"/>
                </a:cxn>
                <a:cxn ang="0">
                  <a:pos x="5" y="9"/>
                </a:cxn>
                <a:cxn ang="0">
                  <a:pos x="5" y="7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5" y="0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lnTo>
                    <a:pt x="8" y="0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8" y="7"/>
                  </a:lnTo>
                  <a:lnTo>
                    <a:pt x="8" y="9"/>
                  </a:lnTo>
                  <a:lnTo>
                    <a:pt x="5" y="9"/>
                  </a:lnTo>
                  <a:lnTo>
                    <a:pt x="5" y="7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0"/>
                  </a:lnTo>
                </a:path>
              </a:pathLst>
            </a:custGeom>
            <a:solidFill>
              <a:schemeClr val="accent1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118" name="Freeform 1049"/>
            <p:cNvSpPr>
              <a:spLocks/>
            </p:cNvSpPr>
            <p:nvPr/>
          </p:nvSpPr>
          <p:spPr bwMode="auto">
            <a:xfrm>
              <a:off x="3577157" y="3694581"/>
              <a:ext cx="6115" cy="116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119" name="Rectangle 1050"/>
            <p:cNvSpPr>
              <a:spLocks noChangeArrowheads="1"/>
            </p:cNvSpPr>
            <p:nvPr/>
          </p:nvSpPr>
          <p:spPr bwMode="auto">
            <a:xfrm>
              <a:off x="3595507" y="3543021"/>
              <a:ext cx="12235" cy="29146"/>
            </a:xfrm>
            <a:prstGeom prst="rect">
              <a:avLst/>
            </a:prstGeom>
            <a:solidFill>
              <a:schemeClr val="accent1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120" name="Freeform 1051"/>
            <p:cNvSpPr>
              <a:spLocks/>
            </p:cNvSpPr>
            <p:nvPr/>
          </p:nvSpPr>
          <p:spPr bwMode="auto">
            <a:xfrm>
              <a:off x="3577157" y="3420602"/>
              <a:ext cx="18350" cy="58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121" name="Freeform 1052"/>
            <p:cNvSpPr>
              <a:spLocks/>
            </p:cNvSpPr>
            <p:nvPr/>
          </p:nvSpPr>
          <p:spPr bwMode="auto">
            <a:xfrm>
              <a:off x="3626093" y="3403116"/>
              <a:ext cx="6115" cy="174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122" name="Freeform 1055"/>
            <p:cNvSpPr>
              <a:spLocks/>
            </p:cNvSpPr>
            <p:nvPr/>
          </p:nvSpPr>
          <p:spPr bwMode="auto">
            <a:xfrm>
              <a:off x="2635099" y="3245724"/>
              <a:ext cx="562786" cy="396394"/>
            </a:xfrm>
            <a:custGeom>
              <a:avLst/>
              <a:gdLst/>
              <a:ahLst/>
              <a:cxnLst>
                <a:cxn ang="0">
                  <a:pos x="73" y="2"/>
                </a:cxn>
                <a:cxn ang="0">
                  <a:pos x="78" y="12"/>
                </a:cxn>
                <a:cxn ang="0">
                  <a:pos x="82" y="14"/>
                </a:cxn>
                <a:cxn ang="0">
                  <a:pos x="88" y="16"/>
                </a:cxn>
                <a:cxn ang="0">
                  <a:pos x="90" y="19"/>
                </a:cxn>
                <a:cxn ang="0">
                  <a:pos x="92" y="21"/>
                </a:cxn>
                <a:cxn ang="0">
                  <a:pos x="90" y="28"/>
                </a:cxn>
                <a:cxn ang="0">
                  <a:pos x="88" y="30"/>
                </a:cxn>
                <a:cxn ang="0">
                  <a:pos x="80" y="37"/>
                </a:cxn>
                <a:cxn ang="0">
                  <a:pos x="68" y="44"/>
                </a:cxn>
                <a:cxn ang="0">
                  <a:pos x="63" y="47"/>
                </a:cxn>
                <a:cxn ang="0">
                  <a:pos x="56" y="49"/>
                </a:cxn>
                <a:cxn ang="0">
                  <a:pos x="54" y="54"/>
                </a:cxn>
                <a:cxn ang="0">
                  <a:pos x="49" y="58"/>
                </a:cxn>
                <a:cxn ang="0">
                  <a:pos x="44" y="61"/>
                </a:cxn>
                <a:cxn ang="0">
                  <a:pos x="39" y="63"/>
                </a:cxn>
                <a:cxn ang="0">
                  <a:pos x="34" y="65"/>
                </a:cxn>
                <a:cxn ang="0">
                  <a:pos x="32" y="68"/>
                </a:cxn>
                <a:cxn ang="0">
                  <a:pos x="27" y="68"/>
                </a:cxn>
                <a:cxn ang="0">
                  <a:pos x="20" y="65"/>
                </a:cxn>
                <a:cxn ang="0">
                  <a:pos x="20" y="61"/>
                </a:cxn>
                <a:cxn ang="0">
                  <a:pos x="13" y="58"/>
                </a:cxn>
                <a:cxn ang="0">
                  <a:pos x="10" y="56"/>
                </a:cxn>
                <a:cxn ang="0">
                  <a:pos x="8" y="54"/>
                </a:cxn>
                <a:cxn ang="0">
                  <a:pos x="8" y="49"/>
                </a:cxn>
                <a:cxn ang="0">
                  <a:pos x="5" y="44"/>
                </a:cxn>
                <a:cxn ang="0">
                  <a:pos x="0" y="42"/>
                </a:cxn>
                <a:cxn ang="0">
                  <a:pos x="0" y="37"/>
                </a:cxn>
                <a:cxn ang="0">
                  <a:pos x="3" y="33"/>
                </a:cxn>
                <a:cxn ang="0">
                  <a:pos x="5" y="30"/>
                </a:cxn>
                <a:cxn ang="0">
                  <a:pos x="10" y="23"/>
                </a:cxn>
                <a:cxn ang="0">
                  <a:pos x="13" y="21"/>
                </a:cxn>
                <a:cxn ang="0">
                  <a:pos x="15" y="19"/>
                </a:cxn>
                <a:cxn ang="0">
                  <a:pos x="20" y="16"/>
                </a:cxn>
                <a:cxn ang="0">
                  <a:pos x="25" y="14"/>
                </a:cxn>
                <a:cxn ang="0">
                  <a:pos x="29" y="12"/>
                </a:cxn>
                <a:cxn ang="0">
                  <a:pos x="32" y="9"/>
                </a:cxn>
                <a:cxn ang="0">
                  <a:pos x="34" y="7"/>
                </a:cxn>
                <a:cxn ang="0">
                  <a:pos x="39" y="2"/>
                </a:cxn>
                <a:cxn ang="0">
                  <a:pos x="44" y="2"/>
                </a:cxn>
                <a:cxn ang="0">
                  <a:pos x="49" y="2"/>
                </a:cxn>
                <a:cxn ang="0">
                  <a:pos x="54" y="2"/>
                </a:cxn>
                <a:cxn ang="0">
                  <a:pos x="59" y="2"/>
                </a:cxn>
                <a:cxn ang="0">
                  <a:pos x="63" y="2"/>
                </a:cxn>
                <a:cxn ang="0">
                  <a:pos x="70" y="2"/>
                </a:cxn>
              </a:cxnLst>
              <a:rect l="0" t="0" r="r" b="b"/>
              <a:pathLst>
                <a:path w="92" h="68">
                  <a:moveTo>
                    <a:pt x="70" y="2"/>
                  </a:moveTo>
                  <a:lnTo>
                    <a:pt x="73" y="2"/>
                  </a:lnTo>
                  <a:lnTo>
                    <a:pt x="75" y="7"/>
                  </a:lnTo>
                  <a:lnTo>
                    <a:pt x="78" y="12"/>
                  </a:lnTo>
                  <a:lnTo>
                    <a:pt x="80" y="12"/>
                  </a:lnTo>
                  <a:lnTo>
                    <a:pt x="82" y="14"/>
                  </a:lnTo>
                  <a:lnTo>
                    <a:pt x="85" y="16"/>
                  </a:lnTo>
                  <a:lnTo>
                    <a:pt x="88" y="16"/>
                  </a:lnTo>
                  <a:lnTo>
                    <a:pt x="90" y="16"/>
                  </a:lnTo>
                  <a:lnTo>
                    <a:pt x="90" y="19"/>
                  </a:lnTo>
                  <a:lnTo>
                    <a:pt x="92" y="19"/>
                  </a:lnTo>
                  <a:lnTo>
                    <a:pt x="92" y="21"/>
                  </a:lnTo>
                  <a:lnTo>
                    <a:pt x="92" y="23"/>
                  </a:lnTo>
                  <a:lnTo>
                    <a:pt x="90" y="28"/>
                  </a:lnTo>
                  <a:lnTo>
                    <a:pt x="90" y="30"/>
                  </a:lnTo>
                  <a:lnTo>
                    <a:pt x="88" y="30"/>
                  </a:lnTo>
                  <a:lnTo>
                    <a:pt x="85" y="35"/>
                  </a:lnTo>
                  <a:lnTo>
                    <a:pt x="80" y="37"/>
                  </a:lnTo>
                  <a:lnTo>
                    <a:pt x="73" y="40"/>
                  </a:lnTo>
                  <a:lnTo>
                    <a:pt x="68" y="44"/>
                  </a:lnTo>
                  <a:lnTo>
                    <a:pt x="66" y="44"/>
                  </a:lnTo>
                  <a:lnTo>
                    <a:pt x="63" y="47"/>
                  </a:lnTo>
                  <a:lnTo>
                    <a:pt x="59" y="47"/>
                  </a:lnTo>
                  <a:lnTo>
                    <a:pt x="56" y="49"/>
                  </a:lnTo>
                  <a:lnTo>
                    <a:pt x="56" y="51"/>
                  </a:lnTo>
                  <a:lnTo>
                    <a:pt x="54" y="54"/>
                  </a:lnTo>
                  <a:lnTo>
                    <a:pt x="51" y="56"/>
                  </a:lnTo>
                  <a:lnTo>
                    <a:pt x="49" y="58"/>
                  </a:lnTo>
                  <a:lnTo>
                    <a:pt x="47" y="61"/>
                  </a:lnTo>
                  <a:lnTo>
                    <a:pt x="44" y="61"/>
                  </a:lnTo>
                  <a:lnTo>
                    <a:pt x="41" y="63"/>
                  </a:lnTo>
                  <a:lnTo>
                    <a:pt x="39" y="63"/>
                  </a:lnTo>
                  <a:lnTo>
                    <a:pt x="37" y="65"/>
                  </a:lnTo>
                  <a:lnTo>
                    <a:pt x="34" y="65"/>
                  </a:lnTo>
                  <a:lnTo>
                    <a:pt x="34" y="68"/>
                  </a:lnTo>
                  <a:lnTo>
                    <a:pt x="32" y="68"/>
                  </a:lnTo>
                  <a:lnTo>
                    <a:pt x="29" y="68"/>
                  </a:lnTo>
                  <a:lnTo>
                    <a:pt x="27" y="68"/>
                  </a:lnTo>
                  <a:lnTo>
                    <a:pt x="22" y="68"/>
                  </a:lnTo>
                  <a:lnTo>
                    <a:pt x="20" y="65"/>
                  </a:lnTo>
                  <a:lnTo>
                    <a:pt x="20" y="63"/>
                  </a:lnTo>
                  <a:lnTo>
                    <a:pt x="20" y="61"/>
                  </a:lnTo>
                  <a:lnTo>
                    <a:pt x="17" y="61"/>
                  </a:lnTo>
                  <a:lnTo>
                    <a:pt x="13" y="58"/>
                  </a:lnTo>
                  <a:lnTo>
                    <a:pt x="13" y="56"/>
                  </a:lnTo>
                  <a:lnTo>
                    <a:pt x="10" y="56"/>
                  </a:lnTo>
                  <a:lnTo>
                    <a:pt x="10" y="54"/>
                  </a:lnTo>
                  <a:lnTo>
                    <a:pt x="8" y="54"/>
                  </a:lnTo>
                  <a:lnTo>
                    <a:pt x="8" y="51"/>
                  </a:lnTo>
                  <a:lnTo>
                    <a:pt x="8" y="49"/>
                  </a:lnTo>
                  <a:lnTo>
                    <a:pt x="5" y="47"/>
                  </a:lnTo>
                  <a:lnTo>
                    <a:pt x="5" y="44"/>
                  </a:lnTo>
                  <a:lnTo>
                    <a:pt x="3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3" y="35"/>
                  </a:lnTo>
                  <a:lnTo>
                    <a:pt x="3" y="33"/>
                  </a:lnTo>
                  <a:lnTo>
                    <a:pt x="5" y="33"/>
                  </a:lnTo>
                  <a:lnTo>
                    <a:pt x="5" y="30"/>
                  </a:lnTo>
                  <a:lnTo>
                    <a:pt x="5" y="28"/>
                  </a:lnTo>
                  <a:lnTo>
                    <a:pt x="10" y="23"/>
                  </a:lnTo>
                  <a:lnTo>
                    <a:pt x="10" y="21"/>
                  </a:lnTo>
                  <a:lnTo>
                    <a:pt x="13" y="21"/>
                  </a:lnTo>
                  <a:lnTo>
                    <a:pt x="13" y="19"/>
                  </a:lnTo>
                  <a:lnTo>
                    <a:pt x="15" y="19"/>
                  </a:lnTo>
                  <a:lnTo>
                    <a:pt x="17" y="19"/>
                  </a:lnTo>
                  <a:lnTo>
                    <a:pt x="20" y="16"/>
                  </a:lnTo>
                  <a:lnTo>
                    <a:pt x="22" y="16"/>
                  </a:lnTo>
                  <a:lnTo>
                    <a:pt x="25" y="14"/>
                  </a:lnTo>
                  <a:lnTo>
                    <a:pt x="27" y="12"/>
                  </a:lnTo>
                  <a:lnTo>
                    <a:pt x="29" y="12"/>
                  </a:lnTo>
                  <a:lnTo>
                    <a:pt x="32" y="12"/>
                  </a:lnTo>
                  <a:lnTo>
                    <a:pt x="32" y="9"/>
                  </a:lnTo>
                  <a:lnTo>
                    <a:pt x="34" y="9"/>
                  </a:lnTo>
                  <a:lnTo>
                    <a:pt x="34" y="7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41" y="2"/>
                  </a:lnTo>
                  <a:lnTo>
                    <a:pt x="44" y="2"/>
                  </a:lnTo>
                  <a:lnTo>
                    <a:pt x="47" y="2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9" y="2"/>
                  </a:lnTo>
                  <a:lnTo>
                    <a:pt x="61" y="2"/>
                  </a:lnTo>
                  <a:lnTo>
                    <a:pt x="63" y="2"/>
                  </a:lnTo>
                  <a:lnTo>
                    <a:pt x="66" y="0"/>
                  </a:lnTo>
                  <a:lnTo>
                    <a:pt x="70" y="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123" name="Freeform 1056"/>
            <p:cNvSpPr>
              <a:spLocks/>
            </p:cNvSpPr>
            <p:nvPr/>
          </p:nvSpPr>
          <p:spPr bwMode="auto">
            <a:xfrm>
              <a:off x="2635099" y="3245724"/>
              <a:ext cx="562786" cy="396394"/>
            </a:xfrm>
            <a:custGeom>
              <a:avLst/>
              <a:gdLst/>
              <a:ahLst/>
              <a:cxnLst>
                <a:cxn ang="0">
                  <a:pos x="73" y="2"/>
                </a:cxn>
                <a:cxn ang="0">
                  <a:pos x="78" y="12"/>
                </a:cxn>
                <a:cxn ang="0">
                  <a:pos x="82" y="14"/>
                </a:cxn>
                <a:cxn ang="0">
                  <a:pos x="88" y="16"/>
                </a:cxn>
                <a:cxn ang="0">
                  <a:pos x="90" y="19"/>
                </a:cxn>
                <a:cxn ang="0">
                  <a:pos x="92" y="21"/>
                </a:cxn>
                <a:cxn ang="0">
                  <a:pos x="90" y="28"/>
                </a:cxn>
                <a:cxn ang="0">
                  <a:pos x="88" y="30"/>
                </a:cxn>
                <a:cxn ang="0">
                  <a:pos x="80" y="37"/>
                </a:cxn>
                <a:cxn ang="0">
                  <a:pos x="68" y="44"/>
                </a:cxn>
                <a:cxn ang="0">
                  <a:pos x="63" y="47"/>
                </a:cxn>
                <a:cxn ang="0">
                  <a:pos x="56" y="49"/>
                </a:cxn>
                <a:cxn ang="0">
                  <a:pos x="54" y="54"/>
                </a:cxn>
                <a:cxn ang="0">
                  <a:pos x="49" y="58"/>
                </a:cxn>
                <a:cxn ang="0">
                  <a:pos x="44" y="61"/>
                </a:cxn>
                <a:cxn ang="0">
                  <a:pos x="39" y="63"/>
                </a:cxn>
                <a:cxn ang="0">
                  <a:pos x="34" y="65"/>
                </a:cxn>
                <a:cxn ang="0">
                  <a:pos x="32" y="68"/>
                </a:cxn>
                <a:cxn ang="0">
                  <a:pos x="27" y="68"/>
                </a:cxn>
                <a:cxn ang="0">
                  <a:pos x="20" y="65"/>
                </a:cxn>
                <a:cxn ang="0">
                  <a:pos x="20" y="61"/>
                </a:cxn>
                <a:cxn ang="0">
                  <a:pos x="13" y="58"/>
                </a:cxn>
                <a:cxn ang="0">
                  <a:pos x="10" y="56"/>
                </a:cxn>
                <a:cxn ang="0">
                  <a:pos x="8" y="54"/>
                </a:cxn>
                <a:cxn ang="0">
                  <a:pos x="8" y="49"/>
                </a:cxn>
                <a:cxn ang="0">
                  <a:pos x="5" y="44"/>
                </a:cxn>
                <a:cxn ang="0">
                  <a:pos x="0" y="42"/>
                </a:cxn>
                <a:cxn ang="0">
                  <a:pos x="0" y="37"/>
                </a:cxn>
                <a:cxn ang="0">
                  <a:pos x="3" y="33"/>
                </a:cxn>
                <a:cxn ang="0">
                  <a:pos x="5" y="30"/>
                </a:cxn>
                <a:cxn ang="0">
                  <a:pos x="10" y="23"/>
                </a:cxn>
                <a:cxn ang="0">
                  <a:pos x="13" y="21"/>
                </a:cxn>
                <a:cxn ang="0">
                  <a:pos x="15" y="19"/>
                </a:cxn>
                <a:cxn ang="0">
                  <a:pos x="20" y="16"/>
                </a:cxn>
                <a:cxn ang="0">
                  <a:pos x="25" y="14"/>
                </a:cxn>
                <a:cxn ang="0">
                  <a:pos x="29" y="12"/>
                </a:cxn>
                <a:cxn ang="0">
                  <a:pos x="32" y="9"/>
                </a:cxn>
                <a:cxn ang="0">
                  <a:pos x="34" y="7"/>
                </a:cxn>
                <a:cxn ang="0">
                  <a:pos x="39" y="2"/>
                </a:cxn>
                <a:cxn ang="0">
                  <a:pos x="44" y="2"/>
                </a:cxn>
                <a:cxn ang="0">
                  <a:pos x="49" y="2"/>
                </a:cxn>
                <a:cxn ang="0">
                  <a:pos x="54" y="2"/>
                </a:cxn>
                <a:cxn ang="0">
                  <a:pos x="59" y="2"/>
                </a:cxn>
                <a:cxn ang="0">
                  <a:pos x="63" y="2"/>
                </a:cxn>
                <a:cxn ang="0">
                  <a:pos x="70" y="2"/>
                </a:cxn>
              </a:cxnLst>
              <a:rect l="0" t="0" r="r" b="b"/>
              <a:pathLst>
                <a:path w="92" h="68">
                  <a:moveTo>
                    <a:pt x="70" y="2"/>
                  </a:moveTo>
                  <a:lnTo>
                    <a:pt x="73" y="2"/>
                  </a:lnTo>
                  <a:lnTo>
                    <a:pt x="75" y="7"/>
                  </a:lnTo>
                  <a:lnTo>
                    <a:pt x="78" y="12"/>
                  </a:lnTo>
                  <a:lnTo>
                    <a:pt x="80" y="12"/>
                  </a:lnTo>
                  <a:lnTo>
                    <a:pt x="82" y="14"/>
                  </a:lnTo>
                  <a:lnTo>
                    <a:pt x="85" y="16"/>
                  </a:lnTo>
                  <a:lnTo>
                    <a:pt x="88" y="16"/>
                  </a:lnTo>
                  <a:lnTo>
                    <a:pt x="90" y="16"/>
                  </a:lnTo>
                  <a:lnTo>
                    <a:pt x="90" y="19"/>
                  </a:lnTo>
                  <a:lnTo>
                    <a:pt x="92" y="19"/>
                  </a:lnTo>
                  <a:lnTo>
                    <a:pt x="92" y="21"/>
                  </a:lnTo>
                  <a:lnTo>
                    <a:pt x="92" y="23"/>
                  </a:lnTo>
                  <a:lnTo>
                    <a:pt x="90" y="28"/>
                  </a:lnTo>
                  <a:lnTo>
                    <a:pt x="90" y="30"/>
                  </a:lnTo>
                  <a:lnTo>
                    <a:pt x="88" y="30"/>
                  </a:lnTo>
                  <a:lnTo>
                    <a:pt x="85" y="35"/>
                  </a:lnTo>
                  <a:lnTo>
                    <a:pt x="80" y="37"/>
                  </a:lnTo>
                  <a:lnTo>
                    <a:pt x="73" y="40"/>
                  </a:lnTo>
                  <a:lnTo>
                    <a:pt x="68" y="44"/>
                  </a:lnTo>
                  <a:lnTo>
                    <a:pt x="66" y="44"/>
                  </a:lnTo>
                  <a:lnTo>
                    <a:pt x="63" y="47"/>
                  </a:lnTo>
                  <a:lnTo>
                    <a:pt x="59" y="47"/>
                  </a:lnTo>
                  <a:lnTo>
                    <a:pt x="56" y="49"/>
                  </a:lnTo>
                  <a:lnTo>
                    <a:pt x="56" y="51"/>
                  </a:lnTo>
                  <a:lnTo>
                    <a:pt x="54" y="54"/>
                  </a:lnTo>
                  <a:lnTo>
                    <a:pt x="51" y="56"/>
                  </a:lnTo>
                  <a:lnTo>
                    <a:pt x="49" y="58"/>
                  </a:lnTo>
                  <a:lnTo>
                    <a:pt x="47" y="61"/>
                  </a:lnTo>
                  <a:lnTo>
                    <a:pt x="44" y="61"/>
                  </a:lnTo>
                  <a:lnTo>
                    <a:pt x="41" y="63"/>
                  </a:lnTo>
                  <a:lnTo>
                    <a:pt x="39" y="63"/>
                  </a:lnTo>
                  <a:lnTo>
                    <a:pt x="37" y="65"/>
                  </a:lnTo>
                  <a:lnTo>
                    <a:pt x="34" y="65"/>
                  </a:lnTo>
                  <a:lnTo>
                    <a:pt x="34" y="68"/>
                  </a:lnTo>
                  <a:lnTo>
                    <a:pt x="32" y="68"/>
                  </a:lnTo>
                  <a:lnTo>
                    <a:pt x="29" y="68"/>
                  </a:lnTo>
                  <a:lnTo>
                    <a:pt x="27" y="68"/>
                  </a:lnTo>
                  <a:lnTo>
                    <a:pt x="22" y="68"/>
                  </a:lnTo>
                  <a:lnTo>
                    <a:pt x="20" y="65"/>
                  </a:lnTo>
                  <a:lnTo>
                    <a:pt x="20" y="63"/>
                  </a:lnTo>
                  <a:lnTo>
                    <a:pt x="20" y="61"/>
                  </a:lnTo>
                  <a:lnTo>
                    <a:pt x="17" y="61"/>
                  </a:lnTo>
                  <a:lnTo>
                    <a:pt x="13" y="58"/>
                  </a:lnTo>
                  <a:lnTo>
                    <a:pt x="13" y="56"/>
                  </a:lnTo>
                  <a:lnTo>
                    <a:pt x="10" y="56"/>
                  </a:lnTo>
                  <a:lnTo>
                    <a:pt x="10" y="54"/>
                  </a:lnTo>
                  <a:lnTo>
                    <a:pt x="8" y="54"/>
                  </a:lnTo>
                  <a:lnTo>
                    <a:pt x="8" y="51"/>
                  </a:lnTo>
                  <a:lnTo>
                    <a:pt x="8" y="49"/>
                  </a:lnTo>
                  <a:lnTo>
                    <a:pt x="5" y="47"/>
                  </a:lnTo>
                  <a:lnTo>
                    <a:pt x="5" y="44"/>
                  </a:lnTo>
                  <a:lnTo>
                    <a:pt x="3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3" y="35"/>
                  </a:lnTo>
                  <a:lnTo>
                    <a:pt x="3" y="33"/>
                  </a:lnTo>
                  <a:lnTo>
                    <a:pt x="5" y="33"/>
                  </a:lnTo>
                  <a:lnTo>
                    <a:pt x="5" y="30"/>
                  </a:lnTo>
                  <a:lnTo>
                    <a:pt x="5" y="28"/>
                  </a:lnTo>
                  <a:lnTo>
                    <a:pt x="10" y="23"/>
                  </a:lnTo>
                  <a:lnTo>
                    <a:pt x="10" y="21"/>
                  </a:lnTo>
                  <a:lnTo>
                    <a:pt x="13" y="21"/>
                  </a:lnTo>
                  <a:lnTo>
                    <a:pt x="13" y="19"/>
                  </a:lnTo>
                  <a:lnTo>
                    <a:pt x="15" y="19"/>
                  </a:lnTo>
                  <a:lnTo>
                    <a:pt x="17" y="19"/>
                  </a:lnTo>
                  <a:lnTo>
                    <a:pt x="20" y="16"/>
                  </a:lnTo>
                  <a:lnTo>
                    <a:pt x="22" y="16"/>
                  </a:lnTo>
                  <a:lnTo>
                    <a:pt x="25" y="14"/>
                  </a:lnTo>
                  <a:lnTo>
                    <a:pt x="27" y="12"/>
                  </a:lnTo>
                  <a:lnTo>
                    <a:pt x="29" y="12"/>
                  </a:lnTo>
                  <a:lnTo>
                    <a:pt x="32" y="12"/>
                  </a:lnTo>
                  <a:lnTo>
                    <a:pt x="32" y="9"/>
                  </a:lnTo>
                  <a:lnTo>
                    <a:pt x="34" y="9"/>
                  </a:lnTo>
                  <a:lnTo>
                    <a:pt x="34" y="7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41" y="2"/>
                  </a:lnTo>
                  <a:lnTo>
                    <a:pt x="44" y="2"/>
                  </a:lnTo>
                  <a:lnTo>
                    <a:pt x="47" y="2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9" y="2"/>
                  </a:lnTo>
                  <a:lnTo>
                    <a:pt x="61" y="2"/>
                  </a:lnTo>
                  <a:lnTo>
                    <a:pt x="63" y="2"/>
                  </a:lnTo>
                  <a:lnTo>
                    <a:pt x="66" y="0"/>
                  </a:lnTo>
                  <a:lnTo>
                    <a:pt x="70" y="2"/>
                  </a:lnTo>
                  <a:close/>
                </a:path>
              </a:pathLst>
            </a:custGeom>
            <a:solidFill>
              <a:srgbClr val="FF993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124" name="Freeform 1059"/>
            <p:cNvSpPr>
              <a:spLocks/>
            </p:cNvSpPr>
            <p:nvPr/>
          </p:nvSpPr>
          <p:spPr bwMode="auto">
            <a:xfrm>
              <a:off x="3583277" y="3257383"/>
              <a:ext cx="6115" cy="116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125" name="Freeform 1060"/>
            <p:cNvSpPr>
              <a:spLocks/>
            </p:cNvSpPr>
            <p:nvPr/>
          </p:nvSpPr>
          <p:spPr bwMode="auto">
            <a:xfrm>
              <a:off x="3552691" y="3082505"/>
              <a:ext cx="18350" cy="58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126" name="Rectangle 1061"/>
            <p:cNvSpPr>
              <a:spLocks noChangeArrowheads="1"/>
            </p:cNvSpPr>
            <p:nvPr/>
          </p:nvSpPr>
          <p:spPr bwMode="auto">
            <a:xfrm>
              <a:off x="3644453" y="3030041"/>
              <a:ext cx="30586" cy="11659"/>
            </a:xfrm>
            <a:prstGeom prst="rect">
              <a:avLst/>
            </a:prstGeom>
            <a:solidFill>
              <a:schemeClr val="accent1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127" name="Freeform 1062"/>
            <p:cNvSpPr>
              <a:spLocks/>
            </p:cNvSpPr>
            <p:nvPr/>
          </p:nvSpPr>
          <p:spPr bwMode="auto">
            <a:xfrm>
              <a:off x="3552691" y="3030041"/>
              <a:ext cx="18350" cy="58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128" name="Freeform 1063"/>
            <p:cNvSpPr>
              <a:spLocks/>
            </p:cNvSpPr>
            <p:nvPr/>
          </p:nvSpPr>
          <p:spPr bwMode="auto">
            <a:xfrm>
              <a:off x="3601632" y="2989236"/>
              <a:ext cx="12235" cy="58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129" name="Freeform 1064"/>
            <p:cNvSpPr>
              <a:spLocks/>
            </p:cNvSpPr>
            <p:nvPr/>
          </p:nvSpPr>
          <p:spPr bwMode="auto">
            <a:xfrm>
              <a:off x="3540456" y="2960085"/>
              <a:ext cx="12235" cy="58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130" name="Rectangle 1065"/>
            <p:cNvSpPr>
              <a:spLocks noChangeArrowheads="1"/>
            </p:cNvSpPr>
            <p:nvPr/>
          </p:nvSpPr>
          <p:spPr bwMode="auto">
            <a:xfrm>
              <a:off x="3644453" y="2948431"/>
              <a:ext cx="12235" cy="11659"/>
            </a:xfrm>
            <a:prstGeom prst="rect">
              <a:avLst/>
            </a:prstGeom>
            <a:solidFill>
              <a:schemeClr val="accent1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00"/>
            </a:p>
          </p:txBody>
        </p:sp>
        <p:sp>
          <p:nvSpPr>
            <p:cNvPr id="131" name="Rectangle 23"/>
            <p:cNvSpPr>
              <a:spLocks noChangeArrowheads="1"/>
            </p:cNvSpPr>
            <p:nvPr/>
          </p:nvSpPr>
          <p:spPr bwMode="auto">
            <a:xfrm>
              <a:off x="3156615" y="2548121"/>
              <a:ext cx="250588" cy="83565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000" smtClean="0"/>
                <a:t>Palma</a:t>
              </a:r>
              <a:endParaRPr lang="en-US" sz="1000"/>
            </a:p>
          </p:txBody>
        </p:sp>
        <p:sp>
          <p:nvSpPr>
            <p:cNvPr id="132" name="Rectangle 23"/>
            <p:cNvSpPr>
              <a:spLocks noChangeArrowheads="1"/>
            </p:cNvSpPr>
            <p:nvPr/>
          </p:nvSpPr>
          <p:spPr bwMode="auto">
            <a:xfrm>
              <a:off x="3080507" y="2938638"/>
              <a:ext cx="412472" cy="167130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000" dirty="0" err="1" smtClean="0"/>
                <a:t>Mocímboa</a:t>
              </a:r>
              <a:r>
                <a:rPr lang="en-US" sz="1000" dirty="0" smtClean="0"/>
                <a:t/>
              </a:r>
              <a:br>
                <a:rPr lang="en-US" sz="1000" dirty="0" smtClean="0"/>
              </a:br>
              <a:r>
                <a:rPr lang="en-US" sz="1000" dirty="0" smtClean="0"/>
                <a:t>da Praia</a:t>
              </a:r>
              <a:endParaRPr lang="en-US" sz="1000" dirty="0"/>
            </a:p>
          </p:txBody>
        </p:sp>
        <p:sp>
          <p:nvSpPr>
            <p:cNvPr id="133" name="Rectangle 23"/>
            <p:cNvSpPr>
              <a:spLocks noChangeArrowheads="1"/>
            </p:cNvSpPr>
            <p:nvPr/>
          </p:nvSpPr>
          <p:spPr bwMode="auto">
            <a:xfrm>
              <a:off x="2593139" y="4436299"/>
              <a:ext cx="347053" cy="83565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000" dirty="0" err="1" smtClean="0"/>
                <a:t>Ancuabe</a:t>
              </a:r>
              <a:endParaRPr lang="en-US" sz="1000" dirty="0"/>
            </a:p>
          </p:txBody>
        </p:sp>
        <p:sp>
          <p:nvSpPr>
            <p:cNvPr id="134" name="Rectangle 23"/>
            <p:cNvSpPr>
              <a:spLocks noChangeArrowheads="1"/>
            </p:cNvSpPr>
            <p:nvPr/>
          </p:nvSpPr>
          <p:spPr bwMode="auto">
            <a:xfrm>
              <a:off x="1343066" y="4759693"/>
              <a:ext cx="299375" cy="83565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000" dirty="0" err="1" smtClean="0"/>
                <a:t>Balama</a:t>
              </a:r>
              <a:endParaRPr lang="en-US" sz="1000" dirty="0"/>
            </a:p>
          </p:txBody>
        </p:sp>
        <p:sp>
          <p:nvSpPr>
            <p:cNvPr id="135" name="Rectangle 23"/>
            <p:cNvSpPr>
              <a:spLocks noChangeArrowheads="1"/>
            </p:cNvSpPr>
            <p:nvPr/>
          </p:nvSpPr>
          <p:spPr bwMode="auto">
            <a:xfrm>
              <a:off x="2518877" y="4851116"/>
              <a:ext cx="260567" cy="83565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000" dirty="0" err="1" smtClean="0"/>
                <a:t>Chiúre</a:t>
              </a:r>
              <a:endParaRPr lang="en-US" sz="1000" dirty="0"/>
            </a:p>
          </p:txBody>
        </p:sp>
        <p:sp>
          <p:nvSpPr>
            <p:cNvPr id="136" name="Rectangle 23"/>
            <p:cNvSpPr>
              <a:spLocks noChangeArrowheads="1"/>
            </p:cNvSpPr>
            <p:nvPr/>
          </p:nvSpPr>
          <p:spPr bwMode="auto">
            <a:xfrm>
              <a:off x="3699503" y="3881119"/>
              <a:ext cx="121967" cy="83565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000" smtClean="0"/>
                <a:t>Ibo</a:t>
              </a:r>
              <a:endParaRPr lang="en-US" sz="1000"/>
            </a:p>
          </p:txBody>
        </p:sp>
        <p:sp>
          <p:nvSpPr>
            <p:cNvPr id="137" name="Rectangle 23"/>
            <p:cNvSpPr>
              <a:spLocks noChangeArrowheads="1"/>
            </p:cNvSpPr>
            <p:nvPr/>
          </p:nvSpPr>
          <p:spPr bwMode="auto">
            <a:xfrm>
              <a:off x="2969450" y="3543021"/>
              <a:ext cx="359250" cy="83565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000" smtClean="0"/>
                <a:t>Macomia</a:t>
              </a:r>
              <a:endParaRPr lang="en-US" sz="1000"/>
            </a:p>
          </p:txBody>
        </p:sp>
        <p:sp>
          <p:nvSpPr>
            <p:cNvPr id="138" name="Rectangle 23"/>
            <p:cNvSpPr>
              <a:spLocks noChangeArrowheads="1"/>
            </p:cNvSpPr>
            <p:nvPr/>
          </p:nvSpPr>
          <p:spPr bwMode="auto">
            <a:xfrm>
              <a:off x="3418611" y="4651303"/>
              <a:ext cx="260567" cy="83565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000" smtClean="0"/>
                <a:t>Mecúfi</a:t>
              </a:r>
              <a:endParaRPr lang="en-US" sz="1000"/>
            </a:p>
          </p:txBody>
        </p:sp>
        <p:sp>
          <p:nvSpPr>
            <p:cNvPr id="139" name="Rectangle 23"/>
            <p:cNvSpPr>
              <a:spLocks noChangeArrowheads="1"/>
            </p:cNvSpPr>
            <p:nvPr/>
          </p:nvSpPr>
          <p:spPr bwMode="auto">
            <a:xfrm>
              <a:off x="2458294" y="3865548"/>
              <a:ext cx="284961" cy="83565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000" dirty="0" err="1" smtClean="0"/>
                <a:t>Meluco</a:t>
              </a:r>
              <a:endParaRPr lang="en-US" sz="1000" dirty="0"/>
            </a:p>
          </p:txBody>
        </p:sp>
        <p:sp>
          <p:nvSpPr>
            <p:cNvPr id="140" name="Rectangle 23"/>
            <p:cNvSpPr>
              <a:spLocks noChangeArrowheads="1"/>
            </p:cNvSpPr>
            <p:nvPr/>
          </p:nvSpPr>
          <p:spPr bwMode="auto">
            <a:xfrm>
              <a:off x="1571013" y="3861632"/>
              <a:ext cx="435758" cy="83565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000" smtClean="0"/>
                <a:t>Montepuez</a:t>
              </a:r>
              <a:endParaRPr lang="en-US" sz="1000"/>
            </a:p>
          </p:txBody>
        </p:sp>
        <p:sp>
          <p:nvSpPr>
            <p:cNvPr id="141" name="Rectangle 23"/>
            <p:cNvSpPr>
              <a:spLocks noChangeArrowheads="1"/>
            </p:cNvSpPr>
            <p:nvPr/>
          </p:nvSpPr>
          <p:spPr bwMode="auto">
            <a:xfrm>
              <a:off x="1974432" y="2953097"/>
              <a:ext cx="269438" cy="83565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000" smtClean="0"/>
                <a:t>Mueda</a:t>
              </a:r>
              <a:endParaRPr lang="en-US" sz="1000"/>
            </a:p>
          </p:txBody>
        </p:sp>
        <p:sp>
          <p:nvSpPr>
            <p:cNvPr id="142" name="Rectangle 23"/>
            <p:cNvSpPr>
              <a:spLocks noChangeArrowheads="1"/>
            </p:cNvSpPr>
            <p:nvPr/>
          </p:nvSpPr>
          <p:spPr bwMode="auto">
            <a:xfrm>
              <a:off x="2668893" y="3397831"/>
              <a:ext cx="412472" cy="83565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000" dirty="0" err="1" smtClean="0"/>
                <a:t>Muidumbe</a:t>
              </a:r>
              <a:endParaRPr lang="en-US" sz="1000" dirty="0"/>
            </a:p>
          </p:txBody>
        </p:sp>
        <p:sp>
          <p:nvSpPr>
            <p:cNvPr id="143" name="Rectangle 23"/>
            <p:cNvSpPr>
              <a:spLocks noChangeArrowheads="1"/>
            </p:cNvSpPr>
            <p:nvPr/>
          </p:nvSpPr>
          <p:spPr bwMode="auto">
            <a:xfrm>
              <a:off x="1795885" y="5033996"/>
              <a:ext cx="333748" cy="83565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000" dirty="0" err="1" smtClean="0"/>
                <a:t>Namuno</a:t>
              </a:r>
              <a:endParaRPr lang="en-US" sz="1000" dirty="0"/>
            </a:p>
          </p:txBody>
        </p:sp>
        <p:sp>
          <p:nvSpPr>
            <p:cNvPr id="144" name="Rectangle 23"/>
            <p:cNvSpPr>
              <a:spLocks noChangeArrowheads="1"/>
            </p:cNvSpPr>
            <p:nvPr/>
          </p:nvSpPr>
          <p:spPr bwMode="auto">
            <a:xfrm>
              <a:off x="2584915" y="2837657"/>
              <a:ext cx="357033" cy="83565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000" dirty="0" err="1" smtClean="0"/>
                <a:t>Nangade</a:t>
              </a:r>
              <a:endParaRPr lang="en-US" sz="1000" dirty="0"/>
            </a:p>
          </p:txBody>
        </p:sp>
        <p:sp>
          <p:nvSpPr>
            <p:cNvPr id="145" name="Rectangle 23"/>
            <p:cNvSpPr>
              <a:spLocks noChangeArrowheads="1"/>
            </p:cNvSpPr>
            <p:nvPr/>
          </p:nvSpPr>
          <p:spPr bwMode="auto">
            <a:xfrm>
              <a:off x="3047762" y="4199687"/>
              <a:ext cx="293831" cy="167130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000" dirty="0" smtClean="0"/>
                <a:t/>
              </a:r>
              <a:br>
                <a:rPr lang="en-US" sz="1000" dirty="0" smtClean="0"/>
              </a:br>
              <a:r>
                <a:rPr lang="en-US" sz="1000" dirty="0" err="1" smtClean="0"/>
                <a:t>Metuge</a:t>
              </a:r>
              <a:endParaRPr lang="en-US" sz="1000" dirty="0"/>
            </a:p>
          </p:txBody>
        </p:sp>
        <p:sp>
          <p:nvSpPr>
            <p:cNvPr id="146" name="Rectangle 23"/>
            <p:cNvSpPr>
              <a:spLocks noChangeArrowheads="1"/>
            </p:cNvSpPr>
            <p:nvPr/>
          </p:nvSpPr>
          <p:spPr bwMode="auto">
            <a:xfrm>
              <a:off x="3260723" y="4028852"/>
              <a:ext cx="421343" cy="83565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000" dirty="0" err="1" smtClean="0"/>
                <a:t>Quissanga</a:t>
              </a:r>
              <a:endParaRPr lang="en-US" sz="1000" dirty="0"/>
            </a:p>
          </p:txBody>
        </p:sp>
        <p:sp>
          <p:nvSpPr>
            <p:cNvPr id="147" name="TextBox 285"/>
            <p:cNvSpPr txBox="1"/>
            <p:nvPr/>
          </p:nvSpPr>
          <p:spPr>
            <a:xfrm>
              <a:off x="1741744" y="5703086"/>
              <a:ext cx="436866" cy="83565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Pemba city</a:t>
              </a:r>
            </a:p>
          </p:txBody>
        </p:sp>
        <p:sp>
          <p:nvSpPr>
            <p:cNvPr id="148" name="Oval 2"/>
            <p:cNvSpPr>
              <a:spLocks noChangeAspect="1" noChangeArrowheads="1"/>
            </p:cNvSpPr>
            <p:nvPr/>
          </p:nvSpPr>
          <p:spPr bwMode="gray">
            <a:xfrm>
              <a:off x="1587409" y="5720912"/>
              <a:ext cx="118237" cy="118237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endParaRPr lang="en-US" sz="1200" b="1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9" name="Oval 2"/>
            <p:cNvSpPr>
              <a:spLocks noChangeAspect="1" noChangeArrowheads="1"/>
            </p:cNvSpPr>
            <p:nvPr/>
          </p:nvSpPr>
          <p:spPr bwMode="gray">
            <a:xfrm>
              <a:off x="3542915" y="4332499"/>
              <a:ext cx="141884" cy="141884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endParaRPr lang="en-US" sz="1200" b="1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" name="Rectangle 4"/>
            <p:cNvSpPr>
              <a:spLocks noChangeArrowheads="1"/>
            </p:cNvSpPr>
            <p:nvPr/>
          </p:nvSpPr>
          <p:spPr bwMode="auto">
            <a:xfrm>
              <a:off x="3634106" y="5421738"/>
              <a:ext cx="45" cy="83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l"/>
              <a:endParaRPr lang="en-US" sz="100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155" name="Llamada con línea 2 154"/>
          <p:cNvSpPr/>
          <p:nvPr/>
        </p:nvSpPr>
        <p:spPr>
          <a:xfrm>
            <a:off x="7315200" y="4038600"/>
            <a:ext cx="1600200" cy="914400"/>
          </a:xfrm>
          <a:prstGeom prst="borderCallout2">
            <a:avLst>
              <a:gd name="adj1" fmla="val 18750"/>
              <a:gd name="adj2" fmla="val -2531"/>
              <a:gd name="adj3" fmla="val 18750"/>
              <a:gd name="adj4" fmla="val -16667"/>
              <a:gd name="adj5" fmla="val 12488"/>
              <a:gd name="adj6" fmla="val -6199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dirty="0" err="1" smtClean="0">
                <a:solidFill>
                  <a:schemeClr val="tx2">
                    <a:lumMod val="75000"/>
                  </a:schemeClr>
                </a:solidFill>
              </a:rPr>
              <a:t>Pemba</a:t>
            </a:r>
            <a:r>
              <a:rPr lang="es-ES" sz="1200" b="1" dirty="0" smtClean="0">
                <a:solidFill>
                  <a:schemeClr val="tx2">
                    <a:lumMod val="75000"/>
                  </a:schemeClr>
                </a:solidFill>
              </a:rPr>
              <a:t>: 5</a:t>
            </a:r>
            <a:endParaRPr lang="es-ES" sz="12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s-ES" sz="1200" b="1" dirty="0" smtClean="0">
                <a:solidFill>
                  <a:schemeClr val="tx2">
                    <a:lumMod val="75000"/>
                  </a:schemeClr>
                </a:solidFill>
              </a:rPr>
              <a:t>CUAMM; Médicos del Mundo; F Ariel, </a:t>
            </a:r>
            <a:r>
              <a:rPr lang="es-ES" sz="1200" b="1" dirty="0" err="1" smtClean="0">
                <a:solidFill>
                  <a:schemeClr val="tx2">
                    <a:lumMod val="75000"/>
                  </a:schemeClr>
                </a:solidFill>
              </a:rPr>
              <a:t>Medicusmundi</a:t>
            </a:r>
            <a:r>
              <a:rPr lang="es-ES" sz="1200" b="1" dirty="0" smtClean="0">
                <a:solidFill>
                  <a:schemeClr val="tx2">
                    <a:lumMod val="75000"/>
                  </a:schemeClr>
                </a:solidFill>
              </a:rPr>
              <a:t> e FH</a:t>
            </a:r>
            <a:endParaRPr lang="es-ES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6" name="Llamada con línea 2 155"/>
          <p:cNvSpPr/>
          <p:nvPr/>
        </p:nvSpPr>
        <p:spPr>
          <a:xfrm>
            <a:off x="7315200" y="2209800"/>
            <a:ext cx="1697139" cy="74897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0349"/>
              <a:gd name="adj6" fmla="val -55983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dirty="0">
                <a:solidFill>
                  <a:schemeClr val="tx2">
                    <a:lumMod val="75000"/>
                  </a:schemeClr>
                </a:solidFill>
              </a:rPr>
              <a:t>Ibo</a:t>
            </a:r>
            <a:r>
              <a:rPr lang="es-ES" sz="1200" b="1" dirty="0" smtClean="0">
                <a:solidFill>
                  <a:schemeClr val="tx2">
                    <a:lumMod val="75000"/>
                  </a:schemeClr>
                </a:solidFill>
              </a:rPr>
              <a:t>: 4</a:t>
            </a:r>
          </a:p>
          <a:p>
            <a:r>
              <a:rPr lang="pt-BR" sz="1200" b="1" dirty="0" smtClean="0">
                <a:solidFill>
                  <a:schemeClr val="tx2">
                    <a:lumMod val="75000"/>
                  </a:schemeClr>
                </a:solidFill>
              </a:rPr>
              <a:t>Fundação</a:t>
            </a:r>
            <a:r>
              <a:rPr lang="es-ES" sz="1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1200" b="1" dirty="0" err="1" smtClean="0">
                <a:solidFill>
                  <a:schemeClr val="tx2">
                    <a:lumMod val="75000"/>
                  </a:schemeClr>
                </a:solidFill>
              </a:rPr>
              <a:t>Aga</a:t>
            </a:r>
            <a:r>
              <a:rPr lang="es-ES" sz="1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1200" b="1" dirty="0" err="1" smtClean="0">
                <a:solidFill>
                  <a:schemeClr val="tx2">
                    <a:lumMod val="75000"/>
                  </a:schemeClr>
                </a:solidFill>
              </a:rPr>
              <a:t>Khan</a:t>
            </a:r>
            <a:r>
              <a:rPr lang="es-ES" sz="1200" b="1" dirty="0" smtClean="0">
                <a:solidFill>
                  <a:schemeClr val="tx2">
                    <a:lumMod val="75000"/>
                  </a:schemeClr>
                </a:solidFill>
              </a:rPr>
              <a:t>; </a:t>
            </a:r>
            <a:r>
              <a:rPr lang="pt-BR" sz="1200" b="1" dirty="0" smtClean="0">
                <a:solidFill>
                  <a:schemeClr val="tx2">
                    <a:lumMod val="75000"/>
                  </a:schemeClr>
                </a:solidFill>
              </a:rPr>
              <a:t>Fundação Ariel; FDC; MC/Lepra</a:t>
            </a:r>
            <a:endParaRPr lang="pt-BR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7" name="Llamada con línea 2 156"/>
          <p:cNvSpPr/>
          <p:nvPr/>
        </p:nvSpPr>
        <p:spPr>
          <a:xfrm>
            <a:off x="7317877" y="5029200"/>
            <a:ext cx="1697140" cy="914399"/>
          </a:xfrm>
          <a:prstGeom prst="borderCallout2">
            <a:avLst>
              <a:gd name="adj1" fmla="val 39342"/>
              <a:gd name="adj2" fmla="val -3054"/>
              <a:gd name="adj3" fmla="val 5500"/>
              <a:gd name="adj4" fmla="val -19181"/>
              <a:gd name="adj5" fmla="val -107971"/>
              <a:gd name="adj6" fmla="val -77254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dirty="0" err="1">
                <a:solidFill>
                  <a:schemeClr val="tx2">
                    <a:lumMod val="75000"/>
                  </a:schemeClr>
                </a:solidFill>
              </a:rPr>
              <a:t>Metuge</a:t>
            </a:r>
            <a:r>
              <a:rPr lang="es-ES" sz="1200" b="1" dirty="0" smtClean="0">
                <a:solidFill>
                  <a:schemeClr val="tx2">
                    <a:lumMod val="75000"/>
                  </a:schemeClr>
                </a:solidFill>
              </a:rPr>
              <a:t>: 5</a:t>
            </a:r>
          </a:p>
          <a:p>
            <a:r>
              <a:rPr lang="pt-BR" sz="1200" b="1" dirty="0" smtClean="0">
                <a:solidFill>
                  <a:schemeClr val="tx2">
                    <a:lumMod val="75000"/>
                  </a:schemeClr>
                </a:solidFill>
              </a:rPr>
              <a:t>Fundação</a:t>
            </a:r>
            <a:r>
              <a:rPr lang="es-ES" sz="1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1200" b="1" dirty="0" err="1" smtClean="0">
                <a:solidFill>
                  <a:schemeClr val="tx2">
                    <a:lumMod val="75000"/>
                  </a:schemeClr>
                </a:solidFill>
              </a:rPr>
              <a:t>Aga</a:t>
            </a:r>
            <a:r>
              <a:rPr lang="es-ES" sz="1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1200" b="1" dirty="0" err="1" smtClean="0">
                <a:solidFill>
                  <a:schemeClr val="tx2">
                    <a:lumMod val="75000"/>
                  </a:schemeClr>
                </a:solidFill>
              </a:rPr>
              <a:t>Khan</a:t>
            </a:r>
            <a:r>
              <a:rPr lang="es-ES" sz="1200" b="1" dirty="0" smtClean="0">
                <a:solidFill>
                  <a:schemeClr val="tx2">
                    <a:lumMod val="75000"/>
                  </a:schemeClr>
                </a:solidFill>
              </a:rPr>
              <a:t>; </a:t>
            </a:r>
            <a:r>
              <a:rPr lang="pt-BR" sz="1200" b="1" dirty="0" smtClean="0">
                <a:solidFill>
                  <a:schemeClr val="tx2">
                    <a:lumMod val="75000"/>
                  </a:schemeClr>
                </a:solidFill>
              </a:rPr>
              <a:t>Fundação Ariel; FDC; MC/Lepra; Cruz </a:t>
            </a:r>
            <a:r>
              <a:rPr lang="pt-BR" sz="1200" b="1" dirty="0">
                <a:solidFill>
                  <a:schemeClr val="tx2">
                    <a:lumMod val="75000"/>
                  </a:schemeClr>
                </a:solidFill>
              </a:rPr>
              <a:t>Vermelha </a:t>
            </a:r>
          </a:p>
        </p:txBody>
      </p:sp>
      <p:sp>
        <p:nvSpPr>
          <p:cNvPr id="158" name="Llamada con línea 2 157"/>
          <p:cNvSpPr/>
          <p:nvPr/>
        </p:nvSpPr>
        <p:spPr>
          <a:xfrm>
            <a:off x="7317877" y="1600200"/>
            <a:ext cx="1697139" cy="533400"/>
          </a:xfrm>
          <a:prstGeom prst="borderCallout2">
            <a:avLst>
              <a:gd name="adj1" fmla="val 43750"/>
              <a:gd name="adj2" fmla="val -3843"/>
              <a:gd name="adj3" fmla="val 18750"/>
              <a:gd name="adj4" fmla="val -16667"/>
              <a:gd name="adj5" fmla="val 202450"/>
              <a:gd name="adj6" fmla="val -8167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dirty="0" err="1">
                <a:solidFill>
                  <a:schemeClr val="tx2">
                    <a:lumMod val="75000"/>
                  </a:schemeClr>
                </a:solidFill>
              </a:rPr>
              <a:t>Macomia</a:t>
            </a:r>
            <a:r>
              <a:rPr lang="es-ES" sz="1200" b="1" dirty="0" smtClean="0">
                <a:solidFill>
                  <a:schemeClr val="tx2">
                    <a:lumMod val="75000"/>
                  </a:schemeClr>
                </a:solidFill>
              </a:rPr>
              <a:t>: 4 </a:t>
            </a:r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</a:rPr>
              <a:t>Progresso</a:t>
            </a:r>
            <a:r>
              <a:rPr lang="es-ES" sz="1200" b="1" dirty="0" smtClean="0">
                <a:solidFill>
                  <a:schemeClr val="tx2">
                    <a:lumMod val="75000"/>
                  </a:schemeClr>
                </a:solidFill>
              </a:rPr>
              <a:t>; </a:t>
            </a:r>
            <a:r>
              <a:rPr lang="pt-BR" sz="1200" b="1" dirty="0" smtClean="0">
                <a:solidFill>
                  <a:schemeClr val="tx2">
                    <a:lumMod val="75000"/>
                  </a:schemeClr>
                </a:solidFill>
              </a:rPr>
              <a:t>F. Ariel, FDC; MC/Lepra; </a:t>
            </a:r>
            <a:endParaRPr lang="es-ES" sz="12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9" name="Llamada con línea 2 158"/>
          <p:cNvSpPr/>
          <p:nvPr/>
        </p:nvSpPr>
        <p:spPr>
          <a:xfrm flipH="1">
            <a:off x="304798" y="2667000"/>
            <a:ext cx="1876551" cy="838200"/>
          </a:xfrm>
          <a:prstGeom prst="borderCallout2">
            <a:avLst>
              <a:gd name="adj1" fmla="val 33855"/>
              <a:gd name="adj2" fmla="val -3085"/>
              <a:gd name="adj3" fmla="val -15724"/>
              <a:gd name="adj4" fmla="val -21235"/>
              <a:gd name="adj5" fmla="val 43347"/>
              <a:gd name="adj6" fmla="val -13636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>
                <a:solidFill>
                  <a:schemeClr val="tx2">
                    <a:lumMod val="75000"/>
                  </a:schemeClr>
                </a:solidFill>
              </a:rPr>
              <a:t>Meluco</a:t>
            </a:r>
            <a:r>
              <a:rPr lang="pt-BR" sz="1200" b="1" dirty="0" smtClean="0">
                <a:solidFill>
                  <a:schemeClr val="tx2">
                    <a:lumMod val="75000"/>
                  </a:schemeClr>
                </a:solidFill>
              </a:rPr>
              <a:t>: 5</a:t>
            </a:r>
          </a:p>
          <a:p>
            <a:r>
              <a:rPr lang="pt-BR" sz="1200" b="1" dirty="0" smtClean="0">
                <a:solidFill>
                  <a:schemeClr val="tx2">
                    <a:lumMod val="75000"/>
                  </a:schemeClr>
                </a:solidFill>
              </a:rPr>
              <a:t>Fundação</a:t>
            </a:r>
            <a:r>
              <a:rPr lang="es-ES" sz="1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1200" b="1" dirty="0" err="1" smtClean="0">
                <a:solidFill>
                  <a:schemeClr val="tx2">
                    <a:lumMod val="75000"/>
                  </a:schemeClr>
                </a:solidFill>
              </a:rPr>
              <a:t>Aga</a:t>
            </a:r>
            <a:r>
              <a:rPr lang="es-ES" sz="1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1200" b="1" dirty="0" err="1" smtClean="0">
                <a:solidFill>
                  <a:schemeClr val="tx2">
                    <a:lumMod val="75000"/>
                  </a:schemeClr>
                </a:solidFill>
              </a:rPr>
              <a:t>Khan</a:t>
            </a:r>
            <a:r>
              <a:rPr lang="es-ES" sz="1200" b="1" dirty="0" smtClean="0">
                <a:solidFill>
                  <a:schemeClr val="tx2">
                    <a:lumMod val="75000"/>
                  </a:schemeClr>
                </a:solidFill>
              </a:rPr>
              <a:t>; </a:t>
            </a:r>
            <a:r>
              <a:rPr lang="pt-BR" sz="1200" b="1" dirty="0" smtClean="0">
                <a:solidFill>
                  <a:schemeClr val="tx2">
                    <a:lumMod val="75000"/>
                  </a:schemeClr>
                </a:solidFill>
              </a:rPr>
              <a:t>Fundação Ariel, FH; FDC; MC/Lepra</a:t>
            </a:r>
            <a:r>
              <a:rPr lang="es-ES" sz="1200" b="1" dirty="0" smtClean="0">
                <a:solidFill>
                  <a:schemeClr val="tx2">
                    <a:lumMod val="75000"/>
                  </a:schemeClr>
                </a:solidFill>
              </a:rPr>
              <a:t>;   </a:t>
            </a:r>
            <a:endParaRPr lang="pt-BR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0" name="Llamada con línea 2 159"/>
          <p:cNvSpPr/>
          <p:nvPr/>
        </p:nvSpPr>
        <p:spPr>
          <a:xfrm>
            <a:off x="7315030" y="762001"/>
            <a:ext cx="1699986" cy="76199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05831"/>
              <a:gd name="adj6" fmla="val -7124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err="1" smtClean="0">
                <a:solidFill>
                  <a:schemeClr val="tx2">
                    <a:lumMod val="75000"/>
                  </a:schemeClr>
                </a:solidFill>
              </a:rPr>
              <a:t>Mocimboa</a:t>
            </a:r>
            <a:r>
              <a:rPr lang="pt-BR" sz="1200" b="1" dirty="0" smtClean="0">
                <a:solidFill>
                  <a:schemeClr val="tx2">
                    <a:lumMod val="75000"/>
                  </a:schemeClr>
                </a:solidFill>
              </a:rPr>
              <a:t>: 5</a:t>
            </a:r>
          </a:p>
          <a:p>
            <a:r>
              <a:rPr lang="pt-BR" sz="1200" b="1" dirty="0" smtClean="0">
                <a:solidFill>
                  <a:schemeClr val="tx2">
                    <a:lumMod val="75000"/>
                  </a:schemeClr>
                </a:solidFill>
              </a:rPr>
              <a:t>CUAMM, Fundação Aga Khan; Fundação Ariel; FDC; MC/Lepra, </a:t>
            </a:r>
            <a:endParaRPr lang="es-ES" sz="12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1" name="Llamada con línea 2 160"/>
          <p:cNvSpPr/>
          <p:nvPr/>
        </p:nvSpPr>
        <p:spPr>
          <a:xfrm>
            <a:off x="7315200" y="0"/>
            <a:ext cx="1680526" cy="685800"/>
          </a:xfrm>
          <a:prstGeom prst="borderCallout2">
            <a:avLst>
              <a:gd name="adj1" fmla="val 18750"/>
              <a:gd name="adj2" fmla="val -1636"/>
              <a:gd name="adj3" fmla="val 18750"/>
              <a:gd name="adj4" fmla="val -16667"/>
              <a:gd name="adj5" fmla="val 99368"/>
              <a:gd name="adj6" fmla="val -8095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smtClean="0">
                <a:solidFill>
                  <a:schemeClr val="tx2">
                    <a:lumMod val="75000"/>
                  </a:schemeClr>
                </a:solidFill>
              </a:rPr>
              <a:t>Palma: 4</a:t>
            </a:r>
          </a:p>
          <a:p>
            <a:r>
              <a:rPr lang="pt-BR" sz="1200" b="1" dirty="0" smtClean="0">
                <a:solidFill>
                  <a:schemeClr val="tx2">
                    <a:lumMod val="75000"/>
                  </a:schemeClr>
                </a:solidFill>
              </a:rPr>
              <a:t>Fundação Ariel; FDC; MC/Lepra; CUAMM</a:t>
            </a:r>
            <a:endParaRPr lang="es-ES" sz="12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2" name="Llamada con línea 2 161"/>
          <p:cNvSpPr/>
          <p:nvPr/>
        </p:nvSpPr>
        <p:spPr>
          <a:xfrm flipH="1">
            <a:off x="2819400" y="228600"/>
            <a:ext cx="1255962" cy="838200"/>
          </a:xfrm>
          <a:prstGeom prst="borderCallout2">
            <a:avLst>
              <a:gd name="adj1" fmla="val 73623"/>
              <a:gd name="adj2" fmla="val -1179"/>
              <a:gd name="adj3" fmla="val 135098"/>
              <a:gd name="adj4" fmla="val -25003"/>
              <a:gd name="adj5" fmla="val 153232"/>
              <a:gd name="adj6" fmla="val -7885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err="1" smtClean="0">
                <a:solidFill>
                  <a:schemeClr val="tx2">
                    <a:lumMod val="75000"/>
                  </a:schemeClr>
                </a:solidFill>
              </a:rPr>
              <a:t>Nangade</a:t>
            </a:r>
            <a:r>
              <a:rPr lang="pt-BR" sz="1200" b="1" dirty="0" smtClean="0">
                <a:solidFill>
                  <a:schemeClr val="tx2">
                    <a:lumMod val="75000"/>
                  </a:schemeClr>
                </a:solidFill>
              </a:rPr>
              <a:t>: 4</a:t>
            </a:r>
          </a:p>
          <a:p>
            <a:r>
              <a:rPr lang="pt-BR" sz="1200" b="1" dirty="0" smtClean="0">
                <a:solidFill>
                  <a:schemeClr val="tx2">
                    <a:lumMod val="75000"/>
                  </a:schemeClr>
                </a:solidFill>
              </a:rPr>
              <a:t>Fundação Ariel, FH; FDC; MC/Lepra</a:t>
            </a:r>
          </a:p>
        </p:txBody>
      </p:sp>
      <p:sp>
        <p:nvSpPr>
          <p:cNvPr id="163" name="Llamada con línea 2 162"/>
          <p:cNvSpPr/>
          <p:nvPr/>
        </p:nvSpPr>
        <p:spPr>
          <a:xfrm flipH="1">
            <a:off x="304799" y="3657600"/>
            <a:ext cx="1876551" cy="791773"/>
          </a:xfrm>
          <a:prstGeom prst="borderCallout2">
            <a:avLst>
              <a:gd name="adj1" fmla="val 25214"/>
              <a:gd name="adj2" fmla="val -4336"/>
              <a:gd name="adj3" fmla="val 20905"/>
              <a:gd name="adj4" fmla="val -14954"/>
              <a:gd name="adj5" fmla="val -12847"/>
              <a:gd name="adj6" fmla="val -7363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smtClean="0">
                <a:solidFill>
                  <a:schemeClr val="tx2">
                    <a:lumMod val="75000"/>
                  </a:schemeClr>
                </a:solidFill>
              </a:rPr>
              <a:t>Montepuez: 5</a:t>
            </a:r>
          </a:p>
          <a:p>
            <a:r>
              <a:rPr lang="pt-BR" sz="1200" b="1" dirty="0" smtClean="0">
                <a:solidFill>
                  <a:schemeClr val="tx2">
                    <a:lumMod val="75000"/>
                  </a:schemeClr>
                </a:solidFill>
              </a:rPr>
              <a:t>CUAMM, Fundação Ariel; FDC; MC/Lepra</a:t>
            </a:r>
            <a:r>
              <a:rPr lang="es-ES" sz="1200" b="1" dirty="0" smtClean="0">
                <a:solidFill>
                  <a:schemeClr val="tx2">
                    <a:lumMod val="75000"/>
                  </a:schemeClr>
                </a:solidFill>
              </a:rPr>
              <a:t>; Cruz </a:t>
            </a:r>
            <a:r>
              <a:rPr lang="es-ES" sz="1200" b="1" dirty="0" err="1">
                <a:solidFill>
                  <a:schemeClr val="tx2">
                    <a:lumMod val="75000"/>
                  </a:schemeClr>
                </a:solidFill>
              </a:rPr>
              <a:t>Vermelha</a:t>
            </a:r>
            <a:r>
              <a:rPr lang="es-ES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12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s-ES" sz="1200" b="1" dirty="0" err="1" smtClean="0">
                <a:solidFill>
                  <a:schemeClr val="tx2">
                    <a:lumMod val="75000"/>
                  </a:schemeClr>
                </a:solidFill>
              </a:rPr>
              <a:t>Agha</a:t>
            </a:r>
            <a:r>
              <a:rPr lang="es-ES" sz="1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1200" b="1" dirty="0" err="1" smtClean="0">
                <a:solidFill>
                  <a:schemeClr val="tx2">
                    <a:lumMod val="75000"/>
                  </a:schemeClr>
                </a:solidFill>
              </a:rPr>
              <a:t>Khan</a:t>
            </a:r>
            <a:endParaRPr lang="es-ES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4" name="Llamada con línea 2 163"/>
          <p:cNvSpPr/>
          <p:nvPr/>
        </p:nvSpPr>
        <p:spPr>
          <a:xfrm flipH="1">
            <a:off x="304799" y="4572000"/>
            <a:ext cx="1876551" cy="609600"/>
          </a:xfrm>
          <a:prstGeom prst="borderCallout2">
            <a:avLst>
              <a:gd name="adj1" fmla="val 37577"/>
              <a:gd name="adj2" fmla="val -87"/>
              <a:gd name="adj3" fmla="val 18750"/>
              <a:gd name="adj4" fmla="val -16667"/>
              <a:gd name="adj5" fmla="val 54698"/>
              <a:gd name="adj6" fmla="val -48444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smtClean="0">
                <a:solidFill>
                  <a:schemeClr val="tx2">
                    <a:lumMod val="75000"/>
                  </a:schemeClr>
                </a:solidFill>
              </a:rPr>
              <a:t>Balama: 4</a:t>
            </a:r>
          </a:p>
          <a:p>
            <a:r>
              <a:rPr lang="pt-BR" sz="1200" b="1" dirty="0" smtClean="0">
                <a:solidFill>
                  <a:schemeClr val="tx2">
                    <a:lumMod val="75000"/>
                  </a:schemeClr>
                </a:solidFill>
              </a:rPr>
              <a:t>Fundação Ariel; FDC; MC/Lepra; Agha Khan</a:t>
            </a:r>
            <a:endParaRPr lang="es-ES" sz="12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5" name="Llamada con línea 2 164"/>
          <p:cNvSpPr/>
          <p:nvPr/>
        </p:nvSpPr>
        <p:spPr>
          <a:xfrm flipH="1">
            <a:off x="269100" y="5257800"/>
            <a:ext cx="1876551" cy="838199"/>
          </a:xfrm>
          <a:prstGeom prst="borderCallout2">
            <a:avLst>
              <a:gd name="adj1" fmla="val 23365"/>
              <a:gd name="adj2" fmla="val -1586"/>
              <a:gd name="adj3" fmla="val 18750"/>
              <a:gd name="adj4" fmla="val -16667"/>
              <a:gd name="adj5" fmla="val 12726"/>
              <a:gd name="adj6" fmla="val -8441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smtClean="0">
                <a:solidFill>
                  <a:schemeClr val="tx2">
                    <a:lumMod val="75000"/>
                  </a:schemeClr>
                </a:solidFill>
              </a:rPr>
              <a:t>Namuno: 4</a:t>
            </a:r>
          </a:p>
          <a:p>
            <a:r>
              <a:rPr lang="pt-BR" sz="1200" b="1" dirty="0" smtClean="0">
                <a:solidFill>
                  <a:schemeClr val="tx2">
                    <a:lumMod val="75000"/>
                  </a:schemeClr>
                </a:solidFill>
              </a:rPr>
              <a:t>Fundação Ariel; FDC; MC/Lepra</a:t>
            </a:r>
            <a:r>
              <a:rPr lang="es-ES" sz="1200" b="1" dirty="0" smtClean="0">
                <a:solidFill>
                  <a:schemeClr val="tx2">
                    <a:lumMod val="75000"/>
                  </a:schemeClr>
                </a:solidFill>
              </a:rPr>
              <a:t>; </a:t>
            </a:r>
            <a:r>
              <a:rPr lang="es-ES" sz="1200" b="1" dirty="0">
                <a:solidFill>
                  <a:schemeClr val="tx2">
                    <a:lumMod val="75000"/>
                  </a:schemeClr>
                </a:solidFill>
              </a:rPr>
              <a:t>Cruz </a:t>
            </a:r>
            <a:r>
              <a:rPr lang="es-ES" sz="1200" b="1" dirty="0" err="1">
                <a:solidFill>
                  <a:schemeClr val="tx2">
                    <a:lumMod val="75000"/>
                  </a:schemeClr>
                </a:solidFill>
              </a:rPr>
              <a:t>Vermelha</a:t>
            </a:r>
            <a:r>
              <a:rPr lang="es-ES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66" name="Llamada con línea 2 165"/>
          <p:cNvSpPr/>
          <p:nvPr/>
        </p:nvSpPr>
        <p:spPr>
          <a:xfrm flipH="1">
            <a:off x="4753394" y="5943600"/>
            <a:ext cx="2180803" cy="762000"/>
          </a:xfrm>
          <a:prstGeom prst="borderCallout2">
            <a:avLst>
              <a:gd name="adj1" fmla="val -1242"/>
              <a:gd name="adj2" fmla="val 46617"/>
              <a:gd name="adj3" fmla="val -42614"/>
              <a:gd name="adj4" fmla="val 41817"/>
              <a:gd name="adj5" fmla="val -198464"/>
              <a:gd name="adj6" fmla="val 6911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smtClean="0">
                <a:solidFill>
                  <a:schemeClr val="tx2">
                    <a:lumMod val="75000"/>
                  </a:schemeClr>
                </a:solidFill>
              </a:rPr>
              <a:t>Ancuabe:  5</a:t>
            </a:r>
          </a:p>
          <a:p>
            <a:r>
              <a:rPr lang="pt-BR" sz="1200" b="1" dirty="0" smtClean="0">
                <a:solidFill>
                  <a:schemeClr val="tx2">
                    <a:lumMod val="75000"/>
                  </a:schemeClr>
                </a:solidFill>
              </a:rPr>
              <a:t>Fundação Ariel; FDC; MC/Lepra; Solidar-Med; Fundação Wiwanana;</a:t>
            </a:r>
            <a:endParaRPr lang="pt-BR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8" name="Llamada con línea 2 167"/>
          <p:cNvSpPr/>
          <p:nvPr/>
        </p:nvSpPr>
        <p:spPr>
          <a:xfrm flipH="1">
            <a:off x="285750" y="1790700"/>
            <a:ext cx="1851808" cy="647700"/>
          </a:xfrm>
          <a:prstGeom prst="borderCallout2">
            <a:avLst>
              <a:gd name="adj1" fmla="val 54764"/>
              <a:gd name="adj2" fmla="val -1764"/>
              <a:gd name="adj3" fmla="val 58194"/>
              <a:gd name="adj4" fmla="val -15195"/>
              <a:gd name="adj5" fmla="val 15495"/>
              <a:gd name="adj6" fmla="val -115703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smtClean="0">
                <a:solidFill>
                  <a:schemeClr val="tx2">
                    <a:lumMod val="75000"/>
                  </a:schemeClr>
                </a:solidFill>
              </a:rPr>
              <a:t>Mueda: 4</a:t>
            </a:r>
          </a:p>
          <a:p>
            <a:r>
              <a:rPr lang="pt-BR" sz="1200" b="1" dirty="0" smtClean="0">
                <a:solidFill>
                  <a:schemeClr val="tx2">
                    <a:lumMod val="75000"/>
                  </a:schemeClr>
                </a:solidFill>
              </a:rPr>
              <a:t>CUAMM, Fundação Ariel; FDC; MC/Lepra; Mueda</a:t>
            </a:r>
            <a:endParaRPr lang="pt-BR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9" name="Llamada con línea 2 168"/>
          <p:cNvSpPr/>
          <p:nvPr/>
        </p:nvSpPr>
        <p:spPr>
          <a:xfrm>
            <a:off x="2133600" y="5977698"/>
            <a:ext cx="2191177" cy="880302"/>
          </a:xfrm>
          <a:prstGeom prst="borderCallout2">
            <a:avLst>
              <a:gd name="adj1" fmla="val 1244"/>
              <a:gd name="adj2" fmla="val 46962"/>
              <a:gd name="adj3" fmla="val -24342"/>
              <a:gd name="adj4" fmla="val 126121"/>
              <a:gd name="adj5" fmla="val -89453"/>
              <a:gd name="adj6" fmla="val 14790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dirty="0" err="1" smtClean="0">
                <a:solidFill>
                  <a:schemeClr val="tx2">
                    <a:lumMod val="75000"/>
                  </a:schemeClr>
                </a:solidFill>
              </a:rPr>
              <a:t>Chiure</a:t>
            </a:r>
            <a:r>
              <a:rPr lang="es-ES" sz="1200" b="1" dirty="0" smtClean="0">
                <a:solidFill>
                  <a:schemeClr val="tx2">
                    <a:lumMod val="75000"/>
                  </a:schemeClr>
                </a:solidFill>
              </a:rPr>
              <a:t>: 7</a:t>
            </a:r>
          </a:p>
          <a:p>
            <a:r>
              <a:rPr lang="pt-BR" sz="1200" b="1" dirty="0" smtClean="0">
                <a:solidFill>
                  <a:schemeClr val="tx2">
                    <a:lumMod val="75000"/>
                  </a:schemeClr>
                </a:solidFill>
              </a:rPr>
              <a:t>CUAMM, Fundação Ariel; FDC; MC/Lepra; Solidar-Med; Fundação Wiwanana; </a:t>
            </a:r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</a:rPr>
              <a:t>Aga Khan</a:t>
            </a:r>
            <a:endParaRPr lang="pt-BR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0" name="Llamada con línea 2 169"/>
          <p:cNvSpPr/>
          <p:nvPr/>
        </p:nvSpPr>
        <p:spPr>
          <a:xfrm flipH="1">
            <a:off x="4191000" y="0"/>
            <a:ext cx="1447800" cy="914400"/>
          </a:xfrm>
          <a:prstGeom prst="borderCallout2">
            <a:avLst>
              <a:gd name="adj1" fmla="val 120347"/>
              <a:gd name="adj2" fmla="val 38191"/>
              <a:gd name="adj3" fmla="val 143717"/>
              <a:gd name="adj4" fmla="val 18382"/>
              <a:gd name="adj5" fmla="val 255219"/>
              <a:gd name="adj6" fmla="val 2375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dirty="0" err="1" smtClean="0">
                <a:solidFill>
                  <a:schemeClr val="tx2">
                    <a:lumMod val="75000"/>
                  </a:schemeClr>
                </a:solidFill>
              </a:rPr>
              <a:t>Muidumbe</a:t>
            </a:r>
            <a:r>
              <a:rPr lang="es-ES" sz="1200" b="1" dirty="0" smtClean="0">
                <a:solidFill>
                  <a:schemeClr val="tx2">
                    <a:lumMod val="75000"/>
                  </a:schemeClr>
                </a:solidFill>
              </a:rPr>
              <a:t>: 4</a:t>
            </a:r>
          </a:p>
          <a:p>
            <a:r>
              <a:rPr lang="pt-BR" sz="1200" b="1" dirty="0" smtClean="0">
                <a:solidFill>
                  <a:schemeClr val="tx2">
                    <a:lumMod val="75000"/>
                  </a:schemeClr>
                </a:solidFill>
              </a:rPr>
              <a:t>Fundação Ariel; FDC; MC/Lepra  e Progresso </a:t>
            </a:r>
            <a:endParaRPr lang="es-ES" sz="12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1" name="Llamada con línea 2 170"/>
          <p:cNvSpPr/>
          <p:nvPr/>
        </p:nvSpPr>
        <p:spPr>
          <a:xfrm>
            <a:off x="7446861" y="3124200"/>
            <a:ext cx="1697139" cy="78449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0564"/>
              <a:gd name="adj6" fmla="val -62872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smtClean="0">
                <a:solidFill>
                  <a:schemeClr val="tx2">
                    <a:lumMod val="75000"/>
                  </a:schemeClr>
                </a:solidFill>
              </a:rPr>
              <a:t>Quissanga: 4</a:t>
            </a:r>
          </a:p>
          <a:p>
            <a:r>
              <a:rPr lang="pt-BR" sz="1200" b="1" dirty="0" smtClean="0">
                <a:solidFill>
                  <a:schemeClr val="tx2">
                    <a:lumMod val="75000"/>
                  </a:schemeClr>
                </a:solidFill>
              </a:rPr>
              <a:t>Fundação</a:t>
            </a:r>
            <a:r>
              <a:rPr lang="es-ES" sz="1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1200" b="1" dirty="0" err="1" smtClean="0">
                <a:solidFill>
                  <a:schemeClr val="tx2">
                    <a:lumMod val="75000"/>
                  </a:schemeClr>
                </a:solidFill>
              </a:rPr>
              <a:t>Aga</a:t>
            </a:r>
            <a:r>
              <a:rPr lang="es-ES" sz="1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1200" b="1" dirty="0" err="1" smtClean="0">
                <a:solidFill>
                  <a:schemeClr val="tx2">
                    <a:lumMod val="75000"/>
                  </a:schemeClr>
                </a:solidFill>
              </a:rPr>
              <a:t>Khan</a:t>
            </a:r>
            <a:r>
              <a:rPr lang="es-ES" sz="1200" b="1" dirty="0" smtClean="0">
                <a:solidFill>
                  <a:schemeClr val="tx2">
                    <a:lumMod val="75000"/>
                  </a:schemeClr>
                </a:solidFill>
              </a:rPr>
              <a:t>; </a:t>
            </a:r>
            <a:r>
              <a:rPr lang="pt-BR" sz="1200" b="1" dirty="0" smtClean="0">
                <a:solidFill>
                  <a:schemeClr val="tx2">
                    <a:lumMod val="75000"/>
                  </a:schemeClr>
                </a:solidFill>
              </a:rPr>
              <a:t>Fundação Ariel; FDC; MC/Lepra; </a:t>
            </a:r>
            <a:endParaRPr lang="pt-BR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2" name="Llamada con línea 2 171"/>
          <p:cNvSpPr/>
          <p:nvPr/>
        </p:nvSpPr>
        <p:spPr>
          <a:xfrm>
            <a:off x="7042928" y="6016121"/>
            <a:ext cx="1530935" cy="719327"/>
          </a:xfrm>
          <a:prstGeom prst="borderCallout2">
            <a:avLst>
              <a:gd name="adj1" fmla="val -3990"/>
              <a:gd name="adj2" fmla="val 10742"/>
              <a:gd name="adj3" fmla="val -32960"/>
              <a:gd name="adj4" fmla="val -9668"/>
              <a:gd name="adj5" fmla="val -164082"/>
              <a:gd name="adj6" fmla="val -5171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dirty="0" err="1" smtClean="0">
                <a:solidFill>
                  <a:schemeClr val="tx2">
                    <a:lumMod val="75000"/>
                  </a:schemeClr>
                </a:solidFill>
              </a:rPr>
              <a:t>Mecufi</a:t>
            </a:r>
            <a:r>
              <a:rPr lang="es-ES" sz="1200" b="1" dirty="0" smtClean="0">
                <a:solidFill>
                  <a:schemeClr val="tx2">
                    <a:lumMod val="75000"/>
                  </a:schemeClr>
                </a:solidFill>
              </a:rPr>
              <a:t>: 3</a:t>
            </a:r>
          </a:p>
          <a:p>
            <a:r>
              <a:rPr lang="pt-BR" sz="1200" b="1" dirty="0" smtClean="0">
                <a:solidFill>
                  <a:schemeClr val="tx2">
                    <a:lumMod val="75000"/>
                  </a:schemeClr>
                </a:solidFill>
              </a:rPr>
              <a:t>Fundação Ariel; FDC; MC/Lepra;</a:t>
            </a:r>
            <a:endParaRPr lang="es-ES" sz="12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3" name="CuadroTexto 172"/>
          <p:cNvSpPr txBox="1"/>
          <p:nvPr/>
        </p:nvSpPr>
        <p:spPr>
          <a:xfrm>
            <a:off x="228600" y="152400"/>
            <a:ext cx="2514600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Distribuzione  dei partners nella Provincia</a:t>
            </a:r>
            <a:endParaRPr lang="pt-BR" sz="2400" b="1" dirty="0"/>
          </a:p>
        </p:txBody>
      </p:sp>
      <p:sp>
        <p:nvSpPr>
          <p:cNvPr id="167" name="Rectangle 23"/>
          <p:cNvSpPr>
            <a:spLocks noChangeArrowheads="1"/>
          </p:cNvSpPr>
          <p:nvPr/>
        </p:nvSpPr>
        <p:spPr bwMode="auto">
          <a:xfrm>
            <a:off x="6477000" y="3886200"/>
            <a:ext cx="460636" cy="307777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000" dirty="0" err="1" smtClean="0"/>
              <a:t>Cidade</a:t>
            </a:r>
            <a:r>
              <a:rPr lang="en-US" sz="1000" dirty="0" smtClean="0"/>
              <a:t> Pemba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8854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PT" dirty="0" smtClean="0">
                <a:latin typeface="Arial Narrow" pitchFamily="34" charset="0"/>
              </a:rPr>
              <a:t>Per garantire l’intervento delle ONG nelle aree con necessita’ reali </a:t>
            </a:r>
            <a:r>
              <a:rPr lang="pt-BR" dirty="0" smtClean="0">
                <a:latin typeface="Arial Narrow" pitchFamily="34" charset="0"/>
              </a:rPr>
              <a:t>(es. distretti prioritari) – EQUITA’ </a:t>
            </a:r>
          </a:p>
          <a:p>
            <a:pPr algn="just"/>
            <a:endParaRPr lang="pt-BR" dirty="0" smtClean="0">
              <a:latin typeface="Arial Narrow" pitchFamily="34" charset="0"/>
            </a:endParaRPr>
          </a:p>
          <a:p>
            <a:pPr algn="just"/>
            <a:r>
              <a:rPr lang="pt-BR" dirty="0" smtClean="0">
                <a:latin typeface="Arial Narrow" pitchFamily="34" charset="0"/>
              </a:rPr>
              <a:t>Per assicurare la non sovrapposizione degli interventi fra partners di progetto - EFFICIENZA</a:t>
            </a:r>
          </a:p>
          <a:p>
            <a:pPr algn="just"/>
            <a:endParaRPr lang="pt-BR" dirty="0" smtClean="0">
              <a:latin typeface="Arial Narrow" pitchFamily="34" charset="0"/>
            </a:endParaRPr>
          </a:p>
          <a:p>
            <a:pPr algn="just"/>
            <a:r>
              <a:rPr lang="pt-BR" dirty="0" smtClean="0">
                <a:latin typeface="Arial Narrow" pitchFamily="34" charset="0"/>
              </a:rPr>
              <a:t>Per assicurare un maggior controllo degli interventi- QUALITA’ E EFFICACIA  </a:t>
            </a:r>
          </a:p>
          <a:p>
            <a:pPr algn="just"/>
            <a:endParaRPr lang="pt-BR" dirty="0" smtClean="0">
              <a:latin typeface="Arial Narrow" pitchFamily="34" charset="0"/>
            </a:endParaRPr>
          </a:p>
          <a:p>
            <a:pPr algn="just"/>
            <a:r>
              <a:rPr lang="pt-BR" dirty="0" smtClean="0">
                <a:latin typeface="Arial Narrow" pitchFamily="34" charset="0"/>
              </a:rPr>
              <a:t>Per garantire la sostenibilitá dell’intervento – COMPLEMENTARIETA’</a:t>
            </a:r>
          </a:p>
          <a:p>
            <a:pPr algn="just"/>
            <a:endParaRPr lang="pt-BR" dirty="0" smtClean="0">
              <a:latin typeface="Arial Narrow" pitchFamily="34" charset="0"/>
            </a:endParaRPr>
          </a:p>
          <a:p>
            <a:pPr marL="109728" indent="0" algn="ctr">
              <a:buNone/>
            </a:pPr>
            <a:r>
              <a:rPr lang="pt-BR" dirty="0" smtClean="0">
                <a:solidFill>
                  <a:srgbClr val="FF0000"/>
                </a:solidFill>
                <a:latin typeface="Arial Narrow" pitchFamily="34" charset="0"/>
              </a:rPr>
              <a:t>Perche’ realizzare un progetto? Quando? Dove?</a:t>
            </a:r>
          </a:p>
          <a:p>
            <a:pPr marL="109728" indent="0" algn="ctr">
              <a:buNone/>
            </a:pPr>
            <a:endParaRPr lang="pt-BR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marL="109728" indent="0" algn="ctr">
              <a:buNone/>
            </a:pPr>
            <a:r>
              <a:rPr lang="pt-BR" dirty="0" smtClean="0">
                <a:solidFill>
                  <a:srgbClr val="FF0000"/>
                </a:solidFill>
                <a:latin typeface="Arial Narrow" pitchFamily="34" charset="0"/>
              </a:rPr>
              <a:t>Accountabilty nei confronti della popolazione e dei donatori</a:t>
            </a:r>
          </a:p>
          <a:p>
            <a:pPr algn="just"/>
            <a:endParaRPr lang="pt-BR" dirty="0">
              <a:latin typeface="Arial Narrow" pitchFamily="34" charset="0"/>
            </a:endParaRPr>
          </a:p>
          <a:p>
            <a:pPr algn="just"/>
            <a:endParaRPr lang="pt-BR" dirty="0" smtClean="0">
              <a:latin typeface="Arial Narrow" pitchFamily="34" charset="0"/>
            </a:endParaRPr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pt-PT" sz="2900" b="1" dirty="0" smtClean="0">
                <a:solidFill>
                  <a:srgbClr val="0070C0"/>
                </a:solidFill>
                <a:latin typeface="Arial Narrow" pitchFamily="34" charset="0"/>
              </a:rPr>
              <a:t>2. Identificazione di aree territoriali e tematiche prioritarie </a:t>
            </a:r>
            <a:r>
              <a:rPr lang="pt-PT" sz="2200" dirty="0" smtClean="0">
                <a:solidFill>
                  <a:schemeClr val="bg1"/>
                </a:solidFill>
                <a:latin typeface="Arial Narrow" pitchFamily="34" charset="0"/>
              </a:rPr>
              <a:t/>
            </a:r>
            <a:br>
              <a:rPr lang="pt-PT" sz="2200" dirty="0" smtClean="0">
                <a:solidFill>
                  <a:schemeClr val="bg1"/>
                </a:solidFill>
                <a:latin typeface="Arial Narrow" pitchFamily="34" charset="0"/>
              </a:rPr>
            </a:br>
            <a:endParaRPr lang="it-IT" sz="3200" b="1" dirty="0" smtClean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29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fluência">
  <a:themeElements>
    <a:clrScheme name="Confluê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fluê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fluê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1839</TotalTime>
  <Words>1272</Words>
  <Application>Microsoft Office PowerPoint</Application>
  <PresentationFormat>On-screen Show (4:3)</PresentationFormat>
  <Paragraphs>238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ＭＳ Ｐゴシック</vt:lpstr>
      <vt:lpstr>Arial</vt:lpstr>
      <vt:lpstr>Arial Narrow</vt:lpstr>
      <vt:lpstr>Calibri</vt:lpstr>
      <vt:lpstr>Cambria</vt:lpstr>
      <vt:lpstr>Lucida Sans Unicode</vt:lpstr>
      <vt:lpstr>OpenSymbol</vt:lpstr>
      <vt:lpstr>Tahoma</vt:lpstr>
      <vt:lpstr>Times New Roman</vt:lpstr>
      <vt:lpstr>Verdana</vt:lpstr>
      <vt:lpstr>Wingdings</vt:lpstr>
      <vt:lpstr>Wingdings 2</vt:lpstr>
      <vt:lpstr>Wingdings 3</vt:lpstr>
      <vt:lpstr>Confluência</vt:lpstr>
      <vt:lpstr>ValutAzione degli interventi di cooperazione sanitaria internazionale 18 settembre 2015  Auditorium S. Apollonia, Via San Gallo 25/A Firenze</vt:lpstr>
      <vt:lpstr>Dove siamo?</vt:lpstr>
      <vt:lpstr>La Provincia di Cabo Delgado</vt:lpstr>
      <vt:lpstr>Indicadori della Provincia</vt:lpstr>
      <vt:lpstr>PowerPoint Presentation</vt:lpstr>
      <vt:lpstr>Dipartimento Provinciale di Pianificazione e Cooperazione</vt:lpstr>
      <vt:lpstr>1. Mappatura delle ONGs e Cooperazioni multi e bi-laterali</vt:lpstr>
      <vt:lpstr>PowerPoint Presentation</vt:lpstr>
      <vt:lpstr>2. Identificazione di aree territoriali e tematiche prioritarie  </vt:lpstr>
      <vt:lpstr>….Cont. 2: Identificazione di aree territoriali e tematiche prioritarie: i distretti prioritari</vt:lpstr>
      <vt:lpstr>..cont. 2 Identificazione di aree territoriali e tematiche prioritarie: orientare i partners </vt:lpstr>
      <vt:lpstr>Formazione delle matrone a Palma</vt:lpstr>
      <vt:lpstr>Centro di salute di Palma</vt:lpstr>
      <vt:lpstr> Blocco operatorio, servizi di ecografia, radiologia, laboratorio Centro di Salute di Palma </vt:lpstr>
      <vt:lpstr>PowerPoint Presentation</vt:lpstr>
      <vt:lpstr>...cont. 3. Allineamento della pianificazione  alle politiche nazionali documenti rilevanti</vt:lpstr>
      <vt:lpstr> 4 4 e 5: Gestione e monitoraggio delle ONGs</vt:lpstr>
      <vt:lpstr>6. Valutazione degli interventi</vt:lpstr>
      <vt:lpstr> Partnership con il CUAMM in Cabo Delgado </vt:lpstr>
      <vt:lpstr>Projecto “Every newborn”</vt:lpstr>
      <vt:lpstr>Principali sfide aperte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Cesario Suage</dc:creator>
  <cp:lastModifiedBy>CUAMM MAPUTO</cp:lastModifiedBy>
  <cp:revision>184</cp:revision>
  <dcterms:created xsi:type="dcterms:W3CDTF">2015-09-09T17:53:11Z</dcterms:created>
  <dcterms:modified xsi:type="dcterms:W3CDTF">2015-09-18T11:25:07Z</dcterms:modified>
</cp:coreProperties>
</file>