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22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B51F-78A1-3149-AAE0-5CC9D9FD20A6}" type="datetimeFigureOut">
              <a:rPr lang="it-IT" smtClean="0"/>
              <a:pPr/>
              <a:t>17-09-2015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2052-EC62-0C4B-A27B-221DA413261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30459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B51F-78A1-3149-AAE0-5CC9D9FD20A6}" type="datetimeFigureOut">
              <a:rPr lang="it-IT" smtClean="0"/>
              <a:pPr/>
              <a:t>17-09-2015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2052-EC62-0C4B-A27B-221DA413261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6067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B51F-78A1-3149-AAE0-5CC9D9FD20A6}" type="datetimeFigureOut">
              <a:rPr lang="it-IT" smtClean="0"/>
              <a:pPr/>
              <a:t>17-09-2015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2052-EC62-0C4B-A27B-221DA413261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12867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B51F-78A1-3149-AAE0-5CC9D9FD20A6}" type="datetimeFigureOut">
              <a:rPr lang="it-IT" smtClean="0"/>
              <a:pPr/>
              <a:t>17-09-2015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2052-EC62-0C4B-A27B-221DA413261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0957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B51F-78A1-3149-AAE0-5CC9D9FD20A6}" type="datetimeFigureOut">
              <a:rPr lang="it-IT" smtClean="0"/>
              <a:pPr/>
              <a:t>17-09-2015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2052-EC62-0C4B-A27B-221DA413261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62023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B51F-78A1-3149-AAE0-5CC9D9FD20A6}" type="datetimeFigureOut">
              <a:rPr lang="it-IT" smtClean="0"/>
              <a:pPr/>
              <a:t>17-09-2015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2052-EC62-0C4B-A27B-221DA413261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06968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B51F-78A1-3149-AAE0-5CC9D9FD20A6}" type="datetimeFigureOut">
              <a:rPr lang="it-IT" smtClean="0"/>
              <a:pPr/>
              <a:t>17-09-2015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2052-EC62-0C4B-A27B-221DA413261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6026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B51F-78A1-3149-AAE0-5CC9D9FD20A6}" type="datetimeFigureOut">
              <a:rPr lang="it-IT" smtClean="0"/>
              <a:pPr/>
              <a:t>17-09-2015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2052-EC62-0C4B-A27B-221DA413261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79303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B51F-78A1-3149-AAE0-5CC9D9FD20A6}" type="datetimeFigureOut">
              <a:rPr lang="it-IT" smtClean="0"/>
              <a:pPr/>
              <a:t>17-09-2015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2052-EC62-0C4B-A27B-221DA413261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95346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B51F-78A1-3149-AAE0-5CC9D9FD20A6}" type="datetimeFigureOut">
              <a:rPr lang="it-IT" smtClean="0"/>
              <a:pPr/>
              <a:t>17-09-2015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2052-EC62-0C4B-A27B-221DA413261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3292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BB51F-78A1-3149-AAE0-5CC9D9FD20A6}" type="datetimeFigureOut">
              <a:rPr lang="it-IT" smtClean="0"/>
              <a:pPr/>
              <a:t>17-09-2015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D2052-EC62-0C4B-A27B-221DA413261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40850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BB51F-78A1-3149-AAE0-5CC9D9FD20A6}" type="datetimeFigureOut">
              <a:rPr lang="it-IT" smtClean="0"/>
              <a:pPr/>
              <a:t>17-09-2015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D2052-EC62-0C4B-A27B-221DA413261B}" type="slidenum">
              <a:rPr lang="it-IT" smtClean="0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219396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3591"/>
            <a:ext cx="7772400" cy="1470025"/>
          </a:xfrm>
        </p:spPr>
        <p:txBody>
          <a:bodyPr/>
          <a:lstStyle/>
          <a:p>
            <a:r>
              <a:rPr lang="it-IT" u="sng" dirty="0" smtClean="0">
                <a:solidFill>
                  <a:srgbClr val="FFFF00"/>
                </a:solidFill>
              </a:rPr>
              <a:t>Domande</a:t>
            </a:r>
            <a:endParaRPr lang="it-IT" u="sng" dirty="0">
              <a:solidFill>
                <a:srgbClr val="FFFF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02529" y="1725943"/>
            <a:ext cx="6986768" cy="3625847"/>
          </a:xfrm>
        </p:spPr>
        <p:txBody>
          <a:bodyPr>
            <a:norm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it-IT" dirty="0" smtClean="0"/>
              <a:t>Perché la CSI ?</a:t>
            </a:r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1637564" y="2684390"/>
            <a:ext cx="6986768" cy="23168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/>
              <a:buChar char="•"/>
            </a:pPr>
            <a:r>
              <a:rPr lang="it-IT" dirty="0" smtClean="0"/>
              <a:t>Funzione sostitutiva, complementare, anticipatoria, </a:t>
            </a:r>
            <a:r>
              <a:rPr lang="it-IT" dirty="0" err="1" smtClean="0"/>
              <a:t>…</a:t>
            </a:r>
            <a:r>
              <a:rPr lang="it-IT" dirty="0" smtClean="0"/>
              <a:t>.</a:t>
            </a:r>
          </a:p>
          <a:p>
            <a:pPr marL="457200" indent="-457200" algn="l">
              <a:buFont typeface="Arial"/>
              <a:buChar char="•"/>
            </a:pPr>
            <a:r>
              <a:rPr lang="it-IT" dirty="0" smtClean="0"/>
              <a:t>Contesti e tempi</a:t>
            </a:r>
          </a:p>
          <a:p>
            <a:pPr marL="457200" indent="-457200" algn="l">
              <a:buFont typeface="Arial"/>
              <a:buChar char="•"/>
            </a:pPr>
            <a:r>
              <a:rPr lang="it-IT" dirty="0" smtClean="0"/>
              <a:t>Alfabetizzazione sulla </a:t>
            </a:r>
            <a:r>
              <a:rPr lang="it-IT" dirty="0" smtClean="0"/>
              <a:t>[</a:t>
            </a:r>
            <a:r>
              <a:rPr lang="it-IT" dirty="0" smtClean="0"/>
              <a:t>violazione</a:t>
            </a:r>
            <a:r>
              <a:rPr lang="it-IT" dirty="0" smtClean="0"/>
              <a:t>][</a:t>
            </a:r>
            <a:r>
              <a:rPr lang="it-IT" dirty="0" smtClean="0"/>
              <a:t>possibilità</a:t>
            </a:r>
            <a:r>
              <a:rPr lang="it-IT" dirty="0" smtClean="0"/>
              <a:t>]</a:t>
            </a:r>
            <a:r>
              <a:rPr lang="it-IT" dirty="0" smtClean="0"/>
              <a:t> dei diritti </a:t>
            </a:r>
            <a:r>
              <a:rPr lang="it-IT" dirty="0" smtClean="0"/>
              <a:t>[umani] [di salute]  </a:t>
            </a:r>
            <a:endParaRPr lang="it-IT" dirty="0" smtClean="0"/>
          </a:p>
          <a:p>
            <a:pPr algn="l"/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1002529" y="3842831"/>
            <a:ext cx="6986768" cy="23168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dirty="0" smtClean="0"/>
          </a:p>
          <a:p>
            <a:pPr algn="l"/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3228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1002529" y="3697097"/>
            <a:ext cx="6986768" cy="1719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/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1002959" y="2290872"/>
            <a:ext cx="6986768" cy="12371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it-IT" dirty="0" smtClean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685800" y="1359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sng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Domande</a:t>
            </a:r>
            <a:endParaRPr kumimoji="0" lang="it-IT" sz="4400" b="0" i="0" u="sng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1002529" y="1725943"/>
            <a:ext cx="6986768" cy="36258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it-IT" sz="3200" dirty="0" err="1" smtClean="0">
                <a:solidFill>
                  <a:schemeClr val="tx1">
                    <a:tint val="75000"/>
                  </a:schemeClr>
                </a:solidFill>
              </a:rPr>
              <a:t>2</a:t>
            </a:r>
            <a:r>
              <a:rPr lang="it-IT" sz="3200" dirty="0" smtClean="0">
                <a:solidFill>
                  <a:schemeClr val="tx1">
                    <a:tint val="75000"/>
                  </a:schemeClr>
                </a:solidFill>
              </a:rPr>
              <a:t>.   Background - standard</a:t>
            </a: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1637564" y="2684390"/>
            <a:ext cx="6986768" cy="231688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/>
              <a:buChar char="•"/>
            </a:pPr>
            <a:r>
              <a:rPr lang="it-IT" dirty="0" smtClean="0"/>
              <a:t>Modello GBD/MDG/SDF.</a:t>
            </a:r>
          </a:p>
          <a:p>
            <a:pPr marL="457200" indent="-457200" algn="l">
              <a:buFont typeface="Arial"/>
              <a:buChar char="•"/>
            </a:pPr>
            <a:r>
              <a:rPr lang="it-IT" dirty="0" smtClean="0"/>
              <a:t>GHRF (NEJM, </a:t>
            </a:r>
            <a:r>
              <a:rPr lang="it-IT" dirty="0" err="1" smtClean="0"/>
              <a:t>Sept</a:t>
            </a:r>
            <a:r>
              <a:rPr lang="it-IT" dirty="0" smtClean="0"/>
              <a:t> 10, 2015, 991-3)</a:t>
            </a:r>
          </a:p>
          <a:p>
            <a:pPr marL="457200" indent="-457200" algn="l">
              <a:buFont typeface="Arial"/>
              <a:buChar char="•"/>
            </a:pPr>
            <a:r>
              <a:rPr lang="it-IT" dirty="0" err="1" smtClean="0"/>
              <a:t>Blue</a:t>
            </a:r>
            <a:r>
              <a:rPr lang="it-IT" dirty="0" smtClean="0"/>
              <a:t> </a:t>
            </a:r>
            <a:r>
              <a:rPr lang="it-IT" dirty="0" err="1" smtClean="0"/>
              <a:t>marble</a:t>
            </a:r>
            <a:r>
              <a:rPr lang="it-IT" dirty="0" smtClean="0"/>
              <a:t> </a:t>
            </a:r>
            <a:r>
              <a:rPr lang="it-IT" dirty="0" err="1" smtClean="0"/>
              <a:t>health</a:t>
            </a:r>
            <a:r>
              <a:rPr lang="it-IT" dirty="0" smtClean="0"/>
              <a:t> (2014       </a:t>
            </a:r>
            <a:r>
              <a:rPr lang="it-IT" dirty="0" smtClean="0"/>
              <a:t>) </a:t>
            </a:r>
            <a:r>
              <a:rPr lang="it-IT" dirty="0" smtClean="0"/>
              <a:t>- PLOS </a:t>
            </a:r>
            <a:r>
              <a:rPr lang="it-IT" dirty="0" err="1" smtClean="0"/>
              <a:t>collections</a:t>
            </a:r>
            <a:endParaRPr lang="it-IT" dirty="0" smtClean="0"/>
          </a:p>
          <a:p>
            <a:pPr marL="457200" indent="-457200" algn="l">
              <a:buFont typeface="Arial"/>
              <a:buChar char="•"/>
            </a:pPr>
            <a:r>
              <a:rPr lang="it-IT" dirty="0" smtClean="0"/>
              <a:t>La permanente ri-scoperta della “complessità” (</a:t>
            </a:r>
            <a:r>
              <a:rPr lang="it-IT" dirty="0" err="1" smtClean="0"/>
              <a:t>Health</a:t>
            </a:r>
            <a:r>
              <a:rPr lang="it-IT" dirty="0" smtClean="0"/>
              <a:t> Policy and Planning 2015; 30: 1078-1092)</a:t>
            </a:r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 smtClean="0"/>
          </a:p>
          <a:p>
            <a:pPr algn="l"/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/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1002529" y="3842831"/>
            <a:ext cx="6986768" cy="23168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dirty="0" smtClean="0"/>
          </a:p>
          <a:p>
            <a:pPr algn="l"/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/>
          </a:p>
        </p:txBody>
      </p:sp>
      <p:cxnSp>
        <p:nvCxnSpPr>
          <p:cNvPr id="15" name="Connettore 2 14"/>
          <p:cNvCxnSpPr/>
          <p:nvPr/>
        </p:nvCxnSpPr>
        <p:spPr>
          <a:xfrm>
            <a:off x="5503156" y="3697097"/>
            <a:ext cx="47035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049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/>
          <p:cNvSpPr txBox="1">
            <a:spLocks/>
          </p:cNvSpPr>
          <p:nvPr/>
        </p:nvSpPr>
        <p:spPr>
          <a:xfrm>
            <a:off x="1002529" y="3697097"/>
            <a:ext cx="6986768" cy="1719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/>
          </a:p>
        </p:txBody>
      </p:sp>
      <p:sp>
        <p:nvSpPr>
          <p:cNvPr id="11" name="Sottotitolo 2"/>
          <p:cNvSpPr txBox="1">
            <a:spLocks/>
          </p:cNvSpPr>
          <p:nvPr/>
        </p:nvSpPr>
        <p:spPr>
          <a:xfrm>
            <a:off x="1002959" y="2290872"/>
            <a:ext cx="6986768" cy="12371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endParaRPr lang="it-IT" dirty="0" smtClean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685800" y="1359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400" b="0" i="0" u="sng" strike="noStrike" kern="120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Domande</a:t>
            </a:r>
            <a:endParaRPr kumimoji="0" lang="it-IT" sz="4400" b="0" i="0" u="sng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1002529" y="2290872"/>
            <a:ext cx="6986768" cy="2401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</a:pPr>
            <a:r>
              <a:rPr lang="it-IT" sz="3200" dirty="0" err="1" smtClean="0">
                <a:solidFill>
                  <a:schemeClr val="tx1">
                    <a:tint val="75000"/>
                  </a:schemeClr>
                </a:solidFill>
              </a:rPr>
              <a:t>3</a:t>
            </a:r>
            <a:r>
              <a:rPr lang="it-IT" sz="3200" dirty="0" smtClean="0">
                <a:solidFill>
                  <a:schemeClr val="tx1">
                    <a:tint val="75000"/>
                  </a:schemeClr>
                </a:solidFill>
              </a:rPr>
              <a:t>. </a:t>
            </a:r>
            <a:r>
              <a:rPr lang="it-IT" sz="3200" dirty="0" smtClean="0">
                <a:solidFill>
                  <a:schemeClr val="tx1">
                    <a:tint val="75000"/>
                  </a:schemeClr>
                </a:solidFill>
              </a:rPr>
              <a:t>L’evento “ sentinella” dei migranti: il senso della CSI in un tempo di fine dei diritti umani</a:t>
            </a: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1002529" y="3842831"/>
            <a:ext cx="6986768" cy="23168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dirty="0" smtClean="0"/>
          </a:p>
          <a:p>
            <a:pPr algn="l"/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049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3591"/>
            <a:ext cx="7772400" cy="1470025"/>
          </a:xfrm>
        </p:spPr>
        <p:txBody>
          <a:bodyPr/>
          <a:lstStyle/>
          <a:p>
            <a:r>
              <a:rPr lang="it-IT" u="sng" dirty="0" smtClean="0">
                <a:solidFill>
                  <a:srgbClr val="FFFF00"/>
                </a:solidFill>
              </a:rPr>
              <a:t>La valutazione come </a:t>
            </a:r>
            <a:br>
              <a:rPr lang="it-IT" u="sng" dirty="0" smtClean="0">
                <a:solidFill>
                  <a:srgbClr val="FFFF00"/>
                </a:solidFill>
              </a:rPr>
            </a:br>
            <a:r>
              <a:rPr lang="it-IT" u="sng" dirty="0" smtClean="0">
                <a:solidFill>
                  <a:srgbClr val="FFFF00"/>
                </a:solidFill>
              </a:rPr>
              <a:t>sperimentazione - narrazione</a:t>
            </a:r>
            <a:endParaRPr lang="it-IT" u="sng" dirty="0">
              <a:solidFill>
                <a:srgbClr val="FFFF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02528" y="1725943"/>
            <a:ext cx="7993016" cy="4200216"/>
          </a:xfrm>
        </p:spPr>
        <p:txBody>
          <a:bodyPr>
            <a:normAutofit fontScale="92500" lnSpcReduction="10000"/>
          </a:bodyPr>
          <a:lstStyle/>
          <a:p>
            <a:pPr marL="514350" indent="-514350" algn="l"/>
            <a:r>
              <a:rPr lang="it-IT" dirty="0" err="1" smtClean="0"/>
              <a:t>1</a:t>
            </a:r>
            <a:r>
              <a:rPr lang="it-IT" dirty="0" smtClean="0"/>
              <a:t>.  Tre parole chiave: </a:t>
            </a:r>
          </a:p>
          <a:p>
            <a:pPr marL="514350" indent="-514350" algn="l"/>
            <a:r>
              <a:rPr lang="it-IT" dirty="0" smtClean="0"/>
              <a:t>      visibilità, rappresentatività, rappresentazione</a:t>
            </a:r>
          </a:p>
          <a:p>
            <a:pPr marL="514350" indent="-514350" algn="l"/>
            <a:r>
              <a:rPr lang="it-IT" dirty="0" err="1" smtClean="0"/>
              <a:t>2</a:t>
            </a:r>
            <a:r>
              <a:rPr lang="it-IT" dirty="0" smtClean="0"/>
              <a:t>.  Raccontare a sé         agli altri: </a:t>
            </a:r>
            <a:endParaRPr lang="it-IT" dirty="0" smtClean="0"/>
          </a:p>
          <a:p>
            <a:pPr marL="514350" indent="-514350" algn="l"/>
            <a:r>
              <a:rPr lang="it-IT" dirty="0" smtClean="0"/>
              <a:t>     </a:t>
            </a:r>
            <a:r>
              <a:rPr lang="it-IT" dirty="0" smtClean="0"/>
              <a:t>     . i “successi”</a:t>
            </a:r>
          </a:p>
          <a:p>
            <a:pPr marL="514350" indent="-514350" algn="l"/>
            <a:r>
              <a:rPr lang="it-IT" dirty="0" smtClean="0"/>
              <a:t>          . </a:t>
            </a:r>
            <a:r>
              <a:rPr lang="it-IT" dirty="0" smtClean="0"/>
              <a:t>i </a:t>
            </a:r>
            <a:r>
              <a:rPr lang="it-IT" dirty="0" smtClean="0"/>
              <a:t>“disincanti”</a:t>
            </a:r>
          </a:p>
          <a:p>
            <a:pPr marL="514350" indent="-514350" algn="l"/>
            <a:r>
              <a:rPr lang="it-IT" dirty="0" smtClean="0"/>
              <a:t>          . </a:t>
            </a:r>
            <a:r>
              <a:rPr lang="it-IT" dirty="0" smtClean="0"/>
              <a:t>i</a:t>
            </a:r>
            <a:r>
              <a:rPr lang="it-IT" dirty="0" smtClean="0"/>
              <a:t> fallimenti</a:t>
            </a:r>
          </a:p>
          <a:p>
            <a:pPr marL="514350" indent="-514350" algn="l"/>
            <a:r>
              <a:rPr lang="it-IT" dirty="0" err="1" smtClean="0"/>
              <a:t>3</a:t>
            </a:r>
            <a:r>
              <a:rPr lang="it-IT" dirty="0" smtClean="0"/>
              <a:t>.  Da singoli a rete di soggetti che ri-danno linguaggio ai diritti</a:t>
            </a:r>
          </a:p>
          <a:p>
            <a:pPr marL="514350" indent="-514350" algn="l"/>
            <a:endParaRPr lang="it-IT" dirty="0" smtClean="0"/>
          </a:p>
          <a:p>
            <a:pPr marL="514350" indent="-514350" algn="l"/>
            <a:endParaRPr lang="it-IT" dirty="0" smtClean="0"/>
          </a:p>
          <a:p>
            <a:pPr marL="514350" indent="-514350" algn="l"/>
            <a:endParaRPr lang="it-IT" dirty="0" smtClean="0"/>
          </a:p>
          <a:p>
            <a:pPr marL="514350" indent="-514350" algn="l">
              <a:buFont typeface="+mj-lt"/>
              <a:buAutoNum type="arabicPeriod"/>
            </a:pPr>
            <a:endParaRPr lang="it-IT" dirty="0" smtClean="0"/>
          </a:p>
          <a:p>
            <a:pPr marL="514350" indent="-514350" algn="l"/>
            <a:endParaRPr lang="it-IT" dirty="0" smtClean="0"/>
          </a:p>
          <a:p>
            <a:pPr marL="514350" indent="-514350" algn="l">
              <a:buFont typeface="+mj-lt"/>
              <a:buAutoNum type="arabicPeriod"/>
            </a:pPr>
            <a:endParaRPr lang="it-IT" dirty="0" smtClean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1002529" y="3842831"/>
            <a:ext cx="6986768" cy="23168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it-IT" dirty="0" smtClean="0"/>
          </a:p>
          <a:p>
            <a:pPr algn="l"/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 smtClean="0"/>
          </a:p>
          <a:p>
            <a:pPr marL="457200" indent="-457200" algn="l">
              <a:buFont typeface="Arial"/>
              <a:buChar char="•"/>
            </a:pPr>
            <a:endParaRPr lang="it-IT" dirty="0"/>
          </a:p>
        </p:txBody>
      </p:sp>
      <p:cxnSp>
        <p:nvCxnSpPr>
          <p:cNvPr id="8" name="Connettore 2 7"/>
          <p:cNvCxnSpPr/>
          <p:nvPr/>
        </p:nvCxnSpPr>
        <p:spPr>
          <a:xfrm>
            <a:off x="4186156" y="2974844"/>
            <a:ext cx="493873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rot="10800000" flipV="1">
            <a:off x="4080330" y="3128832"/>
            <a:ext cx="610996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scene3d>
            <a:camera prst="orthographicFront"/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3228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Elica.thmx</Template>
  <TotalTime>101</TotalTime>
  <Words>171</Words>
  <Application>Microsoft Macintosh PowerPoint</Application>
  <PresentationFormat>Presentazione su schermo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Domande</vt:lpstr>
      <vt:lpstr>Diapositiva 2</vt:lpstr>
      <vt:lpstr>Diapositiva 3</vt:lpstr>
      <vt:lpstr>La valutazione come  sperimentazione - narrazione</vt:lpstr>
    </vt:vector>
  </TitlesOfParts>
  <Company>Istituto "Mario Negri"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Termini di riferimento</dc:title>
  <dc:creator>Alessandra Carnaghi</dc:creator>
  <cp:lastModifiedBy>Giusi Di Bitetto</cp:lastModifiedBy>
  <cp:revision>9</cp:revision>
  <cp:lastPrinted>2015-09-17T07:12:23Z</cp:lastPrinted>
  <dcterms:created xsi:type="dcterms:W3CDTF">2015-09-17T06:29:05Z</dcterms:created>
  <dcterms:modified xsi:type="dcterms:W3CDTF">2015-09-17T07:34:38Z</dcterms:modified>
</cp:coreProperties>
</file>