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9" r:id="rId2"/>
    <p:sldId id="281" r:id="rId3"/>
    <p:sldId id="282" r:id="rId4"/>
    <p:sldId id="307" r:id="rId5"/>
    <p:sldId id="304" r:id="rId6"/>
    <p:sldId id="260" r:id="rId7"/>
    <p:sldId id="305" r:id="rId8"/>
    <p:sldId id="360" r:id="rId9"/>
    <p:sldId id="361" r:id="rId10"/>
    <p:sldId id="366" r:id="rId11"/>
    <p:sldId id="262" r:id="rId12"/>
    <p:sldId id="263" r:id="rId13"/>
    <p:sldId id="370" r:id="rId14"/>
    <p:sldId id="264" r:id="rId15"/>
    <p:sldId id="265" r:id="rId16"/>
    <p:sldId id="362" r:id="rId17"/>
    <p:sldId id="364" r:id="rId18"/>
    <p:sldId id="367" r:id="rId19"/>
    <p:sldId id="301" r:id="rId20"/>
    <p:sldId id="358" r:id="rId21"/>
    <p:sldId id="270" r:id="rId22"/>
    <p:sldId id="359" r:id="rId23"/>
    <p:sldId id="368" r:id="rId24"/>
    <p:sldId id="369" r:id="rId25"/>
    <p:sldId id="289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5943" autoAdjust="0"/>
  </p:normalViewPr>
  <p:slideViewPr>
    <p:cSldViewPr>
      <p:cViewPr>
        <p:scale>
          <a:sx n="66" d="100"/>
          <a:sy n="66" d="100"/>
        </p:scale>
        <p:origin x="-12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C62E-1785-41D0-8B7F-AA643813BA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ED98C5F-4A09-4C8C-A83F-5F40588A6A6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IL DANNO CEREBRALE ANOSSICO</a:t>
          </a:r>
          <a:endParaRPr lang="it-IT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799D38-4119-47CB-8AE0-C3C3BF9A1C8E}" type="sibTrans" cxnId="{1F3A9737-F39B-4FC2-86E9-2603584576ED}">
      <dgm:prSet/>
      <dgm:spPr/>
      <dgm:t>
        <a:bodyPr/>
        <a:lstStyle/>
        <a:p>
          <a:endParaRPr lang="it-IT"/>
        </a:p>
      </dgm:t>
    </dgm:pt>
    <dgm:pt modelId="{5204B822-94FD-4E9C-9FBB-99BC1C71238C}" type="parTrans" cxnId="{1F3A9737-F39B-4FC2-86E9-2603584576ED}">
      <dgm:prSet/>
      <dgm:spPr/>
      <dgm:t>
        <a:bodyPr/>
        <a:lstStyle/>
        <a:p>
          <a:endParaRPr lang="it-IT"/>
        </a:p>
      </dgm:t>
    </dgm:pt>
    <dgm:pt modelId="{F2056025-E6C3-4314-BE36-2A99A852D53C}" type="pres">
      <dgm:prSet presAssocID="{0BC4C62E-1785-41D0-8B7F-AA643813B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5334A7-74A3-4F9B-8351-DA8DA89DF139}" type="pres">
      <dgm:prSet presAssocID="{DED98C5F-4A09-4C8C-A83F-5F40588A6A60}" presName="parentText" presStyleLbl="node1" presStyleIdx="0" presStyleCnt="1" custScaleY="335281" custLinFactY="-200000" custLinFactNeighborX="1467" custLinFactNeighborY="-2637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3A9737-F39B-4FC2-86E9-2603584576ED}" srcId="{0BC4C62E-1785-41D0-8B7F-AA643813BA12}" destId="{DED98C5F-4A09-4C8C-A83F-5F40588A6A60}" srcOrd="0" destOrd="0" parTransId="{5204B822-94FD-4E9C-9FBB-99BC1C71238C}" sibTransId="{30799D38-4119-47CB-8AE0-C3C3BF9A1C8E}"/>
    <dgm:cxn modelId="{336F3744-E673-49A7-8CA9-E922F7803F66}" type="presOf" srcId="{DED98C5F-4A09-4C8C-A83F-5F40588A6A60}" destId="{AE5334A7-74A3-4F9B-8351-DA8DA89DF139}" srcOrd="0" destOrd="0" presId="urn:microsoft.com/office/officeart/2005/8/layout/vList2"/>
    <dgm:cxn modelId="{5243EE15-13E8-48C1-842A-8B7A06369244}" type="presOf" srcId="{0BC4C62E-1785-41D0-8B7F-AA643813BA12}" destId="{F2056025-E6C3-4314-BE36-2A99A852D53C}" srcOrd="0" destOrd="0" presId="urn:microsoft.com/office/officeart/2005/8/layout/vList2"/>
    <dgm:cxn modelId="{1E9E66FB-6EC8-4B5D-AA87-6904E78903BD}" type="presParOf" srcId="{F2056025-E6C3-4314-BE36-2A99A852D53C}" destId="{AE5334A7-74A3-4F9B-8351-DA8DA89DF1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DFCD-DE28-4639-9EDD-9DB2EBE671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46C197-8365-4D61-B9AA-745DB77F9197}">
      <dgm:prSet/>
      <dgm:spPr/>
      <dgm:t>
        <a:bodyPr/>
        <a:lstStyle/>
        <a:p>
          <a:pPr algn="ctr" rtl="0"/>
          <a:r>
            <a:rPr lang="it-IT" b="1" dirty="0" smtClean="0"/>
            <a:t>SEGNALI DI INFARTO MIOCARDICO</a:t>
          </a:r>
          <a:endParaRPr lang="it-IT" dirty="0"/>
        </a:p>
      </dgm:t>
    </dgm:pt>
    <dgm:pt modelId="{EC945AF8-C6BE-4D08-B1B2-2DD11C501AE1}" type="parTrans" cxnId="{A7F636C0-EA07-4F45-849B-DA7D1893DB84}">
      <dgm:prSet/>
      <dgm:spPr/>
      <dgm:t>
        <a:bodyPr/>
        <a:lstStyle/>
        <a:p>
          <a:endParaRPr lang="it-IT"/>
        </a:p>
      </dgm:t>
    </dgm:pt>
    <dgm:pt modelId="{631B25D0-36B8-41CC-ADAA-FEC44560DBA1}" type="sibTrans" cxnId="{A7F636C0-EA07-4F45-849B-DA7D1893DB84}">
      <dgm:prSet/>
      <dgm:spPr/>
      <dgm:t>
        <a:bodyPr/>
        <a:lstStyle/>
        <a:p>
          <a:endParaRPr lang="it-IT"/>
        </a:p>
      </dgm:t>
    </dgm:pt>
    <dgm:pt modelId="{1E7A12D2-73D8-4EB5-ACA7-8BB0414817BF}" type="pres">
      <dgm:prSet presAssocID="{1934DFCD-DE28-4639-9EDD-9DB2EBE67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9C45DC-0CAF-47EB-A04C-85653B8AC1E7}" type="pres">
      <dgm:prSet presAssocID="{F146C197-8365-4D61-B9AA-745DB77F9197}" presName="parentText" presStyleLbl="node1" presStyleIdx="0" presStyleCnt="1" custLinFactNeighborX="19085" custLinFactNeighborY="-61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D39FC1-02EC-464C-A210-BF6BBBDFB9AF}" type="presOf" srcId="{1934DFCD-DE28-4639-9EDD-9DB2EBE671ED}" destId="{1E7A12D2-73D8-4EB5-ACA7-8BB0414817BF}" srcOrd="0" destOrd="0" presId="urn:microsoft.com/office/officeart/2005/8/layout/vList2"/>
    <dgm:cxn modelId="{A7F636C0-EA07-4F45-849B-DA7D1893DB84}" srcId="{1934DFCD-DE28-4639-9EDD-9DB2EBE671ED}" destId="{F146C197-8365-4D61-B9AA-745DB77F9197}" srcOrd="0" destOrd="0" parTransId="{EC945AF8-C6BE-4D08-B1B2-2DD11C501AE1}" sibTransId="{631B25D0-36B8-41CC-ADAA-FEC44560DBA1}"/>
    <dgm:cxn modelId="{82D7C9FA-6238-498B-8FBE-EBF01820A12B}" type="presOf" srcId="{F146C197-8365-4D61-B9AA-745DB77F9197}" destId="{A09C45DC-0CAF-47EB-A04C-85653B8AC1E7}" srcOrd="0" destOrd="0" presId="urn:microsoft.com/office/officeart/2005/8/layout/vList2"/>
    <dgm:cxn modelId="{1C8D7144-BF2D-4F3D-ABF2-320665EF9747}" type="presParOf" srcId="{1E7A12D2-73D8-4EB5-ACA7-8BB0414817BF}" destId="{A09C45DC-0CAF-47EB-A04C-85653B8AC1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7E009-A566-4A36-9F37-73CEF49DBC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325E218-3E14-44B3-A9C3-2E63C1E6D79A}">
      <dgm:prSet/>
      <dgm:spPr/>
      <dgm:t>
        <a:bodyPr/>
        <a:lstStyle/>
        <a:p>
          <a:pPr algn="ctr" rtl="0"/>
          <a:r>
            <a:rPr lang="it-IT" b="1" dirty="0" smtClean="0">
              <a:latin typeface="Comic Sans MS" panose="030F0702030302020204" pitchFamily="66" charset="0"/>
            </a:rPr>
            <a:t>A: PAZIENTE INCOSCIENTE</a:t>
          </a:r>
          <a:endParaRPr lang="it-IT" b="1" dirty="0">
            <a:latin typeface="Comic Sans MS" panose="030F0702030302020204" pitchFamily="66" charset="0"/>
          </a:endParaRPr>
        </a:p>
      </dgm:t>
    </dgm:pt>
    <dgm:pt modelId="{0C1BA094-0CAC-4AB9-A76C-B83CC5BDE2B9}" type="parTrans" cxnId="{3EEED573-9450-4F70-AC0F-A597A2CFFF0B}">
      <dgm:prSet/>
      <dgm:spPr/>
      <dgm:t>
        <a:bodyPr/>
        <a:lstStyle/>
        <a:p>
          <a:endParaRPr lang="it-IT"/>
        </a:p>
      </dgm:t>
    </dgm:pt>
    <dgm:pt modelId="{A0959C0E-DACA-44AD-B988-4E94941E327A}" type="sibTrans" cxnId="{3EEED573-9450-4F70-AC0F-A597A2CFFF0B}">
      <dgm:prSet/>
      <dgm:spPr/>
      <dgm:t>
        <a:bodyPr/>
        <a:lstStyle/>
        <a:p>
          <a:endParaRPr lang="it-IT"/>
        </a:p>
      </dgm:t>
    </dgm:pt>
    <dgm:pt modelId="{8D60E91F-A974-4306-8096-9E1F7803F695}" type="pres">
      <dgm:prSet presAssocID="{E8D7E009-A566-4A36-9F37-73CEF49DB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9B4104-A791-46F5-A2AD-E04CF2028C0F}" type="pres">
      <dgm:prSet presAssocID="{3325E218-3E14-44B3-A9C3-2E63C1E6D79A}" presName="parentText" presStyleLbl="node1" presStyleIdx="0" presStyleCnt="1" custLinFactNeighborX="1443" custLinFactNeighborY="-5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EED573-9450-4F70-AC0F-A597A2CFFF0B}" srcId="{E8D7E009-A566-4A36-9F37-73CEF49DBC96}" destId="{3325E218-3E14-44B3-A9C3-2E63C1E6D79A}" srcOrd="0" destOrd="0" parTransId="{0C1BA094-0CAC-4AB9-A76C-B83CC5BDE2B9}" sibTransId="{A0959C0E-DACA-44AD-B988-4E94941E327A}"/>
    <dgm:cxn modelId="{4028CF33-1F4E-4FDC-B51E-2591E4C8A6D0}" type="presOf" srcId="{3325E218-3E14-44B3-A9C3-2E63C1E6D79A}" destId="{5F9B4104-A791-46F5-A2AD-E04CF2028C0F}" srcOrd="0" destOrd="0" presId="urn:microsoft.com/office/officeart/2005/8/layout/vList2"/>
    <dgm:cxn modelId="{51E48795-835D-4EB2-B3DD-2E297E561CF1}" type="presOf" srcId="{E8D7E009-A566-4A36-9F37-73CEF49DBC96}" destId="{8D60E91F-A974-4306-8096-9E1F7803F695}" srcOrd="0" destOrd="0" presId="urn:microsoft.com/office/officeart/2005/8/layout/vList2"/>
    <dgm:cxn modelId="{72772EA9-5FC8-438A-886A-80651D9459FD}" type="presParOf" srcId="{8D60E91F-A974-4306-8096-9E1F7803F695}" destId="{5F9B4104-A791-46F5-A2AD-E04CF2028C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344BC-8663-4347-BFCC-E39AA1A9099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F802490-78B6-4210-8FD0-E5C101A2BCA5}">
      <dgm:prSet/>
      <dgm:spPr/>
      <dgm:t>
        <a:bodyPr/>
        <a:lstStyle/>
        <a:p>
          <a:pPr algn="l" rtl="0"/>
          <a:r>
            <a:rPr lang="it-IT" b="1" dirty="0" err="1" smtClean="0"/>
            <a:t>IPERESTENDERE</a:t>
          </a:r>
          <a:r>
            <a:rPr lang="it-IT" b="1" dirty="0" smtClean="0"/>
            <a:t> LA TESTA E SOLLEVARE LA MANDIBOLA</a:t>
          </a:r>
          <a:endParaRPr lang="it-IT" b="1" dirty="0"/>
        </a:p>
      </dgm:t>
    </dgm:pt>
    <dgm:pt modelId="{013D7D5E-7F47-459F-841C-1DB902AE8F05}" type="parTrans" cxnId="{07DC6AFC-FAF5-4E8F-9F89-96A6D48E63C6}">
      <dgm:prSet/>
      <dgm:spPr/>
      <dgm:t>
        <a:bodyPr/>
        <a:lstStyle/>
        <a:p>
          <a:endParaRPr lang="it-IT"/>
        </a:p>
      </dgm:t>
    </dgm:pt>
    <dgm:pt modelId="{66F85ACC-1470-4D22-9158-65DE9114B2E9}" type="sibTrans" cxnId="{07DC6AFC-FAF5-4E8F-9F89-96A6D48E63C6}">
      <dgm:prSet/>
      <dgm:spPr/>
      <dgm:t>
        <a:bodyPr/>
        <a:lstStyle/>
        <a:p>
          <a:endParaRPr lang="it-IT"/>
        </a:p>
      </dgm:t>
    </dgm:pt>
    <dgm:pt modelId="{7F5014C7-68F0-45A3-82A0-494CAA82411B}" type="pres">
      <dgm:prSet presAssocID="{E3B344BC-8663-4347-BFCC-E39AA1A909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B24A8B-42FF-471E-96B5-C253291E7235}" type="pres">
      <dgm:prSet presAssocID="{DF802490-78B6-4210-8FD0-E5C101A2BCA5}" presName="parentText" presStyleLbl="node1" presStyleIdx="0" presStyleCnt="1" custLinFactNeighborX="-1640" custLinFactNeighborY="1544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05707E-E79F-41B2-A382-61823945B361}" type="presOf" srcId="{DF802490-78B6-4210-8FD0-E5C101A2BCA5}" destId="{F7B24A8B-42FF-471E-96B5-C253291E7235}" srcOrd="0" destOrd="0" presId="urn:microsoft.com/office/officeart/2005/8/layout/vList2"/>
    <dgm:cxn modelId="{07DC6AFC-FAF5-4E8F-9F89-96A6D48E63C6}" srcId="{E3B344BC-8663-4347-BFCC-E39AA1A90991}" destId="{DF802490-78B6-4210-8FD0-E5C101A2BCA5}" srcOrd="0" destOrd="0" parTransId="{013D7D5E-7F47-459F-841C-1DB902AE8F05}" sibTransId="{66F85ACC-1470-4D22-9158-65DE9114B2E9}"/>
    <dgm:cxn modelId="{01F82C26-87F1-41FC-A3B9-0E72096345F5}" type="presOf" srcId="{E3B344BC-8663-4347-BFCC-E39AA1A90991}" destId="{7F5014C7-68F0-45A3-82A0-494CAA82411B}" srcOrd="0" destOrd="0" presId="urn:microsoft.com/office/officeart/2005/8/layout/vList2"/>
    <dgm:cxn modelId="{F7130ECD-9BF4-4644-B3C6-A4BED565D800}" type="presParOf" srcId="{7F5014C7-68F0-45A3-82A0-494CAA82411B}" destId="{F7B24A8B-42FF-471E-96B5-C253291E7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B036F-6E4C-4B88-84CA-FB5194113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695DD1-BC3B-47F0-B3CD-5C261B0AE957}">
      <dgm:prSet/>
      <dgm:spPr/>
      <dgm:t>
        <a:bodyPr/>
        <a:lstStyle/>
        <a:p>
          <a:pPr algn="ctr" rtl="0"/>
          <a:r>
            <a:rPr lang="it-IT" b="1" dirty="0" smtClean="0">
              <a:latin typeface="Comic Sans MS" panose="030F0702030302020204" pitchFamily="66" charset="0"/>
            </a:rPr>
            <a:t>IN CASO DI TRAUMA</a:t>
          </a:r>
          <a:endParaRPr lang="it-IT" b="1" dirty="0">
            <a:latin typeface="Comic Sans MS" panose="030F0702030302020204" pitchFamily="66" charset="0"/>
          </a:endParaRPr>
        </a:p>
      </dgm:t>
    </dgm:pt>
    <dgm:pt modelId="{2159A2B6-B04E-401C-9A48-6EB9CBD1C4A3}" type="parTrans" cxnId="{FA07448E-69D8-4621-8AAC-4C3D5894FC4B}">
      <dgm:prSet/>
      <dgm:spPr/>
      <dgm:t>
        <a:bodyPr/>
        <a:lstStyle/>
        <a:p>
          <a:endParaRPr lang="it-IT"/>
        </a:p>
      </dgm:t>
    </dgm:pt>
    <dgm:pt modelId="{89AAF421-6B5E-49D6-885E-94BA4934D084}" type="sibTrans" cxnId="{FA07448E-69D8-4621-8AAC-4C3D5894FC4B}">
      <dgm:prSet/>
      <dgm:spPr/>
      <dgm:t>
        <a:bodyPr/>
        <a:lstStyle/>
        <a:p>
          <a:endParaRPr lang="it-IT"/>
        </a:p>
      </dgm:t>
    </dgm:pt>
    <dgm:pt modelId="{53A8BE2F-3EB5-4D4D-9F4D-D2BC4476A247}" type="pres">
      <dgm:prSet presAssocID="{84DB036F-6E4C-4B88-84CA-FB5194113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AB93B54-9B2E-4B16-A685-86F7F1FAB659}" type="pres">
      <dgm:prSet presAssocID="{DB695DD1-BC3B-47F0-B3CD-5C261B0AE957}" presName="parentText" presStyleLbl="node1" presStyleIdx="0" presStyleCnt="1" custLinFactNeighborX="35062" custLinFactNeighborY="142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9B9DAE-9A19-4566-B6BA-73F3A383D5C8}" type="presOf" srcId="{DB695DD1-BC3B-47F0-B3CD-5C261B0AE957}" destId="{9AB93B54-9B2E-4B16-A685-86F7F1FAB659}" srcOrd="0" destOrd="0" presId="urn:microsoft.com/office/officeart/2005/8/layout/vList2"/>
    <dgm:cxn modelId="{91188829-E9ED-4489-A681-5C372EA98FAF}" type="presOf" srcId="{84DB036F-6E4C-4B88-84CA-FB5194113E31}" destId="{53A8BE2F-3EB5-4D4D-9F4D-D2BC4476A247}" srcOrd="0" destOrd="0" presId="urn:microsoft.com/office/officeart/2005/8/layout/vList2"/>
    <dgm:cxn modelId="{FA07448E-69D8-4621-8AAC-4C3D5894FC4B}" srcId="{84DB036F-6E4C-4B88-84CA-FB5194113E31}" destId="{DB695DD1-BC3B-47F0-B3CD-5C261B0AE957}" srcOrd="0" destOrd="0" parTransId="{2159A2B6-B04E-401C-9A48-6EB9CBD1C4A3}" sibTransId="{89AAF421-6B5E-49D6-885E-94BA4934D084}"/>
    <dgm:cxn modelId="{64947A96-3DCB-4031-8DE3-373997E0EDD5}" type="presParOf" srcId="{53A8BE2F-3EB5-4D4D-9F4D-D2BC4476A247}" destId="{9AB93B54-9B2E-4B16-A685-86F7F1FAB6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CD49E-40E0-4E56-82E0-E884746A5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5738C2-1EA7-4234-BAB8-13686669559F}">
      <dgm:prSet/>
      <dgm:spPr>
        <a:solidFill>
          <a:srgbClr val="FF0000"/>
        </a:solidFill>
      </dgm:spPr>
      <dgm:t>
        <a:bodyPr/>
        <a:lstStyle/>
        <a:p>
          <a:pPr algn="ctr" rtl="0"/>
          <a:r>
            <a:rPr lang="it-IT" dirty="0" err="1" smtClean="0">
              <a:solidFill>
                <a:schemeClr val="bg2"/>
              </a:solidFill>
            </a:rPr>
            <a:t>IPERESTENDERE</a:t>
          </a:r>
          <a:r>
            <a:rPr lang="it-IT" dirty="0" smtClean="0">
              <a:solidFill>
                <a:schemeClr val="bg2"/>
              </a:solidFill>
            </a:rPr>
            <a:t> LA TESTA</a:t>
          </a:r>
          <a:endParaRPr lang="it-IT" dirty="0">
            <a:solidFill>
              <a:schemeClr val="bg2"/>
            </a:solidFill>
          </a:endParaRPr>
        </a:p>
      </dgm:t>
    </dgm:pt>
    <dgm:pt modelId="{EC8130FD-0E98-4563-8150-6F3C2B5980EC}" type="parTrans" cxnId="{1EFCA938-C0C6-4A3E-9715-DB939A2452A3}">
      <dgm:prSet/>
      <dgm:spPr/>
      <dgm:t>
        <a:bodyPr/>
        <a:lstStyle/>
        <a:p>
          <a:endParaRPr lang="it-IT"/>
        </a:p>
      </dgm:t>
    </dgm:pt>
    <dgm:pt modelId="{8BD8E9C7-F570-4B53-867A-9FA8B59AB249}" type="sibTrans" cxnId="{1EFCA938-C0C6-4A3E-9715-DB939A2452A3}">
      <dgm:prSet/>
      <dgm:spPr/>
      <dgm:t>
        <a:bodyPr/>
        <a:lstStyle/>
        <a:p>
          <a:endParaRPr lang="it-IT"/>
        </a:p>
      </dgm:t>
    </dgm:pt>
    <dgm:pt modelId="{E40EE1E3-716E-4773-B857-75B8820306ED}" type="pres">
      <dgm:prSet presAssocID="{995CD49E-40E0-4E56-82E0-E884746A5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A2F3E0-3140-44DF-8DD0-F337CD3E5DC6}" type="pres">
      <dgm:prSet presAssocID="{5C5738C2-1EA7-4234-BAB8-13686669559F}" presName="parentText" presStyleLbl="node1" presStyleIdx="0" presStyleCnt="1" custLinFactNeighborX="396" custLinFactNeighborY="104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F10C2F-A116-4427-8CE8-75BE4EEEDC1E}" type="presOf" srcId="{5C5738C2-1EA7-4234-BAB8-13686669559F}" destId="{B7A2F3E0-3140-44DF-8DD0-F337CD3E5DC6}" srcOrd="0" destOrd="0" presId="urn:microsoft.com/office/officeart/2005/8/layout/vList2"/>
    <dgm:cxn modelId="{1EFCA938-C0C6-4A3E-9715-DB939A2452A3}" srcId="{995CD49E-40E0-4E56-82E0-E884746A5FCA}" destId="{5C5738C2-1EA7-4234-BAB8-13686669559F}" srcOrd="0" destOrd="0" parTransId="{EC8130FD-0E98-4563-8150-6F3C2B5980EC}" sibTransId="{8BD8E9C7-F570-4B53-867A-9FA8B59AB249}"/>
    <dgm:cxn modelId="{CBD0FE72-A4BD-4E87-8212-4320DF30B021}" type="presOf" srcId="{995CD49E-40E0-4E56-82E0-E884746A5FCA}" destId="{E40EE1E3-716E-4773-B857-75B8820306ED}" srcOrd="0" destOrd="0" presId="urn:microsoft.com/office/officeart/2005/8/layout/vList2"/>
    <dgm:cxn modelId="{C6D2432E-CF5D-4EFA-8C63-511BECD2E9EC}" type="presParOf" srcId="{E40EE1E3-716E-4773-B857-75B8820306ED}" destId="{B7A2F3E0-3140-44DF-8DD0-F337CD3E5D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FEE4AB-2010-4427-9971-E6F7AB0D47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004D9E-38BB-4A9F-975C-087590ABD1C0}">
      <dgm:prSet/>
      <dgm:spPr>
        <a:solidFill>
          <a:srgbClr val="00B050"/>
        </a:solidFill>
      </dgm:spPr>
      <dgm:t>
        <a:bodyPr/>
        <a:lstStyle/>
        <a:p>
          <a:pPr algn="ctr" rtl="0"/>
          <a:r>
            <a:rPr lang="it-IT" dirty="0" smtClean="0">
              <a:solidFill>
                <a:schemeClr val="bg2"/>
              </a:solidFill>
            </a:rPr>
            <a:t>SOLLEVARE LA MANDIBOLA</a:t>
          </a:r>
          <a:endParaRPr lang="it-IT" dirty="0">
            <a:solidFill>
              <a:schemeClr val="bg2"/>
            </a:solidFill>
          </a:endParaRPr>
        </a:p>
      </dgm:t>
    </dgm:pt>
    <dgm:pt modelId="{4A8A6635-CAA7-4A56-B7EB-01D47934BD23}" type="parTrans" cxnId="{6C242751-7A35-42FF-A0B2-DBE2BBF5F9C9}">
      <dgm:prSet/>
      <dgm:spPr/>
      <dgm:t>
        <a:bodyPr/>
        <a:lstStyle/>
        <a:p>
          <a:endParaRPr lang="it-IT"/>
        </a:p>
      </dgm:t>
    </dgm:pt>
    <dgm:pt modelId="{C644138A-C29E-4206-A61C-E59B173F4C18}" type="sibTrans" cxnId="{6C242751-7A35-42FF-A0B2-DBE2BBF5F9C9}">
      <dgm:prSet/>
      <dgm:spPr/>
      <dgm:t>
        <a:bodyPr/>
        <a:lstStyle/>
        <a:p>
          <a:endParaRPr lang="it-IT"/>
        </a:p>
      </dgm:t>
    </dgm:pt>
    <dgm:pt modelId="{7491DD99-08F8-4846-89EF-0B62A9F34F17}" type="pres">
      <dgm:prSet presAssocID="{22FEE4AB-2010-4427-9971-E6F7AB0D4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830568-C4CA-4B54-890A-7CC4963F0419}" type="pres">
      <dgm:prSet presAssocID="{D4004D9E-38BB-4A9F-975C-087590ABD1C0}" presName="parentText" presStyleLbl="node1" presStyleIdx="0" presStyleCnt="1" custLinFactNeighborX="6836" custLinFactNeighborY="17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635A47-E8EE-46B3-8468-6F5A808020E9}" type="presOf" srcId="{D4004D9E-38BB-4A9F-975C-087590ABD1C0}" destId="{4F830568-C4CA-4B54-890A-7CC4963F0419}" srcOrd="0" destOrd="0" presId="urn:microsoft.com/office/officeart/2005/8/layout/vList2"/>
    <dgm:cxn modelId="{7A2317ED-5C24-41D4-B58E-E2B82DCA51EF}" type="presOf" srcId="{22FEE4AB-2010-4427-9971-E6F7AB0D4732}" destId="{7491DD99-08F8-4846-89EF-0B62A9F34F17}" srcOrd="0" destOrd="0" presId="urn:microsoft.com/office/officeart/2005/8/layout/vList2"/>
    <dgm:cxn modelId="{6C242751-7A35-42FF-A0B2-DBE2BBF5F9C9}" srcId="{22FEE4AB-2010-4427-9971-E6F7AB0D4732}" destId="{D4004D9E-38BB-4A9F-975C-087590ABD1C0}" srcOrd="0" destOrd="0" parTransId="{4A8A6635-CAA7-4A56-B7EB-01D47934BD23}" sibTransId="{C644138A-C29E-4206-A61C-E59B173F4C18}"/>
    <dgm:cxn modelId="{3544E426-6235-4FAC-9F89-F72FAEB340DA}" type="presParOf" srcId="{7491DD99-08F8-4846-89EF-0B62A9F34F17}" destId="{4F830568-C4CA-4B54-890A-7CC4963F0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4DB72-6DF0-47E4-A6EC-3C65DDD899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B0FAC3-6B76-495C-B26A-3DE5044F3208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it-IT" dirty="0" smtClean="0">
              <a:solidFill>
                <a:schemeClr val="tx1"/>
              </a:solidFill>
            </a:rPr>
            <a:t>ISPEZIONARE E DRENARE LA BOCCA</a:t>
          </a:r>
          <a:endParaRPr lang="it-IT" dirty="0">
            <a:solidFill>
              <a:schemeClr val="tx1"/>
            </a:solidFill>
          </a:endParaRPr>
        </a:p>
      </dgm:t>
    </dgm:pt>
    <dgm:pt modelId="{4F6D28CA-060C-4863-A6A8-EBAA88CDE2F8}" type="parTrans" cxnId="{FEF6F6FE-A12B-4E5A-8ED9-6C3FB406561E}">
      <dgm:prSet/>
      <dgm:spPr/>
      <dgm:t>
        <a:bodyPr/>
        <a:lstStyle/>
        <a:p>
          <a:endParaRPr lang="it-IT"/>
        </a:p>
      </dgm:t>
    </dgm:pt>
    <dgm:pt modelId="{D1356972-BC4A-4C79-83C1-E0E6FE12FF6F}" type="sibTrans" cxnId="{FEF6F6FE-A12B-4E5A-8ED9-6C3FB406561E}">
      <dgm:prSet/>
      <dgm:spPr/>
      <dgm:t>
        <a:bodyPr/>
        <a:lstStyle/>
        <a:p>
          <a:endParaRPr lang="it-IT"/>
        </a:p>
      </dgm:t>
    </dgm:pt>
    <dgm:pt modelId="{9EA9C406-8DCE-4286-A804-F691EFD48385}" type="pres">
      <dgm:prSet presAssocID="{3EE4DB72-6DF0-47E4-A6EC-3C65DDD899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ACE252-BDFB-4F74-A5E5-62E8FD6A2554}" type="pres">
      <dgm:prSet presAssocID="{AAB0FAC3-6B76-495C-B26A-3DE5044F32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708A6C-1126-47FC-A9E6-A5DCB6BAFDFF}" type="presOf" srcId="{3EE4DB72-6DF0-47E4-A6EC-3C65DDD89980}" destId="{9EA9C406-8DCE-4286-A804-F691EFD48385}" srcOrd="0" destOrd="0" presId="urn:microsoft.com/office/officeart/2005/8/layout/vList2"/>
    <dgm:cxn modelId="{FEF6F6FE-A12B-4E5A-8ED9-6C3FB406561E}" srcId="{3EE4DB72-6DF0-47E4-A6EC-3C65DDD89980}" destId="{AAB0FAC3-6B76-495C-B26A-3DE5044F3208}" srcOrd="0" destOrd="0" parTransId="{4F6D28CA-060C-4863-A6A8-EBAA88CDE2F8}" sibTransId="{D1356972-BC4A-4C79-83C1-E0E6FE12FF6F}"/>
    <dgm:cxn modelId="{EC888E15-681F-4CFA-AE3D-89B0098C2628}" type="presOf" srcId="{AAB0FAC3-6B76-495C-B26A-3DE5044F3208}" destId="{5BACE252-BDFB-4F74-A5E5-62E8FD6A2554}" srcOrd="0" destOrd="0" presId="urn:microsoft.com/office/officeart/2005/8/layout/vList2"/>
    <dgm:cxn modelId="{5C5E0222-7F8F-4DA0-B79D-0210055D9E49}" type="presParOf" srcId="{9EA9C406-8DCE-4286-A804-F691EFD48385}" destId="{5BACE252-BDFB-4F74-A5E5-62E8FD6A25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334A7-74A3-4F9B-8351-DA8DA89DF139}">
      <dsp:nvSpPr>
        <dsp:cNvPr id="0" name=""/>
        <dsp:cNvSpPr/>
      </dsp:nvSpPr>
      <dsp:spPr>
        <a:xfrm>
          <a:off x="0" y="0"/>
          <a:ext cx="7965731" cy="88090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IL DANNO CEREBRALE ANOSSICO</a:t>
          </a:r>
          <a:endParaRPr lang="it-IT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02" y="43002"/>
        <a:ext cx="7879727" cy="794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C45DC-0CAF-47EB-A04C-85653B8AC1E7}">
      <dsp:nvSpPr>
        <dsp:cNvPr id="0" name=""/>
        <dsp:cNvSpPr/>
      </dsp:nvSpPr>
      <dsp:spPr>
        <a:xfrm>
          <a:off x="0" y="177272"/>
          <a:ext cx="7030368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SEGNALI DI INFARTO MIOCARDICO</a:t>
          </a:r>
          <a:endParaRPr lang="it-IT" sz="3600" kern="1200" dirty="0"/>
        </a:p>
      </dsp:txBody>
      <dsp:txXfrm>
        <a:off x="42151" y="219423"/>
        <a:ext cx="6946066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B4104-A791-46F5-A2AD-E04CF2028C0F}">
      <dsp:nvSpPr>
        <dsp:cNvPr id="0" name=""/>
        <dsp:cNvSpPr/>
      </dsp:nvSpPr>
      <dsp:spPr>
        <a:xfrm>
          <a:off x="0" y="847"/>
          <a:ext cx="7467600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latin typeface="Comic Sans MS" panose="030F0702030302020204" pitchFamily="66" charset="0"/>
            </a:rPr>
            <a:t>A: PAZIENTE INCOSCIENTE</a:t>
          </a:r>
          <a:endParaRPr lang="it-IT" sz="2800" b="1" kern="1200" dirty="0">
            <a:latin typeface="Comic Sans MS" panose="030F0702030302020204" pitchFamily="66" charset="0"/>
          </a:endParaRPr>
        </a:p>
      </dsp:txBody>
      <dsp:txXfrm>
        <a:off x="35982" y="36829"/>
        <a:ext cx="7395636" cy="665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24A8B-42FF-471E-96B5-C253291E7235}">
      <dsp:nvSpPr>
        <dsp:cNvPr id="0" name=""/>
        <dsp:cNvSpPr/>
      </dsp:nvSpPr>
      <dsp:spPr>
        <a:xfrm>
          <a:off x="0" y="199057"/>
          <a:ext cx="7829279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err="1" smtClean="0"/>
            <a:t>IPERESTENDERE</a:t>
          </a:r>
          <a:r>
            <a:rPr lang="it-IT" sz="2500" b="1" kern="1200" dirty="0" smtClean="0"/>
            <a:t> LA TESTA E SOLLEVARE LA MANDIBOLA</a:t>
          </a:r>
          <a:endParaRPr lang="it-IT" sz="2500" b="1" kern="1200" dirty="0"/>
        </a:p>
      </dsp:txBody>
      <dsp:txXfrm>
        <a:off x="29271" y="228328"/>
        <a:ext cx="7770737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93B54-9B2E-4B16-A685-86F7F1FAB659}">
      <dsp:nvSpPr>
        <dsp:cNvPr id="0" name=""/>
        <dsp:cNvSpPr/>
      </dsp:nvSpPr>
      <dsp:spPr>
        <a:xfrm>
          <a:off x="0" y="14729"/>
          <a:ext cx="7920880" cy="921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b="1" kern="1200" dirty="0" smtClean="0">
              <a:latin typeface="Comic Sans MS" panose="030F0702030302020204" pitchFamily="66" charset="0"/>
            </a:rPr>
            <a:t>IN CASO DI TRAUMA</a:t>
          </a:r>
          <a:endParaRPr lang="it-IT" sz="3500" b="1" kern="1200" dirty="0">
            <a:latin typeface="Comic Sans MS" panose="030F0702030302020204" pitchFamily="66" charset="0"/>
          </a:endParaRPr>
        </a:p>
      </dsp:txBody>
      <dsp:txXfrm>
        <a:off x="44978" y="59707"/>
        <a:ext cx="7830924" cy="831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F3E0-3140-44DF-8DD0-F337CD3E5DC6}">
      <dsp:nvSpPr>
        <dsp:cNvPr id="0" name=""/>
        <dsp:cNvSpPr/>
      </dsp:nvSpPr>
      <dsp:spPr>
        <a:xfrm>
          <a:off x="0" y="288034"/>
          <a:ext cx="3072002" cy="12729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>
              <a:solidFill>
                <a:schemeClr val="bg2"/>
              </a:solidFill>
            </a:rPr>
            <a:t>IPERESTENDERE</a:t>
          </a:r>
          <a:r>
            <a:rPr lang="it-IT" sz="3200" kern="1200" dirty="0" smtClean="0">
              <a:solidFill>
                <a:schemeClr val="bg2"/>
              </a:solidFill>
            </a:rPr>
            <a:t> LA TESTA</a:t>
          </a:r>
          <a:endParaRPr lang="it-IT" sz="3200" kern="1200" dirty="0">
            <a:solidFill>
              <a:schemeClr val="bg2"/>
            </a:solidFill>
          </a:endParaRPr>
        </a:p>
      </dsp:txBody>
      <dsp:txXfrm>
        <a:off x="62141" y="350175"/>
        <a:ext cx="2947720" cy="1148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0568-C4CA-4B54-890A-7CC4963F0419}">
      <dsp:nvSpPr>
        <dsp:cNvPr id="0" name=""/>
        <dsp:cNvSpPr/>
      </dsp:nvSpPr>
      <dsp:spPr>
        <a:xfrm>
          <a:off x="0" y="159734"/>
          <a:ext cx="2580957" cy="11934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>
              <a:solidFill>
                <a:schemeClr val="bg2"/>
              </a:solidFill>
            </a:rPr>
            <a:t>SOLLEVARE LA MANDIBOLA</a:t>
          </a:r>
          <a:endParaRPr lang="it-IT" sz="3000" kern="1200" dirty="0">
            <a:solidFill>
              <a:schemeClr val="bg2"/>
            </a:solidFill>
          </a:endParaRPr>
        </a:p>
      </dsp:txBody>
      <dsp:txXfrm>
        <a:off x="58257" y="217991"/>
        <a:ext cx="2464443" cy="1076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E252-BDFB-4F74-A5E5-62E8FD6A2554}">
      <dsp:nvSpPr>
        <dsp:cNvPr id="0" name=""/>
        <dsp:cNvSpPr/>
      </dsp:nvSpPr>
      <dsp:spPr>
        <a:xfrm>
          <a:off x="0" y="128712"/>
          <a:ext cx="8174433" cy="983384"/>
        </a:xfrm>
        <a:prstGeom prst="round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>
              <a:solidFill>
                <a:schemeClr val="tx1"/>
              </a:solidFill>
            </a:rPr>
            <a:t>ISPEZIONARE E DRENARE LA BOCCA</a:t>
          </a:r>
          <a:endParaRPr lang="it-IT" sz="4100" kern="1200" dirty="0">
            <a:solidFill>
              <a:schemeClr val="tx1"/>
            </a:solidFill>
          </a:endParaRPr>
        </a:p>
      </dsp:txBody>
      <dsp:txXfrm>
        <a:off x="48005" y="176717"/>
        <a:ext cx="8078423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4CE9-9BE5-48A7-B8F6-A96559A89A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62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3409C5-E849-4E41-9490-7054DC42FDB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note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564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788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92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84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849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21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9E30B0-B590-410D-9088-E711B6EF9630}" type="slidenum">
              <a:rPr lang="it-IT" sz="1200"/>
              <a:pPr eaLnBrk="1" hangingPunct="1"/>
              <a:t>2</a:t>
            </a:fld>
            <a:endParaRPr lang="it-IT" sz="1200" dirty="0"/>
          </a:p>
        </p:txBody>
      </p:sp>
      <p:sp>
        <p:nvSpPr>
          <p:cNvPr id="409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43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27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291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9E30B0-B590-410D-9088-E711B6EF9630}" type="slidenum">
              <a:rPr lang="it-IT" sz="1200"/>
              <a:pPr eaLnBrk="1" hangingPunct="1"/>
              <a:t>3</a:t>
            </a:fld>
            <a:endParaRPr lang="it-IT" sz="1200" dirty="0"/>
          </a:p>
        </p:txBody>
      </p:sp>
      <p:sp>
        <p:nvSpPr>
          <p:cNvPr id="4096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00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054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46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 smtClean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it-IT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409C5-E849-4E41-9490-7054DC42FDBC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7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C477-F7C3-4C05-9ED7-044C57AB2A08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2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041E0-8FF7-45F1-A625-B4B22AFD8FF0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6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46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F06C7-D710-4A20-B3EC-FA8EB5A6F30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7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398F-7E75-4814-89D1-DB730C92DBF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90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8161-DA81-46AA-85B5-B23C51AE56F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11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9193-710D-45B4-A02B-89B0375B276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83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23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90004-6833-4C94-A57A-8AACCA8BA473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9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8B8B-4BE9-4197-A7DC-F1F753676AF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79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FC42C9-6A8F-40B3-A308-B6823A5E3F41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114800"/>
          </a:xfrm>
          <a:solidFill>
            <a:schemeClr val="accent1"/>
          </a:solidFill>
        </p:spPr>
        <p:txBody>
          <a:bodyPr/>
          <a:lstStyle/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b="1" kern="1200" dirty="0" smtClean="0">
                <a:solidFill>
                  <a:schemeClr val="bg1"/>
                </a:solidFill>
              </a:rPr>
              <a:t>BASIC LIFE </a:t>
            </a:r>
            <a:r>
              <a:rPr lang="it-IT" b="1" kern="1200" dirty="0" err="1" smtClean="0">
                <a:solidFill>
                  <a:schemeClr val="bg1"/>
                </a:solidFill>
              </a:rPr>
              <a:t>SUPPORT</a:t>
            </a:r>
            <a:r>
              <a:rPr lang="it-IT" b="1" kern="1200" dirty="0" smtClean="0">
                <a:solidFill>
                  <a:schemeClr val="bg1"/>
                </a:solidFill>
              </a:rPr>
              <a:t> (BLS)</a:t>
            </a:r>
          </a:p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 smtClean="0">
                <a:solidFill>
                  <a:schemeClr val="bg1"/>
                </a:solidFill>
              </a:rPr>
              <a:t>più</a:t>
            </a:r>
          </a:p>
          <a:p>
            <a:pPr lvl="0" indent="0" algn="ctr" defTabSz="177800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DEFIBRILLAZIONE</a:t>
            </a:r>
            <a:endParaRPr lang="it-IT" b="1" kern="1200" dirty="0" smtClean="0">
              <a:solidFill>
                <a:schemeClr val="bg1"/>
              </a:solidFill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dirty="0" smtClean="0">
                <a:solidFill>
                  <a:schemeClr val="bg1"/>
                </a:solidFill>
              </a:rPr>
              <a:t>Al paziente in arresto cardiaco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4400" b="1" kern="1200" dirty="0" smtClean="0">
                <a:solidFill>
                  <a:srgbClr val="FF0000"/>
                </a:solidFill>
              </a:rPr>
              <a:t>BLSD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Basic Life </a:t>
            </a:r>
            <a:r>
              <a:rPr lang="it-IT" sz="1600" dirty="0" err="1" smtClean="0">
                <a:solidFill>
                  <a:schemeClr val="bg1"/>
                </a:solidFill>
              </a:rPr>
              <a:t>Support-Defibrillation</a:t>
            </a:r>
            <a:endParaRPr lang="it-IT" sz="1600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929066"/>
            <a:ext cx="1857388" cy="1100439"/>
          </a:xfrm>
          <a:prstGeom prst="rect">
            <a:avLst/>
          </a:prstGeom>
        </p:spPr>
      </p:pic>
      <p:pic>
        <p:nvPicPr>
          <p:cNvPr id="1027" name="Picture 3" descr="C:\Documents and Settings\Administrator\Desktop\IMMAGINI BOLIVIA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192" y="3929066"/>
            <a:ext cx="1782858" cy="1023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404084" y="18596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2" name="Fumetto 1 1"/>
          <p:cNvSpPr/>
          <p:nvPr/>
        </p:nvSpPr>
        <p:spPr>
          <a:xfrm>
            <a:off x="676422" y="2462088"/>
            <a:ext cx="7920558" cy="1404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– B - C</a:t>
            </a:r>
            <a:r>
              <a:rPr lang="it-IT" sz="6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it-IT" sz="6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Per verificare:	COSCIENZA</a:t>
            </a:r>
          </a:p>
          <a:p>
            <a:r>
              <a:rPr lang="it-IT" dirty="0">
                <a:latin typeface="Comic Sans MS" panose="030F0702030302020204" pitchFamily="66" charset="0"/>
              </a:rPr>
              <a:t>	</a:t>
            </a:r>
            <a:r>
              <a:rPr lang="it-IT" dirty="0" smtClean="0">
                <a:latin typeface="Comic Sans MS" panose="030F0702030302020204" pitchFamily="66" charset="0"/>
              </a:rPr>
              <a:t>		RESPIRO</a:t>
            </a:r>
          </a:p>
          <a:p>
            <a:r>
              <a:rPr lang="it-IT" dirty="0">
                <a:latin typeface="Comic Sans MS" panose="030F0702030302020204" pitchFamily="66" charset="0"/>
              </a:rPr>
              <a:t>	</a:t>
            </a:r>
            <a:r>
              <a:rPr lang="it-IT" dirty="0" smtClean="0">
                <a:latin typeface="Comic Sans MS" panose="030F0702030302020204" pitchFamily="66" charset="0"/>
              </a:rPr>
              <a:t>		CIRCOLO	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5" y="2723161"/>
            <a:ext cx="40782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187624" y="1522510"/>
            <a:ext cx="3736419" cy="1196977"/>
          </a:xfrm>
          <a:prstGeom prst="wedgeRoundRectCallout">
            <a:avLst>
              <a:gd name="adj1" fmla="val 1539"/>
              <a:gd name="adj2" fmla="val 959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1422" tIns="45711" rIns="91422" bIns="45711" anchor="ctr"/>
          <a:lstStyle/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smtClean="0">
                <a:solidFill>
                  <a:srgbClr val="FF0000"/>
                </a:solidFill>
              </a:rPr>
              <a:t>Signore/Signora, come sta?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 smtClean="0">
                <a:solidFill>
                  <a:srgbClr val="FF0000"/>
                </a:solidFill>
              </a:rPr>
              <a:t>Tutto bene?</a:t>
            </a:r>
            <a:endParaRPr lang="es-ES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932653" y="3540766"/>
            <a:ext cx="3703760" cy="100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wrap="square" lIns="90467" tIns="44441" rIns="90467" bIns="44441">
            <a:spAutoFit/>
          </a:bodyPr>
          <a:lstStyle/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NON E’ COSCIENTE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35527" y="226363"/>
            <a:ext cx="8800969" cy="1053000"/>
            <a:chOff x="-428875" y="51283"/>
            <a:chExt cx="8800969" cy="1053000"/>
          </a:xfrm>
        </p:grpSpPr>
        <p:sp>
          <p:nvSpPr>
            <p:cNvPr id="13" name="Rettangolo arrotondato 12"/>
            <p:cNvSpPr/>
            <p:nvPr/>
          </p:nvSpPr>
          <p:spPr>
            <a:xfrm>
              <a:off x="-428875" y="51283"/>
              <a:ext cx="8800969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51403" y="136971"/>
              <a:ext cx="7602052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1" kern="1200" baseline="0" dirty="0" smtClean="0"/>
                <a:t>A: COSCIENZA + VIE AEREE</a:t>
              </a:r>
              <a:endParaRPr lang="it-IT" sz="3600" kern="1200" dirty="0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57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9" y="1399715"/>
            <a:ext cx="7467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72399388"/>
              </p:ext>
            </p:extLst>
          </p:nvPr>
        </p:nvGraphicFramePr>
        <p:xfrm>
          <a:off x="838200" y="116632"/>
          <a:ext cx="7467600" cy="7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tangolo 4"/>
          <p:cNvSpPr/>
          <p:nvPr/>
        </p:nvSpPr>
        <p:spPr>
          <a:xfrm>
            <a:off x="1138336" y="1115021"/>
            <a:ext cx="69127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635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APRIRE LE VIE AEREE</a:t>
            </a:r>
            <a:endParaRPr kumimoji="0" lang="it-IT" sz="3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851181766"/>
              </p:ext>
            </p:extLst>
          </p:nvPr>
        </p:nvGraphicFramePr>
        <p:xfrm>
          <a:off x="847176" y="5928852"/>
          <a:ext cx="7829279" cy="8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31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634608445"/>
              </p:ext>
            </p:extLst>
          </p:nvPr>
        </p:nvGraphicFramePr>
        <p:xfrm>
          <a:off x="683568" y="404664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114697484"/>
              </p:ext>
            </p:extLst>
          </p:nvPr>
        </p:nvGraphicFramePr>
        <p:xfrm>
          <a:off x="-12170" y="4437112"/>
          <a:ext cx="307200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96729995"/>
              </p:ext>
            </p:extLst>
          </p:nvPr>
        </p:nvGraphicFramePr>
        <p:xfrm>
          <a:off x="6383531" y="3542839"/>
          <a:ext cx="2580957" cy="147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70172" y="2089990"/>
            <a:ext cx="3116217" cy="37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82885" y="2408359"/>
            <a:ext cx="1559705" cy="1559705"/>
            <a:chOff x="782885" y="2408359"/>
            <a:chExt cx="1559705" cy="1559705"/>
          </a:xfrm>
        </p:grpSpPr>
        <p:sp>
          <p:nvSpPr>
            <p:cNvPr id="14" name="Fumetto 1 13"/>
            <p:cNvSpPr/>
            <p:nvPr/>
          </p:nvSpPr>
          <p:spPr>
            <a:xfrm rot="17086844">
              <a:off x="782886" y="2527961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82885" y="2527961"/>
              <a:ext cx="15597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NO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782885" y="2408358"/>
            <a:ext cx="1559705" cy="1559705"/>
            <a:chOff x="782885" y="2408359"/>
            <a:chExt cx="1559705" cy="1559705"/>
          </a:xfrm>
        </p:grpSpPr>
        <p:sp>
          <p:nvSpPr>
            <p:cNvPr id="19" name="Fumetto 1 18"/>
            <p:cNvSpPr/>
            <p:nvPr/>
          </p:nvSpPr>
          <p:spPr>
            <a:xfrm rot="17086844">
              <a:off x="782886" y="2527961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782885" y="2527961"/>
              <a:ext cx="15597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NO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 rot="1020339">
            <a:off x="6410599" y="1697430"/>
            <a:ext cx="1559705" cy="1559705"/>
            <a:chOff x="7676272" y="2882451"/>
            <a:chExt cx="1559705" cy="1559705"/>
          </a:xfrm>
          <a:solidFill>
            <a:srgbClr val="00B050"/>
          </a:solidFill>
        </p:grpSpPr>
        <p:sp>
          <p:nvSpPr>
            <p:cNvPr id="24" name="Fumetto 1 23"/>
            <p:cNvSpPr/>
            <p:nvPr/>
          </p:nvSpPr>
          <p:spPr>
            <a:xfrm rot="3061451">
              <a:off x="7676274" y="3002053"/>
              <a:ext cx="1559705" cy="1320501"/>
            </a:xfrm>
            <a:prstGeom prst="wedgeRectCallout">
              <a:avLst>
                <a:gd name="adj1" fmla="val -24008"/>
                <a:gd name="adj2" fmla="val 1359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 rot="270192">
              <a:off x="7676272" y="3200637"/>
              <a:ext cx="1559705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SI</a:t>
              </a:r>
              <a:endParaRPr lang="it-IT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9" y="1844824"/>
            <a:ext cx="3883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84672119"/>
              </p:ext>
            </p:extLst>
          </p:nvPr>
        </p:nvGraphicFramePr>
        <p:xfrm>
          <a:off x="331019" y="5284534"/>
          <a:ext cx="8174433" cy="124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02" y="1340768"/>
            <a:ext cx="335915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802789" y="332656"/>
            <a:ext cx="7467600" cy="725399"/>
            <a:chOff x="0" y="6757"/>
            <a:chExt cx="7467600" cy="725399"/>
          </a:xfrm>
        </p:grpSpPr>
        <p:sp>
          <p:nvSpPr>
            <p:cNvPr id="9" name="Rettangolo arrotondato 8"/>
            <p:cNvSpPr/>
            <p:nvPr/>
          </p:nvSpPr>
          <p:spPr>
            <a:xfrm>
              <a:off x="0" y="6757"/>
              <a:ext cx="7467600" cy="7253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35411" y="42168"/>
              <a:ext cx="7396778" cy="654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100" kern="1200" dirty="0" smtClean="0">
                  <a:latin typeface="Comic Sans MS" panose="030F0702030302020204" pitchFamily="66" charset="0"/>
                </a:rPr>
                <a:t>A: PAZIENTE INCOSCIENTE</a:t>
              </a:r>
              <a:endParaRPr lang="it-IT" sz="3100" kern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9"/>
            <a:ext cx="1936619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93776" y="2002216"/>
            <a:ext cx="5158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Guardare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i movimenti del torace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Ascoltare 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i rumori respiratori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lvl="0" defTabSz="763588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Sentire      </a:t>
            </a:r>
            <a:r>
              <a:rPr lang="it-IT" dirty="0" smtClean="0">
                <a:solidFill>
                  <a:srgbClr val="002060"/>
                </a:solidFill>
                <a:latin typeface="Times New Roman"/>
              </a:rPr>
              <a:t>l’aria espirata</a:t>
            </a:r>
            <a:endParaRPr lang="it-IT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71472" y="214290"/>
            <a:ext cx="80010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B+C</a:t>
            </a:r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Valutare contemporaneamente il respiro, il polso e altri segni di circolo PER 10”</a:t>
            </a:r>
            <a:endParaRPr lang="it-IT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6" y="4071942"/>
            <a:ext cx="1704511" cy="12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071942"/>
            <a:ext cx="1571636" cy="1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01746" y="385762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Palpare il polso carotideo ... e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5715016"/>
            <a:ext cx="5049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</a:rPr>
              <a:t>... Cercare altri segni di vita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15" name="Parentesi graffa chiusa 14"/>
          <p:cNvSpPr/>
          <p:nvPr/>
        </p:nvSpPr>
        <p:spPr>
          <a:xfrm>
            <a:off x="6988094" y="1510564"/>
            <a:ext cx="1214446" cy="4929222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100392" y="3303630"/>
            <a:ext cx="1428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10”</a:t>
            </a:r>
            <a:r>
              <a:rPr lang="it-IT" sz="6600" dirty="0" smtClean="0">
                <a:solidFill>
                  <a:srgbClr val="FF0000"/>
                </a:solidFill>
              </a:rPr>
              <a:t> </a:t>
            </a:r>
            <a:endParaRPr 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404084" y="18596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69526" y="454107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Fumetto 1 1"/>
          <p:cNvSpPr/>
          <p:nvPr/>
        </p:nvSpPr>
        <p:spPr>
          <a:xfrm>
            <a:off x="751780" y="2462088"/>
            <a:ext cx="7920558" cy="170219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 smtClean="0">
                <a:solidFill>
                  <a:srgbClr val="C00000"/>
                </a:solidFill>
              </a:rPr>
              <a:t>A – B + C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735306" y="5373216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39131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835696" y="2232023"/>
            <a:ext cx="4968552" cy="1196977"/>
          </a:xfrm>
          <a:prstGeom prst="wedgeRoundRectCallout">
            <a:avLst>
              <a:gd name="adj1" fmla="val 1539"/>
              <a:gd name="adj2" fmla="val 959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1422" tIns="45711" rIns="91422" bIns="45711" anchor="ctr"/>
          <a:lstStyle/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 smtClean="0">
              <a:solidFill>
                <a:srgbClr val="FF0000"/>
              </a:solidFill>
            </a:endParaRP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 smtClean="0">
                <a:solidFill>
                  <a:srgbClr val="FF0000"/>
                </a:solidFill>
              </a:rPr>
              <a:t>AIUTO!</a:t>
            </a:r>
            <a:r>
              <a:rPr lang="es-ES" b="1" kern="0" dirty="0" smtClean="0">
                <a:solidFill>
                  <a:srgbClr val="FF0000"/>
                </a:solidFill>
              </a:rPr>
              <a:t> Portate il Defibrillatore e 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solidFill>
                  <a:srgbClr val="FF0000"/>
                </a:solidFill>
              </a:rPr>
              <a:t>fate venire il Rianimatore</a:t>
            </a:r>
          </a:p>
          <a:p>
            <a:pPr marL="0" marR="0" lvl="0" indent="0" defTabSz="9159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11560" y="116632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51936" y="1628800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6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265335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82132" y="1916832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95385" y="3140968"/>
            <a:ext cx="8134350" cy="100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COMINCIARE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albanesi.it/wp-content/uploads/2014/02/fasi_massaggio_cardia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108" y="4527138"/>
            <a:ext cx="3389996" cy="18360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89112"/>
            <a:ext cx="2063078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27784" y="25792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Nell’attesa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357298"/>
            <a:ext cx="7772400" cy="1571636"/>
          </a:xfrm>
          <a:solidFill>
            <a:schemeClr val="accent3"/>
          </a:solidFill>
        </p:spPr>
        <p:txBody>
          <a:bodyPr/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Mani nel centro del petto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Profondità 4 - 5 cm 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Frequenza 100/min 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Compressione/Decompressione 1:1</a:t>
            </a:r>
            <a:endParaRPr lang="it-IT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1026" name="Picture 2" descr="http://www.albanesi.it/wp-content/uploads/2014/02/fasi_massaggio_cardia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5935657" cy="3214710"/>
          </a:xfrm>
          <a:prstGeom prst="rect">
            <a:avLst/>
          </a:prstGeom>
          <a:noFill/>
        </p:spPr>
      </p:pic>
      <p:grpSp>
        <p:nvGrpSpPr>
          <p:cNvPr id="10" name="Gruppo 9"/>
          <p:cNvGrpSpPr/>
          <p:nvPr/>
        </p:nvGrpSpPr>
        <p:grpSpPr>
          <a:xfrm>
            <a:off x="428596" y="214290"/>
            <a:ext cx="8280920" cy="1000132"/>
            <a:chOff x="11895" y="-2336592"/>
            <a:chExt cx="8280920" cy="121680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0" kern="1200" baseline="0" dirty="0" smtClean="0">
                  <a:latin typeface="Comic Sans MS" panose="030F0702030302020204" pitchFamily="66" charset="0"/>
                </a:rPr>
                <a:t>COMPRESSIONI TORACICHE</a:t>
              </a:r>
              <a:endParaRPr lang="it-IT" sz="3600" kern="1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19672" y="6165304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139952" y="6165304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156176" y="6165304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09460" y="285728"/>
            <a:ext cx="7848872" cy="1163256"/>
            <a:chOff x="0" y="51"/>
            <a:chExt cx="7848872" cy="936000"/>
          </a:xfrm>
          <a:solidFill>
            <a:schemeClr val="accent1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0" y="51"/>
              <a:ext cx="7848872" cy="936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45692" y="291962"/>
              <a:ext cx="7757488" cy="2991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3200" kern="1200" dirty="0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02850" y="642918"/>
            <a:ext cx="780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>
                    <a:lumMod val="75000"/>
                  </a:schemeClr>
                </a:solidFill>
              </a:rPr>
              <a:t>GLI OBIETTIVI del </a:t>
            </a:r>
            <a:r>
              <a:rPr lang="it-IT" sz="3600" b="1" dirty="0" err="1" smtClean="0">
                <a:solidFill>
                  <a:schemeClr val="bg1">
                    <a:lumMod val="75000"/>
                  </a:schemeClr>
                </a:solidFill>
              </a:rPr>
              <a:t>BLSD</a:t>
            </a:r>
            <a:r>
              <a:rPr lang="it-IT" sz="36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it-IT" sz="3600" b="1" dirty="0" err="1" smtClean="0">
                <a:solidFill>
                  <a:schemeClr val="bg1">
                    <a:lumMod val="75000"/>
                  </a:schemeClr>
                </a:solidFill>
              </a:rPr>
              <a:t>PBLSD</a:t>
            </a:r>
            <a:endParaRPr lang="it-IT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2" name="Gruppo 7"/>
          <p:cNvGrpSpPr/>
          <p:nvPr/>
        </p:nvGrpSpPr>
        <p:grpSpPr>
          <a:xfrm>
            <a:off x="500034" y="2214554"/>
            <a:ext cx="8172527" cy="1625825"/>
            <a:chOff x="0" y="2539"/>
            <a:chExt cx="6836295" cy="881090"/>
          </a:xfrm>
        </p:grpSpPr>
        <p:sp>
          <p:nvSpPr>
            <p:cNvPr id="23" name="Rettangolo arrotondato 22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kern="12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8" y="2285992"/>
            <a:ext cx="749150" cy="67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6" y="3000372"/>
            <a:ext cx="738282" cy="7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1571604" y="2214554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Ritardare il danno cerebrale anossico nel paziente in arresto cardiaco: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è cosciente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respira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- Non ha circolo</a:t>
            </a:r>
          </a:p>
        </p:txBody>
      </p:sp>
      <p:sp>
        <p:nvSpPr>
          <p:cNvPr id="34" name="Ovale 33"/>
          <p:cNvSpPr/>
          <p:nvPr/>
        </p:nvSpPr>
        <p:spPr>
          <a:xfrm>
            <a:off x="6012160" y="2708920"/>
            <a:ext cx="2400480" cy="985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BLS/</a:t>
            </a:r>
            <a:r>
              <a:rPr lang="it-IT" dirty="0" err="1" smtClean="0"/>
              <a:t>PBLS</a:t>
            </a:r>
            <a:endParaRPr lang="it-IT" dirty="0"/>
          </a:p>
        </p:txBody>
      </p:sp>
      <p:grpSp>
        <p:nvGrpSpPr>
          <p:cNvPr id="39" name="Gruppo 7"/>
          <p:cNvGrpSpPr/>
          <p:nvPr/>
        </p:nvGrpSpPr>
        <p:grpSpPr>
          <a:xfrm>
            <a:off x="500034" y="4714884"/>
            <a:ext cx="8215370" cy="881090"/>
            <a:chOff x="0" y="2539"/>
            <a:chExt cx="6836295" cy="881090"/>
          </a:xfrm>
        </p:grpSpPr>
        <p:sp>
          <p:nvSpPr>
            <p:cNvPr id="40" name="Rettangolo arrotondato 39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ttangolo 40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b="1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2" name="Rettangolo 41"/>
          <p:cNvSpPr/>
          <p:nvPr/>
        </p:nvSpPr>
        <p:spPr>
          <a:xfrm>
            <a:off x="1643042" y="4792816"/>
            <a:ext cx="600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Correggere le cause dell’arresto cardiaco se c’è un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ritmo suscettibile di shock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7072330" y="4786322"/>
            <a:ext cx="1128714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44" name="Saetta 43"/>
          <p:cNvSpPr/>
          <p:nvPr/>
        </p:nvSpPr>
        <p:spPr>
          <a:xfrm>
            <a:off x="357158" y="4572008"/>
            <a:ext cx="1200152" cy="105727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36926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5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428596" y="214290"/>
            <a:ext cx="8280920" cy="1000132"/>
            <a:chOff x="11895" y="-2336592"/>
            <a:chExt cx="8280920" cy="1216800"/>
          </a:xfrm>
        </p:grpSpPr>
        <p:sp>
          <p:nvSpPr>
            <p:cNvPr id="3" name="Rettangolo arrotondato 2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i="0" kern="1200" baseline="0" dirty="0" smtClean="0">
                  <a:latin typeface="Comic Sans MS" panose="030F0702030302020204" pitchFamily="66" charset="0"/>
                </a:rPr>
                <a:t>COMPRESSIONI TORACICHE</a:t>
              </a:r>
              <a:endParaRPr lang="it-IT" sz="3600" kern="1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1" y="1700808"/>
            <a:ext cx="8053387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0534" y="5911682"/>
            <a:ext cx="827516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763588" eaLnBrk="0" hangingPunct="0"/>
            <a:r>
              <a:rPr lang="it-IT" b="1" dirty="0" smtClean="0">
                <a:latin typeface="Times New Roman"/>
              </a:rPr>
              <a:t>PROFONDITA’ 4-5 cm</a:t>
            </a:r>
          </a:p>
          <a:p>
            <a:pPr lvl="0" algn="ctr" defTabSz="763588" eaLnBrk="0" hangingPunct="0"/>
            <a:r>
              <a:rPr lang="it-IT" b="1" dirty="0" smtClean="0">
                <a:latin typeface="Times New Roman"/>
              </a:rPr>
              <a:t>COMPRESSIONE/DECOMPRESSIONE 1:1</a:t>
            </a:r>
            <a:endParaRPr lang="it-IT" b="1" dirty="0">
              <a:latin typeface="Times New Roman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1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593A3-61FE-4A44-971A-E82A3B7F958E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37" y="980728"/>
            <a:ext cx="5579678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91"/>
          <p:cNvSpPr txBox="1">
            <a:spLocks noChangeArrowheads="1"/>
          </p:cNvSpPr>
          <p:nvPr/>
        </p:nvSpPr>
        <p:spPr bwMode="auto">
          <a:xfrm>
            <a:off x="2627784" y="1628800"/>
            <a:ext cx="68580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Pallone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92"/>
          <p:cNvSpPr txBox="1">
            <a:spLocks noChangeArrowheads="1"/>
          </p:cNvSpPr>
          <p:nvPr/>
        </p:nvSpPr>
        <p:spPr bwMode="auto">
          <a:xfrm>
            <a:off x="5292080" y="2204864"/>
            <a:ext cx="847725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Maschera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2246784" y="3555365"/>
            <a:ext cx="381000" cy="2527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O2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90"/>
          <p:cNvSpPr txBox="1">
            <a:spLocks noChangeArrowheads="1"/>
          </p:cNvSpPr>
          <p:nvPr/>
        </p:nvSpPr>
        <p:spPr bwMode="auto">
          <a:xfrm>
            <a:off x="3491880" y="4437112"/>
            <a:ext cx="838200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Reservoir</a:t>
            </a:r>
            <a:endParaRPr lang="it-IT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325454"/>
            <a:ext cx="7918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Tecnica pallone/maschera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Pallone di </a:t>
            </a:r>
            <a:r>
              <a:rPr lang="it-IT" dirty="0" err="1" smtClean="0">
                <a:latin typeface="Comic Sans MS" panose="030F0702030302020204" pitchFamily="66" charset="0"/>
              </a:rPr>
              <a:t>Ambu</a:t>
            </a:r>
            <a:r>
              <a:rPr lang="it-IT" dirty="0" smtClean="0">
                <a:latin typeface="Comic Sans MS" panose="030F0702030302020204" pitchFamily="66" charset="0"/>
              </a:rPr>
              <a:t> con </a:t>
            </a:r>
            <a:r>
              <a:rPr lang="it-IT" dirty="0" err="1" smtClean="0">
                <a:latin typeface="Comic Sans MS" panose="030F0702030302020204" pitchFamily="66" charset="0"/>
              </a:rPr>
              <a:t>reservoir</a:t>
            </a:r>
            <a:endParaRPr lang="it-IT" dirty="0" smtClean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Connessione a una fonte di Ossigeno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0" y="214290"/>
            <a:ext cx="9036496" cy="1000132"/>
            <a:chOff x="11895" y="-2336592"/>
            <a:chExt cx="8280920" cy="121680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895" y="-2336592"/>
              <a:ext cx="828092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9399" y="-2063043"/>
              <a:ext cx="8162122" cy="883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i="0" kern="1200" baseline="0" dirty="0" smtClean="0">
                  <a:latin typeface="Comic Sans MS" panose="030F0702030302020204" pitchFamily="66" charset="0"/>
                </a:rPr>
                <a:t>30 COMPRESSIONI/2</a:t>
              </a:r>
              <a:r>
                <a:rPr lang="it-IT" sz="3200" b="1" i="0" kern="1200" dirty="0" smtClean="0">
                  <a:latin typeface="Comic Sans MS" panose="030F0702030302020204" pitchFamily="66" charset="0"/>
                </a:rPr>
                <a:t> VENTILAZIONI</a:t>
              </a:r>
              <a:endParaRPr lang="it-IT" sz="3200" kern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42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11560" y="265335"/>
            <a:ext cx="792055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IL PAZIENTE E’ IN ARRESTO CARDIACO</a:t>
            </a:r>
            <a:endParaRPr lang="it-IT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95536" y="2204864"/>
            <a:ext cx="8322533" cy="504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COMINCIARE la 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95536" y="3284984"/>
            <a:ext cx="8134350" cy="684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CONTINUARE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RCP</a:t>
            </a:r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 30:2</a:t>
            </a:r>
            <a:endParaRPr lang="it-IT" sz="2800" b="1" dirty="0">
              <a:solidFill>
                <a:schemeClr val="bg1"/>
              </a:solidFill>
              <a:latin typeface="Comic Sans MS" panose="030F0702030302020204" pitchFamily="66" charset="0"/>
              <a:ea typeface="Segoe UI Symbol" panose="020B05020402040202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6523" y="4184965"/>
            <a:ext cx="7920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FINO 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L’arrivo del Defibrillatore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La ricomparsa di segni di vita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L’esaurimento fisico del soccorritore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>
                <a:latin typeface="Comic Sans MS" panose="030F0702030302020204" pitchFamily="66" charset="0"/>
              </a:rPr>
              <a:t>L’arrivo in Ospedale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98928" y="2760117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CHIAMARE AIUTO/AVVICINARE IL DEFIBRILLATORE</a:t>
            </a:r>
            <a:endParaRPr lang="it-IT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96646" y="16373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57198" y="196593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A-B-C: 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19096" y="361857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COMINCIARE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9096" y="458112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CONTINUARE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30:2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0" y="5506075"/>
            <a:ext cx="9144000" cy="612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D: Appena disponibile il Defibrillatore, accenderlo e seguire le istruzioni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245844" y="2433939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253065" y="3284207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274608" y="4184781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285935" y="5025390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1026" name="Picture 2" descr="C:\Users\Paola\Documents\BOLIVIA\EMERGENZA BOLIVIA\IMMAGINI PER CORSO BOLIVIA\domand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 rot="20224789">
            <a:off x="2002170" y="4819803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latin typeface="Freestyle Script" panose="030804020302050B0404" pitchFamily="66" charset="0"/>
              </a:rPr>
              <a:t>DOMANDE?</a:t>
            </a:r>
            <a:endParaRPr lang="it-IT" sz="66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36691195"/>
              </p:ext>
            </p:extLst>
          </p:nvPr>
        </p:nvGraphicFramePr>
        <p:xfrm>
          <a:off x="566709" y="332656"/>
          <a:ext cx="7965731" cy="88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1357290" y="4000504"/>
            <a:ext cx="6836295" cy="928694"/>
            <a:chOff x="0" y="2539"/>
            <a:chExt cx="6836295" cy="881090"/>
          </a:xfrm>
        </p:grpSpPr>
        <p:sp>
          <p:nvSpPr>
            <p:cNvPr id="10" name="Rettangolo arrotondato 9"/>
            <p:cNvSpPr/>
            <p:nvPr/>
          </p:nvSpPr>
          <p:spPr>
            <a:xfrm>
              <a:off x="0" y="2539"/>
              <a:ext cx="6836295" cy="881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43011" y="45550"/>
              <a:ext cx="6750273" cy="79506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COMINCIA DOPO</a:t>
              </a:r>
              <a:r>
                <a:rPr lang="it-IT" sz="2000" b="1" kern="1200" dirty="0" smtClean="0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it-IT" sz="2000" b="1" kern="1200" dirty="0" smtClean="0">
                  <a:solidFill>
                    <a:schemeClr val="bg1"/>
                  </a:solidFill>
                </a:rPr>
                <a:t>4’ - 6’ DI ARRESTO CIRCOLATORIO</a:t>
              </a:r>
              <a:endParaRPr lang="it-IT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428728" y="5214950"/>
            <a:ext cx="6836295" cy="1143008"/>
            <a:chOff x="0" y="1214830"/>
            <a:chExt cx="6836295" cy="779512"/>
          </a:xfrm>
        </p:grpSpPr>
        <p:sp>
          <p:nvSpPr>
            <p:cNvPr id="15" name="Rettangolo arrotondato 14"/>
            <p:cNvSpPr/>
            <p:nvPr/>
          </p:nvSpPr>
          <p:spPr>
            <a:xfrm>
              <a:off x="0" y="1214830"/>
              <a:ext cx="6836295" cy="7795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38053" y="1252883"/>
              <a:ext cx="6760189" cy="70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DOPO CIRCA  10’ COMPAIONO LESIONI CEREBRALI IRREVERSIBILI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es-ES" sz="1400" b="1" dirty="0" smtClean="0">
                  <a:solidFill>
                    <a:schemeClr val="bg1"/>
                  </a:solidFill>
                </a:rPr>
                <a:t>In assenza di RCP  (Rianimazione Cardio-Polmonare)</a:t>
              </a:r>
              <a:endParaRPr lang="it-IT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EDB5-9640-49D3-B44D-EF845DA4113C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3074" name="Picture 2" descr="C:\Documents and Settings\Administrator\Desktop\IMMAGINI BOLIVIA\images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7544" y="1714488"/>
            <a:ext cx="23431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7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829425" y="3602038"/>
            <a:ext cx="104775" cy="228600"/>
          </a:xfrm>
          <a:prstGeom prst="can">
            <a:avLst>
              <a:gd name="adj" fmla="val 5454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1" name="Rectangle 57"/>
          <p:cNvSpPr>
            <a:spLocks noChangeArrowheads="1"/>
          </p:cNvSpPr>
          <p:nvPr/>
        </p:nvSpPr>
        <p:spPr bwMode="auto">
          <a:xfrm>
            <a:off x="2198688" y="4560888"/>
            <a:ext cx="1266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3419475" y="4560888"/>
            <a:ext cx="9921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3287713" y="4503738"/>
            <a:ext cx="1009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4810125" y="4457700"/>
            <a:ext cx="20621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7229475" y="4513263"/>
            <a:ext cx="10747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7170738" y="4448175"/>
            <a:ext cx="10842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78" name="AutoShape 74"/>
          <p:cNvSpPr>
            <a:spLocks noChangeArrowheads="1"/>
          </p:cNvSpPr>
          <p:nvPr/>
        </p:nvSpPr>
        <p:spPr bwMode="auto">
          <a:xfrm>
            <a:off x="6829425" y="3519488"/>
            <a:ext cx="104775" cy="198437"/>
          </a:xfrm>
          <a:prstGeom prst="can">
            <a:avLst>
              <a:gd name="adj" fmla="val 47348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79" name="AutoShape 75"/>
          <p:cNvSpPr>
            <a:spLocks noChangeArrowheads="1"/>
          </p:cNvSpPr>
          <p:nvPr/>
        </p:nvSpPr>
        <p:spPr bwMode="auto">
          <a:xfrm>
            <a:off x="6732588" y="2919413"/>
            <a:ext cx="301625" cy="692150"/>
          </a:xfrm>
          <a:prstGeom prst="can">
            <a:avLst>
              <a:gd name="adj" fmla="val 5736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6732588" y="2816225"/>
            <a:ext cx="301625" cy="195263"/>
            <a:chOff x="4080" y="912"/>
            <a:chExt cx="96" cy="96"/>
          </a:xfrm>
        </p:grpSpPr>
        <p:sp>
          <p:nvSpPr>
            <p:cNvPr id="47181" name="Line 77"/>
            <p:cNvSpPr>
              <a:spLocks noChangeShapeType="1"/>
            </p:cNvSpPr>
            <p:nvPr/>
          </p:nvSpPr>
          <p:spPr bwMode="auto">
            <a:xfrm flipH="1">
              <a:off x="4080" y="9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182" name="Line 78"/>
            <p:cNvSpPr>
              <a:spLocks noChangeShapeType="1"/>
            </p:cNvSpPr>
            <p:nvPr/>
          </p:nvSpPr>
          <p:spPr bwMode="auto">
            <a:xfrm>
              <a:off x="4128" y="91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47183" name="Freeform 79"/>
          <p:cNvSpPr>
            <a:spLocks/>
          </p:cNvSpPr>
          <p:nvPr/>
        </p:nvSpPr>
        <p:spPr bwMode="auto">
          <a:xfrm>
            <a:off x="6829425" y="3717925"/>
            <a:ext cx="423863" cy="5159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55" y="141"/>
              </a:cxn>
              <a:cxn ang="0">
                <a:pos x="94" y="131"/>
              </a:cxn>
              <a:cxn ang="0">
                <a:pos x="129" y="41"/>
              </a:cxn>
              <a:cxn ang="0">
                <a:pos x="177" y="73"/>
              </a:cxn>
              <a:cxn ang="0">
                <a:pos x="183" y="93"/>
              </a:cxn>
              <a:cxn ang="0">
                <a:pos x="186" y="102"/>
              </a:cxn>
              <a:cxn ang="0">
                <a:pos x="180" y="221"/>
              </a:cxn>
            </a:cxnLst>
            <a:rect l="0" t="0" r="r" b="b"/>
            <a:pathLst>
              <a:path w="198" h="221">
                <a:moveTo>
                  <a:pt x="23" y="0"/>
                </a:moveTo>
                <a:cubicBezTo>
                  <a:pt x="25" y="62"/>
                  <a:pt x="0" y="116"/>
                  <a:pt x="55" y="141"/>
                </a:cubicBezTo>
                <a:cubicBezTo>
                  <a:pt x="59" y="141"/>
                  <a:pt x="88" y="143"/>
                  <a:pt x="94" y="131"/>
                </a:cubicBezTo>
                <a:cubicBezTo>
                  <a:pt x="109" y="102"/>
                  <a:pt x="94" y="52"/>
                  <a:pt x="129" y="41"/>
                </a:cubicBezTo>
                <a:cubicBezTo>
                  <a:pt x="160" y="47"/>
                  <a:pt x="159" y="50"/>
                  <a:pt x="177" y="73"/>
                </a:cubicBezTo>
                <a:cubicBezTo>
                  <a:pt x="179" y="80"/>
                  <a:pt x="181" y="86"/>
                  <a:pt x="183" y="93"/>
                </a:cubicBezTo>
                <a:cubicBezTo>
                  <a:pt x="184" y="96"/>
                  <a:pt x="186" y="102"/>
                  <a:pt x="186" y="102"/>
                </a:cubicBezTo>
                <a:cubicBezTo>
                  <a:pt x="183" y="217"/>
                  <a:pt x="198" y="180"/>
                  <a:pt x="180" y="22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85" name="Freeform 81"/>
          <p:cNvSpPr>
            <a:spLocks/>
          </p:cNvSpPr>
          <p:nvPr/>
        </p:nvSpPr>
        <p:spPr bwMode="auto">
          <a:xfrm>
            <a:off x="6829425" y="3717925"/>
            <a:ext cx="423863" cy="5159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55" y="141"/>
              </a:cxn>
              <a:cxn ang="0">
                <a:pos x="94" y="131"/>
              </a:cxn>
              <a:cxn ang="0">
                <a:pos x="129" y="41"/>
              </a:cxn>
              <a:cxn ang="0">
                <a:pos x="177" y="73"/>
              </a:cxn>
              <a:cxn ang="0">
                <a:pos x="183" y="93"/>
              </a:cxn>
              <a:cxn ang="0">
                <a:pos x="186" y="102"/>
              </a:cxn>
              <a:cxn ang="0">
                <a:pos x="180" y="221"/>
              </a:cxn>
            </a:cxnLst>
            <a:rect l="0" t="0" r="r" b="b"/>
            <a:pathLst>
              <a:path w="198" h="221">
                <a:moveTo>
                  <a:pt x="23" y="0"/>
                </a:moveTo>
                <a:cubicBezTo>
                  <a:pt x="25" y="62"/>
                  <a:pt x="0" y="116"/>
                  <a:pt x="55" y="141"/>
                </a:cubicBezTo>
                <a:cubicBezTo>
                  <a:pt x="59" y="141"/>
                  <a:pt x="88" y="143"/>
                  <a:pt x="94" y="131"/>
                </a:cubicBezTo>
                <a:cubicBezTo>
                  <a:pt x="109" y="102"/>
                  <a:pt x="94" y="52"/>
                  <a:pt x="129" y="41"/>
                </a:cubicBezTo>
                <a:cubicBezTo>
                  <a:pt x="160" y="47"/>
                  <a:pt x="159" y="50"/>
                  <a:pt x="177" y="73"/>
                </a:cubicBezTo>
                <a:cubicBezTo>
                  <a:pt x="179" y="80"/>
                  <a:pt x="181" y="86"/>
                  <a:pt x="183" y="93"/>
                </a:cubicBezTo>
                <a:cubicBezTo>
                  <a:pt x="184" y="96"/>
                  <a:pt x="186" y="102"/>
                  <a:pt x="186" y="102"/>
                </a:cubicBezTo>
                <a:cubicBezTo>
                  <a:pt x="183" y="217"/>
                  <a:pt x="198" y="180"/>
                  <a:pt x="180" y="2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759683" y="1927945"/>
            <a:ext cx="7704138" cy="3590925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16" y="4"/>
              </a:cxn>
              <a:cxn ang="0">
                <a:pos x="164" y="20"/>
              </a:cxn>
              <a:cxn ang="0">
                <a:pos x="120" y="44"/>
              </a:cxn>
              <a:cxn ang="0">
                <a:pos x="80" y="80"/>
              </a:cxn>
              <a:cxn ang="0">
                <a:pos x="44" y="120"/>
              </a:cxn>
              <a:cxn ang="0">
                <a:pos x="20" y="164"/>
              </a:cxn>
              <a:cxn ang="0">
                <a:pos x="4" y="216"/>
              </a:cxn>
              <a:cxn ang="0">
                <a:pos x="0" y="268"/>
              </a:cxn>
              <a:cxn ang="0">
                <a:pos x="0" y="1872"/>
              </a:cxn>
              <a:cxn ang="0">
                <a:pos x="4" y="1924"/>
              </a:cxn>
              <a:cxn ang="0">
                <a:pos x="20" y="1976"/>
              </a:cxn>
              <a:cxn ang="0">
                <a:pos x="44" y="2020"/>
              </a:cxn>
              <a:cxn ang="0">
                <a:pos x="80" y="2060"/>
              </a:cxn>
              <a:cxn ang="0">
                <a:pos x="120" y="2092"/>
              </a:cxn>
              <a:cxn ang="0">
                <a:pos x="164" y="2116"/>
              </a:cxn>
              <a:cxn ang="0">
                <a:pos x="216" y="2132"/>
              </a:cxn>
              <a:cxn ang="0">
                <a:pos x="268" y="2136"/>
              </a:cxn>
              <a:cxn ang="0">
                <a:pos x="5360" y="2136"/>
              </a:cxn>
              <a:cxn ang="0">
                <a:pos x="5416" y="2132"/>
              </a:cxn>
              <a:cxn ang="0">
                <a:pos x="5464" y="2116"/>
              </a:cxn>
              <a:cxn ang="0">
                <a:pos x="5508" y="2092"/>
              </a:cxn>
              <a:cxn ang="0">
                <a:pos x="5548" y="2060"/>
              </a:cxn>
              <a:cxn ang="0">
                <a:pos x="5584" y="2020"/>
              </a:cxn>
              <a:cxn ang="0">
                <a:pos x="5608" y="1976"/>
              </a:cxn>
              <a:cxn ang="0">
                <a:pos x="5624" y="1924"/>
              </a:cxn>
              <a:cxn ang="0">
                <a:pos x="5628" y="1872"/>
              </a:cxn>
              <a:cxn ang="0">
                <a:pos x="5628" y="268"/>
              </a:cxn>
              <a:cxn ang="0">
                <a:pos x="5624" y="216"/>
              </a:cxn>
              <a:cxn ang="0">
                <a:pos x="5608" y="164"/>
              </a:cxn>
              <a:cxn ang="0">
                <a:pos x="5584" y="120"/>
              </a:cxn>
              <a:cxn ang="0">
                <a:pos x="5548" y="80"/>
              </a:cxn>
              <a:cxn ang="0">
                <a:pos x="5508" y="44"/>
              </a:cxn>
              <a:cxn ang="0">
                <a:pos x="5464" y="20"/>
              </a:cxn>
              <a:cxn ang="0">
                <a:pos x="5416" y="4"/>
              </a:cxn>
              <a:cxn ang="0">
                <a:pos x="5360" y="0"/>
              </a:cxn>
              <a:cxn ang="0">
                <a:pos x="268" y="0"/>
              </a:cxn>
            </a:cxnLst>
            <a:rect l="0" t="0" r="r" b="b"/>
            <a:pathLst>
              <a:path w="5628" h="2136">
                <a:moveTo>
                  <a:pt x="268" y="0"/>
                </a:moveTo>
                <a:lnTo>
                  <a:pt x="216" y="4"/>
                </a:lnTo>
                <a:lnTo>
                  <a:pt x="164" y="20"/>
                </a:lnTo>
                <a:lnTo>
                  <a:pt x="120" y="44"/>
                </a:lnTo>
                <a:lnTo>
                  <a:pt x="80" y="80"/>
                </a:lnTo>
                <a:lnTo>
                  <a:pt x="44" y="120"/>
                </a:lnTo>
                <a:lnTo>
                  <a:pt x="20" y="164"/>
                </a:lnTo>
                <a:lnTo>
                  <a:pt x="4" y="216"/>
                </a:lnTo>
                <a:lnTo>
                  <a:pt x="0" y="268"/>
                </a:lnTo>
                <a:lnTo>
                  <a:pt x="0" y="1872"/>
                </a:lnTo>
                <a:lnTo>
                  <a:pt x="4" y="1924"/>
                </a:lnTo>
                <a:lnTo>
                  <a:pt x="20" y="1976"/>
                </a:lnTo>
                <a:lnTo>
                  <a:pt x="44" y="2020"/>
                </a:lnTo>
                <a:lnTo>
                  <a:pt x="80" y="2060"/>
                </a:lnTo>
                <a:lnTo>
                  <a:pt x="120" y="2092"/>
                </a:lnTo>
                <a:lnTo>
                  <a:pt x="164" y="2116"/>
                </a:lnTo>
                <a:lnTo>
                  <a:pt x="216" y="2132"/>
                </a:lnTo>
                <a:lnTo>
                  <a:pt x="268" y="2136"/>
                </a:lnTo>
                <a:lnTo>
                  <a:pt x="5360" y="2136"/>
                </a:lnTo>
                <a:lnTo>
                  <a:pt x="5416" y="2132"/>
                </a:lnTo>
                <a:lnTo>
                  <a:pt x="5464" y="2116"/>
                </a:lnTo>
                <a:lnTo>
                  <a:pt x="5508" y="2092"/>
                </a:lnTo>
                <a:lnTo>
                  <a:pt x="5548" y="2060"/>
                </a:lnTo>
                <a:lnTo>
                  <a:pt x="5584" y="2020"/>
                </a:lnTo>
                <a:lnTo>
                  <a:pt x="5608" y="1976"/>
                </a:lnTo>
                <a:lnTo>
                  <a:pt x="5624" y="1924"/>
                </a:lnTo>
                <a:lnTo>
                  <a:pt x="5628" y="1872"/>
                </a:lnTo>
                <a:lnTo>
                  <a:pt x="5628" y="268"/>
                </a:lnTo>
                <a:lnTo>
                  <a:pt x="5624" y="216"/>
                </a:lnTo>
                <a:lnTo>
                  <a:pt x="5608" y="164"/>
                </a:lnTo>
                <a:lnTo>
                  <a:pt x="5584" y="120"/>
                </a:lnTo>
                <a:lnTo>
                  <a:pt x="5548" y="80"/>
                </a:lnTo>
                <a:lnTo>
                  <a:pt x="5508" y="44"/>
                </a:lnTo>
                <a:lnTo>
                  <a:pt x="5464" y="20"/>
                </a:lnTo>
                <a:lnTo>
                  <a:pt x="5416" y="4"/>
                </a:lnTo>
                <a:lnTo>
                  <a:pt x="5360" y="0"/>
                </a:lnTo>
                <a:lnTo>
                  <a:pt x="268" y="0"/>
                </a:lnTo>
                <a:close/>
              </a:path>
            </a:pathLst>
          </a:custGeom>
          <a:solidFill>
            <a:srgbClr val="003399"/>
          </a:solidFill>
          <a:ln w="57150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71663" y="3040063"/>
            <a:ext cx="854075" cy="836612"/>
            <a:chOff x="1864" y="2255"/>
            <a:chExt cx="644" cy="52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868" y="2259"/>
              <a:ext cx="633" cy="521"/>
              <a:chOff x="1868" y="2259"/>
              <a:chExt cx="633" cy="52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989" y="2259"/>
                <a:ext cx="394" cy="521"/>
                <a:chOff x="1989" y="2259"/>
                <a:chExt cx="394" cy="52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992" y="2259"/>
                  <a:ext cx="391" cy="521"/>
                  <a:chOff x="1992" y="2259"/>
                  <a:chExt cx="391" cy="521"/>
                </a:xfrm>
              </p:grpSpPr>
              <p:sp>
                <p:nvSpPr>
                  <p:cNvPr id="4711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259"/>
                    <a:ext cx="390" cy="521"/>
                  </a:xfrm>
                  <a:prstGeom prst="roundRect">
                    <a:avLst>
                      <a:gd name="adj" fmla="val 12444"/>
                    </a:avLst>
                  </a:prstGeom>
                  <a:solidFill>
                    <a:srgbClr val="00E0E0"/>
                  </a:solidFill>
                  <a:ln w="127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1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465"/>
                    <a:ext cx="391" cy="85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1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501"/>
                    <a:ext cx="391" cy="277"/>
                  </a:xfrm>
                  <a:prstGeom prst="roundRect">
                    <a:avLst>
                      <a:gd name="adj" fmla="val 12389"/>
                    </a:avLst>
                  </a:prstGeom>
                  <a:solidFill>
                    <a:srgbClr val="00E0E0"/>
                  </a:solidFill>
                  <a:ln w="127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47116" name="Freeform 12"/>
                <p:cNvSpPr>
                  <a:spLocks/>
                </p:cNvSpPr>
                <p:nvPr/>
              </p:nvSpPr>
              <p:spPr bwMode="auto">
                <a:xfrm>
                  <a:off x="1989" y="2259"/>
                  <a:ext cx="388" cy="205"/>
                </a:xfrm>
                <a:custGeom>
                  <a:avLst/>
                  <a:gdLst/>
                  <a:ahLst/>
                  <a:cxnLst>
                    <a:cxn ang="0">
                      <a:pos x="461" y="1224"/>
                    </a:cxn>
                    <a:cxn ang="0">
                      <a:pos x="461" y="459"/>
                    </a:cxn>
                    <a:cxn ang="0">
                      <a:pos x="0" y="216"/>
                    </a:cxn>
                    <a:cxn ang="0">
                      <a:pos x="9" y="175"/>
                    </a:cxn>
                    <a:cxn ang="0">
                      <a:pos x="29" y="130"/>
                    </a:cxn>
                    <a:cxn ang="0">
                      <a:pos x="55" y="90"/>
                    </a:cxn>
                    <a:cxn ang="0">
                      <a:pos x="83" y="60"/>
                    </a:cxn>
                    <a:cxn ang="0">
                      <a:pos x="117" y="35"/>
                    </a:cxn>
                    <a:cxn ang="0">
                      <a:pos x="150" y="18"/>
                    </a:cxn>
                    <a:cxn ang="0">
                      <a:pos x="184" y="5"/>
                    </a:cxn>
                    <a:cxn ang="0">
                      <a:pos x="206" y="0"/>
                    </a:cxn>
                    <a:cxn ang="0">
                      <a:pos x="1733" y="1"/>
                    </a:cxn>
                    <a:cxn ang="0">
                      <a:pos x="1759" y="7"/>
                    </a:cxn>
                    <a:cxn ang="0">
                      <a:pos x="1796" y="21"/>
                    </a:cxn>
                    <a:cxn ang="0">
                      <a:pos x="1825" y="34"/>
                    </a:cxn>
                    <a:cxn ang="0">
                      <a:pos x="1849" y="52"/>
                    </a:cxn>
                    <a:cxn ang="0">
                      <a:pos x="1874" y="73"/>
                    </a:cxn>
                    <a:cxn ang="0">
                      <a:pos x="1900" y="104"/>
                    </a:cxn>
                    <a:cxn ang="0">
                      <a:pos x="1915" y="131"/>
                    </a:cxn>
                    <a:cxn ang="0">
                      <a:pos x="1928" y="158"/>
                    </a:cxn>
                    <a:cxn ang="0">
                      <a:pos x="1940" y="199"/>
                    </a:cxn>
                    <a:cxn ang="0">
                      <a:pos x="1484" y="450"/>
                    </a:cxn>
                    <a:cxn ang="0">
                      <a:pos x="1484" y="1233"/>
                    </a:cxn>
                    <a:cxn ang="0">
                      <a:pos x="1357" y="1233"/>
                    </a:cxn>
                    <a:cxn ang="0">
                      <a:pos x="1357" y="380"/>
                    </a:cxn>
                    <a:cxn ang="0">
                      <a:pos x="589" y="380"/>
                    </a:cxn>
                    <a:cxn ang="0">
                      <a:pos x="589" y="1233"/>
                    </a:cxn>
                    <a:cxn ang="0">
                      <a:pos x="461" y="1224"/>
                    </a:cxn>
                  </a:cxnLst>
                  <a:rect l="0" t="0" r="r" b="b"/>
                  <a:pathLst>
                    <a:path w="1940" h="1233">
                      <a:moveTo>
                        <a:pt x="461" y="1224"/>
                      </a:moveTo>
                      <a:lnTo>
                        <a:pt x="461" y="459"/>
                      </a:lnTo>
                      <a:lnTo>
                        <a:pt x="0" y="216"/>
                      </a:lnTo>
                      <a:lnTo>
                        <a:pt x="9" y="175"/>
                      </a:lnTo>
                      <a:lnTo>
                        <a:pt x="29" y="130"/>
                      </a:lnTo>
                      <a:lnTo>
                        <a:pt x="55" y="90"/>
                      </a:lnTo>
                      <a:lnTo>
                        <a:pt x="83" y="60"/>
                      </a:lnTo>
                      <a:lnTo>
                        <a:pt x="117" y="35"/>
                      </a:lnTo>
                      <a:lnTo>
                        <a:pt x="150" y="18"/>
                      </a:lnTo>
                      <a:lnTo>
                        <a:pt x="184" y="5"/>
                      </a:lnTo>
                      <a:lnTo>
                        <a:pt x="206" y="0"/>
                      </a:lnTo>
                      <a:lnTo>
                        <a:pt x="1733" y="1"/>
                      </a:lnTo>
                      <a:lnTo>
                        <a:pt x="1759" y="7"/>
                      </a:lnTo>
                      <a:lnTo>
                        <a:pt x="1796" y="21"/>
                      </a:lnTo>
                      <a:lnTo>
                        <a:pt x="1825" y="34"/>
                      </a:lnTo>
                      <a:lnTo>
                        <a:pt x="1849" y="52"/>
                      </a:lnTo>
                      <a:lnTo>
                        <a:pt x="1874" y="73"/>
                      </a:lnTo>
                      <a:lnTo>
                        <a:pt x="1900" y="104"/>
                      </a:lnTo>
                      <a:lnTo>
                        <a:pt x="1915" y="131"/>
                      </a:lnTo>
                      <a:lnTo>
                        <a:pt x="1928" y="158"/>
                      </a:lnTo>
                      <a:lnTo>
                        <a:pt x="1940" y="199"/>
                      </a:lnTo>
                      <a:lnTo>
                        <a:pt x="1484" y="450"/>
                      </a:lnTo>
                      <a:lnTo>
                        <a:pt x="1484" y="1233"/>
                      </a:lnTo>
                      <a:lnTo>
                        <a:pt x="1357" y="1233"/>
                      </a:lnTo>
                      <a:lnTo>
                        <a:pt x="1357" y="380"/>
                      </a:lnTo>
                      <a:lnTo>
                        <a:pt x="589" y="380"/>
                      </a:lnTo>
                      <a:lnTo>
                        <a:pt x="589" y="1233"/>
                      </a:lnTo>
                      <a:lnTo>
                        <a:pt x="461" y="1224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088" y="2557"/>
                <a:ext cx="187" cy="164"/>
                <a:chOff x="2088" y="2557"/>
                <a:chExt cx="187" cy="16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088" y="2686"/>
                  <a:ext cx="53" cy="35"/>
                  <a:chOff x="2088" y="2686"/>
                  <a:chExt cx="53" cy="35"/>
                </a:xfrm>
              </p:grpSpPr>
              <p:sp>
                <p:nvSpPr>
                  <p:cNvPr id="4711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155" y="2686"/>
                  <a:ext cx="53" cy="35"/>
                  <a:chOff x="2155" y="2686"/>
                  <a:chExt cx="53" cy="35"/>
                </a:xfrm>
              </p:grpSpPr>
              <p:sp>
                <p:nvSpPr>
                  <p:cNvPr id="471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2222" y="2686"/>
                  <a:ext cx="53" cy="35"/>
                  <a:chOff x="2222" y="2686"/>
                  <a:chExt cx="53" cy="35"/>
                </a:xfrm>
              </p:grpSpPr>
              <p:sp>
                <p:nvSpPr>
                  <p:cNvPr id="4712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86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90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2088" y="2643"/>
                  <a:ext cx="53" cy="35"/>
                  <a:chOff x="2088" y="2643"/>
                  <a:chExt cx="53" cy="35"/>
                </a:xfrm>
              </p:grpSpPr>
              <p:sp>
                <p:nvSpPr>
                  <p:cNvPr id="4712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2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2088" y="2600"/>
                  <a:ext cx="53" cy="35"/>
                  <a:chOff x="2088" y="2600"/>
                  <a:chExt cx="53" cy="35"/>
                </a:xfrm>
              </p:grpSpPr>
              <p:sp>
                <p:nvSpPr>
                  <p:cNvPr id="4713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2088" y="2557"/>
                  <a:ext cx="53" cy="35"/>
                  <a:chOff x="2088" y="2557"/>
                  <a:chExt cx="53" cy="35"/>
                </a:xfrm>
              </p:grpSpPr>
              <p:sp>
                <p:nvSpPr>
                  <p:cNvPr id="471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2155" y="2643"/>
                  <a:ext cx="53" cy="35"/>
                  <a:chOff x="2155" y="2643"/>
                  <a:chExt cx="53" cy="35"/>
                </a:xfrm>
              </p:grpSpPr>
              <p:sp>
                <p:nvSpPr>
                  <p:cNvPr id="471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3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2155" y="2600"/>
                  <a:ext cx="53" cy="35"/>
                  <a:chOff x="2155" y="2600"/>
                  <a:chExt cx="53" cy="35"/>
                </a:xfrm>
              </p:grpSpPr>
              <p:sp>
                <p:nvSpPr>
                  <p:cNvPr id="4714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2155" y="2557"/>
                  <a:ext cx="53" cy="35"/>
                  <a:chOff x="2155" y="2557"/>
                  <a:chExt cx="53" cy="35"/>
                </a:xfrm>
              </p:grpSpPr>
              <p:sp>
                <p:nvSpPr>
                  <p:cNvPr id="4714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2222" y="2643"/>
                  <a:ext cx="53" cy="35"/>
                  <a:chOff x="2222" y="2643"/>
                  <a:chExt cx="53" cy="35"/>
                </a:xfrm>
              </p:grpSpPr>
              <p:sp>
                <p:nvSpPr>
                  <p:cNvPr id="4714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43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4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47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2222" y="2600"/>
                  <a:ext cx="53" cy="35"/>
                  <a:chOff x="2222" y="2600"/>
                  <a:chExt cx="53" cy="35"/>
                </a:xfrm>
              </p:grpSpPr>
              <p:sp>
                <p:nvSpPr>
                  <p:cNvPr id="4714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00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5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604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2222" y="2557"/>
                  <a:ext cx="53" cy="35"/>
                  <a:chOff x="2222" y="2557"/>
                  <a:chExt cx="53" cy="35"/>
                </a:xfrm>
              </p:grpSpPr>
              <p:sp>
                <p:nvSpPr>
                  <p:cNvPr id="4715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557"/>
                    <a:ext cx="53" cy="30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715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561"/>
                    <a:ext cx="53" cy="31"/>
                  </a:xfrm>
                  <a:prstGeom prst="rect">
                    <a:avLst/>
                  </a:prstGeom>
                  <a:solidFill>
                    <a:srgbClr val="C0FFFF"/>
                  </a:solidFill>
                  <a:ln w="127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1868" y="2308"/>
                <a:ext cx="633" cy="155"/>
                <a:chOff x="1868" y="2308"/>
                <a:chExt cx="633" cy="155"/>
              </a:xfrm>
            </p:grpSpPr>
            <p:sp>
              <p:nvSpPr>
                <p:cNvPr id="47155" name="Oval 51"/>
                <p:cNvSpPr>
                  <a:spLocks noChangeArrowheads="1"/>
                </p:cNvSpPr>
                <p:nvPr/>
              </p:nvSpPr>
              <p:spPr bwMode="auto">
                <a:xfrm>
                  <a:off x="1869" y="2308"/>
                  <a:ext cx="182" cy="155"/>
                </a:xfrm>
                <a:prstGeom prst="ellipse">
                  <a:avLst/>
                </a:prstGeom>
                <a:solidFill>
                  <a:srgbClr val="00C0C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6" name="Freeform 52"/>
                <p:cNvSpPr>
                  <a:spLocks/>
                </p:cNvSpPr>
                <p:nvPr/>
              </p:nvSpPr>
              <p:spPr bwMode="auto">
                <a:xfrm>
                  <a:off x="1868" y="2331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288" y="87"/>
                    </a:cxn>
                    <a:cxn ang="0">
                      <a:pos x="289" y="553"/>
                    </a:cxn>
                    <a:cxn ang="0">
                      <a:pos x="122" y="642"/>
                    </a:cxn>
                    <a:cxn ang="0">
                      <a:pos x="89" y="603"/>
                    </a:cxn>
                    <a:cxn ang="0">
                      <a:pos x="52" y="544"/>
                    </a:cxn>
                    <a:cxn ang="0">
                      <a:pos x="30" y="494"/>
                    </a:cxn>
                    <a:cxn ang="0">
                      <a:pos x="12" y="437"/>
                    </a:cxn>
                    <a:cxn ang="0">
                      <a:pos x="4" y="385"/>
                    </a:cxn>
                    <a:cxn ang="0">
                      <a:pos x="0" y="334"/>
                    </a:cxn>
                    <a:cxn ang="0">
                      <a:pos x="3" y="277"/>
                    </a:cxn>
                    <a:cxn ang="0">
                      <a:pos x="14" y="214"/>
                    </a:cxn>
                    <a:cxn ang="0">
                      <a:pos x="34" y="150"/>
                    </a:cxn>
                    <a:cxn ang="0">
                      <a:pos x="58" y="98"/>
                    </a:cxn>
                    <a:cxn ang="0">
                      <a:pos x="89" y="50"/>
                    </a:cxn>
                    <a:cxn ang="0">
                      <a:pos x="130" y="0"/>
                    </a:cxn>
                    <a:cxn ang="0">
                      <a:pos x="288" y="87"/>
                    </a:cxn>
                  </a:cxnLst>
                  <a:rect l="0" t="0" r="r" b="b"/>
                  <a:pathLst>
                    <a:path w="289" h="642">
                      <a:moveTo>
                        <a:pt x="288" y="87"/>
                      </a:moveTo>
                      <a:lnTo>
                        <a:pt x="289" y="553"/>
                      </a:lnTo>
                      <a:lnTo>
                        <a:pt x="122" y="642"/>
                      </a:lnTo>
                      <a:lnTo>
                        <a:pt x="89" y="603"/>
                      </a:lnTo>
                      <a:lnTo>
                        <a:pt x="52" y="544"/>
                      </a:lnTo>
                      <a:lnTo>
                        <a:pt x="30" y="494"/>
                      </a:lnTo>
                      <a:lnTo>
                        <a:pt x="12" y="437"/>
                      </a:lnTo>
                      <a:lnTo>
                        <a:pt x="4" y="385"/>
                      </a:lnTo>
                      <a:lnTo>
                        <a:pt x="0" y="334"/>
                      </a:lnTo>
                      <a:lnTo>
                        <a:pt x="3" y="277"/>
                      </a:lnTo>
                      <a:lnTo>
                        <a:pt x="14" y="214"/>
                      </a:lnTo>
                      <a:lnTo>
                        <a:pt x="34" y="150"/>
                      </a:lnTo>
                      <a:lnTo>
                        <a:pt x="58" y="98"/>
                      </a:lnTo>
                      <a:lnTo>
                        <a:pt x="89" y="50"/>
                      </a:lnTo>
                      <a:lnTo>
                        <a:pt x="130" y="0"/>
                      </a:lnTo>
                      <a:lnTo>
                        <a:pt x="288" y="87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7" name="Oval 53"/>
                <p:cNvSpPr>
                  <a:spLocks noChangeArrowheads="1"/>
                </p:cNvSpPr>
                <p:nvPr/>
              </p:nvSpPr>
              <p:spPr bwMode="auto">
                <a:xfrm>
                  <a:off x="2319" y="2308"/>
                  <a:ext cx="182" cy="155"/>
                </a:xfrm>
                <a:prstGeom prst="ellipse">
                  <a:avLst/>
                </a:prstGeom>
                <a:solidFill>
                  <a:srgbClr val="00C0C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8" name="Freeform 54"/>
                <p:cNvSpPr>
                  <a:spLocks/>
                </p:cNvSpPr>
                <p:nvPr/>
              </p:nvSpPr>
              <p:spPr bwMode="auto">
                <a:xfrm>
                  <a:off x="2444" y="2331"/>
                  <a:ext cx="57" cy="107"/>
                </a:xfrm>
                <a:custGeom>
                  <a:avLst/>
                  <a:gdLst/>
                  <a:ahLst/>
                  <a:cxnLst>
                    <a:cxn ang="0">
                      <a:pos x="1" y="87"/>
                    </a:cxn>
                    <a:cxn ang="0">
                      <a:pos x="0" y="553"/>
                    </a:cxn>
                    <a:cxn ang="0">
                      <a:pos x="167" y="642"/>
                    </a:cxn>
                    <a:cxn ang="0">
                      <a:pos x="200" y="603"/>
                    </a:cxn>
                    <a:cxn ang="0">
                      <a:pos x="237" y="544"/>
                    </a:cxn>
                    <a:cxn ang="0">
                      <a:pos x="259" y="494"/>
                    </a:cxn>
                    <a:cxn ang="0">
                      <a:pos x="277" y="437"/>
                    </a:cxn>
                    <a:cxn ang="0">
                      <a:pos x="285" y="385"/>
                    </a:cxn>
                    <a:cxn ang="0">
                      <a:pos x="289" y="334"/>
                    </a:cxn>
                    <a:cxn ang="0">
                      <a:pos x="286" y="277"/>
                    </a:cxn>
                    <a:cxn ang="0">
                      <a:pos x="275" y="214"/>
                    </a:cxn>
                    <a:cxn ang="0">
                      <a:pos x="255" y="150"/>
                    </a:cxn>
                    <a:cxn ang="0">
                      <a:pos x="231" y="98"/>
                    </a:cxn>
                    <a:cxn ang="0">
                      <a:pos x="200" y="50"/>
                    </a:cxn>
                    <a:cxn ang="0">
                      <a:pos x="159" y="0"/>
                    </a:cxn>
                    <a:cxn ang="0">
                      <a:pos x="1" y="87"/>
                    </a:cxn>
                  </a:cxnLst>
                  <a:rect l="0" t="0" r="r" b="b"/>
                  <a:pathLst>
                    <a:path w="289" h="642">
                      <a:moveTo>
                        <a:pt x="1" y="87"/>
                      </a:moveTo>
                      <a:lnTo>
                        <a:pt x="0" y="553"/>
                      </a:lnTo>
                      <a:lnTo>
                        <a:pt x="167" y="642"/>
                      </a:lnTo>
                      <a:lnTo>
                        <a:pt x="200" y="603"/>
                      </a:lnTo>
                      <a:lnTo>
                        <a:pt x="237" y="544"/>
                      </a:lnTo>
                      <a:lnTo>
                        <a:pt x="259" y="494"/>
                      </a:lnTo>
                      <a:lnTo>
                        <a:pt x="277" y="437"/>
                      </a:lnTo>
                      <a:lnTo>
                        <a:pt x="285" y="385"/>
                      </a:lnTo>
                      <a:lnTo>
                        <a:pt x="289" y="334"/>
                      </a:lnTo>
                      <a:lnTo>
                        <a:pt x="286" y="277"/>
                      </a:lnTo>
                      <a:lnTo>
                        <a:pt x="275" y="214"/>
                      </a:lnTo>
                      <a:lnTo>
                        <a:pt x="255" y="150"/>
                      </a:lnTo>
                      <a:lnTo>
                        <a:pt x="231" y="98"/>
                      </a:lnTo>
                      <a:lnTo>
                        <a:pt x="200" y="50"/>
                      </a:lnTo>
                      <a:lnTo>
                        <a:pt x="159" y="0"/>
                      </a:lnTo>
                      <a:lnTo>
                        <a:pt x="1" y="87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7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7159" name="Rectangle 55"/>
                <p:cNvSpPr>
                  <a:spLocks noChangeArrowheads="1"/>
                </p:cNvSpPr>
                <p:nvPr/>
              </p:nvSpPr>
              <p:spPr bwMode="auto">
                <a:xfrm>
                  <a:off x="1926" y="2346"/>
                  <a:ext cx="519" cy="77"/>
                </a:xfrm>
                <a:prstGeom prst="rect">
                  <a:avLst/>
                </a:prstGeom>
                <a:solidFill>
                  <a:srgbClr val="00E0E0"/>
                </a:solidFill>
                <a:ln w="127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47160" name="Rectangle 56"/>
            <p:cNvSpPr>
              <a:spLocks noChangeArrowheads="1"/>
            </p:cNvSpPr>
            <p:nvPr/>
          </p:nvSpPr>
          <p:spPr bwMode="auto">
            <a:xfrm>
              <a:off x="1864" y="2255"/>
              <a:ext cx="644" cy="5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443288" y="3124200"/>
            <a:ext cx="944562" cy="762000"/>
            <a:chOff x="2954" y="2193"/>
            <a:chExt cx="708" cy="480"/>
          </a:xfrm>
        </p:grpSpPr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3038" y="2193"/>
              <a:ext cx="624" cy="480"/>
              <a:chOff x="3038" y="2193"/>
              <a:chExt cx="624" cy="480"/>
            </a:xfrm>
          </p:grpSpPr>
          <p:sp>
            <p:nvSpPr>
              <p:cNvPr id="47171" name="Freeform 67"/>
              <p:cNvSpPr>
                <a:spLocks/>
              </p:cNvSpPr>
              <p:nvPr/>
            </p:nvSpPr>
            <p:spPr bwMode="auto">
              <a:xfrm>
                <a:off x="3038" y="2193"/>
                <a:ext cx="624" cy="480"/>
              </a:xfrm>
              <a:custGeom>
                <a:avLst/>
                <a:gdLst/>
                <a:ahLst/>
                <a:cxnLst>
                  <a:cxn ang="0">
                    <a:pos x="392" y="144"/>
                  </a:cxn>
                  <a:cxn ang="0">
                    <a:pos x="548" y="284"/>
                  </a:cxn>
                  <a:cxn ang="0">
                    <a:pos x="556" y="304"/>
                  </a:cxn>
                  <a:cxn ang="0">
                    <a:pos x="560" y="328"/>
                  </a:cxn>
                  <a:cxn ang="0">
                    <a:pos x="524" y="480"/>
                  </a:cxn>
                  <a:cxn ang="0">
                    <a:pos x="464" y="444"/>
                  </a:cxn>
                  <a:cxn ang="0">
                    <a:pos x="424" y="444"/>
                  </a:cxn>
                  <a:cxn ang="0">
                    <a:pos x="320" y="456"/>
                  </a:cxn>
                  <a:cxn ang="0">
                    <a:pos x="192" y="456"/>
                  </a:cxn>
                  <a:cxn ang="0">
                    <a:pos x="152" y="456"/>
                  </a:cxn>
                  <a:cxn ang="0">
                    <a:pos x="132" y="440"/>
                  </a:cxn>
                  <a:cxn ang="0">
                    <a:pos x="144" y="420"/>
                  </a:cxn>
                  <a:cxn ang="0">
                    <a:pos x="176" y="404"/>
                  </a:cxn>
                  <a:cxn ang="0">
                    <a:pos x="252" y="392"/>
                  </a:cxn>
                  <a:cxn ang="0">
                    <a:pos x="264" y="352"/>
                  </a:cxn>
                  <a:cxn ang="0">
                    <a:pos x="8" y="212"/>
                  </a:cxn>
                  <a:cxn ang="0">
                    <a:pos x="0" y="200"/>
                  </a:cxn>
                  <a:cxn ang="0">
                    <a:pos x="12" y="184"/>
                  </a:cxn>
                  <a:cxn ang="0">
                    <a:pos x="28" y="176"/>
                  </a:cxn>
                  <a:cxn ang="0">
                    <a:pos x="236" y="268"/>
                  </a:cxn>
                  <a:cxn ang="0">
                    <a:pos x="68" y="136"/>
                  </a:cxn>
                  <a:cxn ang="0">
                    <a:pos x="60" y="120"/>
                  </a:cxn>
                  <a:cxn ang="0">
                    <a:pos x="64" y="108"/>
                  </a:cxn>
                  <a:cxn ang="0">
                    <a:pos x="80" y="100"/>
                  </a:cxn>
                  <a:cxn ang="0">
                    <a:pos x="100" y="104"/>
                  </a:cxn>
                  <a:cxn ang="0">
                    <a:pos x="280" y="212"/>
                  </a:cxn>
                  <a:cxn ang="0">
                    <a:pos x="128" y="72"/>
                  </a:cxn>
                  <a:cxn ang="0">
                    <a:pos x="132" y="56"/>
                  </a:cxn>
                  <a:cxn ang="0">
                    <a:pos x="152" y="48"/>
                  </a:cxn>
                  <a:cxn ang="0">
                    <a:pos x="172" y="56"/>
                  </a:cxn>
                  <a:cxn ang="0">
                    <a:pos x="328" y="168"/>
                  </a:cxn>
                  <a:cxn ang="0">
                    <a:pos x="220" y="16"/>
                  </a:cxn>
                  <a:cxn ang="0">
                    <a:pos x="232" y="0"/>
                  </a:cxn>
                  <a:cxn ang="0">
                    <a:pos x="252" y="4"/>
                  </a:cxn>
                  <a:cxn ang="0">
                    <a:pos x="376" y="136"/>
                  </a:cxn>
                </a:cxnLst>
                <a:rect l="0" t="0" r="r" b="b"/>
                <a:pathLst>
                  <a:path w="624" h="480">
                    <a:moveTo>
                      <a:pt x="376" y="136"/>
                    </a:moveTo>
                    <a:lnTo>
                      <a:pt x="392" y="144"/>
                    </a:lnTo>
                    <a:lnTo>
                      <a:pt x="500" y="224"/>
                    </a:lnTo>
                    <a:lnTo>
                      <a:pt x="548" y="284"/>
                    </a:lnTo>
                    <a:lnTo>
                      <a:pt x="556" y="296"/>
                    </a:lnTo>
                    <a:lnTo>
                      <a:pt x="556" y="304"/>
                    </a:lnTo>
                    <a:lnTo>
                      <a:pt x="556" y="316"/>
                    </a:lnTo>
                    <a:lnTo>
                      <a:pt x="560" y="328"/>
                    </a:lnTo>
                    <a:lnTo>
                      <a:pt x="624" y="384"/>
                    </a:lnTo>
                    <a:lnTo>
                      <a:pt x="524" y="480"/>
                    </a:lnTo>
                    <a:lnTo>
                      <a:pt x="484" y="452"/>
                    </a:lnTo>
                    <a:lnTo>
                      <a:pt x="464" y="444"/>
                    </a:lnTo>
                    <a:lnTo>
                      <a:pt x="444" y="444"/>
                    </a:lnTo>
                    <a:lnTo>
                      <a:pt x="424" y="444"/>
                    </a:lnTo>
                    <a:lnTo>
                      <a:pt x="380" y="456"/>
                    </a:lnTo>
                    <a:lnTo>
                      <a:pt x="320" y="456"/>
                    </a:lnTo>
                    <a:lnTo>
                      <a:pt x="256" y="452"/>
                    </a:lnTo>
                    <a:lnTo>
                      <a:pt x="192" y="456"/>
                    </a:lnTo>
                    <a:lnTo>
                      <a:pt x="172" y="456"/>
                    </a:lnTo>
                    <a:lnTo>
                      <a:pt x="152" y="456"/>
                    </a:lnTo>
                    <a:lnTo>
                      <a:pt x="136" y="448"/>
                    </a:lnTo>
                    <a:lnTo>
                      <a:pt x="132" y="440"/>
                    </a:lnTo>
                    <a:lnTo>
                      <a:pt x="136" y="428"/>
                    </a:lnTo>
                    <a:lnTo>
                      <a:pt x="144" y="420"/>
                    </a:lnTo>
                    <a:lnTo>
                      <a:pt x="152" y="412"/>
                    </a:lnTo>
                    <a:lnTo>
                      <a:pt x="176" y="404"/>
                    </a:lnTo>
                    <a:lnTo>
                      <a:pt x="212" y="396"/>
                    </a:lnTo>
                    <a:lnTo>
                      <a:pt x="252" y="392"/>
                    </a:lnTo>
                    <a:lnTo>
                      <a:pt x="292" y="384"/>
                    </a:lnTo>
                    <a:lnTo>
                      <a:pt x="264" y="352"/>
                    </a:lnTo>
                    <a:lnTo>
                      <a:pt x="12" y="212"/>
                    </a:lnTo>
                    <a:lnTo>
                      <a:pt x="8" y="212"/>
                    </a:lnTo>
                    <a:lnTo>
                      <a:pt x="4" y="204"/>
                    </a:lnTo>
                    <a:lnTo>
                      <a:pt x="0" y="200"/>
                    </a:lnTo>
                    <a:lnTo>
                      <a:pt x="4" y="192"/>
                    </a:lnTo>
                    <a:lnTo>
                      <a:pt x="12" y="184"/>
                    </a:lnTo>
                    <a:lnTo>
                      <a:pt x="20" y="176"/>
                    </a:lnTo>
                    <a:lnTo>
                      <a:pt x="28" y="176"/>
                    </a:lnTo>
                    <a:lnTo>
                      <a:pt x="32" y="176"/>
                    </a:lnTo>
                    <a:lnTo>
                      <a:pt x="236" y="268"/>
                    </a:lnTo>
                    <a:lnTo>
                      <a:pt x="240" y="260"/>
                    </a:lnTo>
                    <a:lnTo>
                      <a:pt x="68" y="136"/>
                    </a:lnTo>
                    <a:lnTo>
                      <a:pt x="60" y="132"/>
                    </a:lnTo>
                    <a:lnTo>
                      <a:pt x="60" y="120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72" y="104"/>
                    </a:lnTo>
                    <a:lnTo>
                      <a:pt x="80" y="100"/>
                    </a:lnTo>
                    <a:lnTo>
                      <a:pt x="88" y="100"/>
                    </a:lnTo>
                    <a:lnTo>
                      <a:pt x="100" y="104"/>
                    </a:lnTo>
                    <a:lnTo>
                      <a:pt x="276" y="216"/>
                    </a:lnTo>
                    <a:lnTo>
                      <a:pt x="280" y="212"/>
                    </a:lnTo>
                    <a:lnTo>
                      <a:pt x="132" y="80"/>
                    </a:lnTo>
                    <a:lnTo>
                      <a:pt x="128" y="72"/>
                    </a:lnTo>
                    <a:lnTo>
                      <a:pt x="132" y="64"/>
                    </a:lnTo>
                    <a:lnTo>
                      <a:pt x="132" y="56"/>
                    </a:lnTo>
                    <a:lnTo>
                      <a:pt x="144" y="52"/>
                    </a:lnTo>
                    <a:lnTo>
                      <a:pt x="152" y="48"/>
                    </a:lnTo>
                    <a:lnTo>
                      <a:pt x="164" y="52"/>
                    </a:lnTo>
                    <a:lnTo>
                      <a:pt x="172" y="56"/>
                    </a:lnTo>
                    <a:lnTo>
                      <a:pt x="320" y="172"/>
                    </a:lnTo>
                    <a:lnTo>
                      <a:pt x="328" y="168"/>
                    </a:lnTo>
                    <a:lnTo>
                      <a:pt x="220" y="24"/>
                    </a:lnTo>
                    <a:lnTo>
                      <a:pt x="220" y="16"/>
                    </a:lnTo>
                    <a:lnTo>
                      <a:pt x="224" y="8"/>
                    </a:lnTo>
                    <a:lnTo>
                      <a:pt x="232" y="0"/>
                    </a:lnTo>
                    <a:lnTo>
                      <a:pt x="244" y="0"/>
                    </a:lnTo>
                    <a:lnTo>
                      <a:pt x="252" y="4"/>
                    </a:lnTo>
                    <a:lnTo>
                      <a:pt x="260" y="8"/>
                    </a:lnTo>
                    <a:lnTo>
                      <a:pt x="376" y="136"/>
                    </a:lnTo>
                    <a:close/>
                  </a:path>
                </a:pathLst>
              </a:cu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3038" y="2193"/>
                <a:ext cx="624" cy="480"/>
              </a:xfrm>
              <a:custGeom>
                <a:avLst/>
                <a:gdLst/>
                <a:ahLst/>
                <a:cxnLst>
                  <a:cxn ang="0">
                    <a:pos x="392" y="144"/>
                  </a:cxn>
                  <a:cxn ang="0">
                    <a:pos x="548" y="284"/>
                  </a:cxn>
                  <a:cxn ang="0">
                    <a:pos x="556" y="304"/>
                  </a:cxn>
                  <a:cxn ang="0">
                    <a:pos x="560" y="328"/>
                  </a:cxn>
                  <a:cxn ang="0">
                    <a:pos x="524" y="480"/>
                  </a:cxn>
                  <a:cxn ang="0">
                    <a:pos x="464" y="444"/>
                  </a:cxn>
                  <a:cxn ang="0">
                    <a:pos x="424" y="444"/>
                  </a:cxn>
                  <a:cxn ang="0">
                    <a:pos x="320" y="456"/>
                  </a:cxn>
                  <a:cxn ang="0">
                    <a:pos x="192" y="456"/>
                  </a:cxn>
                  <a:cxn ang="0">
                    <a:pos x="152" y="456"/>
                  </a:cxn>
                  <a:cxn ang="0">
                    <a:pos x="132" y="440"/>
                  </a:cxn>
                  <a:cxn ang="0">
                    <a:pos x="144" y="420"/>
                  </a:cxn>
                  <a:cxn ang="0">
                    <a:pos x="176" y="404"/>
                  </a:cxn>
                  <a:cxn ang="0">
                    <a:pos x="252" y="392"/>
                  </a:cxn>
                  <a:cxn ang="0">
                    <a:pos x="264" y="352"/>
                  </a:cxn>
                  <a:cxn ang="0">
                    <a:pos x="8" y="212"/>
                  </a:cxn>
                  <a:cxn ang="0">
                    <a:pos x="0" y="200"/>
                  </a:cxn>
                  <a:cxn ang="0">
                    <a:pos x="12" y="184"/>
                  </a:cxn>
                  <a:cxn ang="0">
                    <a:pos x="28" y="176"/>
                  </a:cxn>
                  <a:cxn ang="0">
                    <a:pos x="236" y="268"/>
                  </a:cxn>
                  <a:cxn ang="0">
                    <a:pos x="68" y="136"/>
                  </a:cxn>
                  <a:cxn ang="0">
                    <a:pos x="60" y="120"/>
                  </a:cxn>
                  <a:cxn ang="0">
                    <a:pos x="64" y="108"/>
                  </a:cxn>
                  <a:cxn ang="0">
                    <a:pos x="80" y="100"/>
                  </a:cxn>
                  <a:cxn ang="0">
                    <a:pos x="100" y="104"/>
                  </a:cxn>
                  <a:cxn ang="0">
                    <a:pos x="280" y="212"/>
                  </a:cxn>
                  <a:cxn ang="0">
                    <a:pos x="128" y="72"/>
                  </a:cxn>
                  <a:cxn ang="0">
                    <a:pos x="132" y="56"/>
                  </a:cxn>
                  <a:cxn ang="0">
                    <a:pos x="152" y="48"/>
                  </a:cxn>
                  <a:cxn ang="0">
                    <a:pos x="172" y="56"/>
                  </a:cxn>
                  <a:cxn ang="0">
                    <a:pos x="328" y="168"/>
                  </a:cxn>
                  <a:cxn ang="0">
                    <a:pos x="220" y="16"/>
                  </a:cxn>
                  <a:cxn ang="0">
                    <a:pos x="232" y="0"/>
                  </a:cxn>
                  <a:cxn ang="0">
                    <a:pos x="252" y="4"/>
                  </a:cxn>
                  <a:cxn ang="0">
                    <a:pos x="376" y="136"/>
                  </a:cxn>
                </a:cxnLst>
                <a:rect l="0" t="0" r="r" b="b"/>
                <a:pathLst>
                  <a:path w="624" h="480">
                    <a:moveTo>
                      <a:pt x="376" y="136"/>
                    </a:moveTo>
                    <a:lnTo>
                      <a:pt x="392" y="144"/>
                    </a:lnTo>
                    <a:lnTo>
                      <a:pt x="500" y="224"/>
                    </a:lnTo>
                    <a:lnTo>
                      <a:pt x="548" y="284"/>
                    </a:lnTo>
                    <a:lnTo>
                      <a:pt x="556" y="296"/>
                    </a:lnTo>
                    <a:lnTo>
                      <a:pt x="556" y="304"/>
                    </a:lnTo>
                    <a:lnTo>
                      <a:pt x="556" y="316"/>
                    </a:lnTo>
                    <a:lnTo>
                      <a:pt x="560" y="328"/>
                    </a:lnTo>
                    <a:lnTo>
                      <a:pt x="624" y="384"/>
                    </a:lnTo>
                    <a:lnTo>
                      <a:pt x="524" y="480"/>
                    </a:lnTo>
                    <a:lnTo>
                      <a:pt x="484" y="452"/>
                    </a:lnTo>
                    <a:lnTo>
                      <a:pt x="464" y="444"/>
                    </a:lnTo>
                    <a:lnTo>
                      <a:pt x="444" y="444"/>
                    </a:lnTo>
                    <a:lnTo>
                      <a:pt x="424" y="444"/>
                    </a:lnTo>
                    <a:lnTo>
                      <a:pt x="380" y="456"/>
                    </a:lnTo>
                    <a:lnTo>
                      <a:pt x="320" y="456"/>
                    </a:lnTo>
                    <a:lnTo>
                      <a:pt x="256" y="452"/>
                    </a:lnTo>
                    <a:lnTo>
                      <a:pt x="192" y="456"/>
                    </a:lnTo>
                    <a:lnTo>
                      <a:pt x="172" y="456"/>
                    </a:lnTo>
                    <a:lnTo>
                      <a:pt x="152" y="456"/>
                    </a:lnTo>
                    <a:lnTo>
                      <a:pt x="136" y="448"/>
                    </a:lnTo>
                    <a:lnTo>
                      <a:pt x="132" y="440"/>
                    </a:lnTo>
                    <a:lnTo>
                      <a:pt x="136" y="428"/>
                    </a:lnTo>
                    <a:lnTo>
                      <a:pt x="144" y="420"/>
                    </a:lnTo>
                    <a:lnTo>
                      <a:pt x="152" y="412"/>
                    </a:lnTo>
                    <a:lnTo>
                      <a:pt x="176" y="404"/>
                    </a:lnTo>
                    <a:lnTo>
                      <a:pt x="212" y="396"/>
                    </a:lnTo>
                    <a:lnTo>
                      <a:pt x="252" y="392"/>
                    </a:lnTo>
                    <a:lnTo>
                      <a:pt x="292" y="384"/>
                    </a:lnTo>
                    <a:lnTo>
                      <a:pt x="264" y="352"/>
                    </a:lnTo>
                    <a:lnTo>
                      <a:pt x="12" y="212"/>
                    </a:lnTo>
                    <a:lnTo>
                      <a:pt x="8" y="212"/>
                    </a:lnTo>
                    <a:lnTo>
                      <a:pt x="4" y="204"/>
                    </a:lnTo>
                    <a:lnTo>
                      <a:pt x="0" y="200"/>
                    </a:lnTo>
                    <a:lnTo>
                      <a:pt x="4" y="192"/>
                    </a:lnTo>
                    <a:lnTo>
                      <a:pt x="12" y="184"/>
                    </a:lnTo>
                    <a:lnTo>
                      <a:pt x="20" y="176"/>
                    </a:lnTo>
                    <a:lnTo>
                      <a:pt x="28" y="176"/>
                    </a:lnTo>
                    <a:lnTo>
                      <a:pt x="32" y="176"/>
                    </a:lnTo>
                    <a:lnTo>
                      <a:pt x="236" y="268"/>
                    </a:lnTo>
                    <a:lnTo>
                      <a:pt x="240" y="260"/>
                    </a:lnTo>
                    <a:lnTo>
                      <a:pt x="68" y="136"/>
                    </a:lnTo>
                    <a:lnTo>
                      <a:pt x="60" y="132"/>
                    </a:lnTo>
                    <a:lnTo>
                      <a:pt x="60" y="120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72" y="104"/>
                    </a:lnTo>
                    <a:lnTo>
                      <a:pt x="80" y="100"/>
                    </a:lnTo>
                    <a:lnTo>
                      <a:pt x="88" y="100"/>
                    </a:lnTo>
                    <a:lnTo>
                      <a:pt x="100" y="104"/>
                    </a:lnTo>
                    <a:lnTo>
                      <a:pt x="276" y="216"/>
                    </a:lnTo>
                    <a:lnTo>
                      <a:pt x="280" y="212"/>
                    </a:lnTo>
                    <a:lnTo>
                      <a:pt x="132" y="80"/>
                    </a:lnTo>
                    <a:lnTo>
                      <a:pt x="128" y="72"/>
                    </a:lnTo>
                    <a:lnTo>
                      <a:pt x="132" y="64"/>
                    </a:lnTo>
                    <a:lnTo>
                      <a:pt x="132" y="56"/>
                    </a:lnTo>
                    <a:lnTo>
                      <a:pt x="144" y="52"/>
                    </a:lnTo>
                    <a:lnTo>
                      <a:pt x="152" y="48"/>
                    </a:lnTo>
                    <a:lnTo>
                      <a:pt x="164" y="52"/>
                    </a:lnTo>
                    <a:lnTo>
                      <a:pt x="172" y="56"/>
                    </a:lnTo>
                    <a:lnTo>
                      <a:pt x="320" y="172"/>
                    </a:lnTo>
                    <a:lnTo>
                      <a:pt x="328" y="168"/>
                    </a:lnTo>
                    <a:lnTo>
                      <a:pt x="220" y="24"/>
                    </a:lnTo>
                    <a:lnTo>
                      <a:pt x="220" y="16"/>
                    </a:lnTo>
                    <a:lnTo>
                      <a:pt x="224" y="8"/>
                    </a:lnTo>
                    <a:lnTo>
                      <a:pt x="232" y="0"/>
                    </a:lnTo>
                    <a:lnTo>
                      <a:pt x="244" y="0"/>
                    </a:lnTo>
                    <a:lnTo>
                      <a:pt x="252" y="4"/>
                    </a:lnTo>
                    <a:lnTo>
                      <a:pt x="260" y="8"/>
                    </a:lnTo>
                    <a:lnTo>
                      <a:pt x="376" y="136"/>
                    </a:lnTo>
                  </a:path>
                </a:pathLst>
              </a:custGeom>
              <a:solidFill>
                <a:srgbClr val="FF7C8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2954" y="2193"/>
              <a:ext cx="624" cy="480"/>
              <a:chOff x="2954" y="2193"/>
              <a:chExt cx="624" cy="480"/>
            </a:xfrm>
          </p:grpSpPr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2954" y="2193"/>
                <a:ext cx="624" cy="480"/>
              </a:xfrm>
              <a:custGeom>
                <a:avLst/>
                <a:gdLst/>
                <a:ahLst/>
                <a:cxnLst>
                  <a:cxn ang="0">
                    <a:pos x="232" y="144"/>
                  </a:cxn>
                  <a:cxn ang="0">
                    <a:pos x="80" y="284"/>
                  </a:cxn>
                  <a:cxn ang="0">
                    <a:pos x="68" y="304"/>
                  </a:cxn>
                  <a:cxn ang="0">
                    <a:pos x="64" y="328"/>
                  </a:cxn>
                  <a:cxn ang="0">
                    <a:pos x="104" y="480"/>
                  </a:cxn>
                  <a:cxn ang="0">
                    <a:pos x="160" y="444"/>
                  </a:cxn>
                  <a:cxn ang="0">
                    <a:pos x="200" y="444"/>
                  </a:cxn>
                  <a:cxn ang="0">
                    <a:pos x="308" y="456"/>
                  </a:cxn>
                  <a:cxn ang="0">
                    <a:pos x="432" y="456"/>
                  </a:cxn>
                  <a:cxn ang="0">
                    <a:pos x="472" y="456"/>
                  </a:cxn>
                  <a:cxn ang="0">
                    <a:pos x="496" y="440"/>
                  </a:cxn>
                  <a:cxn ang="0">
                    <a:pos x="480" y="420"/>
                  </a:cxn>
                  <a:cxn ang="0">
                    <a:pos x="452" y="404"/>
                  </a:cxn>
                  <a:cxn ang="0">
                    <a:pos x="376" y="392"/>
                  </a:cxn>
                  <a:cxn ang="0">
                    <a:pos x="364" y="352"/>
                  </a:cxn>
                  <a:cxn ang="0">
                    <a:pos x="616" y="212"/>
                  </a:cxn>
                  <a:cxn ang="0">
                    <a:pos x="624" y="200"/>
                  </a:cxn>
                  <a:cxn ang="0">
                    <a:pos x="616" y="184"/>
                  </a:cxn>
                  <a:cxn ang="0">
                    <a:pos x="600" y="176"/>
                  </a:cxn>
                  <a:cxn ang="0">
                    <a:pos x="392" y="268"/>
                  </a:cxn>
                  <a:cxn ang="0">
                    <a:pos x="560" y="136"/>
                  </a:cxn>
                  <a:cxn ang="0">
                    <a:pos x="568" y="120"/>
                  </a:cxn>
                  <a:cxn ang="0">
                    <a:pos x="560" y="108"/>
                  </a:cxn>
                  <a:cxn ang="0">
                    <a:pos x="544" y="100"/>
                  </a:cxn>
                  <a:cxn ang="0">
                    <a:pos x="528" y="104"/>
                  </a:cxn>
                  <a:cxn ang="0">
                    <a:pos x="344" y="212"/>
                  </a:cxn>
                  <a:cxn ang="0">
                    <a:pos x="496" y="72"/>
                  </a:cxn>
                  <a:cxn ang="0">
                    <a:pos x="492" y="56"/>
                  </a:cxn>
                  <a:cxn ang="0">
                    <a:pos x="476" y="48"/>
                  </a:cxn>
                  <a:cxn ang="0">
                    <a:pos x="452" y="56"/>
                  </a:cxn>
                  <a:cxn ang="0">
                    <a:pos x="296" y="168"/>
                  </a:cxn>
                  <a:cxn ang="0">
                    <a:pos x="404" y="16"/>
                  </a:cxn>
                  <a:cxn ang="0">
                    <a:pos x="392" y="0"/>
                  </a:cxn>
                  <a:cxn ang="0">
                    <a:pos x="372" y="4"/>
                  </a:cxn>
                  <a:cxn ang="0">
                    <a:pos x="248" y="136"/>
                  </a:cxn>
                </a:cxnLst>
                <a:rect l="0" t="0" r="r" b="b"/>
                <a:pathLst>
                  <a:path w="624" h="480">
                    <a:moveTo>
                      <a:pt x="248" y="136"/>
                    </a:moveTo>
                    <a:lnTo>
                      <a:pt x="232" y="144"/>
                    </a:lnTo>
                    <a:lnTo>
                      <a:pt x="124" y="224"/>
                    </a:lnTo>
                    <a:lnTo>
                      <a:pt x="80" y="284"/>
                    </a:lnTo>
                    <a:lnTo>
                      <a:pt x="72" y="296"/>
                    </a:lnTo>
                    <a:lnTo>
                      <a:pt x="68" y="304"/>
                    </a:lnTo>
                    <a:lnTo>
                      <a:pt x="68" y="316"/>
                    </a:lnTo>
                    <a:lnTo>
                      <a:pt x="64" y="328"/>
                    </a:lnTo>
                    <a:lnTo>
                      <a:pt x="0" y="384"/>
                    </a:lnTo>
                    <a:lnTo>
                      <a:pt x="104" y="480"/>
                    </a:lnTo>
                    <a:lnTo>
                      <a:pt x="144" y="452"/>
                    </a:lnTo>
                    <a:lnTo>
                      <a:pt x="160" y="444"/>
                    </a:lnTo>
                    <a:lnTo>
                      <a:pt x="184" y="444"/>
                    </a:lnTo>
                    <a:lnTo>
                      <a:pt x="200" y="444"/>
                    </a:lnTo>
                    <a:lnTo>
                      <a:pt x="248" y="456"/>
                    </a:lnTo>
                    <a:lnTo>
                      <a:pt x="308" y="456"/>
                    </a:lnTo>
                    <a:lnTo>
                      <a:pt x="372" y="452"/>
                    </a:lnTo>
                    <a:lnTo>
                      <a:pt x="432" y="456"/>
                    </a:lnTo>
                    <a:lnTo>
                      <a:pt x="452" y="456"/>
                    </a:lnTo>
                    <a:lnTo>
                      <a:pt x="472" y="456"/>
                    </a:lnTo>
                    <a:lnTo>
                      <a:pt x="488" y="448"/>
                    </a:lnTo>
                    <a:lnTo>
                      <a:pt x="496" y="440"/>
                    </a:lnTo>
                    <a:lnTo>
                      <a:pt x="492" y="428"/>
                    </a:lnTo>
                    <a:lnTo>
                      <a:pt x="480" y="420"/>
                    </a:lnTo>
                    <a:lnTo>
                      <a:pt x="472" y="412"/>
                    </a:lnTo>
                    <a:lnTo>
                      <a:pt x="452" y="404"/>
                    </a:lnTo>
                    <a:lnTo>
                      <a:pt x="412" y="396"/>
                    </a:lnTo>
                    <a:lnTo>
                      <a:pt x="376" y="392"/>
                    </a:lnTo>
                    <a:lnTo>
                      <a:pt x="336" y="384"/>
                    </a:lnTo>
                    <a:lnTo>
                      <a:pt x="364" y="352"/>
                    </a:lnTo>
                    <a:lnTo>
                      <a:pt x="612" y="212"/>
                    </a:lnTo>
                    <a:lnTo>
                      <a:pt x="616" y="212"/>
                    </a:lnTo>
                    <a:lnTo>
                      <a:pt x="624" y="204"/>
                    </a:lnTo>
                    <a:lnTo>
                      <a:pt x="624" y="200"/>
                    </a:lnTo>
                    <a:lnTo>
                      <a:pt x="620" y="192"/>
                    </a:lnTo>
                    <a:lnTo>
                      <a:pt x="616" y="184"/>
                    </a:lnTo>
                    <a:lnTo>
                      <a:pt x="608" y="176"/>
                    </a:lnTo>
                    <a:lnTo>
                      <a:pt x="600" y="176"/>
                    </a:lnTo>
                    <a:lnTo>
                      <a:pt x="592" y="176"/>
                    </a:lnTo>
                    <a:lnTo>
                      <a:pt x="392" y="268"/>
                    </a:lnTo>
                    <a:lnTo>
                      <a:pt x="388" y="260"/>
                    </a:lnTo>
                    <a:lnTo>
                      <a:pt x="560" y="136"/>
                    </a:lnTo>
                    <a:lnTo>
                      <a:pt x="564" y="132"/>
                    </a:lnTo>
                    <a:lnTo>
                      <a:pt x="568" y="120"/>
                    </a:lnTo>
                    <a:lnTo>
                      <a:pt x="568" y="116"/>
                    </a:lnTo>
                    <a:lnTo>
                      <a:pt x="560" y="108"/>
                    </a:lnTo>
                    <a:lnTo>
                      <a:pt x="552" y="104"/>
                    </a:lnTo>
                    <a:lnTo>
                      <a:pt x="544" y="100"/>
                    </a:lnTo>
                    <a:lnTo>
                      <a:pt x="540" y="100"/>
                    </a:lnTo>
                    <a:lnTo>
                      <a:pt x="528" y="104"/>
                    </a:lnTo>
                    <a:lnTo>
                      <a:pt x="352" y="216"/>
                    </a:lnTo>
                    <a:lnTo>
                      <a:pt x="344" y="212"/>
                    </a:lnTo>
                    <a:lnTo>
                      <a:pt x="496" y="80"/>
                    </a:lnTo>
                    <a:lnTo>
                      <a:pt x="496" y="72"/>
                    </a:lnTo>
                    <a:lnTo>
                      <a:pt x="496" y="64"/>
                    </a:lnTo>
                    <a:lnTo>
                      <a:pt x="492" y="56"/>
                    </a:lnTo>
                    <a:lnTo>
                      <a:pt x="480" y="52"/>
                    </a:lnTo>
                    <a:lnTo>
                      <a:pt x="476" y="48"/>
                    </a:lnTo>
                    <a:lnTo>
                      <a:pt x="464" y="52"/>
                    </a:lnTo>
                    <a:lnTo>
                      <a:pt x="452" y="56"/>
                    </a:lnTo>
                    <a:lnTo>
                      <a:pt x="304" y="172"/>
                    </a:lnTo>
                    <a:lnTo>
                      <a:pt x="296" y="168"/>
                    </a:lnTo>
                    <a:lnTo>
                      <a:pt x="404" y="24"/>
                    </a:lnTo>
                    <a:lnTo>
                      <a:pt x="404" y="16"/>
                    </a:lnTo>
                    <a:lnTo>
                      <a:pt x="400" y="8"/>
                    </a:lnTo>
                    <a:lnTo>
                      <a:pt x="392" y="0"/>
                    </a:lnTo>
                    <a:lnTo>
                      <a:pt x="384" y="0"/>
                    </a:lnTo>
                    <a:lnTo>
                      <a:pt x="372" y="4"/>
                    </a:lnTo>
                    <a:lnTo>
                      <a:pt x="364" y="8"/>
                    </a:lnTo>
                    <a:lnTo>
                      <a:pt x="248" y="136"/>
                    </a:lnTo>
                    <a:close/>
                  </a:path>
                </a:pathLst>
              </a:custGeom>
              <a:solidFill>
                <a:srgbClr val="FF7C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175" name="Freeform 71"/>
              <p:cNvSpPr>
                <a:spLocks/>
              </p:cNvSpPr>
              <p:nvPr/>
            </p:nvSpPr>
            <p:spPr bwMode="auto">
              <a:xfrm>
                <a:off x="2954" y="2193"/>
                <a:ext cx="624" cy="480"/>
              </a:xfrm>
              <a:custGeom>
                <a:avLst/>
                <a:gdLst/>
                <a:ahLst/>
                <a:cxnLst>
                  <a:cxn ang="0">
                    <a:pos x="232" y="144"/>
                  </a:cxn>
                  <a:cxn ang="0">
                    <a:pos x="80" y="284"/>
                  </a:cxn>
                  <a:cxn ang="0">
                    <a:pos x="68" y="304"/>
                  </a:cxn>
                  <a:cxn ang="0">
                    <a:pos x="64" y="328"/>
                  </a:cxn>
                  <a:cxn ang="0">
                    <a:pos x="104" y="480"/>
                  </a:cxn>
                  <a:cxn ang="0">
                    <a:pos x="160" y="444"/>
                  </a:cxn>
                  <a:cxn ang="0">
                    <a:pos x="200" y="444"/>
                  </a:cxn>
                  <a:cxn ang="0">
                    <a:pos x="308" y="456"/>
                  </a:cxn>
                  <a:cxn ang="0">
                    <a:pos x="432" y="456"/>
                  </a:cxn>
                  <a:cxn ang="0">
                    <a:pos x="472" y="456"/>
                  </a:cxn>
                  <a:cxn ang="0">
                    <a:pos x="496" y="440"/>
                  </a:cxn>
                  <a:cxn ang="0">
                    <a:pos x="480" y="420"/>
                  </a:cxn>
                  <a:cxn ang="0">
                    <a:pos x="452" y="404"/>
                  </a:cxn>
                  <a:cxn ang="0">
                    <a:pos x="376" y="392"/>
                  </a:cxn>
                  <a:cxn ang="0">
                    <a:pos x="364" y="352"/>
                  </a:cxn>
                  <a:cxn ang="0">
                    <a:pos x="616" y="212"/>
                  </a:cxn>
                  <a:cxn ang="0">
                    <a:pos x="624" y="200"/>
                  </a:cxn>
                  <a:cxn ang="0">
                    <a:pos x="616" y="184"/>
                  </a:cxn>
                  <a:cxn ang="0">
                    <a:pos x="600" y="176"/>
                  </a:cxn>
                  <a:cxn ang="0">
                    <a:pos x="392" y="268"/>
                  </a:cxn>
                  <a:cxn ang="0">
                    <a:pos x="560" y="136"/>
                  </a:cxn>
                  <a:cxn ang="0">
                    <a:pos x="568" y="120"/>
                  </a:cxn>
                  <a:cxn ang="0">
                    <a:pos x="560" y="108"/>
                  </a:cxn>
                  <a:cxn ang="0">
                    <a:pos x="544" y="100"/>
                  </a:cxn>
                  <a:cxn ang="0">
                    <a:pos x="528" y="104"/>
                  </a:cxn>
                  <a:cxn ang="0">
                    <a:pos x="344" y="212"/>
                  </a:cxn>
                  <a:cxn ang="0">
                    <a:pos x="496" y="72"/>
                  </a:cxn>
                  <a:cxn ang="0">
                    <a:pos x="492" y="56"/>
                  </a:cxn>
                  <a:cxn ang="0">
                    <a:pos x="476" y="48"/>
                  </a:cxn>
                  <a:cxn ang="0">
                    <a:pos x="452" y="56"/>
                  </a:cxn>
                  <a:cxn ang="0">
                    <a:pos x="296" y="168"/>
                  </a:cxn>
                  <a:cxn ang="0">
                    <a:pos x="404" y="16"/>
                  </a:cxn>
                  <a:cxn ang="0">
                    <a:pos x="392" y="0"/>
                  </a:cxn>
                  <a:cxn ang="0">
                    <a:pos x="372" y="4"/>
                  </a:cxn>
                  <a:cxn ang="0">
                    <a:pos x="248" y="136"/>
                  </a:cxn>
                </a:cxnLst>
                <a:rect l="0" t="0" r="r" b="b"/>
                <a:pathLst>
                  <a:path w="624" h="480">
                    <a:moveTo>
                      <a:pt x="248" y="136"/>
                    </a:moveTo>
                    <a:lnTo>
                      <a:pt x="232" y="144"/>
                    </a:lnTo>
                    <a:lnTo>
                      <a:pt x="124" y="224"/>
                    </a:lnTo>
                    <a:lnTo>
                      <a:pt x="80" y="284"/>
                    </a:lnTo>
                    <a:lnTo>
                      <a:pt x="72" y="296"/>
                    </a:lnTo>
                    <a:lnTo>
                      <a:pt x="68" y="304"/>
                    </a:lnTo>
                    <a:lnTo>
                      <a:pt x="68" y="316"/>
                    </a:lnTo>
                    <a:lnTo>
                      <a:pt x="64" y="328"/>
                    </a:lnTo>
                    <a:lnTo>
                      <a:pt x="0" y="384"/>
                    </a:lnTo>
                    <a:lnTo>
                      <a:pt x="104" y="480"/>
                    </a:lnTo>
                    <a:lnTo>
                      <a:pt x="144" y="452"/>
                    </a:lnTo>
                    <a:lnTo>
                      <a:pt x="160" y="444"/>
                    </a:lnTo>
                    <a:lnTo>
                      <a:pt x="184" y="444"/>
                    </a:lnTo>
                    <a:lnTo>
                      <a:pt x="200" y="444"/>
                    </a:lnTo>
                    <a:lnTo>
                      <a:pt x="248" y="456"/>
                    </a:lnTo>
                    <a:lnTo>
                      <a:pt x="308" y="456"/>
                    </a:lnTo>
                    <a:lnTo>
                      <a:pt x="372" y="452"/>
                    </a:lnTo>
                    <a:lnTo>
                      <a:pt x="432" y="456"/>
                    </a:lnTo>
                    <a:lnTo>
                      <a:pt x="452" y="456"/>
                    </a:lnTo>
                    <a:lnTo>
                      <a:pt x="472" y="456"/>
                    </a:lnTo>
                    <a:lnTo>
                      <a:pt x="488" y="448"/>
                    </a:lnTo>
                    <a:lnTo>
                      <a:pt x="496" y="440"/>
                    </a:lnTo>
                    <a:lnTo>
                      <a:pt x="492" y="428"/>
                    </a:lnTo>
                    <a:lnTo>
                      <a:pt x="480" y="420"/>
                    </a:lnTo>
                    <a:lnTo>
                      <a:pt x="472" y="412"/>
                    </a:lnTo>
                    <a:lnTo>
                      <a:pt x="452" y="404"/>
                    </a:lnTo>
                    <a:lnTo>
                      <a:pt x="412" y="396"/>
                    </a:lnTo>
                    <a:lnTo>
                      <a:pt x="376" y="392"/>
                    </a:lnTo>
                    <a:lnTo>
                      <a:pt x="336" y="384"/>
                    </a:lnTo>
                    <a:lnTo>
                      <a:pt x="364" y="352"/>
                    </a:lnTo>
                    <a:lnTo>
                      <a:pt x="612" y="212"/>
                    </a:lnTo>
                    <a:lnTo>
                      <a:pt x="616" y="212"/>
                    </a:lnTo>
                    <a:lnTo>
                      <a:pt x="624" y="204"/>
                    </a:lnTo>
                    <a:lnTo>
                      <a:pt x="624" y="200"/>
                    </a:lnTo>
                    <a:lnTo>
                      <a:pt x="620" y="192"/>
                    </a:lnTo>
                    <a:lnTo>
                      <a:pt x="616" y="184"/>
                    </a:lnTo>
                    <a:lnTo>
                      <a:pt x="608" y="176"/>
                    </a:lnTo>
                    <a:lnTo>
                      <a:pt x="600" y="176"/>
                    </a:lnTo>
                    <a:lnTo>
                      <a:pt x="592" y="176"/>
                    </a:lnTo>
                    <a:lnTo>
                      <a:pt x="392" y="268"/>
                    </a:lnTo>
                    <a:lnTo>
                      <a:pt x="388" y="260"/>
                    </a:lnTo>
                    <a:lnTo>
                      <a:pt x="560" y="136"/>
                    </a:lnTo>
                    <a:lnTo>
                      <a:pt x="564" y="132"/>
                    </a:lnTo>
                    <a:lnTo>
                      <a:pt x="568" y="120"/>
                    </a:lnTo>
                    <a:lnTo>
                      <a:pt x="568" y="116"/>
                    </a:lnTo>
                    <a:lnTo>
                      <a:pt x="560" y="108"/>
                    </a:lnTo>
                    <a:lnTo>
                      <a:pt x="552" y="104"/>
                    </a:lnTo>
                    <a:lnTo>
                      <a:pt x="544" y="100"/>
                    </a:lnTo>
                    <a:lnTo>
                      <a:pt x="540" y="100"/>
                    </a:lnTo>
                    <a:lnTo>
                      <a:pt x="528" y="104"/>
                    </a:lnTo>
                    <a:lnTo>
                      <a:pt x="352" y="216"/>
                    </a:lnTo>
                    <a:lnTo>
                      <a:pt x="344" y="212"/>
                    </a:lnTo>
                    <a:lnTo>
                      <a:pt x="496" y="80"/>
                    </a:lnTo>
                    <a:lnTo>
                      <a:pt x="496" y="72"/>
                    </a:lnTo>
                    <a:lnTo>
                      <a:pt x="496" y="64"/>
                    </a:lnTo>
                    <a:lnTo>
                      <a:pt x="492" y="56"/>
                    </a:lnTo>
                    <a:lnTo>
                      <a:pt x="480" y="52"/>
                    </a:lnTo>
                    <a:lnTo>
                      <a:pt x="476" y="48"/>
                    </a:lnTo>
                    <a:lnTo>
                      <a:pt x="464" y="52"/>
                    </a:lnTo>
                    <a:lnTo>
                      <a:pt x="452" y="56"/>
                    </a:lnTo>
                    <a:lnTo>
                      <a:pt x="304" y="172"/>
                    </a:lnTo>
                    <a:lnTo>
                      <a:pt x="296" y="168"/>
                    </a:lnTo>
                    <a:lnTo>
                      <a:pt x="404" y="24"/>
                    </a:lnTo>
                    <a:lnTo>
                      <a:pt x="404" y="16"/>
                    </a:lnTo>
                    <a:lnTo>
                      <a:pt x="400" y="8"/>
                    </a:lnTo>
                    <a:lnTo>
                      <a:pt x="392" y="0"/>
                    </a:lnTo>
                    <a:lnTo>
                      <a:pt x="384" y="0"/>
                    </a:lnTo>
                    <a:lnTo>
                      <a:pt x="372" y="4"/>
                    </a:lnTo>
                    <a:lnTo>
                      <a:pt x="364" y="8"/>
                    </a:lnTo>
                    <a:lnTo>
                      <a:pt x="248" y="136"/>
                    </a:lnTo>
                  </a:path>
                </a:pathLst>
              </a:custGeom>
              <a:solidFill>
                <a:srgbClr val="FF7C80"/>
              </a:solidFill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4643437" y="4500570"/>
            <a:ext cx="18002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defTabSz="909638" eaLnBrk="0" hangingPunct="0"/>
            <a:r>
              <a:rPr lang="en-US" sz="1500" b="1" dirty="0">
                <a:solidFill>
                  <a:srgbClr val="FFFF00"/>
                </a:solidFill>
                <a:latin typeface="Verdana" pitchFamily="34" charset="0"/>
              </a:rPr>
              <a:t>DEFIBRILLAZIONE</a:t>
            </a:r>
          </a:p>
          <a:p>
            <a:pPr algn="ctr" defTabSz="909638" eaLnBrk="0" hangingPunct="0">
              <a:lnSpc>
                <a:spcPct val="120000"/>
              </a:lnSpc>
            </a:pPr>
            <a:r>
              <a:rPr lang="en-US" sz="1500" b="1" dirty="0">
                <a:solidFill>
                  <a:srgbClr val="FFFF00"/>
                </a:solidFill>
                <a:latin typeface="Verdana" pitchFamily="34" charset="0"/>
              </a:rPr>
              <a:t>PRECOCE</a:t>
            </a:r>
            <a:endParaRPr lang="it-IT" sz="11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7177" name="AutoShape 73"/>
          <p:cNvSpPr>
            <a:spLocks noChangeArrowheads="1"/>
          </p:cNvSpPr>
          <p:nvPr/>
        </p:nvSpPr>
        <p:spPr bwMode="auto">
          <a:xfrm>
            <a:off x="5005388" y="2703513"/>
            <a:ext cx="815975" cy="1350962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endParaRPr lang="it-IT"/>
          </a:p>
        </p:txBody>
      </p:sp>
      <p:sp>
        <p:nvSpPr>
          <p:cNvPr id="47186" name="Text Box 82"/>
          <p:cNvSpPr txBox="1">
            <a:spLocks noChangeArrowheads="1"/>
          </p:cNvSpPr>
          <p:nvPr/>
        </p:nvSpPr>
        <p:spPr bwMode="auto">
          <a:xfrm>
            <a:off x="6169025" y="4462463"/>
            <a:ext cx="17875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 defTabSz="909638" eaLnBrk="0" hangingPunct="0">
              <a:lnSpc>
                <a:spcPct val="120000"/>
              </a:lnSpc>
              <a:spcBef>
                <a:spcPct val="5000"/>
              </a:spcBef>
            </a:pPr>
            <a:r>
              <a:rPr lang="it-IT" sz="1400" b="1">
                <a:solidFill>
                  <a:srgbClr val="FFFFFF"/>
                </a:solidFill>
                <a:latin typeface="Verdana" pitchFamily="34" charset="0"/>
              </a:rPr>
              <a:t>SOCCORSO AVANZATO</a:t>
            </a:r>
          </a:p>
          <a:p>
            <a:pPr algn="ctr" defTabSz="909638" eaLnBrk="0" hangingPunct="0">
              <a:lnSpc>
                <a:spcPct val="120000"/>
              </a:lnSpc>
            </a:pPr>
            <a:r>
              <a:rPr lang="it-IT" sz="1400" b="1">
                <a:solidFill>
                  <a:srgbClr val="FFFFFF"/>
                </a:solidFill>
                <a:latin typeface="Verdana" pitchFamily="34" charset="0"/>
              </a:rPr>
              <a:t>PRECOCE</a:t>
            </a:r>
            <a:endParaRPr lang="it-IT" sz="14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7187" name="Oval 83"/>
          <p:cNvSpPr>
            <a:spLocks noChangeArrowheads="1"/>
          </p:cNvSpPr>
          <p:nvPr/>
        </p:nvSpPr>
        <p:spPr bwMode="auto">
          <a:xfrm>
            <a:off x="4500563" y="2592388"/>
            <a:ext cx="1871662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88" name="Oval 84"/>
          <p:cNvSpPr>
            <a:spLocks noChangeArrowheads="1"/>
          </p:cNvSpPr>
          <p:nvPr/>
        </p:nvSpPr>
        <p:spPr bwMode="auto">
          <a:xfrm>
            <a:off x="6024563" y="2592388"/>
            <a:ext cx="1860550" cy="17526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89" name="Oval 85"/>
          <p:cNvSpPr>
            <a:spLocks noChangeArrowheads="1"/>
          </p:cNvSpPr>
          <p:nvPr/>
        </p:nvSpPr>
        <p:spPr bwMode="auto">
          <a:xfrm>
            <a:off x="2987675" y="2592388"/>
            <a:ext cx="1871663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90" name="Oval 86"/>
          <p:cNvSpPr>
            <a:spLocks noChangeArrowheads="1"/>
          </p:cNvSpPr>
          <p:nvPr/>
        </p:nvSpPr>
        <p:spPr bwMode="auto">
          <a:xfrm>
            <a:off x="1331913" y="2592388"/>
            <a:ext cx="1897062" cy="1752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1042988" y="333375"/>
            <a:ext cx="7433409" cy="523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2" tIns="45711" rIns="91422" bIns="45711">
            <a:spAutoFit/>
          </a:bodyPr>
          <a:lstStyle/>
          <a:p>
            <a:pPr defTabSz="760413" eaLnBrk="0" hangingPunct="0"/>
            <a:r>
              <a:rPr lang="it-IT" sz="2800" b="1" dirty="0" smtClean="0">
                <a:latin typeface="Verdana" pitchFamily="34" charset="0"/>
              </a:rPr>
              <a:t>LA CATENA DELLA SOPRAVVIVENZA</a:t>
            </a:r>
            <a:endParaRPr lang="it-IT" sz="2800" b="1" dirty="0">
              <a:latin typeface="Verdana" pitchFamily="34" charset="0"/>
            </a:endParaRPr>
          </a:p>
        </p:txBody>
      </p:sp>
      <p:grpSp>
        <p:nvGrpSpPr>
          <p:cNvPr id="24" name="Group 91"/>
          <p:cNvGrpSpPr>
            <a:grpSpLocks/>
          </p:cNvGrpSpPr>
          <p:nvPr/>
        </p:nvGrpSpPr>
        <p:grpSpPr bwMode="auto">
          <a:xfrm>
            <a:off x="6732588" y="2870200"/>
            <a:ext cx="465137" cy="1274763"/>
            <a:chOff x="4167" y="1808"/>
            <a:chExt cx="293" cy="803"/>
          </a:xfrm>
        </p:grpSpPr>
        <p:sp>
          <p:nvSpPr>
            <p:cNvPr id="47196" name="AutoShape 92"/>
            <p:cNvSpPr>
              <a:spLocks noChangeArrowheads="1"/>
            </p:cNvSpPr>
            <p:nvPr/>
          </p:nvSpPr>
          <p:spPr bwMode="auto">
            <a:xfrm>
              <a:off x="4222" y="2207"/>
              <a:ext cx="59" cy="113"/>
            </a:xfrm>
            <a:prstGeom prst="can">
              <a:avLst>
                <a:gd name="adj" fmla="val 4788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197" name="AutoShape 93"/>
            <p:cNvSpPr>
              <a:spLocks noChangeArrowheads="1"/>
            </p:cNvSpPr>
            <p:nvPr/>
          </p:nvSpPr>
          <p:spPr bwMode="auto">
            <a:xfrm>
              <a:off x="4167" y="1866"/>
              <a:ext cx="170" cy="393"/>
            </a:xfrm>
            <a:prstGeom prst="can">
              <a:avLst>
                <a:gd name="adj" fmla="val 5779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25" name="Group 94"/>
            <p:cNvGrpSpPr>
              <a:grpSpLocks/>
            </p:cNvGrpSpPr>
            <p:nvPr/>
          </p:nvGrpSpPr>
          <p:grpSpPr bwMode="auto">
            <a:xfrm>
              <a:off x="4167" y="1808"/>
              <a:ext cx="170" cy="111"/>
              <a:chOff x="4080" y="912"/>
              <a:chExt cx="96" cy="96"/>
            </a:xfrm>
          </p:grpSpPr>
          <p:sp>
            <p:nvSpPr>
              <p:cNvPr id="47199" name="Line 95"/>
              <p:cNvSpPr>
                <a:spLocks noChangeShapeType="1"/>
              </p:cNvSpPr>
              <p:nvPr/>
            </p:nvSpPr>
            <p:spPr bwMode="auto">
              <a:xfrm flipH="1">
                <a:off x="4080" y="91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7200" name="Line 9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7201" name="AutoShape 97"/>
            <p:cNvSpPr>
              <a:spLocks noChangeArrowheads="1"/>
            </p:cNvSpPr>
            <p:nvPr/>
          </p:nvSpPr>
          <p:spPr bwMode="auto">
            <a:xfrm>
              <a:off x="4167" y="1999"/>
              <a:ext cx="170" cy="255"/>
            </a:xfrm>
            <a:prstGeom prst="can">
              <a:avLst>
                <a:gd name="adj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202" name="Freeform 98"/>
            <p:cNvSpPr>
              <a:spLocks/>
            </p:cNvSpPr>
            <p:nvPr/>
          </p:nvSpPr>
          <p:spPr bwMode="auto">
            <a:xfrm>
              <a:off x="4222" y="2320"/>
              <a:ext cx="238" cy="29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55" y="141"/>
                </a:cxn>
                <a:cxn ang="0">
                  <a:pos x="94" y="131"/>
                </a:cxn>
                <a:cxn ang="0">
                  <a:pos x="129" y="41"/>
                </a:cxn>
                <a:cxn ang="0">
                  <a:pos x="177" y="73"/>
                </a:cxn>
                <a:cxn ang="0">
                  <a:pos x="183" y="93"/>
                </a:cxn>
                <a:cxn ang="0">
                  <a:pos x="186" y="102"/>
                </a:cxn>
                <a:cxn ang="0">
                  <a:pos x="180" y="221"/>
                </a:cxn>
              </a:cxnLst>
              <a:rect l="0" t="0" r="r" b="b"/>
              <a:pathLst>
                <a:path w="198" h="221">
                  <a:moveTo>
                    <a:pt x="23" y="0"/>
                  </a:moveTo>
                  <a:cubicBezTo>
                    <a:pt x="25" y="62"/>
                    <a:pt x="0" y="116"/>
                    <a:pt x="55" y="141"/>
                  </a:cubicBezTo>
                  <a:cubicBezTo>
                    <a:pt x="59" y="141"/>
                    <a:pt x="88" y="143"/>
                    <a:pt x="94" y="131"/>
                  </a:cubicBezTo>
                  <a:cubicBezTo>
                    <a:pt x="109" y="102"/>
                    <a:pt x="94" y="52"/>
                    <a:pt x="129" y="41"/>
                  </a:cubicBezTo>
                  <a:cubicBezTo>
                    <a:pt x="160" y="47"/>
                    <a:pt x="159" y="50"/>
                    <a:pt x="177" y="73"/>
                  </a:cubicBezTo>
                  <a:cubicBezTo>
                    <a:pt x="179" y="80"/>
                    <a:pt x="181" y="86"/>
                    <a:pt x="183" y="93"/>
                  </a:cubicBezTo>
                  <a:cubicBezTo>
                    <a:pt x="184" y="96"/>
                    <a:pt x="186" y="102"/>
                    <a:pt x="186" y="102"/>
                  </a:cubicBezTo>
                  <a:cubicBezTo>
                    <a:pt x="183" y="217"/>
                    <a:pt x="198" y="180"/>
                    <a:pt x="180" y="2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96" name="Rettangolo arrotondato 95"/>
          <p:cNvSpPr/>
          <p:nvPr/>
        </p:nvSpPr>
        <p:spPr>
          <a:xfrm>
            <a:off x="4643438" y="4500570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Defibrillazione precoce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98" name="Rettangolo arrotondato 97"/>
          <p:cNvSpPr/>
          <p:nvPr/>
        </p:nvSpPr>
        <p:spPr>
          <a:xfrm>
            <a:off x="6500826" y="4500570"/>
            <a:ext cx="1700218" cy="714380"/>
          </a:xfrm>
          <a:prstGeom prst="roundRect">
            <a:avLst>
              <a:gd name="adj" fmla="val 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</a:rPr>
              <a:t>ALS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precoce</a:t>
            </a:r>
          </a:p>
        </p:txBody>
      </p:sp>
      <p:sp>
        <p:nvSpPr>
          <p:cNvPr id="102" name="Rettangolo arrotondato 101"/>
          <p:cNvSpPr/>
          <p:nvPr/>
        </p:nvSpPr>
        <p:spPr>
          <a:xfrm>
            <a:off x="3361002" y="4502148"/>
            <a:ext cx="12212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err="1" smtClean="0">
                <a:solidFill>
                  <a:schemeClr val="bg1"/>
                </a:solidFill>
              </a:rPr>
              <a:t>Rcp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precoce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03" name="Rettangolo arrotondato 102"/>
          <p:cNvSpPr/>
          <p:nvPr/>
        </p:nvSpPr>
        <p:spPr>
          <a:xfrm>
            <a:off x="1042988" y="4462463"/>
            <a:ext cx="2185987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Riconoscimento e allarme precoci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r>
              <a:rPr lang="it-IT" dirty="0" smtClean="0"/>
              <a:t>            </a:t>
            </a:r>
            <a:r>
              <a:rPr lang="it-IT" sz="4000" b="1" dirty="0" smtClean="0"/>
              <a:t>La morte cardiaca improvvisa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>
              <a:buNone/>
            </a:pPr>
            <a:r>
              <a:rPr lang="es-ES" b="1" dirty="0" smtClean="0">
                <a:solidFill>
                  <a:schemeClr val="tx2"/>
                </a:solidFill>
              </a:rPr>
              <a:t>circa 1 caso / 1.000 abitanti / anno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7158" y="2071678"/>
            <a:ext cx="842968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L’interruzione improvvisa e imprevista dell’attività circolatoria e respiratoria preceduta o no da sintomi, in soggetti con o senza patologia cardiaca riconosciuta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Segnaposto contenuto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642918"/>
            <a:ext cx="1932340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01750016"/>
              </p:ext>
            </p:extLst>
          </p:nvPr>
        </p:nvGraphicFramePr>
        <p:xfrm>
          <a:off x="1043608" y="260648"/>
          <a:ext cx="7030368" cy="132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" y="2066082"/>
            <a:ext cx="3981425" cy="34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86248" y="2228671"/>
            <a:ext cx="428628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Dolore nel centro del petto o alla mandibola, alla gola o simile al mal di stomaco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6248" y="3429000"/>
            <a:ext cx="428628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Difficoltà respiratoria o </a:t>
            </a:r>
            <a:r>
              <a:rPr lang="it-IT" dirty="0" err="1" smtClean="0"/>
              <a:t>affaticabilità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86248" y="4214818"/>
            <a:ext cx="429288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Nausea, vomito o sudorazione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5415" y="4790818"/>
            <a:ext cx="4286280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Con o senza sforzo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6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L’arresto cardiaco. Morti evitabili?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B3A7-4E66-4470-A431-2F25F2CB9F3B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60418" name="AutoShape 2" descr="data:image/jpeg;base64,/9j/4AAQSkZJRgABAQAAAQABAAD/2wCEAAkGBwgHBgkIBwgKCgkLDRYPDQwMDRsUFRAWIB0iIiAdHx8kKDQsJCYxJx8fLT0tMTU3Ojo6Iys/RD84QzQ5OjcBCgoKDQwNGg8PGjclHyU3Nzc3Nzc3Nzc3Nzc3Nzc3Nzc3Nzc3Nzc3Nzc3Nzc3Nzc3Nzc3Nzc3Nzc3Nzc3Nzc3N//AABEIAFoBlAMBIgACEQEDEQH/xAAaAAACAwEBAAAAAAAAAAAAAAACAwABBAUH/8QAQxAAAgEBBQYDBAcGBgEFAQAAAQIDAAQREiFhBRMiMUFRMkJiI1JxchQzgZGxwdEVQ1OhwuEkY4KS0vCyBiU0orMm/8QAFwEBAQEBAAAAAAAAAAAAAAAAAAECBP/EAB0RAQACAwEBAQEAAAAAAAAAAAABQREhUTGBYRL/2gAMAwEAAhEDEQA/APVTDHl7OPp5P7VUMKBz7NPEfJ8ulTC1wOPK5fKO40qogS3jPi7DstZdWV7qPEnAvhHk+XSreKPd+BeY8vw0oVQ7yPi8g6D06UTKwj8ZFxHQaaUTOl7qO7wJy9z+1DGibsezXmfL8dKPAT5+nYfpS0U7vxtzPQa6UEaNMUlyL4Pc1fSrljXeLwr9YeS+ltKjqcUgxt4Ow7vpVzRtjX2jfWHoOzaUWJSWMbp8h4T5dW0o1jF4yHMeX+1Llibdvxt4TzA10o0jN49o3Mcgv/GqznQYo1zyHi935dKJVG8TIdPL8ulDCrXkbx/F2X0+mrWM7xPaPyHRfT6aLaOg3Xh6e78NKYVF3IDl5f7UuRH3f1j5KOi6emmGNyo9o/IdF/41EBGp3bcvN5fjpUIO9fl4R0PrqlRjGeN+bdF19NCUbfSAu3hHQev01V6KQca5N4m6aNRTg4ZOfLt8aCZDjXibxN27N6auVGwycTcuw10qBkfMX696XD4WuvGfY6USIbxxSfy/ShijOA8b8x200qgriZlzP3H00Lj2IzPIfitWEImTif8Al6dKF0IgF7P4R29OlA4cxmef5UMQO7vvPI9D3NQIfek56dvhS0Q7m4PJdhbtrpRB3HeyZnp0+apLfeMzzPT5qHdnfOMcn3/NpVTRG4ccnNuvzaUXBzcmzP8A2+qjJuTNv+/bQshAfik+/wCOlXGhIXOT7/7USVRc2zPiH9OtS876O4m+4/0a1UUfizbxD+nSq3Z36cUnI9fk0oWOXEYhn1X8V1q8xffr/wB50qSMiIDE/NeZ1GlHgz5vzPX+1DGkX6rryPX461Z+tPP7/m1qkT2XOTkevzVMHtmzk+8+qhNrlHLNuff5taNuubc+/wDelyJyzbn3OtEyXE5tz940sFD4E5+H9NaCMkFsj41/BdakScEebeHox0oY0GJs38S+Y+miDB9rH8G/BdaqY+yPPl7396HdjeR8b8j5jpUlQCFuJ8h3P60hTm5nnzPXRtaBTwNdf166trVlBeeJuZ6nXWgRRhbjbr5z3bWmUGx/xDXnp72p1qSHwczn72o1oWjUzkY25e8ddaF0UCPjbmPMe41oHYuXPp5vhrS4SN0nPwjzfDWrCDLibp5jprQwp7JOJvCPMdNaFSJWAlfn5fN/epMRiTn4m66NrQ4PaOL25L5j+tSWMYk4n5nzHs2tFsc5GCXn4D5vm1o1uxdeZ82p1pUqDBLxN4D5j6taPAt9+NuZ8x7nWiaFBdhbJvEeo/WqqQRrhbjbxHzH9alQZDOi4I2YB3AwqZQC11192dXDIQxN3m/ijsutcueRWme2OwAs0kWHrcouxn7nb7q6f0hIUklaQFEvc3HmAqnvVaVHaIpJgqMrvGFVlEgJU8PPPKjdvZtw3AEX8XLlrXPsCJZbVZmeRTJPAC5xc5Lwx/E/dWjacoNlMSPnO6xm49CVB69jUD4bSk0QkhZZEINzLICDdl37g0EloSCBnlKqgbNmlA97Wk2Fo4JbVZVIVQ28jAyGFhn197FS7aFtU8VkZ13YWWZvmF6r19RP+mh1tctikITye8PVQ2i0RraIoXKCV3YqhcXtcGvupNitQkst7MA6xYHF/JgXBHPuKyW2VVtctsxhvo9pQAA8kAYOefZ2P2VVuNOpIxwPwAcLecd6CC0pKzCMxsUcKwEg4WF14NVarRHDZZZcQO7Rmu5389ax7NjSw2hYDJeZIkOI+ZgeM8+7X0SvGxbQsKvJJgVEzZmcAAXLRxSiQwumEqygqQ4uIuXOslpkWSSCAOMMk4x5+UKGPX03fbV7KlCRLZmcY4GKH5bwVPPqt386hOc+NFotEcKIJWRTIQiAv4jlyp9/BnGuQHNr65O0MM0lqmZrzBEojUdDeHJ58+Fa6a2iJ4leNwysoIu1HxonCUniEps67ozXM+7vzw3nPlTT9bJeieEZ/wC/SuUk0UTrb8V4e0SrI1/JGvCnnyvVPvrfbLYtnjtMsbDGsN6gnm3Hd+VU7pYnjtDsId05jldHCm/CwDXjlzo7TNHFDNJMIUjVb2YnIDPSsNkWKw2tbMr3q63qx5sVVwxOpvBp21HWR7PASGWR73HdVDN+OGoY/GqJw6K8aRsGzFzcx91LFqigaOOTdq8z3IpbxHh0+H30nZEiJZ1s7Px2ZzGT6QeA/amGsc4M8trlU42gEawgc8ijt95A+4UPjsXsZluiQ/b8mlI+lxStJZ0MZljRS6A+EG67pTIp4nMTq/CwvBy5HDXGsrpFDYrViYfS0IkOVwZyHX81+6qfHdLFULMqAKbyScgLvhSLLOlosqyQ4XjIa5h8W0+NK2nIr2URBjdM6xtfd4Tz/lSdnOkb2yzE85JJU5cQYnP/AHYqi4a7Vao7KZJrRhjQXAseWZYDy96ZNiIXgHm5f6tK59tRbXtH6OW9msDScubHEq3/AAvY/d2p9jtSz2SIteJVLJIp8rjECPv/AJXUD57THFMkMhRZZr92p5tcCT07U2INcvAPu+Glce2s8z2y0oCz2d03KaLm12pvYfdXXs88TIjBmwkX36ZUQqCeKSaWJWjaSMoXTqt913Sja5ZAxjjAUEknoOHSuVsyQRGyWmS8m1j2jAZK7FXW/Tmo+zvWvacsTxJFndMwjYXcwSl/8r6Fmwzx2uypPZ1Ro2IAIUjkwByK9waK02iKyhHtARQz4F4b7yb8vD8fuNZbI6xPaoDiu3omQeliCenvYv5VLYBabc0GK9UsrMuXJ3JAPLoFP+40J8bkDbo3Rpybpq3poDOn042a5N8VxBMB5Z9cN3Wl2C0pPYI5CbiyHELuR4rx9hrDjRJzb2xH/EvjIHJLnT7gQpPwNCbdaRWBHs15np8dKXBaY7SZTBgbdyFGuByI/wBNL2raTZ7FLLD9aAd3l5jeB07kVns8cOz7csEWLdTRhEPPiQHmbuZGetxocdDeGGDeOFComIm48hdpSrBaBaoI7TDmkmBhepB5LlyrPb3Dw2SztdhnkVW+AGI9PTV7OCwNaIDd9eZEuHldg3boSRVDrXalsm4aYXB23a3ITmQNOwJ+ANNnxbl77gMPY/pXOtai129oSeGOysF+d8h07J/OtMFoWfZ6yXHEY7mW7kwvDDl0INA82qP6WbKrjfXM+EqeQv63XX5jKij3pVsl69NW0rks4jP7QzbDa3Z7v4dzx9umR+w1s2hOYtm2poyyyBWAN3IkkDprQNsdsjt0kklnYMqO0ZOHqCeWXLXrR2qU2eAyv4EzNyXnmOWVZLKsNi2iYokwRSRKIwB7nD27EfYKPaUuKaxQgXh7QC146KMXbuBQabPMbTBDPEL0lVXUlLsiFPalSWxbLHZ1m5yEKAqX3cszlyzGeopWy5liWSyEEGCQsuXNGbEvToMvspBi+lSWgXG+OzrFESOTHiJ5dxH91DGnUAczPdh5L5TrpWeS1qdoLY/3oDP4crriOffMZVLHaltEIlKkExriBHIi+/p0rBI+G63AYylskdhdzS50N2XQZ63UW3YlxYZMgeE9PmpNlti2ppBBnu3wklWAPPMHqLwR9lTaFoENitUiDNIXIN3Xi0rPCsdgtlnijQiOSMRDnkygnt2xfdRI8dGzmTC2S+I96lSzOuF+E+Lsf0qVEc6xris814xK0jXnvmopLkjYsxGIExXX/FEH50eyVx2BCCbndm5cxjy6VngXHspFvNzOinLWPSjbVb0AFlci7BNCQL+XGgP8ifvq9o3N9FBBH+IH8lJ70vaYK2JmvY4Ig3LthPamW1SJrOLz9axzHZDpqKIOYKLfC1xvMLjn8Ne9DGB+0JmHLdKBn6pdau0Kd/Zje15DjIH3Se2lDAuK02hgzZFV5fOe2tDobOoW3bRQZDErjiPVPj3Bq4lDQyki/FaJb8+YBcd9KtYiNoWsAte0KdOuKUdtKXYeOzRsGNzzSNmCObSHtQ9mAWgYtgdyYAL8R63a1ptKj6Rs+ToJgPF0KHXvdWLAW2LZ1DHiwjIHo40rZaFJWyEsfr4+h7fChSmUnadl53KJXPEe0a9/UakIw7XkGfFDG3iPQ3HrVIv/ALrGMTZQuT9piu/P7qix/wDu0fE+dn7ar+tC52OzglrYx5CW7xdlXWi2UQLIq+47L4uzsO+lJssZaO1nG2c75Z9ABQQMYbHb3xuNzJM19xN3ib86JrobIof/ANNouV7WYnxdSp1o7c+OxZtfvRCPFzvY60cEO62WseJuGEpdceisPypEgvstm4mN+47+r9KLre2u2lTaLI3UTuAcXdJNfhS7UFO0ob78rNMRx9cUY70W0eBrO2M//LRevUlfzqpFxbQcF2OCy3/7mP8AwoeT6uzlV2lPcRc8cZ587iddamziDJaT3lF/F2Ca0UaXbTvLMcUK8vm/vQ7LW9JyGfKds7znmtD1mglC7Hxhhijgkv4+qga9xTLRGq7FjQG8RxRFTi90oQeelJdcOx7YoL3g2hBmfeIH41r2lEF2ZaLmfhga7M9ALqH1dua57Kt4ztC+bsCe9Kuw7RiOJbnhmBGLqGv76060oGtNj438Zbmfcalug+lWY4n5Tdfj+lDMdMjZf2nbCCDdDEvi1lPfWlwZW3aCm4e1V8m7xAd/TVwqP2nbuJshGOfpbWqWMLtS0DE3EiE5885R30FE10yxlWScEggzvzbW7vWayz7v/wBPY8SBorO917dl+OlO2Yg+gF8bXSO7czne7a1ku/8A561AM/EkwAv6liB1otS0zqtn2agvS6J4Ot3J4tdKK3lTa7AGK3m0XZsPd+OlDtJcWzLYQzZLiuv7YT3orWmLaFi4mNzu3Psnx1oX6G0kDaETBk4oCMj2ZSOutMiYHaVqJK5Ki3Yu2M9/VQWtf8TBxMCUbrqutFZQDarbcWyl6H/LGtAOy2G7tUZK8FpmAvPQszf1UqIibZDklfaRu+ZGd+M/nTdn5S283vlaT5v8tdaHZ6FtlQAs4xWRfN6TrQm17RcSWGzkMhxSxZBvWD3pu0Lr7M4KXpaUuz78J/kxpFwlsNgJZs3jPPtee9P2gl0CsC94ng5nvIgPXsaJmOgkKtbdlxgqQN45z7KB/XWmMXzM4ZBkgOfPwms4QNb7Gb2ys0vm9UOtFcwtaAE7s3Yhizv4COvxqgYQv7TnbgvuUZ6Lf+ZobIF3VtUMmEWiS7Plfmf5k1LKVe2WgksSspXn2RdaCIBDtXCXvSW8Z/5SHv3vqLArMBLsMYsD7yF3+OIOfzqrU282bEWK+0eMH/fTbDEBsuBb2N0C38foOtZY0WTZlhBZze6efsSe9UtstoB2ps9iV+uYffG9DaQP2jYRcMlkbL4xj8zUt0Y39nbi4J0N+LucPf1VU6qdo2ZQz8MLnxd2i10NE1rY0y2oTcM4Eu+xh+tDs1lLWpgoylA5ehato7tpRHiIMJF+LVdaDZaK0doYY8528w6AD3qGhbOVUa0ouEgTPldyvdz+dIgxSbCgYqL5Imfl7yufzorNhA2gSXASRixxdMOLv2NHZYV/ZliQhh/h1B4sh7NtaLabRbFsWVgvigW7LuafbAAbNJhXhtKcwOt69vVWG0G/YUDANe6xA3tl4vjWq3qu4W/F/wDIhObf5qa0TGm6zeF+Hzdv7VKXCYwGDYgcXv8A96lRJYNlxyQ7OssbpcyRpfd/pPasdlxCzwQgHithXpdcpB7emupFIgij4lHCvmHp1rnbPMf7RKkpwTTuMx1Mdx5+o0bmWjagdtnzgLcDZ2uu+UaVcztJtFABfgid20xMgXp6X+6mWkpJFgLLxxFeY6hdaybNkjmhlmbJrokN+V9yA/ix++iVDTbd4GszBTlKf/B9KGwlmktblLwZiud3QEdvjV7TdN1EwKcMyds7yV/qq9nSxtY8Yw3O7vzGd5eh0Msu5ttpmdQFFnDMQRyDSX9NauxRSwWKyQvGAUVFb5sJv6d6ybYdGlaJSh30O7OY6ygfgxrpzPEWDXoOMHprRY9c2HefR7JDguxTuOnlLE9NK12outlgLJddNB/+kfprJY9z9LSMOhaH6QSL+WJ1uP3E0/aTINjyEYOBFcXD3SrflfRmhWUSNta1vgBCRxxi7v4j01WiIkG0YGIOcJF32ppQ7Mkjke0PehBtD3fAYB+VL2vOIUWRLmcQSYfjgF3TvdRZnZlgEh2asgXKXFJ/uN46drqzz4lsu10w3F5cCm+64vEgB5eqtyRxwWRYVK3Rx4Bd2AA7Vz7SUG0WgNx3ksUt13O5GHb/ACxQy6ZVliZQOG9x/wCXprmQFmFgju8gY59FEnp73feK6eOMBryDxt5T6tK5lgwm235EwWYryPNpH07JQatphxHESt11ri//AEGlSDFJbba4UXBI4+fUYienrqttSKLFKy3Xo28yGfCS3bSrsciNDO6kXvK/lPvXdtP5UUwFlt8YIHFGevYrpQbFD/QUkKAGUmW43+Yg9tay7YnWAB1zbcTKty8zgW4cu9dGzGOICPLhAUcB6BR20obc5sW7kgKXtJbWTDeerK3bldW63K8mzZ1wC9oTmCe3wrAuA7XCHpat8OHvCg7dwa6NpKNZXAyJjN3sz2+WhDOjyzWqyJhXgsxlbM8zco6fNRThxJZmwD66VTeT2k00pOx5Uk3suHNUihvwHyoT27vRW51SOCRQBgtXPCepde3qobHYhI9qt0mFeKW6/EcwAy9tDUmYx21pHUXLFiY4jyBc9qmymH0VGYG90D+A+Yue2orH/wCoHvvhAKmeJogcJHiYL29Roby3bOSWPZkCMoxCFb8zzOZ6Vljx/QtwADjthTxH+IG/CumzLx3LkeXAe/y1yoGDbQEYU3i1M5O7PLdIR5fVRNtltVzs61DD+5PU+6NKWGkfaVlVRklmMhN582ADp6Wp9weKRCpOJQPq27L6aw7JcNK0uFr8EUPgPJYwbvD3dqLZ9vMiy2Q3DNiniPuE/lTNnbxktEqqDjtD+Y8heo/Cl7WlCRWeQggJOt/ARzDL7vcim7MYfs6zlwS7IGb2TcyCfd1ojHaJJII9rMAA5W9MzmxDIAO+YFdFYmi9igGFECjM8gGFcu1sHtwhAfjZGuEZ8kkjdvhXXxr9IbI8h5G9WlVd7c2F3MWyYRdxXtzPJQfzIrVtTeLYJXuHAY35nysrflWHZzYrWqFW/wAPGUHAesrjt2jH/RW3azA7KtowtfuWu9meeH4USw2YSPtR/CVhs6IDeebG8/yCffRvJItqgU4QHNxzPRVPfQ0GyJRIbRNxMJJsiIzyCovb01VukEbWWa5gI7Ql5wHquHt3IqG12DekNIQi72eQ3Xnpl30rPbzJFDtbMAyxLhuY82UoP5gVo2ax+gWIsGxNGGPA3Mreenc1k2tL/jN1c/tFjKjAfKzk9PhQ26yxsiLEmARpwgXnswFcqxl3h2bDw4hjfMnkuIX8+5FdhpbnJ9pfffdu29WlcjZjBrWyuHAgjkF2A+eZ+l3aOqW17Q3uFDet++hORI/eprVDHJtOd8rokijF5PMnEevYpVbXYtY5yFe9I8Y4DzUhu3podnyrJBJMoYiW0MwbAcxiUDp2FDh0mNbdZjeoJU9T6NaDZOP6CsgdSJXaS+88iTd17XUra1o+jRw2g4wqK95KH+HeOnprVs/2Nhs0bLIpSNUuwN0W67lSzeHPtW9RNsxqVxSsiDM83jVB1711pAweNFwqoYgc8hc2tcy2yA7SMQDgyblrsB8rSHtoK6ssh3sd6teHJ8B7PpQclWkexWGAFSGvYi48lxHv8K2bVZ12fM5KcKq/I+Vgfe0rHZGP0ndhXP0dLQDchyxSZfyBroW4s+z7SipJe0LKBgOd4oOHtz9pzbQcWAFkjAViuXF4u/ZhVV3dizLLFaJ1WS6WcsLl7AD8qlRmZMiJ3UZxDwrl/t1rPZbMsduntO8xNJhGHotwW+7Prl91aIozu4zjkzQeY+iqjQ424pPEPMfdSq2try0YvHg5H/TrWey2VLHZnjiJIL4iW5/j9lPKHFHnJ4PfOmtW6HdHOXn7+nxqJUAtsH0qySwmRo8SG5l5qReQRnzvAq7PGsMKxx3YI+FRoMWtNZCFbOTkfOddaBUOAnE/iP7z5taL1ntdljntEcjlr4QzKAQA2bZH7bj9laJr8Q4r7nH560MineNnJ4D+8PdtauZOK7FL4x+8Pf40QmKyRRWqe0hmLzhQwa64Xds9aYqLNZRE5BR4wjdMiFHfWjCcI43685DprrUhQlI+J/Cp+sPp1qpRFggSyRCzo5ZUN17kEnJeedVa7JHbNwsjMAjB+G7O67I58j1p8SHG2b8x+8PZdam744+J+XvnTWi3K5b92cxyP/edJaxRtbFtm8feLDu7srrr2z588z99Omj9m/E/X94ex1ot2MJ4pOX8RtfVpRFC4qc/3j3/AP21pEFkjs9qtciOxM1zHFcQub5DTM00Ri5uJ/G/7w+rWraMCV+J/B/Fbu3qqLILZEtoRoZL8MhZWu53EMD+NDZoBZrGlnR2ZY1uxMBexvzJpskSbxc2+s/inX1VTRqE5tmP4h7/ABoFWmxQ21YlnxXRyJIMNwvIw5HTKnQX558rumi1aIow8TeX96dNaCBF4uI9P3p7L6qBS2WMbSFsDPvCgTCCMNwuzu7606Q+xPynoO1TAmOPNsz/ABT2GtBKibk8TeE/vT2+agqxWSOxxPHEzkM5c4iDzvy+zL7qq0WeO1WSSGQuFZnzQgEEMxBBu7imlFuJvfl/EPq9VCsa4XzbxSfvD3b1UFpGsZKRghVRVAAGQGK6k2uxR2i0WSaQvfDKWCi65ufPLvcfspuBd6+beEec+rWpIiXoL28Z8511oY3BoW5Tz5DoNNKRZ7FGLX9LGLesqqe2QXO7v0v7AU0xx4Tz5DznTWpBHHhT7POey60Slwjnl7vb00ix2GKxKqQ4yHkZyXIJvN2nIcvsFNiSPi58l8x9OtRo495ENTzc9hrVUG0LLHa7HJDKGwst96m4gg3i43aU9UWNQiLcq3AADkLjpSpo4xC+Q8B8/wAdaNo4s8hz9/5taicJaxxSTpaGDbyLeBbjlmW5in3e3fI/y9WlLSOIoxy8T+b1NrV7uMTsLunvHu2tU6VDY47PPLLHjLWiXG2I33XdBlkLyT8Sa1FAyspXI3A39stKU0Ud6ZLz94/rRCGO6/CvMdfhRbL2bZIrHZYYYQ2AXkXm853dbqq0WWK1QyQzKSjYL7jdyuPMCmQwpgjuC8u/y1SxRljeF5Kf5CiaEygNGFW5ReAAOXD8KTarLDKwndWMkUbhD2vvv6Z0bRJiTJeZ/CrnijEEhuT6tuvzUD2XjNwPP/lpWWy2SKGWeVFIeZiXN999xN3TLmfvNPaOLGckOZ6/Glxxw3HgQ8TczqaBjxCR8JF6stxHe+7SlxWRLNZ4oIVKxx4VUdheNKvdw70cCDIflVvFCQLkTn2+WhcAtNjitkAjtEeNAVIUn4dhqabEvsxm3Mnp+lRYocA9mnl6aLQxQw7kcEXXoKJRclkiktf0hkJljjwq3YEtpWmZDvE5+M/g2lKMMJeQYIvD2HqopYYd4nBF4z0HZqqh+hxQyWiWOMCSce0bvdfd01NORCyreOg/LSglihwN7OLkeg1qJFDhX2cXl6DSoC2dZYrLAYYEwRq2SjpkNKlFZYISHvii8XujsKlGJZohJu4r0TwL5j6fTUiWTG1yJfjHmPur6adEBuYch4F/FKqEDeHIcx/4rRv+imMmKO9E8PQnTSikMm6bhHPue3woyoxJkPB2+WqnUbo5Dn+VSDPiMZMLcCnI9T6tKBS+FuFfEe/q0pxUYGyHJv6qFALmyHiP4tVM+ksH3h4V8J6nudKuXeZZL4179/hTcI3xyHhPTVqk6jLIeNfxFFzsu6S4ZL16NpVQBzGmSeFOYPpp4UYRkOf6UNmUbiHIeBP6aJnRUIbeP4efY9lqwJMaeHl2OlMhUbx8h4v6VqwBjTLp+QoufQSiXdv4Ovfsau6UKfBy7H1U6cARtkOZ/A1G+rf5T/VRnLMm8ue8r4m6H1VZL71+JfB2PdtaagHtPnf+qruG8fLyfm1FmSJN5vF4l8fY661CZMA4h4de9aJQMS5fvB+BqEDBy8v51DJKGS9eMeXynsutDCX4uIdOh9OtaEAvXIdPwWlxAXvl2/pqkSWTIXTjXn2PYa0L4zE17Dwnyn9a03DGuQ5/kKjgbhsh4T+BoZIO8z4hy90+rWhXeYX4x4pOh7trWlgLmy8v/KgQDA2Xmk/FqLUktvN5Jxr4R5T3bWrl3l6ca+L3T+tNIG+kyHhH4tUkA4MvP+dQ4VfIV8a+H3TprVw7zCnGvTynsutGALmy8v6Vdn8CfZ/TQnwmLe58a9PKfT6qs73eR8a8z0Pb40yPm3wH5VG+tX4/lVWy5t4YXONbsJ8p19VGd5nxr/tPq9VVaSfo75+Q/gaMk4mz/wC3NUSi1EmBrpEGbeU+83qqyX3ze0F+Xl+b1VYJwtn1b8WoiTvGz6f8qGAOXvXNRn21+ai4/fXp0+HqqEnL5qM8z8R+K1QuHFu4+Mcuo+HqoVLhjxjkOmg9VGhOFMz/ANuoFJxtmfCv4UFyY8S3OvM+XQ+qhtBfcScfkby/N6qJ2O8TM8/6TQzMfo8mZ8Df1UQxseM+06+782tBHjvPtOreXU605yb2z6/8qQjNnmfE3XU1MtdGMe+Xj6Dy6jWo+PCvtOo8vy60SEmVbyen5VUhOFc+o/FaqXCKJcAulHIeXQeqqhEm6+sHM+X461YY3LmfCOvwoY2bdjiPiPXQ0RbCTE/tB4fd+bWrlEgkT2nnPl0bWllmxzcR+r76tTHYmUXk+P8AJqKJ94UPtOh8o/WrXeYV9p26DTWglZhfcT4T1q0JuXM8l/poDswk9p7QeLtoNalVZyePM+IfgKujM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0420" name="Picture 4" descr="http://nursingcity.altervista.org/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31" y="5137368"/>
            <a:ext cx="3559169" cy="791962"/>
          </a:xfrm>
          <a:prstGeom prst="rect">
            <a:avLst/>
          </a:prstGeom>
          <a:noFill/>
        </p:spPr>
      </p:pic>
      <p:pic>
        <p:nvPicPr>
          <p:cNvPr id="60424" name="Picture 8" descr="https://encrypted-tbn0.gstatic.com/images?q=tbn:ANd9GcT-zBbkf4gd4Pi837xNF4Dkgz4s2RuSdT-_ZvUafq0qXMBEvE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878916" cy="1143008"/>
          </a:xfrm>
          <a:prstGeom prst="rect">
            <a:avLst/>
          </a:prstGeom>
          <a:noFill/>
        </p:spPr>
      </p:pic>
      <p:pic>
        <p:nvPicPr>
          <p:cNvPr id="13" name="Picture 10" descr="Ritmo-f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3462" y="1657706"/>
            <a:ext cx="4537075" cy="6381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" name="Arc 3"/>
          <p:cNvSpPr>
            <a:spLocks/>
          </p:cNvSpPr>
          <p:nvPr/>
        </p:nvSpPr>
        <p:spPr bwMode="auto">
          <a:xfrm rot="14640000">
            <a:off x="1009650" y="2808476"/>
            <a:ext cx="3082925" cy="31083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9005 w 43200"/>
              <a:gd name="T1" fmla="*/ 8809 h 43200"/>
              <a:gd name="T2" fmla="*/ 21556 w 43200"/>
              <a:gd name="T3" fmla="*/ 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9005" y="8808"/>
                </a:moveTo>
                <a:cubicBezTo>
                  <a:pt x="41730" y="12516"/>
                  <a:pt x="43200" y="1699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7"/>
                  <a:pt x="9643" y="24"/>
                  <a:pt x="21556" y="0"/>
                </a:cubicBezTo>
              </a:path>
              <a:path w="43200" h="43200" stroke="0" extrusionOk="0">
                <a:moveTo>
                  <a:pt x="39005" y="8808"/>
                </a:moveTo>
                <a:cubicBezTo>
                  <a:pt x="41730" y="12516"/>
                  <a:pt x="43200" y="16998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7"/>
                  <a:pt x="9643" y="24"/>
                  <a:pt x="21556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CC0000"/>
          </a:solidFill>
          <a:ln w="12700" cap="rnd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Arc 2"/>
          <p:cNvSpPr>
            <a:spLocks/>
          </p:cNvSpPr>
          <p:nvPr/>
        </p:nvSpPr>
        <p:spPr bwMode="auto">
          <a:xfrm rot="14640000">
            <a:off x="706809" y="3359633"/>
            <a:ext cx="1282700" cy="1579563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179 w 17319"/>
              <a:gd name="T1" fmla="*/ 0 h 21599"/>
              <a:gd name="T2" fmla="*/ 17319 w 17319"/>
              <a:gd name="T3" fmla="*/ 8691 h 21599"/>
              <a:gd name="T4" fmla="*/ 0 w 17319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9" h="21599" fill="none" extrusionOk="0">
                <a:moveTo>
                  <a:pt x="179" y="-1"/>
                </a:moveTo>
                <a:cubicBezTo>
                  <a:pt x="6937" y="55"/>
                  <a:pt x="13280" y="3271"/>
                  <a:pt x="17318" y="8691"/>
                </a:cubicBezTo>
              </a:path>
              <a:path w="17319" h="21599" stroke="0" extrusionOk="0">
                <a:moveTo>
                  <a:pt x="179" y="-1"/>
                </a:moveTo>
                <a:cubicBezTo>
                  <a:pt x="6937" y="55"/>
                  <a:pt x="13280" y="3271"/>
                  <a:pt x="17318" y="8691"/>
                </a:cubicBezTo>
                <a:lnTo>
                  <a:pt x="0" y="21599"/>
                </a:lnTo>
                <a:close/>
              </a:path>
            </a:pathLst>
          </a:custGeom>
          <a:solidFill>
            <a:srgbClr val="FF6600"/>
          </a:soli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500562" y="4643446"/>
            <a:ext cx="391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Tachicardia ventricolare senza polso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500562" y="6072206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Fibrillazione ventricolare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85984" y="357187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59-65%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98928" y="2760117"/>
            <a:ext cx="8135937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/>
              <a:t> CHIAMARE AIUTO/AVVICINARE IL DEFIBRILLATORE</a:t>
            </a:r>
            <a:endParaRPr lang="it-IT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96646" y="1637333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57198" y="1965939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A–B–C</a:t>
            </a:r>
            <a:r>
              <a:rPr lang="it-IT" dirty="0" smtClean="0">
                <a:solidFill>
                  <a:schemeClr val="bg1"/>
                </a:solidFill>
              </a:rPr>
              <a:t>: Non risponde e non respira normalmente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19096" y="361857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COMINCIARE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(30 compressioni:2 ventilazioni)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9096" y="4581128"/>
            <a:ext cx="8134350" cy="468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CONTINUARE </a:t>
            </a:r>
            <a:r>
              <a:rPr lang="it-IT" dirty="0" err="1" smtClean="0">
                <a:solidFill>
                  <a:schemeClr val="bg1"/>
                </a:solidFill>
              </a:rPr>
              <a:t>RCP</a:t>
            </a:r>
            <a:r>
              <a:rPr lang="it-IT" dirty="0" smtClean="0">
                <a:solidFill>
                  <a:schemeClr val="bg1"/>
                </a:solidFill>
              </a:rPr>
              <a:t> 30:2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0" y="5506075"/>
            <a:ext cx="9144000" cy="6120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D</a:t>
            </a:r>
            <a:r>
              <a:rPr lang="it-IT" dirty="0" smtClean="0">
                <a:solidFill>
                  <a:schemeClr val="bg1"/>
                </a:solidFill>
              </a:rPr>
              <a:t>: Appena disponibile il Defibrillatore, accenderlo e seguire le istruzioni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245844" y="2433939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253065" y="3284207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274608" y="4184781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285935" y="5025390"/>
            <a:ext cx="307975" cy="401637"/>
          </a:xfrm>
          <a:prstGeom prst="downArrow">
            <a:avLst>
              <a:gd name="adj1" fmla="val 43750"/>
              <a:gd name="adj2" fmla="val 89658"/>
            </a:avLst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9526" y="1169333"/>
            <a:ext cx="8134350" cy="46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it-IT" b="1" dirty="0" smtClean="0"/>
              <a:t>SICUREZZA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60648"/>
            <a:ext cx="839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SEQUENZA </a:t>
            </a:r>
            <a:r>
              <a:rPr lang="it-IT" sz="2800" b="1" dirty="0" err="1" smtClean="0">
                <a:latin typeface="Comic Sans MS" panose="030F0702030302020204" pitchFamily="66" charset="0"/>
              </a:rPr>
              <a:t>BLSD</a:t>
            </a:r>
            <a:r>
              <a:rPr lang="it-IT" sz="2800" b="1" dirty="0" smtClean="0">
                <a:latin typeface="Comic Sans MS" panose="030F0702030302020204" pitchFamily="66" charset="0"/>
              </a:rPr>
              <a:t> NEL PAZIENTE ADULTO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" y="1772816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Sicurezza ambiental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5101" y="2442361"/>
            <a:ext cx="8229600" cy="349226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455101" y="6237312"/>
            <a:ext cx="836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SOLO IN CASO DI PERICOLO SI PUO’ SPOSTARE IL PAZIENTE 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591</Words>
  <Application>Microsoft Office PowerPoint</Application>
  <PresentationFormat>Presentazione su schermo (4:3)</PresentationFormat>
  <Paragraphs>176</Paragraphs>
  <Slides>25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La morte cardiaca improvvisa</vt:lpstr>
      <vt:lpstr>Presentazione standard di PowerPoint</vt:lpstr>
      <vt:lpstr>L’arresto cardiaco. Morti evitabili?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DEFINIZIONE</dc:title>
  <dc:creator>*</dc:creator>
  <cp:lastModifiedBy>Paola</cp:lastModifiedBy>
  <cp:revision>340</cp:revision>
  <dcterms:created xsi:type="dcterms:W3CDTF">2004-01-09T11:27:22Z</dcterms:created>
  <dcterms:modified xsi:type="dcterms:W3CDTF">2017-03-01T22:19:01Z</dcterms:modified>
</cp:coreProperties>
</file>