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317" r:id="rId2"/>
    <p:sldId id="363" r:id="rId3"/>
    <p:sldId id="360" r:id="rId4"/>
    <p:sldId id="361" r:id="rId5"/>
    <p:sldId id="309" r:id="rId6"/>
    <p:sldId id="335" r:id="rId7"/>
    <p:sldId id="336" r:id="rId8"/>
    <p:sldId id="337" r:id="rId9"/>
    <p:sldId id="338" r:id="rId10"/>
    <p:sldId id="340" r:id="rId11"/>
    <p:sldId id="341" r:id="rId12"/>
    <p:sldId id="342" r:id="rId13"/>
    <p:sldId id="343" r:id="rId14"/>
    <p:sldId id="344" r:id="rId15"/>
    <p:sldId id="346" r:id="rId16"/>
    <p:sldId id="347" r:id="rId17"/>
    <p:sldId id="365" r:id="rId18"/>
    <p:sldId id="349" r:id="rId19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85662" autoAdjust="0"/>
  </p:normalViewPr>
  <p:slideViewPr>
    <p:cSldViewPr>
      <p:cViewPr>
        <p:scale>
          <a:sx n="75" d="100"/>
          <a:sy n="75" d="100"/>
        </p:scale>
        <p:origin x="-990" y="4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94CE9-9BE5-48A7-B8F6-A96559A89A4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4623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63409C5-E849-4E41-9490-7054DC42FDBC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8" name="Segnaposto note 7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7564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it-IT" sz="10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3409C5-E849-4E41-9490-7054DC42FDBC}" type="slidenum">
              <a:rPr lang="it-IT" smtClean="0"/>
              <a:pPr>
                <a:defRPr/>
              </a:pPr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85906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it-IT" sz="12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3409C5-E849-4E41-9490-7054DC42FDBC}" type="slidenum">
              <a:rPr lang="it-IT" smtClean="0"/>
              <a:pPr>
                <a:defRPr/>
              </a:pPr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99066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200" b="1" dirty="0" smtClean="0">
                <a:effectLst/>
                <a:latin typeface="Calibri"/>
                <a:ea typeface="Times New Roman"/>
                <a:cs typeface="Times New Roman"/>
              </a:rPr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3409C5-E849-4E41-9490-7054DC42FDBC}" type="slidenum">
              <a:rPr lang="it-IT" smtClean="0"/>
              <a:pPr>
                <a:defRPr/>
              </a:pPr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06267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3409C5-E849-4E41-9490-7054DC42FDBC}" type="slidenum">
              <a:rPr lang="it-IT" smtClean="0"/>
              <a:pPr>
                <a:defRPr/>
              </a:pPr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75030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3409C5-E849-4E41-9490-7054DC42FDBC}" type="slidenum">
              <a:rPr lang="it-IT" smtClean="0"/>
              <a:pPr>
                <a:defRPr/>
              </a:pPr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63191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3409C5-E849-4E41-9490-7054DC42FDBC}" type="slidenum">
              <a:rPr lang="it-IT" smtClean="0"/>
              <a:pPr>
                <a:defRPr/>
              </a:pPr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79912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3409C5-E849-4E41-9490-7054DC42FDBC}" type="slidenum">
              <a:rPr lang="it-IT" smtClean="0"/>
              <a:pPr>
                <a:defRPr/>
              </a:pPr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11653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3409C5-E849-4E41-9490-7054DC42FDBC}" type="slidenum">
              <a:rPr lang="it-IT" smtClean="0"/>
              <a:pPr>
                <a:defRPr/>
              </a:pPr>
              <a:t>16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51011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3409C5-E849-4E41-9490-7054DC42FDBC}" type="slidenum">
              <a:rPr lang="it-IT" smtClean="0"/>
              <a:pPr>
                <a:defRPr/>
              </a:pPr>
              <a:t>18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47099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3409C5-E849-4E41-9490-7054DC42FDBC}" type="slidenum">
              <a:rPr lang="it-IT" smtClean="0"/>
              <a:pPr>
                <a:defRPr/>
              </a:pPr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5001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3409C5-E849-4E41-9490-7054DC42FDBC}" type="slidenum">
              <a:rPr lang="it-IT" smtClean="0"/>
              <a:pPr>
                <a:defRPr/>
              </a:pPr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3493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it-IT" sz="12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3409C5-E849-4E41-9490-7054DC42FDBC}" type="slidenum">
              <a:rPr lang="it-IT" smtClean="0"/>
              <a:pPr>
                <a:defRPr/>
              </a:pPr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5859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Times New Roman"/>
              <a:cs typeface="Times New Roman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3409C5-E849-4E41-9490-7054DC42FDBC}" type="slidenum">
              <a:rPr lang="it-IT" smtClean="0"/>
              <a:pPr>
                <a:defRPr/>
              </a:pPr>
              <a:t>5</a:t>
            </a:fld>
            <a:endParaRPr lang="it-IT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3409C5-E849-4E41-9490-7054DC42FDBC}" type="slidenum">
              <a:rPr lang="it-IT" smtClean="0"/>
              <a:pPr>
                <a:defRPr/>
              </a:pPr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070420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3409C5-E849-4E41-9490-7054DC42FDBC}" type="slidenum">
              <a:rPr lang="it-IT" smtClean="0"/>
              <a:pPr>
                <a:defRPr/>
              </a:pPr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82333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3409C5-E849-4E41-9490-7054DC42FDBC}" type="slidenum">
              <a:rPr lang="it-IT" smtClean="0"/>
              <a:pPr>
                <a:defRPr/>
              </a:pPr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70708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3409C5-E849-4E41-9490-7054DC42FDBC}" type="slidenum">
              <a:rPr lang="it-IT" smtClean="0"/>
              <a:pPr>
                <a:defRPr/>
              </a:pPr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4711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FEEDB5-9640-49D3-B44D-EF845DA4113C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095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70C477-F7C3-4C05-9ED7-044C57AB2A08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1919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0041E0-8FF7-45F1-A625-B4B22AFD8FF0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0760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3B3A7-4E66-4470-A431-2F25F2CB9F3B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7627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F06C7-D710-4A20-B3EC-FA8EB5A6F307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1377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D3398F-7E75-4814-89D1-DB730C92DBF7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314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EF8161-DA81-46AA-85B5-B23C51AE56FA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460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949193-710D-45B4-A02B-89B0375B2762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8186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D593A3-61FE-4A44-971A-E82A3B7F958E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2085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E90004-6833-4C94-A57A-8AACCA8BA473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757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8B8B-4BE9-4197-A7DC-F1F753676AFE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6008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FC42C9-6A8F-40B3-A308-B6823A5E3F41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2245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81968" y="3212976"/>
            <a:ext cx="70567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>
                <a:latin typeface="Snap ITC" panose="04040A07060A02020202" pitchFamily="82" charset="0"/>
              </a:rPr>
              <a:t>DEFIBRILLAZIONE PRECOCE</a:t>
            </a:r>
            <a:endParaRPr lang="it-IT" sz="4400" dirty="0">
              <a:latin typeface="Snap ITC" panose="04040A07060A02020202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9" name="AutoShape 19"/>
          <p:cNvSpPr>
            <a:spLocks noChangeArrowheads="1"/>
          </p:cNvSpPr>
          <p:nvPr/>
        </p:nvSpPr>
        <p:spPr bwMode="auto">
          <a:xfrm flipV="1">
            <a:off x="2387600" y="5661025"/>
            <a:ext cx="461963" cy="676275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40" name="AutoShape 20"/>
          <p:cNvSpPr>
            <a:spLocks noChangeArrowheads="1"/>
          </p:cNvSpPr>
          <p:nvPr/>
        </p:nvSpPr>
        <p:spPr bwMode="auto">
          <a:xfrm flipV="1">
            <a:off x="6494463" y="5661025"/>
            <a:ext cx="461962" cy="676275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38" name="AutoShape 18"/>
          <p:cNvSpPr>
            <a:spLocks noChangeArrowheads="1"/>
          </p:cNvSpPr>
          <p:nvPr/>
        </p:nvSpPr>
        <p:spPr bwMode="auto">
          <a:xfrm flipV="1">
            <a:off x="2944813" y="4652963"/>
            <a:ext cx="461962" cy="676275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37" name="AutoShape 17"/>
          <p:cNvSpPr>
            <a:spLocks noChangeArrowheads="1"/>
          </p:cNvSpPr>
          <p:nvPr/>
        </p:nvSpPr>
        <p:spPr bwMode="auto">
          <a:xfrm flipV="1">
            <a:off x="5373688" y="4652963"/>
            <a:ext cx="461962" cy="676275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35" name="AutoShape 15"/>
          <p:cNvSpPr>
            <a:spLocks noChangeArrowheads="1"/>
          </p:cNvSpPr>
          <p:nvPr/>
        </p:nvSpPr>
        <p:spPr bwMode="auto">
          <a:xfrm flipV="1">
            <a:off x="4159250" y="2420938"/>
            <a:ext cx="461963" cy="676275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 flipV="1">
            <a:off x="4159250" y="1412875"/>
            <a:ext cx="461963" cy="676275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741363" y="300038"/>
            <a:ext cx="8001000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 eaLnBrk="0" hangingPunct="0">
              <a:spcBef>
                <a:spcPct val="50000"/>
              </a:spcBef>
            </a:pPr>
            <a:r>
              <a:rPr lang="it-IT" sz="32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  <a:r>
              <a:rPr lang="it-IT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Algoritmo di Trattamento -</a:t>
            </a:r>
            <a:r>
              <a:rPr lang="it-IT" sz="3200" b="1" dirty="0" smtClean="0">
                <a:latin typeface="Verdana" pitchFamily="34" charset="0"/>
              </a:rPr>
              <a:t> </a:t>
            </a:r>
            <a:r>
              <a:rPr lang="it-IT" sz="3200" b="1" dirty="0">
                <a:latin typeface="Verdana" pitchFamily="34" charset="0"/>
              </a:rPr>
              <a:t>1</a:t>
            </a:r>
          </a:p>
        </p:txBody>
      </p:sp>
      <p:pic>
        <p:nvPicPr>
          <p:cNvPr id="30723" name="Picture 3" descr="Coscienz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425" y="1155700"/>
            <a:ext cx="787400" cy="60483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</p:pic>
      <p:pic>
        <p:nvPicPr>
          <p:cNvPr id="30724" name="Picture 4" descr="GA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0850" y="1158875"/>
            <a:ext cx="835025" cy="61753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</p:pic>
      <p:pic>
        <p:nvPicPr>
          <p:cNvPr id="30725" name="Picture 5" descr="Polso carotide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31125" y="1158875"/>
            <a:ext cx="782638" cy="57943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</p:pic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944813" y="1125538"/>
            <a:ext cx="2890837" cy="519112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rgbClr val="0000FF"/>
                </a:solidFill>
              </a:rPr>
              <a:t>ABC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2944813" y="2133600"/>
            <a:ext cx="2890837" cy="46166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b="1" dirty="0" smtClean="0">
                <a:solidFill>
                  <a:srgbClr val="0000FF"/>
                </a:solidFill>
              </a:rPr>
              <a:t>Arresto cardiaco</a:t>
            </a:r>
            <a:endParaRPr lang="it-IT" sz="2400" b="1" dirty="0">
              <a:solidFill>
                <a:srgbClr val="0000FF"/>
              </a:solidFill>
            </a:endParaRP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2873375" y="3141663"/>
            <a:ext cx="3067050" cy="52322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00FF"/>
                </a:solidFill>
              </a:rPr>
              <a:t>RCP</a:t>
            </a:r>
            <a:endParaRPr lang="it-IT" sz="1400" b="1" dirty="0">
              <a:solidFill>
                <a:srgbClr val="0000FF"/>
              </a:solidFill>
            </a:endParaRP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2944813" y="4335463"/>
            <a:ext cx="2890837" cy="52322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 dirty="0" smtClean="0">
                <a:solidFill>
                  <a:srgbClr val="0000FF"/>
                </a:solidFill>
              </a:rPr>
              <a:t>ANALISI</a:t>
            </a:r>
            <a:endParaRPr lang="it-IT" sz="2800" b="1" dirty="0">
              <a:solidFill>
                <a:srgbClr val="0000FF"/>
              </a:solidFill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1116013" y="5357813"/>
            <a:ext cx="3005137" cy="52322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 dirty="0" smtClean="0">
                <a:solidFill>
                  <a:schemeClr val="bg1"/>
                </a:solidFill>
              </a:rPr>
              <a:t>Shock indicato</a:t>
            </a:r>
            <a:endParaRPr lang="it-IT" sz="2800" b="1" dirty="0">
              <a:solidFill>
                <a:schemeClr val="bg1"/>
              </a:solidFill>
            </a:endParaRP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4846638" y="5357813"/>
            <a:ext cx="3757612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 dirty="0" smtClean="0">
                <a:solidFill>
                  <a:srgbClr val="0000FF"/>
                </a:solidFill>
              </a:rPr>
              <a:t>Shock non indicato</a:t>
            </a:r>
            <a:endParaRPr lang="it-IT" sz="2800" b="1" dirty="0">
              <a:solidFill>
                <a:srgbClr val="0000FF"/>
              </a:solidFill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7131079" y="4019550"/>
            <a:ext cx="1512887" cy="1109663"/>
            <a:chOff x="3781" y="2532"/>
            <a:chExt cx="953" cy="699"/>
          </a:xfrm>
        </p:grpSpPr>
        <p:grpSp>
          <p:nvGrpSpPr>
            <p:cNvPr id="3" name="Group 39"/>
            <p:cNvGrpSpPr>
              <a:grpSpLocks/>
            </p:cNvGrpSpPr>
            <p:nvPr/>
          </p:nvGrpSpPr>
          <p:grpSpPr bwMode="auto">
            <a:xfrm>
              <a:off x="3877" y="2532"/>
              <a:ext cx="817" cy="699"/>
              <a:chOff x="3877" y="2532"/>
              <a:chExt cx="817" cy="699"/>
            </a:xfrm>
          </p:grpSpPr>
          <p:grpSp>
            <p:nvGrpSpPr>
              <p:cNvPr id="4" name="Group 34"/>
              <p:cNvGrpSpPr>
                <a:grpSpLocks/>
              </p:cNvGrpSpPr>
              <p:nvPr/>
            </p:nvGrpSpPr>
            <p:grpSpPr bwMode="auto">
              <a:xfrm>
                <a:off x="3877" y="2532"/>
                <a:ext cx="817" cy="699"/>
                <a:chOff x="1700" y="754"/>
                <a:chExt cx="3604" cy="3455"/>
              </a:xfrm>
            </p:grpSpPr>
            <p:pic>
              <p:nvPicPr>
                <p:cNvPr id="30741" name="Picture 21" descr="Diapositiva1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1700" y="754"/>
                  <a:ext cx="1769" cy="1676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5" name="Group 22"/>
                <p:cNvGrpSpPr>
                  <a:grpSpLocks/>
                </p:cNvGrpSpPr>
                <p:nvPr/>
              </p:nvGrpSpPr>
              <p:grpSpPr bwMode="auto">
                <a:xfrm>
                  <a:off x="3288" y="2750"/>
                  <a:ext cx="1044" cy="1459"/>
                  <a:chOff x="2928" y="384"/>
                  <a:chExt cx="2160" cy="2828"/>
                </a:xfrm>
              </p:grpSpPr>
              <p:sp>
                <p:nvSpPr>
                  <p:cNvPr id="30743" name="AutoShape 23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84"/>
                    <a:ext cx="2160" cy="1968"/>
                  </a:xfrm>
                  <a:prstGeom prst="roundRect">
                    <a:avLst>
                      <a:gd name="adj" fmla="val 16667"/>
                    </a:avLst>
                  </a:prstGeom>
                  <a:gradFill rotWithShape="0">
                    <a:gsLst>
                      <a:gs pos="0">
                        <a:srgbClr val="B4C9FE"/>
                      </a:gs>
                      <a:gs pos="100000">
                        <a:srgbClr val="B4C9FE">
                          <a:gamma/>
                          <a:shade val="66275"/>
                          <a:invGamma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57150">
                    <a:solidFill>
                      <a:schemeClr val="tx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it-IT"/>
                  </a:p>
                </p:txBody>
              </p:sp>
              <p:sp>
                <p:nvSpPr>
                  <p:cNvPr id="30744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816"/>
                    <a:ext cx="1248" cy="624"/>
                  </a:xfrm>
                  <a:prstGeom prst="rect">
                    <a:avLst/>
                  </a:prstGeom>
                  <a:solidFill>
                    <a:srgbClr val="3333FF"/>
                  </a:solidFill>
                  <a:ln w="38100">
                    <a:solidFill>
                      <a:schemeClr val="tx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it-IT"/>
                  </a:p>
                </p:txBody>
              </p:sp>
              <p:grpSp>
                <p:nvGrpSpPr>
                  <p:cNvPr id="6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3072" y="1728"/>
                    <a:ext cx="1056" cy="1480"/>
                    <a:chOff x="3072" y="1728"/>
                    <a:chExt cx="1056" cy="1480"/>
                  </a:xfrm>
                </p:grpSpPr>
                <p:sp>
                  <p:nvSpPr>
                    <p:cNvPr id="30746" name="AutoShap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04" y="1728"/>
                      <a:ext cx="240" cy="240"/>
                    </a:xfrm>
                    <a:prstGeom prst="roundRect">
                      <a:avLst>
                        <a:gd name="adj" fmla="val 16667"/>
                      </a:avLst>
                    </a:prstGeom>
                    <a:solidFill>
                      <a:srgbClr val="00FF00"/>
                    </a:solidFill>
                    <a:ln w="12700">
                      <a:solidFill>
                        <a:schemeClr val="tx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30747" name="Text Box 2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072" y="1919"/>
                      <a:ext cx="1056" cy="1289"/>
                    </a:xfrm>
                    <a:prstGeom prst="rect">
                      <a:avLst/>
                    </a:prstGeom>
                    <a:noFill/>
                    <a:ln w="12700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ctr" defTabSz="762000" eaLnBrk="0" hangingPunct="0">
                        <a:spcBef>
                          <a:spcPct val="50000"/>
                        </a:spcBef>
                      </a:pPr>
                      <a:endParaRPr lang="it-IT" sz="800" b="1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7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3888" y="1728"/>
                    <a:ext cx="1056" cy="1484"/>
                    <a:chOff x="3888" y="1728"/>
                    <a:chExt cx="1056" cy="1484"/>
                  </a:xfrm>
                </p:grpSpPr>
                <p:sp>
                  <p:nvSpPr>
                    <p:cNvPr id="30749" name="AutoShap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72" y="1728"/>
                      <a:ext cx="240" cy="240"/>
                    </a:xfrm>
                    <a:prstGeom prst="roundRect">
                      <a:avLst>
                        <a:gd name="adj" fmla="val 16667"/>
                      </a:avLst>
                    </a:prstGeom>
                    <a:solidFill>
                      <a:srgbClr val="FF3300"/>
                    </a:solidFill>
                    <a:ln w="12700">
                      <a:solidFill>
                        <a:schemeClr val="tx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30750" name="Text 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88" y="1919"/>
                      <a:ext cx="1056" cy="1293"/>
                    </a:xfrm>
                    <a:prstGeom prst="rect">
                      <a:avLst/>
                    </a:prstGeom>
                    <a:noFill/>
                    <a:ln w="12700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ctr" defTabSz="762000" eaLnBrk="0" hangingPunct="0">
                        <a:spcBef>
                          <a:spcPct val="50000"/>
                        </a:spcBef>
                      </a:pPr>
                      <a:endParaRPr lang="it-IT" sz="800" b="1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p:txBody>
                </p:sp>
              </p:grpSp>
            </p:grpSp>
            <p:pic>
              <p:nvPicPr>
                <p:cNvPr id="30751" name="Picture 31" descr="Diapositiva1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4059" y="754"/>
                  <a:ext cx="1245" cy="1724"/>
                </a:xfrm>
                <a:prstGeom prst="rect">
                  <a:avLst/>
                </a:prstGeom>
                <a:noFill/>
              </p:spPr>
            </p:pic>
            <p:sp>
              <p:nvSpPr>
                <p:cNvPr id="30752" name="Freeform 32"/>
                <p:cNvSpPr>
                  <a:spLocks/>
                </p:cNvSpPr>
                <p:nvPr/>
              </p:nvSpPr>
              <p:spPr bwMode="auto">
                <a:xfrm>
                  <a:off x="2925" y="2297"/>
                  <a:ext cx="877" cy="453"/>
                </a:xfrm>
                <a:custGeom>
                  <a:avLst/>
                  <a:gdLst/>
                  <a:ahLst/>
                  <a:cxnLst>
                    <a:cxn ang="0">
                      <a:pos x="817" y="453"/>
                    </a:cxn>
                    <a:cxn ang="0">
                      <a:pos x="771" y="317"/>
                    </a:cxn>
                    <a:cxn ang="0">
                      <a:pos x="182" y="22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77" h="453">
                      <a:moveTo>
                        <a:pt x="817" y="453"/>
                      </a:moveTo>
                      <a:cubicBezTo>
                        <a:pt x="847" y="404"/>
                        <a:pt x="877" y="355"/>
                        <a:pt x="771" y="317"/>
                      </a:cubicBezTo>
                      <a:cubicBezTo>
                        <a:pt x="665" y="279"/>
                        <a:pt x="310" y="279"/>
                        <a:pt x="182" y="226"/>
                      </a:cubicBezTo>
                      <a:cubicBezTo>
                        <a:pt x="54" y="173"/>
                        <a:pt x="27" y="86"/>
                        <a:pt x="0" y="0"/>
                      </a:cubicBezTo>
                    </a:path>
                  </a:pathLst>
                </a:custGeom>
                <a:noFill/>
                <a:ln w="28575" cmpd="sng">
                  <a:solidFill>
                    <a:srgbClr val="5F5F5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0753" name="Freeform 33"/>
                <p:cNvSpPr>
                  <a:spLocks/>
                </p:cNvSpPr>
                <p:nvPr/>
              </p:nvSpPr>
              <p:spPr bwMode="auto">
                <a:xfrm>
                  <a:off x="3681" y="2297"/>
                  <a:ext cx="809" cy="408"/>
                </a:xfrm>
                <a:custGeom>
                  <a:avLst/>
                  <a:gdLst/>
                  <a:ahLst/>
                  <a:cxnLst>
                    <a:cxn ang="0">
                      <a:pos x="61" y="408"/>
                    </a:cxn>
                    <a:cxn ang="0">
                      <a:pos x="106" y="317"/>
                    </a:cxn>
                    <a:cxn ang="0">
                      <a:pos x="696" y="226"/>
                    </a:cxn>
                    <a:cxn ang="0">
                      <a:pos x="786" y="0"/>
                    </a:cxn>
                  </a:cxnLst>
                  <a:rect l="0" t="0" r="r" b="b"/>
                  <a:pathLst>
                    <a:path w="809" h="408">
                      <a:moveTo>
                        <a:pt x="61" y="408"/>
                      </a:moveTo>
                      <a:cubicBezTo>
                        <a:pt x="30" y="377"/>
                        <a:pt x="0" y="347"/>
                        <a:pt x="106" y="317"/>
                      </a:cubicBezTo>
                      <a:cubicBezTo>
                        <a:pt x="212" y="287"/>
                        <a:pt x="583" y="279"/>
                        <a:pt x="696" y="226"/>
                      </a:cubicBezTo>
                      <a:cubicBezTo>
                        <a:pt x="809" y="173"/>
                        <a:pt x="797" y="86"/>
                        <a:pt x="786" y="0"/>
                      </a:cubicBezTo>
                    </a:path>
                  </a:pathLst>
                </a:custGeom>
                <a:noFill/>
                <a:ln w="28575" cmpd="sng">
                  <a:solidFill>
                    <a:srgbClr val="5F5F5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it-IT"/>
                </a:p>
              </p:txBody>
            </p:sp>
          </p:grpSp>
          <p:sp>
            <p:nvSpPr>
              <p:cNvPr id="30755" name="Rectangle 35"/>
              <p:cNvSpPr>
                <a:spLocks noChangeArrowheads="1"/>
              </p:cNvSpPr>
              <p:nvPr/>
            </p:nvSpPr>
            <p:spPr bwMode="auto">
              <a:xfrm>
                <a:off x="3877" y="2542"/>
                <a:ext cx="817" cy="650"/>
              </a:xfrm>
              <a:prstGeom prst="rect">
                <a:avLst/>
              </a:prstGeom>
              <a:noFill/>
              <a:ln w="2857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0757" name="Text Box 37"/>
            <p:cNvSpPr txBox="1">
              <a:spLocks noChangeArrowheads="1"/>
            </p:cNvSpPr>
            <p:nvPr/>
          </p:nvSpPr>
          <p:spPr bwMode="auto">
            <a:xfrm rot="-2166936">
              <a:off x="3781" y="2735"/>
              <a:ext cx="95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27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1600" b="1">
                  <a:solidFill>
                    <a:srgbClr val="FF0000"/>
                  </a:solidFill>
                  <a:latin typeface="Book Antiqua" pitchFamily="18" charset="0"/>
                </a:rPr>
                <a:t>SICUREZZA!</a:t>
              </a:r>
            </a:p>
          </p:txBody>
        </p:sp>
      </p:grpSp>
      <p:pic>
        <p:nvPicPr>
          <p:cNvPr id="30758" name="Picture 38" descr="RCP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50151" y="2924175"/>
            <a:ext cx="1008063" cy="100806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</p:spPr>
      </p:pic>
      <p:grpSp>
        <p:nvGrpSpPr>
          <p:cNvPr id="8" name="Group 90"/>
          <p:cNvGrpSpPr>
            <a:grpSpLocks/>
          </p:cNvGrpSpPr>
          <p:nvPr/>
        </p:nvGrpSpPr>
        <p:grpSpPr bwMode="auto">
          <a:xfrm>
            <a:off x="179388" y="981075"/>
            <a:ext cx="2635250" cy="1655763"/>
            <a:chOff x="113" y="618"/>
            <a:chExt cx="1660" cy="1043"/>
          </a:xfrm>
        </p:grpSpPr>
        <p:sp>
          <p:nvSpPr>
            <p:cNvPr id="30790" name="Rectangle 70"/>
            <p:cNvSpPr>
              <a:spLocks noChangeArrowheads="1"/>
            </p:cNvSpPr>
            <p:nvPr/>
          </p:nvSpPr>
          <p:spPr bwMode="auto">
            <a:xfrm>
              <a:off x="113" y="618"/>
              <a:ext cx="1660" cy="104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792" name="Rectangle 72"/>
            <p:cNvSpPr>
              <a:spLocks noChangeArrowheads="1"/>
            </p:cNvSpPr>
            <p:nvPr/>
          </p:nvSpPr>
          <p:spPr bwMode="auto">
            <a:xfrm>
              <a:off x="710" y="638"/>
              <a:ext cx="414" cy="79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793" name="Rectangle 73"/>
            <p:cNvSpPr>
              <a:spLocks noChangeArrowheads="1"/>
            </p:cNvSpPr>
            <p:nvPr/>
          </p:nvSpPr>
          <p:spPr bwMode="auto">
            <a:xfrm>
              <a:off x="710" y="757"/>
              <a:ext cx="414" cy="79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794" name="Rectangle 74"/>
            <p:cNvSpPr>
              <a:spLocks noChangeArrowheads="1"/>
            </p:cNvSpPr>
            <p:nvPr/>
          </p:nvSpPr>
          <p:spPr bwMode="auto">
            <a:xfrm>
              <a:off x="710" y="875"/>
              <a:ext cx="414" cy="8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795" name="Rectangle 75"/>
            <p:cNvSpPr>
              <a:spLocks noChangeArrowheads="1"/>
            </p:cNvSpPr>
            <p:nvPr/>
          </p:nvSpPr>
          <p:spPr bwMode="auto">
            <a:xfrm>
              <a:off x="710" y="994"/>
              <a:ext cx="414" cy="79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796" name="Rectangle 76"/>
            <p:cNvSpPr>
              <a:spLocks noChangeArrowheads="1"/>
            </p:cNvSpPr>
            <p:nvPr/>
          </p:nvSpPr>
          <p:spPr bwMode="auto">
            <a:xfrm>
              <a:off x="259" y="1100"/>
              <a:ext cx="414" cy="7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797" name="Rectangle 77"/>
            <p:cNvSpPr>
              <a:spLocks noChangeArrowheads="1"/>
            </p:cNvSpPr>
            <p:nvPr/>
          </p:nvSpPr>
          <p:spPr bwMode="auto">
            <a:xfrm>
              <a:off x="259" y="1205"/>
              <a:ext cx="414" cy="80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798" name="Rectangle 78"/>
            <p:cNvSpPr>
              <a:spLocks noChangeArrowheads="1"/>
            </p:cNvSpPr>
            <p:nvPr/>
          </p:nvSpPr>
          <p:spPr bwMode="auto">
            <a:xfrm>
              <a:off x="259" y="1311"/>
              <a:ext cx="414" cy="79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799" name="Rectangle 79"/>
            <p:cNvSpPr>
              <a:spLocks noChangeArrowheads="1"/>
            </p:cNvSpPr>
            <p:nvPr/>
          </p:nvSpPr>
          <p:spPr bwMode="auto">
            <a:xfrm>
              <a:off x="259" y="1562"/>
              <a:ext cx="414" cy="79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800" name="Rectangle 80"/>
            <p:cNvSpPr>
              <a:spLocks noChangeArrowheads="1"/>
            </p:cNvSpPr>
            <p:nvPr/>
          </p:nvSpPr>
          <p:spPr bwMode="auto">
            <a:xfrm>
              <a:off x="1149" y="1100"/>
              <a:ext cx="414" cy="7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801" name="Rectangle 81"/>
            <p:cNvSpPr>
              <a:spLocks noChangeArrowheads="1"/>
            </p:cNvSpPr>
            <p:nvPr/>
          </p:nvSpPr>
          <p:spPr bwMode="auto">
            <a:xfrm>
              <a:off x="1149" y="1205"/>
              <a:ext cx="414" cy="80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802" name="Rectangle 82"/>
            <p:cNvSpPr>
              <a:spLocks noChangeArrowheads="1"/>
            </p:cNvSpPr>
            <p:nvPr/>
          </p:nvSpPr>
          <p:spPr bwMode="auto">
            <a:xfrm>
              <a:off x="1149" y="1562"/>
              <a:ext cx="414" cy="79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803" name="Rectangle 83"/>
            <p:cNvSpPr>
              <a:spLocks noChangeArrowheads="1"/>
            </p:cNvSpPr>
            <p:nvPr/>
          </p:nvSpPr>
          <p:spPr bwMode="auto">
            <a:xfrm>
              <a:off x="712" y="1205"/>
              <a:ext cx="414" cy="80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804" name="Rectangle 84"/>
            <p:cNvSpPr>
              <a:spLocks noChangeArrowheads="1"/>
            </p:cNvSpPr>
            <p:nvPr/>
          </p:nvSpPr>
          <p:spPr bwMode="auto">
            <a:xfrm>
              <a:off x="712" y="1311"/>
              <a:ext cx="414" cy="79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805" name="Rectangle 85"/>
            <p:cNvSpPr>
              <a:spLocks noChangeArrowheads="1"/>
            </p:cNvSpPr>
            <p:nvPr/>
          </p:nvSpPr>
          <p:spPr bwMode="auto">
            <a:xfrm>
              <a:off x="712" y="1417"/>
              <a:ext cx="414" cy="79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806" name="Freeform 86"/>
            <p:cNvSpPr>
              <a:spLocks/>
            </p:cNvSpPr>
            <p:nvPr/>
          </p:nvSpPr>
          <p:spPr bwMode="auto">
            <a:xfrm>
              <a:off x="142" y="1020"/>
              <a:ext cx="541" cy="331"/>
            </a:xfrm>
            <a:custGeom>
              <a:avLst/>
              <a:gdLst/>
              <a:ahLst/>
              <a:cxnLst>
                <a:cxn ang="0">
                  <a:pos x="293" y="1130"/>
                </a:cxn>
                <a:cxn ang="0">
                  <a:pos x="0" y="1137"/>
                </a:cxn>
                <a:cxn ang="0">
                  <a:pos x="0" y="3"/>
                </a:cxn>
                <a:cxn ang="0">
                  <a:pos x="1600" y="0"/>
                </a:cxn>
              </a:cxnLst>
              <a:rect l="0" t="0" r="r" b="b"/>
              <a:pathLst>
                <a:path w="1600" h="1137">
                  <a:moveTo>
                    <a:pt x="293" y="1130"/>
                  </a:moveTo>
                  <a:lnTo>
                    <a:pt x="0" y="1137"/>
                  </a:lnTo>
                  <a:lnTo>
                    <a:pt x="0" y="3"/>
                  </a:lnTo>
                  <a:lnTo>
                    <a:pt x="1600" y="0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endParaRPr lang="it-IT"/>
            </a:p>
          </p:txBody>
        </p:sp>
        <p:sp>
          <p:nvSpPr>
            <p:cNvPr id="30807" name="Freeform 87"/>
            <p:cNvSpPr>
              <a:spLocks/>
            </p:cNvSpPr>
            <p:nvPr/>
          </p:nvSpPr>
          <p:spPr bwMode="auto">
            <a:xfrm>
              <a:off x="1153" y="1028"/>
              <a:ext cx="564" cy="204"/>
            </a:xfrm>
            <a:custGeom>
              <a:avLst/>
              <a:gdLst/>
              <a:ahLst/>
              <a:cxnLst>
                <a:cxn ang="0">
                  <a:pos x="1263" y="700"/>
                </a:cxn>
                <a:cxn ang="0">
                  <a:pos x="1667" y="700"/>
                </a:cxn>
                <a:cxn ang="0">
                  <a:pos x="1667" y="1"/>
                </a:cxn>
                <a:cxn ang="0">
                  <a:pos x="0" y="0"/>
                </a:cxn>
              </a:cxnLst>
              <a:rect l="0" t="0" r="r" b="b"/>
              <a:pathLst>
                <a:path w="1667" h="700">
                  <a:moveTo>
                    <a:pt x="1263" y="700"/>
                  </a:moveTo>
                  <a:lnTo>
                    <a:pt x="1667" y="700"/>
                  </a:lnTo>
                  <a:lnTo>
                    <a:pt x="1667" y="1"/>
                  </a:ln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FFFF00"/>
              </a:solidFill>
              <a:round/>
              <a:headEnd type="none" w="med" len="med"/>
              <a:tailEnd type="triangle" w="med" len="med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endParaRPr lang="it-IT"/>
            </a:p>
          </p:txBody>
        </p:sp>
        <p:sp>
          <p:nvSpPr>
            <p:cNvPr id="30808" name="Line 88"/>
            <p:cNvSpPr>
              <a:spLocks noChangeShapeType="1"/>
            </p:cNvSpPr>
            <p:nvPr/>
          </p:nvSpPr>
          <p:spPr bwMode="auto">
            <a:xfrm>
              <a:off x="1348" y="1285"/>
              <a:ext cx="0" cy="271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30809" name="Line 89"/>
            <p:cNvSpPr>
              <a:spLocks noChangeShapeType="1"/>
            </p:cNvSpPr>
            <p:nvPr/>
          </p:nvSpPr>
          <p:spPr bwMode="auto">
            <a:xfrm>
              <a:off x="458" y="1390"/>
              <a:ext cx="0" cy="158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5505450" y="5084763"/>
            <a:ext cx="3175" cy="720725"/>
          </a:xfrm>
          <a:prstGeom prst="line">
            <a:avLst/>
          </a:prstGeom>
          <a:noFill/>
          <a:ln w="101600">
            <a:solidFill>
              <a:srgbClr val="FF9900"/>
            </a:solidFill>
            <a:prstDash val="sysDot"/>
            <a:round/>
            <a:headEnd/>
            <a:tailEnd type="triangle" w="med" len="med"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endParaRPr lang="it-IT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246188" y="314325"/>
            <a:ext cx="7070725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 eaLnBrk="0" hangingPunct="0">
              <a:spcBef>
                <a:spcPct val="50000"/>
              </a:spcBef>
            </a:pPr>
            <a:r>
              <a:rPr lang="it-IT" sz="3200" b="1" dirty="0">
                <a:latin typeface="Verdana" pitchFamily="34" charset="0"/>
              </a:rPr>
              <a:t> </a:t>
            </a:r>
            <a:r>
              <a:rPr lang="it-IT" sz="3200" b="1" dirty="0" smtClean="0">
                <a:latin typeface="Verdana" pitchFamily="34" charset="0"/>
              </a:rPr>
              <a:t>Algoritmo di Trattamento - </a:t>
            </a:r>
            <a:r>
              <a:rPr lang="it-IT" sz="3200" b="1" dirty="0">
                <a:latin typeface="Verdana" pitchFamily="34" charset="0"/>
              </a:rPr>
              <a:t>2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3708400" y="5846763"/>
            <a:ext cx="3455988" cy="83099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 dirty="0" smtClean="0"/>
              <a:t>Fino alla ricomparsa di segni di vita</a:t>
            </a:r>
            <a:endParaRPr lang="it-IT" sz="2400" b="1" dirty="0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2743200" y="1139825"/>
            <a:ext cx="5761038" cy="403225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29709" name="AutoShape 13"/>
          <p:cNvSpPr>
            <a:spLocks noChangeArrowheads="1"/>
          </p:cNvSpPr>
          <p:nvPr/>
        </p:nvSpPr>
        <p:spPr bwMode="auto">
          <a:xfrm flipV="1">
            <a:off x="5246688" y="1571625"/>
            <a:ext cx="431800" cy="647700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29708" name="AutoShape 12"/>
          <p:cNvSpPr>
            <a:spLocks noChangeArrowheads="1"/>
          </p:cNvSpPr>
          <p:nvPr/>
        </p:nvSpPr>
        <p:spPr bwMode="auto">
          <a:xfrm flipV="1">
            <a:off x="5246688" y="2478088"/>
            <a:ext cx="431800" cy="647700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29699" name="Freeform 3"/>
          <p:cNvSpPr>
            <a:spLocks/>
          </p:cNvSpPr>
          <p:nvPr/>
        </p:nvSpPr>
        <p:spPr bwMode="auto">
          <a:xfrm>
            <a:off x="2900363" y="1527175"/>
            <a:ext cx="1585912" cy="2968625"/>
          </a:xfrm>
          <a:custGeom>
            <a:avLst/>
            <a:gdLst/>
            <a:ahLst/>
            <a:cxnLst>
              <a:cxn ang="0">
                <a:pos x="755" y="1870"/>
              </a:cxn>
              <a:cxn ang="0">
                <a:pos x="0" y="1870"/>
              </a:cxn>
              <a:cxn ang="0">
                <a:pos x="0" y="0"/>
              </a:cxn>
              <a:cxn ang="0">
                <a:pos x="999" y="1"/>
              </a:cxn>
            </a:cxnLst>
            <a:rect l="0" t="0" r="r" b="b"/>
            <a:pathLst>
              <a:path w="999" h="1870">
                <a:moveTo>
                  <a:pt x="755" y="1870"/>
                </a:moveTo>
                <a:lnTo>
                  <a:pt x="0" y="1870"/>
                </a:lnTo>
                <a:lnTo>
                  <a:pt x="0" y="0"/>
                </a:lnTo>
                <a:lnTo>
                  <a:pt x="999" y="1"/>
                </a:lnTo>
              </a:path>
            </a:pathLst>
          </a:custGeom>
          <a:noFill/>
          <a:ln w="1270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endParaRPr lang="it-IT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 flipV="1">
            <a:off x="5246688" y="3416300"/>
            <a:ext cx="431800" cy="647700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4059238" y="2290763"/>
            <a:ext cx="2806700" cy="46166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b="1" dirty="0" smtClean="0"/>
              <a:t>Shock indicato</a:t>
            </a:r>
            <a:endParaRPr lang="it-IT" sz="2400" b="1" dirty="0"/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4632325" y="3154363"/>
            <a:ext cx="1662113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 b="1" dirty="0"/>
              <a:t>1 </a:t>
            </a:r>
            <a:r>
              <a:rPr lang="it-IT" sz="2400" b="1" dirty="0" smtClean="0"/>
              <a:t>shock</a:t>
            </a:r>
            <a:endParaRPr lang="it-IT" sz="2400" b="1" dirty="0"/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4203700" y="4281488"/>
            <a:ext cx="2519363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 b="1" dirty="0" err="1"/>
              <a:t>RCP</a:t>
            </a:r>
            <a:r>
              <a:rPr lang="it-IT" sz="2400" b="1" dirty="0"/>
              <a:t> </a:t>
            </a:r>
            <a:r>
              <a:rPr lang="it-IT" sz="2400" b="1" dirty="0" smtClean="0"/>
              <a:t>per </a:t>
            </a:r>
            <a:r>
              <a:rPr lang="it-IT" sz="2400" b="1" dirty="0"/>
              <a:t>2’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4608513" y="1282700"/>
            <a:ext cx="1762125" cy="52322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b="1" dirty="0" err="1" smtClean="0">
                <a:solidFill>
                  <a:srgbClr val="0000FF"/>
                </a:solidFill>
              </a:rPr>
              <a:t>ANALISIS</a:t>
            </a:r>
            <a:r>
              <a:rPr lang="it-IT" sz="2800" b="1" dirty="0" smtClean="0">
                <a:solidFill>
                  <a:srgbClr val="0000FF"/>
                </a:solidFill>
              </a:rPr>
              <a:t> </a:t>
            </a:r>
            <a:endParaRPr lang="it-IT" sz="2800" b="1" dirty="0">
              <a:solidFill>
                <a:srgbClr val="0000FF"/>
              </a:solidFill>
            </a:endParaRPr>
          </a:p>
        </p:txBody>
      </p:sp>
      <p:pic>
        <p:nvPicPr>
          <p:cNvPr id="29710" name="Picture 14" descr="RC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4019550"/>
            <a:ext cx="1008063" cy="100806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</p:spPr>
      </p:pic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6861175" y="2814638"/>
            <a:ext cx="1512888" cy="1114425"/>
            <a:chOff x="3742" y="1628"/>
            <a:chExt cx="953" cy="702"/>
          </a:xfrm>
        </p:grpSpPr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3833" y="1628"/>
              <a:ext cx="816" cy="702"/>
              <a:chOff x="3833" y="1628"/>
              <a:chExt cx="816" cy="702"/>
            </a:xfrm>
          </p:grpSpPr>
          <p:grpSp>
            <p:nvGrpSpPr>
              <p:cNvPr id="4" name="Group 15"/>
              <p:cNvGrpSpPr>
                <a:grpSpLocks/>
              </p:cNvGrpSpPr>
              <p:nvPr/>
            </p:nvGrpSpPr>
            <p:grpSpPr bwMode="auto">
              <a:xfrm>
                <a:off x="3845" y="1628"/>
                <a:ext cx="792" cy="702"/>
                <a:chOff x="1680" y="902"/>
                <a:chExt cx="3604" cy="3392"/>
              </a:xfrm>
            </p:grpSpPr>
            <p:pic>
              <p:nvPicPr>
                <p:cNvPr id="29712" name="Picture 16" descr="Diapositiva1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1680" y="902"/>
                  <a:ext cx="1769" cy="1676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5" name="Group 17"/>
                <p:cNvGrpSpPr>
                  <a:grpSpLocks/>
                </p:cNvGrpSpPr>
                <p:nvPr/>
              </p:nvGrpSpPr>
              <p:grpSpPr bwMode="auto">
                <a:xfrm>
                  <a:off x="3268" y="2898"/>
                  <a:ext cx="1044" cy="1396"/>
                  <a:chOff x="2928" y="384"/>
                  <a:chExt cx="2160" cy="2704"/>
                </a:xfrm>
              </p:grpSpPr>
              <p:sp>
                <p:nvSpPr>
                  <p:cNvPr id="29714" name="AutoShape 1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84"/>
                    <a:ext cx="2160" cy="1968"/>
                  </a:xfrm>
                  <a:prstGeom prst="roundRect">
                    <a:avLst>
                      <a:gd name="adj" fmla="val 16667"/>
                    </a:avLst>
                  </a:prstGeom>
                  <a:gradFill rotWithShape="0">
                    <a:gsLst>
                      <a:gs pos="0">
                        <a:srgbClr val="B4C9FE"/>
                      </a:gs>
                      <a:gs pos="100000">
                        <a:srgbClr val="B4C9FE">
                          <a:gamma/>
                          <a:shade val="66275"/>
                          <a:invGamma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57150">
                    <a:solidFill>
                      <a:schemeClr val="tx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it-IT"/>
                  </a:p>
                </p:txBody>
              </p:sp>
              <p:sp>
                <p:nvSpPr>
                  <p:cNvPr id="29715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816"/>
                    <a:ext cx="1248" cy="624"/>
                  </a:xfrm>
                  <a:prstGeom prst="rect">
                    <a:avLst/>
                  </a:prstGeom>
                  <a:solidFill>
                    <a:srgbClr val="3333FF"/>
                  </a:solidFill>
                  <a:ln w="38100">
                    <a:solidFill>
                      <a:schemeClr val="tx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it-IT"/>
                  </a:p>
                </p:txBody>
              </p:sp>
              <p:grpSp>
                <p:nvGrpSpPr>
                  <p:cNvPr id="6" name="Group 20"/>
                  <p:cNvGrpSpPr>
                    <a:grpSpLocks/>
                  </p:cNvGrpSpPr>
                  <p:nvPr/>
                </p:nvGrpSpPr>
                <p:grpSpPr bwMode="auto">
                  <a:xfrm>
                    <a:off x="3045" y="1728"/>
                    <a:ext cx="1100" cy="1354"/>
                    <a:chOff x="3045" y="1728"/>
                    <a:chExt cx="1100" cy="1354"/>
                  </a:xfrm>
                </p:grpSpPr>
                <p:sp>
                  <p:nvSpPr>
                    <p:cNvPr id="29717" name="AutoShape 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04" y="1728"/>
                      <a:ext cx="240" cy="240"/>
                    </a:xfrm>
                    <a:prstGeom prst="roundRect">
                      <a:avLst>
                        <a:gd name="adj" fmla="val 16667"/>
                      </a:avLst>
                    </a:prstGeom>
                    <a:solidFill>
                      <a:srgbClr val="00FF00"/>
                    </a:solidFill>
                    <a:ln w="12700">
                      <a:solidFill>
                        <a:schemeClr val="tx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29718" name="Text Box 2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045" y="1821"/>
                      <a:ext cx="1100" cy="1261"/>
                    </a:xfrm>
                    <a:prstGeom prst="rect">
                      <a:avLst/>
                    </a:prstGeom>
                    <a:noFill/>
                    <a:ln w="12700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ctr" defTabSz="762000" eaLnBrk="0" hangingPunct="0">
                        <a:spcBef>
                          <a:spcPct val="50000"/>
                        </a:spcBef>
                      </a:pPr>
                      <a:endParaRPr lang="it-IT" sz="800" b="1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7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3861" y="1728"/>
                    <a:ext cx="1100" cy="1360"/>
                    <a:chOff x="3861" y="1728"/>
                    <a:chExt cx="1100" cy="1360"/>
                  </a:xfrm>
                </p:grpSpPr>
                <p:sp>
                  <p:nvSpPr>
                    <p:cNvPr id="29720" name="AutoShap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72" y="1728"/>
                      <a:ext cx="240" cy="240"/>
                    </a:xfrm>
                    <a:prstGeom prst="roundRect">
                      <a:avLst>
                        <a:gd name="adj" fmla="val 16667"/>
                      </a:avLst>
                    </a:prstGeom>
                    <a:solidFill>
                      <a:srgbClr val="FF3300"/>
                    </a:solidFill>
                    <a:ln w="12700">
                      <a:solidFill>
                        <a:schemeClr val="tx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29721" name="Text Box 2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61" y="1830"/>
                      <a:ext cx="1100" cy="1258"/>
                    </a:xfrm>
                    <a:prstGeom prst="rect">
                      <a:avLst/>
                    </a:prstGeom>
                    <a:noFill/>
                    <a:ln w="12700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ctr" defTabSz="762000" eaLnBrk="0" hangingPunct="0">
                        <a:spcBef>
                          <a:spcPct val="50000"/>
                        </a:spcBef>
                      </a:pPr>
                      <a:endParaRPr lang="it-IT" sz="800" b="1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p:txBody>
                </p:sp>
              </p:grpSp>
            </p:grpSp>
            <p:pic>
              <p:nvPicPr>
                <p:cNvPr id="29722" name="Picture 26" descr="Diapositiva1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4039" y="902"/>
                  <a:ext cx="1245" cy="1724"/>
                </a:xfrm>
                <a:prstGeom prst="rect">
                  <a:avLst/>
                </a:prstGeom>
                <a:noFill/>
              </p:spPr>
            </p:pic>
            <p:sp>
              <p:nvSpPr>
                <p:cNvPr id="29723" name="AutoShape 27"/>
                <p:cNvSpPr>
                  <a:spLocks noChangeArrowheads="1"/>
                </p:cNvSpPr>
                <p:nvPr/>
              </p:nvSpPr>
              <p:spPr bwMode="auto">
                <a:xfrm>
                  <a:off x="3425" y="1706"/>
                  <a:ext cx="544" cy="545"/>
                </a:xfrm>
                <a:prstGeom prst="lightningBolt">
                  <a:avLst/>
                </a:prstGeom>
                <a:solidFill>
                  <a:srgbClr val="FF3300"/>
                </a:solidFill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anchor="ctr"/>
                <a:lstStyle/>
                <a:p>
                  <a:pPr algn="ctr"/>
                  <a:endParaRPr lang="it-IT">
                    <a:solidFill>
                      <a:srgbClr val="FF3300"/>
                    </a:solidFill>
                    <a:latin typeface="Verdana" pitchFamily="34" charset="0"/>
                  </a:endParaRPr>
                </a:p>
              </p:txBody>
            </p:sp>
          </p:grpSp>
          <p:sp>
            <p:nvSpPr>
              <p:cNvPr id="29724" name="Rectangle 28"/>
              <p:cNvSpPr>
                <a:spLocks noChangeArrowheads="1"/>
              </p:cNvSpPr>
              <p:nvPr/>
            </p:nvSpPr>
            <p:spPr bwMode="auto">
              <a:xfrm>
                <a:off x="3833" y="1638"/>
                <a:ext cx="816" cy="680"/>
              </a:xfrm>
              <a:prstGeom prst="rect">
                <a:avLst/>
              </a:prstGeom>
              <a:noFill/>
              <a:ln w="2857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725" name="Text Box 29"/>
            <p:cNvSpPr txBox="1">
              <a:spLocks noChangeArrowheads="1"/>
            </p:cNvSpPr>
            <p:nvPr/>
          </p:nvSpPr>
          <p:spPr bwMode="auto">
            <a:xfrm rot="-2166936">
              <a:off x="3742" y="1857"/>
              <a:ext cx="95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27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1600" b="1">
                  <a:solidFill>
                    <a:srgbClr val="FF0000"/>
                  </a:solidFill>
                  <a:latin typeface="Book Antiqua" pitchFamily="18" charset="0"/>
                </a:rPr>
                <a:t>SICUREZZA!</a:t>
              </a:r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6859588" y="1254125"/>
            <a:ext cx="1512887" cy="1109663"/>
            <a:chOff x="3781" y="2532"/>
            <a:chExt cx="953" cy="699"/>
          </a:xfrm>
        </p:grpSpPr>
        <p:grpSp>
          <p:nvGrpSpPr>
            <p:cNvPr id="9" name="Group 35"/>
            <p:cNvGrpSpPr>
              <a:grpSpLocks/>
            </p:cNvGrpSpPr>
            <p:nvPr/>
          </p:nvGrpSpPr>
          <p:grpSpPr bwMode="auto">
            <a:xfrm>
              <a:off x="3877" y="2532"/>
              <a:ext cx="817" cy="699"/>
              <a:chOff x="3877" y="2532"/>
              <a:chExt cx="817" cy="699"/>
            </a:xfrm>
          </p:grpSpPr>
          <p:grpSp>
            <p:nvGrpSpPr>
              <p:cNvPr id="10" name="Group 36"/>
              <p:cNvGrpSpPr>
                <a:grpSpLocks/>
              </p:cNvGrpSpPr>
              <p:nvPr/>
            </p:nvGrpSpPr>
            <p:grpSpPr bwMode="auto">
              <a:xfrm>
                <a:off x="3877" y="2532"/>
                <a:ext cx="817" cy="699"/>
                <a:chOff x="1700" y="754"/>
                <a:chExt cx="3604" cy="3455"/>
              </a:xfrm>
            </p:grpSpPr>
            <p:pic>
              <p:nvPicPr>
                <p:cNvPr id="29733" name="Picture 37" descr="Diapositiva1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1700" y="754"/>
                  <a:ext cx="1769" cy="1676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11" name="Group 38"/>
                <p:cNvGrpSpPr>
                  <a:grpSpLocks/>
                </p:cNvGrpSpPr>
                <p:nvPr/>
              </p:nvGrpSpPr>
              <p:grpSpPr bwMode="auto">
                <a:xfrm>
                  <a:off x="3288" y="2750"/>
                  <a:ext cx="1044" cy="1459"/>
                  <a:chOff x="2928" y="384"/>
                  <a:chExt cx="2160" cy="2828"/>
                </a:xfrm>
              </p:grpSpPr>
              <p:sp>
                <p:nvSpPr>
                  <p:cNvPr id="29735" name="AutoShape 39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84"/>
                    <a:ext cx="2160" cy="1968"/>
                  </a:xfrm>
                  <a:prstGeom prst="roundRect">
                    <a:avLst>
                      <a:gd name="adj" fmla="val 16667"/>
                    </a:avLst>
                  </a:prstGeom>
                  <a:gradFill rotWithShape="0">
                    <a:gsLst>
                      <a:gs pos="0">
                        <a:srgbClr val="B4C9FE"/>
                      </a:gs>
                      <a:gs pos="100000">
                        <a:srgbClr val="B4C9FE">
                          <a:gamma/>
                          <a:shade val="66275"/>
                          <a:invGamma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57150">
                    <a:solidFill>
                      <a:schemeClr val="tx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it-IT"/>
                  </a:p>
                </p:txBody>
              </p:sp>
              <p:sp>
                <p:nvSpPr>
                  <p:cNvPr id="29736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816"/>
                    <a:ext cx="1248" cy="624"/>
                  </a:xfrm>
                  <a:prstGeom prst="rect">
                    <a:avLst/>
                  </a:prstGeom>
                  <a:solidFill>
                    <a:srgbClr val="3333FF"/>
                  </a:solidFill>
                  <a:ln w="38100">
                    <a:solidFill>
                      <a:schemeClr val="tx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it-IT"/>
                  </a:p>
                </p:txBody>
              </p:sp>
              <p:grpSp>
                <p:nvGrpSpPr>
                  <p:cNvPr id="12" name="Group 41"/>
                  <p:cNvGrpSpPr>
                    <a:grpSpLocks/>
                  </p:cNvGrpSpPr>
                  <p:nvPr/>
                </p:nvGrpSpPr>
                <p:grpSpPr bwMode="auto">
                  <a:xfrm>
                    <a:off x="3072" y="1728"/>
                    <a:ext cx="1056" cy="1480"/>
                    <a:chOff x="3072" y="1728"/>
                    <a:chExt cx="1056" cy="1480"/>
                  </a:xfrm>
                </p:grpSpPr>
                <p:sp>
                  <p:nvSpPr>
                    <p:cNvPr id="29738" name="AutoShape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04" y="1728"/>
                      <a:ext cx="240" cy="240"/>
                    </a:xfrm>
                    <a:prstGeom prst="roundRect">
                      <a:avLst>
                        <a:gd name="adj" fmla="val 16667"/>
                      </a:avLst>
                    </a:prstGeom>
                    <a:solidFill>
                      <a:srgbClr val="00FF00"/>
                    </a:solidFill>
                    <a:ln w="12700">
                      <a:solidFill>
                        <a:schemeClr val="tx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29739" name="Text Box 4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072" y="1919"/>
                      <a:ext cx="1056" cy="1289"/>
                    </a:xfrm>
                    <a:prstGeom prst="rect">
                      <a:avLst/>
                    </a:prstGeom>
                    <a:noFill/>
                    <a:ln w="12700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ctr" defTabSz="762000" eaLnBrk="0" hangingPunct="0">
                        <a:spcBef>
                          <a:spcPct val="50000"/>
                        </a:spcBef>
                      </a:pPr>
                      <a:endParaRPr lang="it-IT" sz="800" b="1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13" name="Group 44"/>
                  <p:cNvGrpSpPr>
                    <a:grpSpLocks/>
                  </p:cNvGrpSpPr>
                  <p:nvPr/>
                </p:nvGrpSpPr>
                <p:grpSpPr bwMode="auto">
                  <a:xfrm>
                    <a:off x="3888" y="1728"/>
                    <a:ext cx="1056" cy="1484"/>
                    <a:chOff x="3888" y="1728"/>
                    <a:chExt cx="1056" cy="1484"/>
                  </a:xfrm>
                </p:grpSpPr>
                <p:sp>
                  <p:nvSpPr>
                    <p:cNvPr id="29741" name="AutoShape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72" y="1728"/>
                      <a:ext cx="240" cy="240"/>
                    </a:xfrm>
                    <a:prstGeom prst="roundRect">
                      <a:avLst>
                        <a:gd name="adj" fmla="val 16667"/>
                      </a:avLst>
                    </a:prstGeom>
                    <a:solidFill>
                      <a:srgbClr val="FF3300"/>
                    </a:solidFill>
                    <a:ln w="12700">
                      <a:solidFill>
                        <a:schemeClr val="tx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29742" name="Text Box 4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88" y="1919"/>
                      <a:ext cx="1056" cy="1293"/>
                    </a:xfrm>
                    <a:prstGeom prst="rect">
                      <a:avLst/>
                    </a:prstGeom>
                    <a:noFill/>
                    <a:ln w="12700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ctr" defTabSz="762000" eaLnBrk="0" hangingPunct="0">
                        <a:spcBef>
                          <a:spcPct val="50000"/>
                        </a:spcBef>
                      </a:pPr>
                      <a:endParaRPr lang="it-IT" sz="800" b="1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p:txBody>
                </p:sp>
              </p:grpSp>
            </p:grpSp>
            <p:pic>
              <p:nvPicPr>
                <p:cNvPr id="29743" name="Picture 47" descr="Diapositiva1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4059" y="754"/>
                  <a:ext cx="1245" cy="1724"/>
                </a:xfrm>
                <a:prstGeom prst="rect">
                  <a:avLst/>
                </a:prstGeom>
                <a:noFill/>
              </p:spPr>
            </p:pic>
            <p:sp>
              <p:nvSpPr>
                <p:cNvPr id="29744" name="Freeform 48"/>
                <p:cNvSpPr>
                  <a:spLocks/>
                </p:cNvSpPr>
                <p:nvPr/>
              </p:nvSpPr>
              <p:spPr bwMode="auto">
                <a:xfrm>
                  <a:off x="2925" y="2297"/>
                  <a:ext cx="877" cy="453"/>
                </a:xfrm>
                <a:custGeom>
                  <a:avLst/>
                  <a:gdLst/>
                  <a:ahLst/>
                  <a:cxnLst>
                    <a:cxn ang="0">
                      <a:pos x="817" y="453"/>
                    </a:cxn>
                    <a:cxn ang="0">
                      <a:pos x="771" y="317"/>
                    </a:cxn>
                    <a:cxn ang="0">
                      <a:pos x="182" y="22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77" h="453">
                      <a:moveTo>
                        <a:pt x="817" y="453"/>
                      </a:moveTo>
                      <a:cubicBezTo>
                        <a:pt x="847" y="404"/>
                        <a:pt x="877" y="355"/>
                        <a:pt x="771" y="317"/>
                      </a:cubicBezTo>
                      <a:cubicBezTo>
                        <a:pt x="665" y="279"/>
                        <a:pt x="310" y="279"/>
                        <a:pt x="182" y="226"/>
                      </a:cubicBezTo>
                      <a:cubicBezTo>
                        <a:pt x="54" y="173"/>
                        <a:pt x="27" y="86"/>
                        <a:pt x="0" y="0"/>
                      </a:cubicBezTo>
                    </a:path>
                  </a:pathLst>
                </a:custGeom>
                <a:noFill/>
                <a:ln w="28575" cmpd="sng">
                  <a:solidFill>
                    <a:srgbClr val="5F5F5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9745" name="Freeform 49"/>
                <p:cNvSpPr>
                  <a:spLocks/>
                </p:cNvSpPr>
                <p:nvPr/>
              </p:nvSpPr>
              <p:spPr bwMode="auto">
                <a:xfrm>
                  <a:off x="3681" y="2297"/>
                  <a:ext cx="809" cy="408"/>
                </a:xfrm>
                <a:custGeom>
                  <a:avLst/>
                  <a:gdLst/>
                  <a:ahLst/>
                  <a:cxnLst>
                    <a:cxn ang="0">
                      <a:pos x="61" y="408"/>
                    </a:cxn>
                    <a:cxn ang="0">
                      <a:pos x="106" y="317"/>
                    </a:cxn>
                    <a:cxn ang="0">
                      <a:pos x="696" y="226"/>
                    </a:cxn>
                    <a:cxn ang="0">
                      <a:pos x="786" y="0"/>
                    </a:cxn>
                  </a:cxnLst>
                  <a:rect l="0" t="0" r="r" b="b"/>
                  <a:pathLst>
                    <a:path w="809" h="408">
                      <a:moveTo>
                        <a:pt x="61" y="408"/>
                      </a:moveTo>
                      <a:cubicBezTo>
                        <a:pt x="30" y="377"/>
                        <a:pt x="0" y="347"/>
                        <a:pt x="106" y="317"/>
                      </a:cubicBezTo>
                      <a:cubicBezTo>
                        <a:pt x="212" y="287"/>
                        <a:pt x="583" y="279"/>
                        <a:pt x="696" y="226"/>
                      </a:cubicBezTo>
                      <a:cubicBezTo>
                        <a:pt x="809" y="173"/>
                        <a:pt x="797" y="86"/>
                        <a:pt x="786" y="0"/>
                      </a:cubicBezTo>
                    </a:path>
                  </a:pathLst>
                </a:custGeom>
                <a:noFill/>
                <a:ln w="28575" cmpd="sng">
                  <a:solidFill>
                    <a:srgbClr val="5F5F5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it-IT"/>
                </a:p>
              </p:txBody>
            </p:sp>
          </p:grpSp>
          <p:sp>
            <p:nvSpPr>
              <p:cNvPr id="29746" name="Rectangle 50"/>
              <p:cNvSpPr>
                <a:spLocks noChangeArrowheads="1"/>
              </p:cNvSpPr>
              <p:nvPr/>
            </p:nvSpPr>
            <p:spPr bwMode="auto">
              <a:xfrm>
                <a:off x="3877" y="2542"/>
                <a:ext cx="817" cy="650"/>
              </a:xfrm>
              <a:prstGeom prst="rect">
                <a:avLst/>
              </a:prstGeom>
              <a:noFill/>
              <a:ln w="2857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747" name="Text Box 51"/>
            <p:cNvSpPr txBox="1">
              <a:spLocks noChangeArrowheads="1"/>
            </p:cNvSpPr>
            <p:nvPr/>
          </p:nvSpPr>
          <p:spPr bwMode="auto">
            <a:xfrm rot="-2166936">
              <a:off x="3781" y="2735"/>
              <a:ext cx="95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27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1600" b="1">
                  <a:solidFill>
                    <a:srgbClr val="FF0000"/>
                  </a:solidFill>
                  <a:latin typeface="Book Antiqua" pitchFamily="18" charset="0"/>
                </a:rPr>
                <a:t>SICUREZZA!</a:t>
              </a:r>
            </a:p>
          </p:txBody>
        </p:sp>
      </p:grpSp>
      <p:grpSp>
        <p:nvGrpSpPr>
          <p:cNvPr id="14" name="Group 72"/>
          <p:cNvGrpSpPr>
            <a:grpSpLocks/>
          </p:cNvGrpSpPr>
          <p:nvPr/>
        </p:nvGrpSpPr>
        <p:grpSpPr bwMode="auto">
          <a:xfrm>
            <a:off x="107950" y="1123950"/>
            <a:ext cx="2519363" cy="1584325"/>
            <a:chOff x="68" y="708"/>
            <a:chExt cx="1587" cy="998"/>
          </a:xfrm>
        </p:grpSpPr>
        <p:sp>
          <p:nvSpPr>
            <p:cNvPr id="29748" name="Rectangle 52"/>
            <p:cNvSpPr>
              <a:spLocks noChangeArrowheads="1"/>
            </p:cNvSpPr>
            <p:nvPr/>
          </p:nvSpPr>
          <p:spPr bwMode="auto">
            <a:xfrm>
              <a:off x="68" y="708"/>
              <a:ext cx="1587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749" name="Rectangle 53"/>
            <p:cNvSpPr>
              <a:spLocks noChangeArrowheads="1"/>
            </p:cNvSpPr>
            <p:nvPr/>
          </p:nvSpPr>
          <p:spPr bwMode="auto">
            <a:xfrm>
              <a:off x="639" y="727"/>
              <a:ext cx="396" cy="76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750" name="Rectangle 54"/>
            <p:cNvSpPr>
              <a:spLocks noChangeArrowheads="1"/>
            </p:cNvSpPr>
            <p:nvPr/>
          </p:nvSpPr>
          <p:spPr bwMode="auto">
            <a:xfrm>
              <a:off x="639" y="841"/>
              <a:ext cx="396" cy="76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751" name="Rectangle 55"/>
            <p:cNvSpPr>
              <a:spLocks noChangeArrowheads="1"/>
            </p:cNvSpPr>
            <p:nvPr/>
          </p:nvSpPr>
          <p:spPr bwMode="auto">
            <a:xfrm>
              <a:off x="639" y="954"/>
              <a:ext cx="396" cy="76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752" name="Rectangle 56"/>
            <p:cNvSpPr>
              <a:spLocks noChangeArrowheads="1"/>
            </p:cNvSpPr>
            <p:nvPr/>
          </p:nvSpPr>
          <p:spPr bwMode="auto">
            <a:xfrm>
              <a:off x="639" y="1068"/>
              <a:ext cx="396" cy="75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753" name="Rectangle 57"/>
            <p:cNvSpPr>
              <a:spLocks noChangeArrowheads="1"/>
            </p:cNvSpPr>
            <p:nvPr/>
          </p:nvSpPr>
          <p:spPr bwMode="auto">
            <a:xfrm>
              <a:off x="208" y="1169"/>
              <a:ext cx="395" cy="7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754" name="Rectangle 58"/>
            <p:cNvSpPr>
              <a:spLocks noChangeArrowheads="1"/>
            </p:cNvSpPr>
            <p:nvPr/>
          </p:nvSpPr>
          <p:spPr bwMode="auto">
            <a:xfrm>
              <a:off x="208" y="1270"/>
              <a:ext cx="395" cy="7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755" name="Rectangle 59"/>
            <p:cNvSpPr>
              <a:spLocks noChangeArrowheads="1"/>
            </p:cNvSpPr>
            <p:nvPr/>
          </p:nvSpPr>
          <p:spPr bwMode="auto">
            <a:xfrm>
              <a:off x="208" y="1371"/>
              <a:ext cx="395" cy="7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756" name="Rectangle 60"/>
            <p:cNvSpPr>
              <a:spLocks noChangeArrowheads="1"/>
            </p:cNvSpPr>
            <p:nvPr/>
          </p:nvSpPr>
          <p:spPr bwMode="auto">
            <a:xfrm>
              <a:off x="208" y="1611"/>
              <a:ext cx="395" cy="7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757" name="Rectangle 61"/>
            <p:cNvSpPr>
              <a:spLocks noChangeArrowheads="1"/>
            </p:cNvSpPr>
            <p:nvPr/>
          </p:nvSpPr>
          <p:spPr bwMode="auto">
            <a:xfrm>
              <a:off x="1058" y="1169"/>
              <a:ext cx="396" cy="7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758" name="Rectangle 62"/>
            <p:cNvSpPr>
              <a:spLocks noChangeArrowheads="1"/>
            </p:cNvSpPr>
            <p:nvPr/>
          </p:nvSpPr>
          <p:spPr bwMode="auto">
            <a:xfrm>
              <a:off x="1058" y="1270"/>
              <a:ext cx="396" cy="76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759" name="Rectangle 63"/>
            <p:cNvSpPr>
              <a:spLocks noChangeArrowheads="1"/>
            </p:cNvSpPr>
            <p:nvPr/>
          </p:nvSpPr>
          <p:spPr bwMode="auto">
            <a:xfrm>
              <a:off x="1058" y="1611"/>
              <a:ext cx="396" cy="76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760" name="Rectangle 64"/>
            <p:cNvSpPr>
              <a:spLocks noChangeArrowheads="1"/>
            </p:cNvSpPr>
            <p:nvPr/>
          </p:nvSpPr>
          <p:spPr bwMode="auto">
            <a:xfrm>
              <a:off x="641" y="1270"/>
              <a:ext cx="395" cy="76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761" name="Rectangle 65"/>
            <p:cNvSpPr>
              <a:spLocks noChangeArrowheads="1"/>
            </p:cNvSpPr>
            <p:nvPr/>
          </p:nvSpPr>
          <p:spPr bwMode="auto">
            <a:xfrm>
              <a:off x="641" y="1371"/>
              <a:ext cx="395" cy="76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762" name="Rectangle 66"/>
            <p:cNvSpPr>
              <a:spLocks noChangeArrowheads="1"/>
            </p:cNvSpPr>
            <p:nvPr/>
          </p:nvSpPr>
          <p:spPr bwMode="auto">
            <a:xfrm>
              <a:off x="641" y="1473"/>
              <a:ext cx="395" cy="75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763" name="Freeform 67"/>
            <p:cNvSpPr>
              <a:spLocks/>
            </p:cNvSpPr>
            <p:nvPr/>
          </p:nvSpPr>
          <p:spPr bwMode="auto">
            <a:xfrm>
              <a:off x="96" y="1093"/>
              <a:ext cx="517" cy="316"/>
            </a:xfrm>
            <a:custGeom>
              <a:avLst/>
              <a:gdLst/>
              <a:ahLst/>
              <a:cxnLst>
                <a:cxn ang="0">
                  <a:pos x="293" y="1130"/>
                </a:cxn>
                <a:cxn ang="0">
                  <a:pos x="0" y="1137"/>
                </a:cxn>
                <a:cxn ang="0">
                  <a:pos x="0" y="3"/>
                </a:cxn>
                <a:cxn ang="0">
                  <a:pos x="1600" y="0"/>
                </a:cxn>
              </a:cxnLst>
              <a:rect l="0" t="0" r="r" b="b"/>
              <a:pathLst>
                <a:path w="1600" h="1137">
                  <a:moveTo>
                    <a:pt x="293" y="1130"/>
                  </a:moveTo>
                  <a:lnTo>
                    <a:pt x="0" y="1137"/>
                  </a:lnTo>
                  <a:lnTo>
                    <a:pt x="0" y="3"/>
                  </a:lnTo>
                  <a:lnTo>
                    <a:pt x="1600" y="0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endParaRPr lang="it-IT"/>
            </a:p>
          </p:txBody>
        </p:sp>
        <p:sp>
          <p:nvSpPr>
            <p:cNvPr id="29764" name="Freeform 68"/>
            <p:cNvSpPr>
              <a:spLocks/>
            </p:cNvSpPr>
            <p:nvPr/>
          </p:nvSpPr>
          <p:spPr bwMode="auto">
            <a:xfrm>
              <a:off x="1062" y="1100"/>
              <a:ext cx="539" cy="196"/>
            </a:xfrm>
            <a:custGeom>
              <a:avLst/>
              <a:gdLst/>
              <a:ahLst/>
              <a:cxnLst>
                <a:cxn ang="0">
                  <a:pos x="1263" y="700"/>
                </a:cxn>
                <a:cxn ang="0">
                  <a:pos x="1667" y="700"/>
                </a:cxn>
                <a:cxn ang="0">
                  <a:pos x="1667" y="1"/>
                </a:cxn>
                <a:cxn ang="0">
                  <a:pos x="0" y="0"/>
                </a:cxn>
              </a:cxnLst>
              <a:rect l="0" t="0" r="r" b="b"/>
              <a:pathLst>
                <a:path w="1667" h="700">
                  <a:moveTo>
                    <a:pt x="1263" y="700"/>
                  </a:moveTo>
                  <a:lnTo>
                    <a:pt x="1667" y="700"/>
                  </a:lnTo>
                  <a:lnTo>
                    <a:pt x="1667" y="1"/>
                  </a:ln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FFFF00"/>
              </a:solidFill>
              <a:round/>
              <a:headEnd type="none" w="med" len="med"/>
              <a:tailEnd type="triangle" w="med" len="med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endParaRPr lang="it-IT"/>
            </a:p>
          </p:txBody>
        </p:sp>
        <p:sp>
          <p:nvSpPr>
            <p:cNvPr id="29765" name="Line 69"/>
            <p:cNvSpPr>
              <a:spLocks noChangeShapeType="1"/>
            </p:cNvSpPr>
            <p:nvPr/>
          </p:nvSpPr>
          <p:spPr bwMode="auto">
            <a:xfrm>
              <a:off x="1249" y="1346"/>
              <a:ext cx="0" cy="26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9766" name="Line 70"/>
            <p:cNvSpPr>
              <a:spLocks noChangeShapeType="1"/>
            </p:cNvSpPr>
            <p:nvPr/>
          </p:nvSpPr>
          <p:spPr bwMode="auto">
            <a:xfrm>
              <a:off x="398" y="1447"/>
              <a:ext cx="0" cy="151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5724525" y="4551363"/>
            <a:ext cx="0" cy="1050925"/>
          </a:xfrm>
          <a:prstGeom prst="line">
            <a:avLst/>
          </a:prstGeom>
          <a:noFill/>
          <a:ln w="101600">
            <a:solidFill>
              <a:srgbClr val="FF9900"/>
            </a:solidFill>
            <a:prstDash val="sysDot"/>
            <a:round/>
            <a:headEnd/>
            <a:tailEnd type="triangle" w="med" len="med"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endParaRPr lang="it-IT"/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3421063" y="1166813"/>
            <a:ext cx="4679950" cy="3455987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000125" y="314325"/>
            <a:ext cx="7143750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 eaLnBrk="0" hangingPunct="0">
              <a:spcBef>
                <a:spcPct val="50000"/>
              </a:spcBef>
            </a:pPr>
            <a:r>
              <a:rPr lang="it-IT" sz="32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  <a:r>
              <a:rPr lang="it-IT" sz="3200" b="1" dirty="0" smtClean="0">
                <a:latin typeface="Verdana" pitchFamily="34" charset="0"/>
              </a:rPr>
              <a:t>Algoritmo di Trattamento - </a:t>
            </a:r>
            <a:r>
              <a:rPr lang="it-IT" sz="3200" b="1" dirty="0">
                <a:latin typeface="Verdana" pitchFamily="34" charset="0"/>
              </a:rPr>
              <a:t>3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4068763" y="5630863"/>
            <a:ext cx="3313112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 dirty="0" smtClean="0">
                <a:solidFill>
                  <a:srgbClr val="0000FF"/>
                </a:solidFill>
              </a:rPr>
              <a:t>Fino alla ricomparsa di segni di vita</a:t>
            </a:r>
            <a:endParaRPr lang="it-IT" sz="2400" b="1" dirty="0">
              <a:solidFill>
                <a:srgbClr val="0000FF"/>
              </a:solidFill>
            </a:endParaRPr>
          </a:p>
        </p:txBody>
      </p:sp>
      <p:sp>
        <p:nvSpPr>
          <p:cNvPr id="28682" name="AutoShape 10"/>
          <p:cNvSpPr>
            <a:spLocks noChangeArrowheads="1"/>
          </p:cNvSpPr>
          <p:nvPr/>
        </p:nvSpPr>
        <p:spPr bwMode="auto">
          <a:xfrm flipV="1">
            <a:off x="5408613" y="3321050"/>
            <a:ext cx="287337" cy="360363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 flipV="1">
            <a:off x="5408613" y="2078038"/>
            <a:ext cx="287337" cy="360362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4652963" y="1528763"/>
            <a:ext cx="1800225" cy="52322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b="1" dirty="0" smtClean="0">
                <a:solidFill>
                  <a:srgbClr val="0000FF"/>
                </a:solidFill>
              </a:rPr>
              <a:t>ANALISI</a:t>
            </a:r>
            <a:r>
              <a:rPr lang="it-IT" sz="2800" b="1" dirty="0" smtClean="0">
                <a:solidFill>
                  <a:srgbClr val="0000FF"/>
                </a:solidFill>
              </a:rPr>
              <a:t> </a:t>
            </a:r>
            <a:endParaRPr lang="it-IT" sz="2800" b="1" dirty="0">
              <a:solidFill>
                <a:srgbClr val="0000FF"/>
              </a:solidFill>
            </a:endParaRPr>
          </a:p>
        </p:txBody>
      </p:sp>
      <p:sp>
        <p:nvSpPr>
          <p:cNvPr id="28676" name="Freeform 4"/>
          <p:cNvSpPr>
            <a:spLocks/>
          </p:cNvSpPr>
          <p:nvPr/>
        </p:nvSpPr>
        <p:spPr bwMode="auto">
          <a:xfrm>
            <a:off x="3636963" y="1766888"/>
            <a:ext cx="950912" cy="2220912"/>
          </a:xfrm>
          <a:custGeom>
            <a:avLst/>
            <a:gdLst/>
            <a:ahLst/>
            <a:cxnLst>
              <a:cxn ang="0">
                <a:pos x="1816" y="1399"/>
              </a:cxn>
              <a:cxn ang="0">
                <a:pos x="0" y="1399"/>
              </a:cxn>
              <a:cxn ang="0">
                <a:pos x="0" y="1"/>
              </a:cxn>
              <a:cxn ang="0">
                <a:pos x="1829" y="0"/>
              </a:cxn>
            </a:cxnLst>
            <a:rect l="0" t="0" r="r" b="b"/>
            <a:pathLst>
              <a:path w="1829" h="1399">
                <a:moveTo>
                  <a:pt x="1816" y="1399"/>
                </a:moveTo>
                <a:lnTo>
                  <a:pt x="0" y="1399"/>
                </a:lnTo>
                <a:lnTo>
                  <a:pt x="0" y="1"/>
                </a:lnTo>
                <a:lnTo>
                  <a:pt x="1829" y="0"/>
                </a:lnTo>
              </a:path>
            </a:pathLst>
          </a:custGeom>
          <a:noFill/>
          <a:ln w="76200" cmpd="sng">
            <a:solidFill>
              <a:srgbClr val="FFFF00"/>
            </a:solidFill>
            <a:round/>
            <a:headEnd type="none" w="med" len="med"/>
            <a:tailEnd type="triangle" w="med" len="med"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endParaRPr lang="it-IT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4651375" y="2468563"/>
            <a:ext cx="1800225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b="1" dirty="0" smtClean="0">
                <a:solidFill>
                  <a:srgbClr val="0000FF"/>
                </a:solidFill>
              </a:rPr>
              <a:t>Shock non indicato</a:t>
            </a:r>
            <a:endParaRPr lang="it-IT" sz="2400" b="1" dirty="0">
              <a:solidFill>
                <a:srgbClr val="0000FF"/>
              </a:solidFill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4668838" y="3711575"/>
            <a:ext cx="1765300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 b="1" dirty="0" err="1">
                <a:solidFill>
                  <a:srgbClr val="0000FF"/>
                </a:solidFill>
              </a:rPr>
              <a:t>RCP</a:t>
            </a:r>
            <a:r>
              <a:rPr lang="it-IT" sz="2000" b="1" dirty="0">
                <a:solidFill>
                  <a:srgbClr val="0000FF"/>
                </a:solidFill>
              </a:rPr>
              <a:t> </a:t>
            </a:r>
            <a:r>
              <a:rPr lang="it-IT" sz="2000" b="1" dirty="0" smtClean="0">
                <a:solidFill>
                  <a:srgbClr val="0000FF"/>
                </a:solidFill>
              </a:rPr>
              <a:t>per </a:t>
            </a:r>
            <a:r>
              <a:rPr lang="it-IT" sz="2000" b="1" dirty="0">
                <a:solidFill>
                  <a:srgbClr val="0000FF"/>
                </a:solidFill>
              </a:rPr>
              <a:t>2’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6488113" y="1311275"/>
            <a:ext cx="1512887" cy="1182688"/>
            <a:chOff x="3379" y="754"/>
            <a:chExt cx="953" cy="745"/>
          </a:xfrm>
        </p:grpSpPr>
        <p:sp>
          <p:nvSpPr>
            <p:cNvPr id="28699" name="Rectangle 27"/>
            <p:cNvSpPr>
              <a:spLocks noChangeArrowheads="1"/>
            </p:cNvSpPr>
            <p:nvPr/>
          </p:nvSpPr>
          <p:spPr bwMode="auto">
            <a:xfrm>
              <a:off x="3424" y="754"/>
              <a:ext cx="908" cy="68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3475" y="800"/>
              <a:ext cx="817" cy="699"/>
              <a:chOff x="1700" y="754"/>
              <a:chExt cx="3604" cy="3455"/>
            </a:xfrm>
          </p:grpSpPr>
          <p:pic>
            <p:nvPicPr>
              <p:cNvPr id="28686" name="Picture 14" descr="Diapositiva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700" y="754"/>
                <a:ext cx="1769" cy="16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grpSp>
            <p:nvGrpSpPr>
              <p:cNvPr id="4" name="Group 15"/>
              <p:cNvGrpSpPr>
                <a:grpSpLocks/>
              </p:cNvGrpSpPr>
              <p:nvPr/>
            </p:nvGrpSpPr>
            <p:grpSpPr bwMode="auto">
              <a:xfrm>
                <a:off x="3288" y="2750"/>
                <a:ext cx="1044" cy="1459"/>
                <a:chOff x="2928" y="384"/>
                <a:chExt cx="2160" cy="2828"/>
              </a:xfrm>
            </p:grpSpPr>
            <p:sp>
              <p:nvSpPr>
                <p:cNvPr id="28688" name="AutoShape 16"/>
                <p:cNvSpPr>
                  <a:spLocks noChangeArrowheads="1"/>
                </p:cNvSpPr>
                <p:nvPr/>
              </p:nvSpPr>
              <p:spPr bwMode="auto">
                <a:xfrm>
                  <a:off x="2928" y="384"/>
                  <a:ext cx="2160" cy="1968"/>
                </a:xfrm>
                <a:prstGeom prst="roundRect">
                  <a:avLst>
                    <a:gd name="adj" fmla="val 16667"/>
                  </a:avLst>
                </a:prstGeom>
                <a:gradFill rotWithShape="0">
                  <a:gsLst>
                    <a:gs pos="0">
                      <a:srgbClr val="B4C9FE"/>
                    </a:gs>
                    <a:gs pos="100000">
                      <a:srgbClr val="B4C9FE">
                        <a:gamma/>
                        <a:shade val="66275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5715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8689" name="Rectangle 17"/>
                <p:cNvSpPr>
                  <a:spLocks noChangeArrowheads="1"/>
                </p:cNvSpPr>
                <p:nvPr/>
              </p:nvSpPr>
              <p:spPr bwMode="auto">
                <a:xfrm>
                  <a:off x="3360" y="816"/>
                  <a:ext cx="1248" cy="624"/>
                </a:xfrm>
                <a:prstGeom prst="rect">
                  <a:avLst/>
                </a:prstGeom>
                <a:solidFill>
                  <a:srgbClr val="3333FF"/>
                </a:solidFill>
                <a:ln w="381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grpSp>
              <p:nvGrpSpPr>
                <p:cNvPr id="5" name="Group 18"/>
                <p:cNvGrpSpPr>
                  <a:grpSpLocks/>
                </p:cNvGrpSpPr>
                <p:nvPr/>
              </p:nvGrpSpPr>
              <p:grpSpPr bwMode="auto">
                <a:xfrm>
                  <a:off x="3072" y="1728"/>
                  <a:ext cx="1056" cy="1480"/>
                  <a:chOff x="3072" y="1728"/>
                  <a:chExt cx="1056" cy="1480"/>
                </a:xfrm>
              </p:grpSpPr>
              <p:sp>
                <p:nvSpPr>
                  <p:cNvPr id="28691" name="AutoShape 19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240" cy="240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00FF00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it-IT"/>
                  </a:p>
                </p:txBody>
              </p:sp>
              <p:sp>
                <p:nvSpPr>
                  <p:cNvPr id="28692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72" y="1919"/>
                    <a:ext cx="1056" cy="1289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defTabSz="762000" eaLnBrk="0" hangingPunct="0">
                      <a:spcBef>
                        <a:spcPct val="50000"/>
                      </a:spcBef>
                    </a:pPr>
                    <a:endParaRPr lang="it-IT" sz="800" b="1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6" name="Group 21"/>
                <p:cNvGrpSpPr>
                  <a:grpSpLocks/>
                </p:cNvGrpSpPr>
                <p:nvPr/>
              </p:nvGrpSpPr>
              <p:grpSpPr bwMode="auto">
                <a:xfrm>
                  <a:off x="3888" y="1728"/>
                  <a:ext cx="1056" cy="1484"/>
                  <a:chOff x="3888" y="1728"/>
                  <a:chExt cx="1056" cy="1484"/>
                </a:xfrm>
              </p:grpSpPr>
              <p:sp>
                <p:nvSpPr>
                  <p:cNvPr id="28694" name="AutoShape 22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1728"/>
                    <a:ext cx="240" cy="240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FF3300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it-IT"/>
                  </a:p>
                </p:txBody>
              </p:sp>
              <p:sp>
                <p:nvSpPr>
                  <p:cNvPr id="28695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1919"/>
                    <a:ext cx="1056" cy="1293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defTabSz="762000" eaLnBrk="0" hangingPunct="0">
                      <a:spcBef>
                        <a:spcPct val="50000"/>
                      </a:spcBef>
                    </a:pPr>
                    <a:endParaRPr lang="it-IT" sz="800" b="1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endParaRPr>
                  </a:p>
                </p:txBody>
              </p:sp>
            </p:grpSp>
          </p:grpSp>
          <p:pic>
            <p:nvPicPr>
              <p:cNvPr id="28696" name="Picture 24" descr="Diapositiva1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059" y="754"/>
                <a:ext cx="1245" cy="17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28697" name="Freeform 25"/>
              <p:cNvSpPr>
                <a:spLocks/>
              </p:cNvSpPr>
              <p:nvPr/>
            </p:nvSpPr>
            <p:spPr bwMode="auto">
              <a:xfrm>
                <a:off x="2925" y="2297"/>
                <a:ext cx="877" cy="453"/>
              </a:xfrm>
              <a:custGeom>
                <a:avLst/>
                <a:gdLst/>
                <a:ahLst/>
                <a:cxnLst>
                  <a:cxn ang="0">
                    <a:pos x="817" y="453"/>
                  </a:cxn>
                  <a:cxn ang="0">
                    <a:pos x="771" y="317"/>
                  </a:cxn>
                  <a:cxn ang="0">
                    <a:pos x="182" y="226"/>
                  </a:cxn>
                  <a:cxn ang="0">
                    <a:pos x="0" y="0"/>
                  </a:cxn>
                </a:cxnLst>
                <a:rect l="0" t="0" r="r" b="b"/>
                <a:pathLst>
                  <a:path w="877" h="453">
                    <a:moveTo>
                      <a:pt x="817" y="453"/>
                    </a:moveTo>
                    <a:cubicBezTo>
                      <a:pt x="847" y="404"/>
                      <a:pt x="877" y="355"/>
                      <a:pt x="771" y="317"/>
                    </a:cubicBezTo>
                    <a:cubicBezTo>
                      <a:pt x="665" y="279"/>
                      <a:pt x="310" y="279"/>
                      <a:pt x="182" y="226"/>
                    </a:cubicBezTo>
                    <a:cubicBezTo>
                      <a:pt x="54" y="173"/>
                      <a:pt x="27" y="86"/>
                      <a:pt x="0" y="0"/>
                    </a:cubicBezTo>
                  </a:path>
                </a:pathLst>
              </a:custGeom>
              <a:noFill/>
              <a:ln w="28575" cmpd="sng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8698" name="Freeform 26"/>
              <p:cNvSpPr>
                <a:spLocks/>
              </p:cNvSpPr>
              <p:nvPr/>
            </p:nvSpPr>
            <p:spPr bwMode="auto">
              <a:xfrm>
                <a:off x="3681" y="2297"/>
                <a:ext cx="809" cy="408"/>
              </a:xfrm>
              <a:custGeom>
                <a:avLst/>
                <a:gdLst/>
                <a:ahLst/>
                <a:cxnLst>
                  <a:cxn ang="0">
                    <a:pos x="61" y="408"/>
                  </a:cxn>
                  <a:cxn ang="0">
                    <a:pos x="106" y="317"/>
                  </a:cxn>
                  <a:cxn ang="0">
                    <a:pos x="696" y="226"/>
                  </a:cxn>
                  <a:cxn ang="0">
                    <a:pos x="786" y="0"/>
                  </a:cxn>
                </a:cxnLst>
                <a:rect l="0" t="0" r="r" b="b"/>
                <a:pathLst>
                  <a:path w="809" h="408">
                    <a:moveTo>
                      <a:pt x="61" y="408"/>
                    </a:moveTo>
                    <a:cubicBezTo>
                      <a:pt x="30" y="377"/>
                      <a:pt x="0" y="347"/>
                      <a:pt x="106" y="317"/>
                    </a:cubicBezTo>
                    <a:cubicBezTo>
                      <a:pt x="212" y="287"/>
                      <a:pt x="583" y="279"/>
                      <a:pt x="696" y="226"/>
                    </a:cubicBezTo>
                    <a:cubicBezTo>
                      <a:pt x="809" y="173"/>
                      <a:pt x="797" y="86"/>
                      <a:pt x="786" y="0"/>
                    </a:cubicBezTo>
                  </a:path>
                </a:pathLst>
              </a:custGeom>
              <a:noFill/>
              <a:ln w="28575" cmpd="sng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28700" name="Text Box 28"/>
            <p:cNvSpPr txBox="1">
              <a:spLocks noChangeArrowheads="1"/>
            </p:cNvSpPr>
            <p:nvPr/>
          </p:nvSpPr>
          <p:spPr bwMode="auto">
            <a:xfrm rot="-2166936">
              <a:off x="3379" y="1003"/>
              <a:ext cx="95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27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1600" b="1">
                  <a:solidFill>
                    <a:srgbClr val="FF0000"/>
                  </a:solidFill>
                  <a:latin typeface="Book Antiqua" pitchFamily="18" charset="0"/>
                </a:rPr>
                <a:t>SICUREZZA!</a:t>
              </a:r>
            </a:p>
          </p:txBody>
        </p:sp>
      </p:grpSp>
      <p:pic>
        <p:nvPicPr>
          <p:cNvPr id="28701" name="Picture 29" descr="RC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5613" y="3471863"/>
            <a:ext cx="1008062" cy="1008062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</p:pic>
      <p:grpSp>
        <p:nvGrpSpPr>
          <p:cNvPr id="7" name="Group 52"/>
          <p:cNvGrpSpPr>
            <a:grpSpLocks/>
          </p:cNvGrpSpPr>
          <p:nvPr/>
        </p:nvGrpSpPr>
        <p:grpSpPr bwMode="auto">
          <a:xfrm>
            <a:off x="280988" y="1125538"/>
            <a:ext cx="2635250" cy="1655762"/>
            <a:chOff x="177" y="709"/>
            <a:chExt cx="1660" cy="1043"/>
          </a:xfrm>
        </p:grpSpPr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177" y="709"/>
              <a:ext cx="1660" cy="104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774" y="729"/>
              <a:ext cx="414" cy="79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774" y="848"/>
              <a:ext cx="414" cy="79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774" y="966"/>
              <a:ext cx="414" cy="80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774" y="1085"/>
              <a:ext cx="414" cy="79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323" y="1191"/>
              <a:ext cx="414" cy="79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711" name="Rectangle 39"/>
            <p:cNvSpPr>
              <a:spLocks noChangeArrowheads="1"/>
            </p:cNvSpPr>
            <p:nvPr/>
          </p:nvSpPr>
          <p:spPr bwMode="auto">
            <a:xfrm>
              <a:off x="323" y="1296"/>
              <a:ext cx="414" cy="80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712" name="Rectangle 40"/>
            <p:cNvSpPr>
              <a:spLocks noChangeArrowheads="1"/>
            </p:cNvSpPr>
            <p:nvPr/>
          </p:nvSpPr>
          <p:spPr bwMode="auto">
            <a:xfrm>
              <a:off x="323" y="1402"/>
              <a:ext cx="414" cy="79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323" y="1653"/>
              <a:ext cx="414" cy="79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714" name="Rectangle 42"/>
            <p:cNvSpPr>
              <a:spLocks noChangeArrowheads="1"/>
            </p:cNvSpPr>
            <p:nvPr/>
          </p:nvSpPr>
          <p:spPr bwMode="auto">
            <a:xfrm>
              <a:off x="1213" y="1191"/>
              <a:ext cx="414" cy="7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715" name="Rectangle 43"/>
            <p:cNvSpPr>
              <a:spLocks noChangeArrowheads="1"/>
            </p:cNvSpPr>
            <p:nvPr/>
          </p:nvSpPr>
          <p:spPr bwMode="auto">
            <a:xfrm>
              <a:off x="1213" y="1296"/>
              <a:ext cx="414" cy="8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716" name="Rectangle 44"/>
            <p:cNvSpPr>
              <a:spLocks noChangeArrowheads="1"/>
            </p:cNvSpPr>
            <p:nvPr/>
          </p:nvSpPr>
          <p:spPr bwMode="auto">
            <a:xfrm>
              <a:off x="1213" y="1653"/>
              <a:ext cx="414" cy="7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717" name="Rectangle 45"/>
            <p:cNvSpPr>
              <a:spLocks noChangeArrowheads="1"/>
            </p:cNvSpPr>
            <p:nvPr/>
          </p:nvSpPr>
          <p:spPr bwMode="auto">
            <a:xfrm>
              <a:off x="776" y="1296"/>
              <a:ext cx="414" cy="80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718" name="Rectangle 46"/>
            <p:cNvSpPr>
              <a:spLocks noChangeArrowheads="1"/>
            </p:cNvSpPr>
            <p:nvPr/>
          </p:nvSpPr>
          <p:spPr bwMode="auto">
            <a:xfrm>
              <a:off x="776" y="1402"/>
              <a:ext cx="414" cy="79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719" name="Rectangle 47"/>
            <p:cNvSpPr>
              <a:spLocks noChangeArrowheads="1"/>
            </p:cNvSpPr>
            <p:nvPr/>
          </p:nvSpPr>
          <p:spPr bwMode="auto">
            <a:xfrm>
              <a:off x="776" y="1508"/>
              <a:ext cx="414" cy="79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720" name="Freeform 48"/>
            <p:cNvSpPr>
              <a:spLocks/>
            </p:cNvSpPr>
            <p:nvPr/>
          </p:nvSpPr>
          <p:spPr bwMode="auto">
            <a:xfrm>
              <a:off x="206" y="1111"/>
              <a:ext cx="541" cy="331"/>
            </a:xfrm>
            <a:custGeom>
              <a:avLst/>
              <a:gdLst/>
              <a:ahLst/>
              <a:cxnLst>
                <a:cxn ang="0">
                  <a:pos x="293" y="1130"/>
                </a:cxn>
                <a:cxn ang="0">
                  <a:pos x="0" y="1137"/>
                </a:cxn>
                <a:cxn ang="0">
                  <a:pos x="0" y="3"/>
                </a:cxn>
                <a:cxn ang="0">
                  <a:pos x="1600" y="0"/>
                </a:cxn>
              </a:cxnLst>
              <a:rect l="0" t="0" r="r" b="b"/>
              <a:pathLst>
                <a:path w="1600" h="1137">
                  <a:moveTo>
                    <a:pt x="293" y="1130"/>
                  </a:moveTo>
                  <a:lnTo>
                    <a:pt x="0" y="1137"/>
                  </a:lnTo>
                  <a:lnTo>
                    <a:pt x="0" y="3"/>
                  </a:lnTo>
                  <a:lnTo>
                    <a:pt x="1600" y="0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endParaRPr lang="it-IT"/>
            </a:p>
          </p:txBody>
        </p:sp>
        <p:sp>
          <p:nvSpPr>
            <p:cNvPr id="28721" name="Freeform 49"/>
            <p:cNvSpPr>
              <a:spLocks/>
            </p:cNvSpPr>
            <p:nvPr/>
          </p:nvSpPr>
          <p:spPr bwMode="auto">
            <a:xfrm>
              <a:off x="1217" y="1119"/>
              <a:ext cx="564" cy="204"/>
            </a:xfrm>
            <a:custGeom>
              <a:avLst/>
              <a:gdLst/>
              <a:ahLst/>
              <a:cxnLst>
                <a:cxn ang="0">
                  <a:pos x="1263" y="700"/>
                </a:cxn>
                <a:cxn ang="0">
                  <a:pos x="1667" y="700"/>
                </a:cxn>
                <a:cxn ang="0">
                  <a:pos x="1667" y="1"/>
                </a:cxn>
                <a:cxn ang="0">
                  <a:pos x="0" y="0"/>
                </a:cxn>
              </a:cxnLst>
              <a:rect l="0" t="0" r="r" b="b"/>
              <a:pathLst>
                <a:path w="1667" h="700">
                  <a:moveTo>
                    <a:pt x="1263" y="700"/>
                  </a:moveTo>
                  <a:lnTo>
                    <a:pt x="1667" y="700"/>
                  </a:lnTo>
                  <a:lnTo>
                    <a:pt x="1667" y="1"/>
                  </a:ln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FFFF00"/>
              </a:solidFill>
              <a:round/>
              <a:headEnd type="none" w="med" len="med"/>
              <a:tailEnd type="triangle" w="med" len="med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endParaRPr lang="it-IT"/>
            </a:p>
          </p:txBody>
        </p:sp>
        <p:sp>
          <p:nvSpPr>
            <p:cNvPr id="28722" name="Line 50"/>
            <p:cNvSpPr>
              <a:spLocks noChangeShapeType="1"/>
            </p:cNvSpPr>
            <p:nvPr/>
          </p:nvSpPr>
          <p:spPr bwMode="auto">
            <a:xfrm>
              <a:off x="1412" y="1376"/>
              <a:ext cx="0" cy="271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8723" name="Line 51"/>
            <p:cNvSpPr>
              <a:spLocks noChangeShapeType="1"/>
            </p:cNvSpPr>
            <p:nvPr/>
          </p:nvSpPr>
          <p:spPr bwMode="auto">
            <a:xfrm>
              <a:off x="522" y="1481"/>
              <a:ext cx="0" cy="158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8" name="AutoShape 10"/>
          <p:cNvSpPr>
            <a:spLocks noChangeArrowheads="1"/>
          </p:cNvSpPr>
          <p:nvPr/>
        </p:nvSpPr>
        <p:spPr bwMode="auto">
          <a:xfrm flipV="1">
            <a:off x="4429125" y="2708275"/>
            <a:ext cx="287338" cy="360363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000125" y="314325"/>
            <a:ext cx="7143750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 eaLnBrk="0" hangingPunct="0">
              <a:spcBef>
                <a:spcPct val="50000"/>
              </a:spcBef>
            </a:pPr>
            <a:r>
              <a:rPr lang="it-IT" sz="3200" b="1" dirty="0">
                <a:latin typeface="Verdana" pitchFamily="34" charset="0"/>
              </a:rPr>
              <a:t> </a:t>
            </a:r>
            <a:r>
              <a:rPr lang="it-IT" sz="3200" b="1" dirty="0" smtClean="0">
                <a:latin typeface="Verdana" pitchFamily="34" charset="0"/>
              </a:rPr>
              <a:t>Algoritmo di Trattamento - 4</a:t>
            </a:r>
            <a:endParaRPr lang="it-IT" sz="3200" b="1" dirty="0">
              <a:latin typeface="Verdana" pitchFamily="34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68313" y="1268413"/>
            <a:ext cx="1800225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it-IT" sz="2400" b="1">
              <a:solidFill>
                <a:schemeClr val="bg1"/>
              </a:solidFill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6948488" y="1268413"/>
            <a:ext cx="1800225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it-IT" sz="2400" b="1">
              <a:solidFill>
                <a:schemeClr val="bg1"/>
              </a:solidFill>
            </a:endParaRP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3024188" y="5005176"/>
            <a:ext cx="3097212" cy="1567096"/>
          </a:xfrm>
          <a:prstGeom prst="rect">
            <a:avLst/>
          </a:prstGeom>
          <a:solidFill>
            <a:srgbClr val="66FF33"/>
          </a:solidFill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chemeClr val="tx2"/>
            </a:outerShdw>
          </a:effec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s-ES" b="1" dirty="0" smtClean="0">
                <a:solidFill>
                  <a:srgbClr val="3333FF"/>
                </a:solidFill>
              </a:rPr>
              <a:t>tappa A: se necessario, mantenere la pervietà delle vie aeree</a:t>
            </a:r>
            <a:endParaRPr lang="it-IT" sz="2400" b="1" dirty="0">
              <a:solidFill>
                <a:srgbClr val="3333FF"/>
              </a:solidFill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2339975" y="1989138"/>
            <a:ext cx="4392613" cy="828432"/>
          </a:xfrm>
          <a:prstGeom prst="rect">
            <a:avLst/>
          </a:prstGeom>
          <a:solidFill>
            <a:srgbClr val="66FF33"/>
          </a:solidFill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chemeClr val="tx2"/>
            </a:outerShdw>
          </a:effec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s-ES" b="1" dirty="0" smtClean="0">
                <a:solidFill>
                  <a:srgbClr val="3333FF"/>
                </a:solidFill>
              </a:rPr>
              <a:t>Ricomparsa dei segni di</a:t>
            </a:r>
          </a:p>
          <a:p>
            <a:pPr algn="ctr" eaLnBrk="0" hangingPunct="0"/>
            <a:r>
              <a:rPr lang="es-ES" b="1" dirty="0" smtClean="0">
                <a:solidFill>
                  <a:srgbClr val="3333FF"/>
                </a:solidFill>
              </a:rPr>
              <a:t>vita(movimento, respirazione)</a:t>
            </a:r>
            <a:endParaRPr lang="it-IT" sz="2400" b="1" dirty="0">
              <a:solidFill>
                <a:srgbClr val="3333FF"/>
              </a:solidFill>
            </a:endParaRPr>
          </a:p>
        </p:txBody>
      </p:sp>
      <p:sp>
        <p:nvSpPr>
          <p:cNvPr id="27660" name="AutoShape 12"/>
          <p:cNvSpPr>
            <a:spLocks noChangeArrowheads="1"/>
          </p:cNvSpPr>
          <p:nvPr/>
        </p:nvSpPr>
        <p:spPr bwMode="auto">
          <a:xfrm flipV="1">
            <a:off x="4429125" y="4235450"/>
            <a:ext cx="287338" cy="360363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3168650" y="3127375"/>
            <a:ext cx="2808288" cy="1197764"/>
          </a:xfrm>
          <a:prstGeom prst="rect">
            <a:avLst/>
          </a:prstGeom>
          <a:solidFill>
            <a:srgbClr val="66FF33"/>
          </a:solidFill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s-ES" b="1" dirty="0" smtClean="0">
                <a:solidFill>
                  <a:srgbClr val="3333FF"/>
                </a:solidFill>
              </a:rPr>
              <a:t>tappa B: se necessario ventilare (10/min)</a:t>
            </a:r>
            <a:endParaRPr lang="it-IT" b="1" dirty="0">
              <a:solidFill>
                <a:srgbClr val="3333FF"/>
              </a:solidFill>
            </a:endParaRPr>
          </a:p>
        </p:txBody>
      </p:sp>
      <p:sp>
        <p:nvSpPr>
          <p:cNvPr id="27662" name="Freeform 14"/>
          <p:cNvSpPr>
            <a:spLocks/>
          </p:cNvSpPr>
          <p:nvPr/>
        </p:nvSpPr>
        <p:spPr bwMode="auto">
          <a:xfrm>
            <a:off x="6732588" y="1844675"/>
            <a:ext cx="1152525" cy="504825"/>
          </a:xfrm>
          <a:custGeom>
            <a:avLst/>
            <a:gdLst/>
            <a:ahLst/>
            <a:cxnLst>
              <a:cxn ang="0">
                <a:pos x="726" y="0"/>
              </a:cxn>
              <a:cxn ang="0">
                <a:pos x="726" y="318"/>
              </a:cxn>
              <a:cxn ang="0">
                <a:pos x="0" y="318"/>
              </a:cxn>
            </a:cxnLst>
            <a:rect l="0" t="0" r="r" b="b"/>
            <a:pathLst>
              <a:path w="726" h="318">
                <a:moveTo>
                  <a:pt x="726" y="0"/>
                </a:moveTo>
                <a:lnTo>
                  <a:pt x="726" y="318"/>
                </a:lnTo>
                <a:lnTo>
                  <a:pt x="0" y="318"/>
                </a:lnTo>
              </a:path>
            </a:pathLst>
          </a:custGeom>
          <a:noFill/>
          <a:ln w="127000" cmpd="sng">
            <a:solidFill>
              <a:srgbClr val="FFFF00"/>
            </a:solidFill>
            <a:round/>
            <a:headEnd type="none" w="med" len="med"/>
            <a:tailEnd type="triangle" w="med" len="med"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endParaRPr lang="it-IT"/>
          </a:p>
        </p:txBody>
      </p:sp>
      <p:sp>
        <p:nvSpPr>
          <p:cNvPr id="27663" name="Freeform 15"/>
          <p:cNvSpPr>
            <a:spLocks/>
          </p:cNvSpPr>
          <p:nvPr/>
        </p:nvSpPr>
        <p:spPr bwMode="auto">
          <a:xfrm flipH="1">
            <a:off x="1187450" y="1844675"/>
            <a:ext cx="1152525" cy="504825"/>
          </a:xfrm>
          <a:custGeom>
            <a:avLst/>
            <a:gdLst/>
            <a:ahLst/>
            <a:cxnLst>
              <a:cxn ang="0">
                <a:pos x="726" y="0"/>
              </a:cxn>
              <a:cxn ang="0">
                <a:pos x="726" y="318"/>
              </a:cxn>
              <a:cxn ang="0">
                <a:pos x="0" y="318"/>
              </a:cxn>
            </a:cxnLst>
            <a:rect l="0" t="0" r="r" b="b"/>
            <a:pathLst>
              <a:path w="726" h="318">
                <a:moveTo>
                  <a:pt x="726" y="0"/>
                </a:moveTo>
                <a:lnTo>
                  <a:pt x="726" y="318"/>
                </a:lnTo>
                <a:lnTo>
                  <a:pt x="0" y="318"/>
                </a:lnTo>
              </a:path>
            </a:pathLst>
          </a:custGeom>
          <a:noFill/>
          <a:ln w="1270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endParaRPr lang="it-IT"/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179388" y="2997200"/>
            <a:ext cx="2635250" cy="1655763"/>
            <a:chOff x="113" y="1888"/>
            <a:chExt cx="1660" cy="1043"/>
          </a:xfrm>
        </p:grpSpPr>
        <p:sp>
          <p:nvSpPr>
            <p:cNvPr id="27664" name="Rectangle 16"/>
            <p:cNvSpPr>
              <a:spLocks noChangeArrowheads="1"/>
            </p:cNvSpPr>
            <p:nvPr/>
          </p:nvSpPr>
          <p:spPr bwMode="auto">
            <a:xfrm>
              <a:off x="113" y="1888"/>
              <a:ext cx="1660" cy="104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665" name="Rectangle 17"/>
            <p:cNvSpPr>
              <a:spLocks noChangeArrowheads="1"/>
            </p:cNvSpPr>
            <p:nvPr/>
          </p:nvSpPr>
          <p:spPr bwMode="auto">
            <a:xfrm>
              <a:off x="710" y="1908"/>
              <a:ext cx="414" cy="79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666" name="Rectangle 18"/>
            <p:cNvSpPr>
              <a:spLocks noChangeArrowheads="1"/>
            </p:cNvSpPr>
            <p:nvPr/>
          </p:nvSpPr>
          <p:spPr bwMode="auto">
            <a:xfrm>
              <a:off x="710" y="2027"/>
              <a:ext cx="414" cy="79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667" name="Rectangle 19"/>
            <p:cNvSpPr>
              <a:spLocks noChangeArrowheads="1"/>
            </p:cNvSpPr>
            <p:nvPr/>
          </p:nvSpPr>
          <p:spPr bwMode="auto">
            <a:xfrm>
              <a:off x="710" y="2145"/>
              <a:ext cx="414" cy="80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668" name="Rectangle 20"/>
            <p:cNvSpPr>
              <a:spLocks noChangeArrowheads="1"/>
            </p:cNvSpPr>
            <p:nvPr/>
          </p:nvSpPr>
          <p:spPr bwMode="auto">
            <a:xfrm>
              <a:off x="710" y="2264"/>
              <a:ext cx="414" cy="79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669" name="Rectangle 21"/>
            <p:cNvSpPr>
              <a:spLocks noChangeArrowheads="1"/>
            </p:cNvSpPr>
            <p:nvPr/>
          </p:nvSpPr>
          <p:spPr bwMode="auto">
            <a:xfrm>
              <a:off x="259" y="2370"/>
              <a:ext cx="414" cy="79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670" name="Rectangle 22"/>
            <p:cNvSpPr>
              <a:spLocks noChangeArrowheads="1"/>
            </p:cNvSpPr>
            <p:nvPr/>
          </p:nvSpPr>
          <p:spPr bwMode="auto">
            <a:xfrm>
              <a:off x="259" y="2475"/>
              <a:ext cx="414" cy="80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671" name="Rectangle 23"/>
            <p:cNvSpPr>
              <a:spLocks noChangeArrowheads="1"/>
            </p:cNvSpPr>
            <p:nvPr/>
          </p:nvSpPr>
          <p:spPr bwMode="auto">
            <a:xfrm>
              <a:off x="259" y="2581"/>
              <a:ext cx="414" cy="79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672" name="Rectangle 24"/>
            <p:cNvSpPr>
              <a:spLocks noChangeArrowheads="1"/>
            </p:cNvSpPr>
            <p:nvPr/>
          </p:nvSpPr>
          <p:spPr bwMode="auto">
            <a:xfrm>
              <a:off x="259" y="2832"/>
              <a:ext cx="414" cy="79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673" name="Rectangle 25"/>
            <p:cNvSpPr>
              <a:spLocks noChangeArrowheads="1"/>
            </p:cNvSpPr>
            <p:nvPr/>
          </p:nvSpPr>
          <p:spPr bwMode="auto">
            <a:xfrm>
              <a:off x="1149" y="2370"/>
              <a:ext cx="414" cy="79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674" name="Rectangle 26"/>
            <p:cNvSpPr>
              <a:spLocks noChangeArrowheads="1"/>
            </p:cNvSpPr>
            <p:nvPr/>
          </p:nvSpPr>
          <p:spPr bwMode="auto">
            <a:xfrm>
              <a:off x="1149" y="2475"/>
              <a:ext cx="414" cy="80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675" name="Rectangle 27"/>
            <p:cNvSpPr>
              <a:spLocks noChangeArrowheads="1"/>
            </p:cNvSpPr>
            <p:nvPr/>
          </p:nvSpPr>
          <p:spPr bwMode="auto">
            <a:xfrm>
              <a:off x="1149" y="2832"/>
              <a:ext cx="414" cy="79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676" name="Rectangle 28"/>
            <p:cNvSpPr>
              <a:spLocks noChangeArrowheads="1"/>
            </p:cNvSpPr>
            <p:nvPr/>
          </p:nvSpPr>
          <p:spPr bwMode="auto">
            <a:xfrm>
              <a:off x="712" y="2475"/>
              <a:ext cx="414" cy="80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677" name="Rectangle 29"/>
            <p:cNvSpPr>
              <a:spLocks noChangeArrowheads="1"/>
            </p:cNvSpPr>
            <p:nvPr/>
          </p:nvSpPr>
          <p:spPr bwMode="auto">
            <a:xfrm>
              <a:off x="712" y="2581"/>
              <a:ext cx="414" cy="79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678" name="Rectangle 30"/>
            <p:cNvSpPr>
              <a:spLocks noChangeArrowheads="1"/>
            </p:cNvSpPr>
            <p:nvPr/>
          </p:nvSpPr>
          <p:spPr bwMode="auto">
            <a:xfrm>
              <a:off x="712" y="2687"/>
              <a:ext cx="414" cy="79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679" name="Freeform 31"/>
            <p:cNvSpPr>
              <a:spLocks/>
            </p:cNvSpPr>
            <p:nvPr/>
          </p:nvSpPr>
          <p:spPr bwMode="auto">
            <a:xfrm>
              <a:off x="142" y="2290"/>
              <a:ext cx="541" cy="331"/>
            </a:xfrm>
            <a:custGeom>
              <a:avLst/>
              <a:gdLst/>
              <a:ahLst/>
              <a:cxnLst>
                <a:cxn ang="0">
                  <a:pos x="293" y="1130"/>
                </a:cxn>
                <a:cxn ang="0">
                  <a:pos x="0" y="1137"/>
                </a:cxn>
                <a:cxn ang="0">
                  <a:pos x="0" y="3"/>
                </a:cxn>
                <a:cxn ang="0">
                  <a:pos x="1600" y="0"/>
                </a:cxn>
              </a:cxnLst>
              <a:rect l="0" t="0" r="r" b="b"/>
              <a:pathLst>
                <a:path w="1600" h="1137">
                  <a:moveTo>
                    <a:pt x="293" y="1130"/>
                  </a:moveTo>
                  <a:lnTo>
                    <a:pt x="0" y="1137"/>
                  </a:lnTo>
                  <a:lnTo>
                    <a:pt x="0" y="3"/>
                  </a:lnTo>
                  <a:lnTo>
                    <a:pt x="1600" y="0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endParaRPr lang="it-IT"/>
            </a:p>
          </p:txBody>
        </p:sp>
        <p:sp>
          <p:nvSpPr>
            <p:cNvPr id="27680" name="Freeform 32"/>
            <p:cNvSpPr>
              <a:spLocks/>
            </p:cNvSpPr>
            <p:nvPr/>
          </p:nvSpPr>
          <p:spPr bwMode="auto">
            <a:xfrm>
              <a:off x="1153" y="2298"/>
              <a:ext cx="564" cy="204"/>
            </a:xfrm>
            <a:custGeom>
              <a:avLst/>
              <a:gdLst/>
              <a:ahLst/>
              <a:cxnLst>
                <a:cxn ang="0">
                  <a:pos x="1263" y="700"/>
                </a:cxn>
                <a:cxn ang="0">
                  <a:pos x="1667" y="700"/>
                </a:cxn>
                <a:cxn ang="0">
                  <a:pos x="1667" y="1"/>
                </a:cxn>
                <a:cxn ang="0">
                  <a:pos x="0" y="0"/>
                </a:cxn>
              </a:cxnLst>
              <a:rect l="0" t="0" r="r" b="b"/>
              <a:pathLst>
                <a:path w="1667" h="700">
                  <a:moveTo>
                    <a:pt x="1263" y="700"/>
                  </a:moveTo>
                  <a:lnTo>
                    <a:pt x="1667" y="700"/>
                  </a:lnTo>
                  <a:lnTo>
                    <a:pt x="1667" y="1"/>
                  </a:ln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FFFF00"/>
              </a:solidFill>
              <a:round/>
              <a:headEnd type="none" w="med" len="med"/>
              <a:tailEnd type="triangle" w="med" len="med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/>
            <a:lstStyle/>
            <a:p>
              <a:endParaRPr lang="it-IT"/>
            </a:p>
          </p:txBody>
        </p:sp>
        <p:sp>
          <p:nvSpPr>
            <p:cNvPr id="27681" name="Line 33"/>
            <p:cNvSpPr>
              <a:spLocks noChangeShapeType="1"/>
            </p:cNvSpPr>
            <p:nvPr/>
          </p:nvSpPr>
          <p:spPr bwMode="auto">
            <a:xfrm>
              <a:off x="1348" y="2555"/>
              <a:ext cx="0" cy="271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7682" name="Line 34"/>
            <p:cNvSpPr>
              <a:spLocks noChangeShapeType="1"/>
            </p:cNvSpPr>
            <p:nvPr/>
          </p:nvSpPr>
          <p:spPr bwMode="auto">
            <a:xfrm>
              <a:off x="458" y="2660"/>
              <a:ext cx="0" cy="158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752600" y="188913"/>
            <a:ext cx="6403975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 eaLnBrk="0" hangingPunct="0">
              <a:spcBef>
                <a:spcPct val="50000"/>
              </a:spcBef>
            </a:pPr>
            <a:r>
              <a:rPr lang="it-IT" sz="3600" b="1" dirty="0" smtClean="0">
                <a:solidFill>
                  <a:schemeClr val="accent1"/>
                </a:solidFill>
                <a:latin typeface="Verdana" pitchFamily="34" charset="0"/>
              </a:rPr>
              <a:t>Seque</a:t>
            </a:r>
            <a:r>
              <a:rPr lang="it-IT" sz="3600" b="1" dirty="0" smtClean="0">
                <a:solidFill>
                  <a:srgbClr val="0070C0"/>
                </a:solidFill>
                <a:latin typeface="Verdana" pitchFamily="34" charset="0"/>
              </a:rPr>
              <a:t>nza</a:t>
            </a:r>
            <a:endParaRPr lang="it-IT" sz="3600" b="1" dirty="0">
              <a:solidFill>
                <a:srgbClr val="0070C0"/>
              </a:solidFill>
              <a:latin typeface="Verdana" pitchFamily="34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889000" y="1552884"/>
            <a:ext cx="7499350" cy="3709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363538" indent="-363538" defTabSz="762000" eaLnBrk="0" hangingPunct="0">
              <a:lnSpc>
                <a:spcPct val="90000"/>
              </a:lnSpc>
              <a:spcBef>
                <a:spcPct val="10000"/>
              </a:spcBef>
            </a:pPr>
            <a:endParaRPr lang="it-IT" b="1" i="1" dirty="0" smtClean="0">
              <a:latin typeface="Verdana" pitchFamily="34" charset="0"/>
            </a:endParaRPr>
          </a:p>
          <a:p>
            <a:pPr marL="363538" indent="-363538" defTabSz="762000" eaLnBrk="0" hangingPunct="0">
              <a:lnSpc>
                <a:spcPct val="90000"/>
              </a:lnSpc>
              <a:spcBef>
                <a:spcPct val="10000"/>
              </a:spcBef>
            </a:pPr>
            <a:r>
              <a:rPr lang="it-IT" b="1" i="1" dirty="0" smtClean="0">
                <a:latin typeface="Verdana" pitchFamily="34" charset="0"/>
              </a:rPr>
              <a:t> </a:t>
            </a:r>
            <a:r>
              <a:rPr lang="es-ES" b="1" i="1" dirty="0" smtClean="0">
                <a:latin typeface="Verdana" pitchFamily="34" charset="0"/>
              </a:rPr>
              <a:t>Se non ci sono segni di vita, l’operatore deve: </a:t>
            </a:r>
          </a:p>
          <a:p>
            <a:pPr marL="363538" indent="-363538" defTabSz="762000" eaLnBrk="0" hangingPunct="0">
              <a:lnSpc>
                <a:spcPct val="90000"/>
              </a:lnSpc>
              <a:spcBef>
                <a:spcPct val="10000"/>
              </a:spcBef>
            </a:pPr>
            <a:r>
              <a:rPr lang="es-ES" b="1" i="1" dirty="0" smtClean="0">
                <a:latin typeface="Verdana" pitchFamily="34" charset="0"/>
              </a:rPr>
              <a:t>Accendere il Defibrillatore</a:t>
            </a:r>
          </a:p>
          <a:p>
            <a:pPr marL="363538" indent="-363538" defTabSz="762000" eaLnBrk="0" hangingPunct="0">
              <a:lnSpc>
                <a:spcPct val="90000"/>
              </a:lnSpc>
              <a:spcBef>
                <a:spcPct val="10000"/>
              </a:spcBef>
            </a:pPr>
            <a:r>
              <a:rPr lang="es-ES" b="1" i="1" dirty="0" smtClean="0">
                <a:latin typeface="Verdana" pitchFamily="34" charset="0"/>
              </a:rPr>
              <a:t>Connetterlo al paziente</a:t>
            </a:r>
          </a:p>
          <a:p>
            <a:pPr marL="363538" indent="-363538" defTabSz="762000" eaLnBrk="0" hangingPunct="0">
              <a:lnSpc>
                <a:spcPct val="90000"/>
              </a:lnSpc>
              <a:spcBef>
                <a:spcPct val="10000"/>
              </a:spcBef>
            </a:pPr>
            <a:r>
              <a:rPr lang="es-ES" b="1" i="1" dirty="0" smtClean="0">
                <a:latin typeface="Verdana" pitchFamily="34" charset="0"/>
              </a:rPr>
              <a:t>(Attivare l’analisi del ritmo) </a:t>
            </a:r>
          </a:p>
          <a:p>
            <a:pPr marL="363538" indent="-363538" defTabSz="762000" eaLnBrk="0" hangingPunct="0">
              <a:lnSpc>
                <a:spcPct val="90000"/>
              </a:lnSpc>
              <a:spcBef>
                <a:spcPct val="10000"/>
              </a:spcBef>
            </a:pPr>
            <a:r>
              <a:rPr lang="es-ES" b="1" i="1" dirty="0" smtClean="0">
                <a:latin typeface="Verdana" pitchFamily="34" charset="0"/>
              </a:rPr>
              <a:t>Enunciare la rima di Sicurezza</a:t>
            </a:r>
          </a:p>
          <a:p>
            <a:pPr marL="363538" indent="-363538" defTabSz="762000" eaLnBrk="0" hangingPunct="0">
              <a:lnSpc>
                <a:spcPct val="90000"/>
              </a:lnSpc>
              <a:spcBef>
                <a:spcPct val="10000"/>
              </a:spcBef>
            </a:pPr>
            <a:r>
              <a:rPr lang="es-ES" b="1" i="1" dirty="0" smtClean="0">
                <a:latin typeface="Verdana" pitchFamily="34" charset="0"/>
              </a:rPr>
              <a:t>  - 1 shock (se indicato) </a:t>
            </a:r>
          </a:p>
          <a:p>
            <a:pPr marL="363538" indent="-363538" defTabSz="762000" eaLnBrk="0" hangingPunct="0">
              <a:lnSpc>
                <a:spcPct val="90000"/>
              </a:lnSpc>
              <a:spcBef>
                <a:spcPct val="10000"/>
              </a:spcBef>
            </a:pPr>
            <a:r>
              <a:rPr lang="es-ES" b="1" i="1" dirty="0" smtClean="0">
                <a:latin typeface="Verdana" pitchFamily="34" charset="0"/>
              </a:rPr>
              <a:t>  - 2 min. CPR </a:t>
            </a:r>
          </a:p>
          <a:p>
            <a:pPr marL="363538" indent="-363538" defTabSz="762000" eaLnBrk="0" hangingPunct="0">
              <a:lnSpc>
                <a:spcPct val="90000"/>
              </a:lnSpc>
              <a:spcBef>
                <a:spcPct val="10000"/>
              </a:spcBef>
            </a:pPr>
            <a:r>
              <a:rPr lang="es-ES" b="1" i="1" dirty="0" smtClean="0">
                <a:latin typeface="Verdana" pitchFamily="34" charset="0"/>
              </a:rPr>
              <a:t>  - Analisi</a:t>
            </a:r>
            <a:endParaRPr lang="it-IT" sz="24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476375" y="188913"/>
            <a:ext cx="6481763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 eaLnBrk="0" hangingPunct="0">
              <a:spcBef>
                <a:spcPct val="50000"/>
              </a:spcBef>
            </a:pPr>
            <a:r>
              <a:rPr lang="it-IT" sz="3600" b="1" dirty="0" smtClean="0">
                <a:solidFill>
                  <a:schemeClr val="accent1"/>
                </a:solidFill>
                <a:latin typeface="Verdana" pitchFamily="34" charset="0"/>
              </a:rPr>
              <a:t>Cause di insuccesso</a:t>
            </a:r>
            <a:endParaRPr lang="it-IT" sz="3600" b="1" dirty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95536" y="1700808"/>
            <a:ext cx="8568952" cy="267509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marL="342900" indent="-342900" defTabSz="762000" eaLnBrk="0" hangingPunct="0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363538" algn="l"/>
              </a:tabLst>
            </a:pPr>
            <a:r>
              <a:rPr lang="es-ES" b="1" dirty="0" smtClean="0">
                <a:latin typeface="Verdana" pitchFamily="34" charset="0"/>
              </a:rPr>
              <a:t>Mancanza di familiarità con l’apparecchiatura</a:t>
            </a:r>
          </a:p>
          <a:p>
            <a:pPr marL="363538" indent="-363538" defTabSz="762000" eaLnBrk="0" hangingPunct="0">
              <a:spcBef>
                <a:spcPct val="50000"/>
              </a:spcBef>
              <a:buFontTx/>
              <a:buChar char="•"/>
              <a:tabLst>
                <a:tab pos="363538" algn="l"/>
              </a:tabLst>
            </a:pPr>
            <a:r>
              <a:rPr lang="es-ES" b="1" dirty="0" smtClean="0">
                <a:latin typeface="Verdana" pitchFamily="34" charset="0"/>
              </a:rPr>
              <a:t>Scarsa competenza</a:t>
            </a:r>
          </a:p>
          <a:p>
            <a:pPr marL="363538" indent="-363538" defTabSz="762000" eaLnBrk="0" hangingPunct="0">
              <a:spcBef>
                <a:spcPct val="50000"/>
              </a:spcBef>
              <a:buFontTx/>
              <a:buChar char="•"/>
              <a:tabLst>
                <a:tab pos="363538" algn="l"/>
              </a:tabLst>
            </a:pPr>
            <a:r>
              <a:rPr lang="es-ES" b="1" dirty="0" smtClean="0">
                <a:latin typeface="Verdana" pitchFamily="34" charset="0"/>
              </a:rPr>
              <a:t>Cattiva manutenzione dell’apparecchiatura</a:t>
            </a:r>
          </a:p>
          <a:p>
            <a:pPr marL="363538" indent="-363538" defTabSz="762000" eaLnBrk="0" hangingPunct="0">
              <a:spcBef>
                <a:spcPct val="50000"/>
              </a:spcBef>
              <a:buFontTx/>
              <a:buChar char="•"/>
              <a:tabLst>
                <a:tab pos="363538" algn="l"/>
              </a:tabLst>
            </a:pPr>
            <a:r>
              <a:rPr lang="es-ES" b="1" dirty="0" smtClean="0">
                <a:latin typeface="Verdana" pitchFamily="34" charset="0"/>
              </a:rPr>
              <a:t>FV </a:t>
            </a:r>
            <a:r>
              <a:rPr lang="it-IT" b="1" dirty="0" smtClean="0">
                <a:latin typeface="Verdana" pitchFamily="34" charset="0"/>
              </a:rPr>
              <a:t>refrattaria</a:t>
            </a:r>
            <a:endParaRPr lang="it-IT" b="1" dirty="0">
              <a:latin typeface="Verdana" pitchFamily="34" charset="0"/>
            </a:endParaRPr>
          </a:p>
          <a:p>
            <a:pPr marL="363538" indent="-363538" defTabSz="762000" eaLnBrk="0" hangingPunct="0">
              <a:spcBef>
                <a:spcPct val="50000"/>
              </a:spcBef>
              <a:buFontTx/>
              <a:buChar char="•"/>
              <a:tabLst>
                <a:tab pos="363538" algn="l"/>
              </a:tabLst>
            </a:pPr>
            <a:endParaRPr lang="it-IT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611560" y="2132856"/>
            <a:ext cx="8136904" cy="2380882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 tIns="154800" bIns="154800">
            <a:spAutoFit/>
          </a:bodyPr>
          <a:lstStyle/>
          <a:p>
            <a:pPr marL="363538" indent="-363538">
              <a:spcBef>
                <a:spcPct val="80000"/>
              </a:spcBef>
              <a:buFont typeface="Wingdings" pitchFamily="2" charset="2"/>
              <a:buChar char="Ø"/>
            </a:pPr>
            <a:r>
              <a:rPr lang="es-ES" b="1" dirty="0" smtClean="0">
                <a:latin typeface="Verdana" pitchFamily="34" charset="0"/>
              </a:rPr>
              <a:t>Adatto per adulti e bambini di più di 8 anni</a:t>
            </a:r>
          </a:p>
          <a:p>
            <a:pPr marL="363538" indent="-363538">
              <a:spcBef>
                <a:spcPct val="80000"/>
              </a:spcBef>
              <a:buFont typeface="Wingdings" pitchFamily="2" charset="2"/>
              <a:buChar char="Ø"/>
            </a:pPr>
            <a:r>
              <a:rPr lang="es-ES" b="1" dirty="0" smtClean="0">
                <a:latin typeface="Verdana" pitchFamily="34" charset="0"/>
              </a:rPr>
              <a:t>Fra 1 e 8 anni usare piastre pediatriche; se non disponibili, non sovrapporre le piastre</a:t>
            </a:r>
          </a:p>
          <a:p>
            <a:pPr marL="363538" indent="-363538">
              <a:spcBef>
                <a:spcPct val="80000"/>
              </a:spcBef>
              <a:buFont typeface="Wingdings" pitchFamily="2" charset="2"/>
              <a:buChar char="Ø"/>
            </a:pPr>
            <a:r>
              <a:rPr lang="es-ES" b="1" dirty="0" smtClean="0">
                <a:latin typeface="Verdana" pitchFamily="34" charset="0"/>
              </a:rPr>
              <a:t>Non utilizzare sotto l’anno di età</a:t>
            </a:r>
            <a:endParaRPr lang="it-IT" sz="2400" b="1" dirty="0">
              <a:latin typeface="Verdana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960438" y="188913"/>
            <a:ext cx="7313612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 eaLnBrk="0" hangingPunct="0">
              <a:spcBef>
                <a:spcPct val="50000"/>
              </a:spcBef>
            </a:pPr>
            <a:r>
              <a:rPr lang="it-IT" sz="3600" b="1" dirty="0" smtClean="0">
                <a:solidFill>
                  <a:schemeClr val="accent1"/>
                </a:solidFill>
                <a:latin typeface="Verdana" pitchFamily="34" charset="0"/>
              </a:rPr>
              <a:t>LIMITI D’USO</a:t>
            </a:r>
            <a:endParaRPr lang="it-IT" sz="3600" b="1" dirty="0">
              <a:solidFill>
                <a:schemeClr val="accent1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3B3A7-4E66-4470-A431-2F25F2CB9F3B}" type="slidenum">
              <a:rPr lang="it-IT" smtClean="0"/>
              <a:pPr>
                <a:defRPr/>
              </a:pPr>
              <a:t>17</a:t>
            </a:fld>
            <a:endParaRPr lang="it-IT" dirty="0"/>
          </a:p>
        </p:txBody>
      </p:sp>
      <p:pic>
        <p:nvPicPr>
          <p:cNvPr id="1026" name="Picture 2" descr="C:\Users\Paola\Documents\BOLIVIA\EMERGENZA BOLIVIA\IMMAGINI PER CORSO BOLIVIA\domande 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908720"/>
            <a:ext cx="4248000" cy="42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/>
          <p:cNvSpPr txBox="1"/>
          <p:nvPr/>
        </p:nvSpPr>
        <p:spPr>
          <a:xfrm rot="20224789">
            <a:off x="2002170" y="4819803"/>
            <a:ext cx="48965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600" dirty="0" smtClean="0">
                <a:latin typeface="Freestyle Script" panose="030804020302050B0404" pitchFamily="66" charset="0"/>
              </a:rPr>
              <a:t>DOMANDE?</a:t>
            </a:r>
            <a:endParaRPr lang="it-IT" sz="6600" dirty="0">
              <a:latin typeface="Freestyle Script" panose="0308040203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61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827088" y="1285860"/>
            <a:ext cx="7489825" cy="1197764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s-ES" b="1" dirty="0" smtClean="0">
                <a:latin typeface="Verdana" pitchFamily="34" charset="0"/>
              </a:rPr>
              <a:t>Rilevanza del problema (85% TV / FV) </a:t>
            </a:r>
          </a:p>
          <a:p>
            <a:pPr algn="ctr" eaLnBrk="0" hangingPunct="0"/>
            <a:r>
              <a:rPr lang="es-ES" b="1" dirty="0" smtClean="0">
                <a:latin typeface="Verdana" pitchFamily="34" charset="0"/>
              </a:rPr>
              <a:t>Defibrillazione: Il trattamento più efficace nei primi minuti di Arresto di Circolo</a:t>
            </a:r>
            <a:endParaRPr lang="it-IT" sz="2400" dirty="0">
              <a:latin typeface="Verdana" pitchFamily="34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051050" y="188913"/>
            <a:ext cx="5222875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 eaLnBrk="0" hangingPunct="0">
              <a:spcBef>
                <a:spcPct val="50000"/>
              </a:spcBef>
            </a:pPr>
            <a:r>
              <a:rPr lang="it-IT" sz="4000" b="1" dirty="0" smtClean="0">
                <a:solidFill>
                  <a:schemeClr val="accent1"/>
                </a:solidFill>
                <a:latin typeface="Verdana" pitchFamily="34" charset="0"/>
              </a:rPr>
              <a:t>conclusioni</a:t>
            </a:r>
            <a:endParaRPr lang="it-IT" sz="4000" b="1" dirty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21513" name="AutoShape 9"/>
          <p:cNvSpPr>
            <a:spLocks noChangeArrowheads="1"/>
          </p:cNvSpPr>
          <p:nvPr/>
        </p:nvSpPr>
        <p:spPr bwMode="auto">
          <a:xfrm>
            <a:off x="4392613" y="3071810"/>
            <a:ext cx="358775" cy="720725"/>
          </a:xfrm>
          <a:prstGeom prst="downArrow">
            <a:avLst>
              <a:gd name="adj1" fmla="val 50000"/>
              <a:gd name="adj2" fmla="val 50221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1584325" y="4043363"/>
            <a:ext cx="5975350" cy="52322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accent1"/>
                </a:solidFill>
                <a:latin typeface="Verdana" pitchFamily="34" charset="0"/>
              </a:rPr>
              <a:t>Rapidità = Successo</a:t>
            </a:r>
            <a:endParaRPr lang="it-IT" sz="2800" b="1" i="1" dirty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827088" y="5718175"/>
            <a:ext cx="74898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  <a:latin typeface="Verdana" pitchFamily="34" charset="0"/>
              </a:rPr>
              <a:t>RICORDA SEMPRE LA SICUREZZA!</a:t>
            </a:r>
            <a:endParaRPr lang="it-IT" sz="2800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21516" name="AutoShape 12"/>
          <p:cNvSpPr>
            <a:spLocks noChangeArrowheads="1"/>
          </p:cNvSpPr>
          <p:nvPr/>
        </p:nvSpPr>
        <p:spPr bwMode="auto">
          <a:xfrm>
            <a:off x="4392613" y="4784725"/>
            <a:ext cx="358775" cy="720725"/>
          </a:xfrm>
          <a:prstGeom prst="downArrow">
            <a:avLst>
              <a:gd name="adj1" fmla="val 50000"/>
              <a:gd name="adj2" fmla="val 50221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AutoShape 3"/>
          <p:cNvSpPr>
            <a:spLocks noChangeArrowheads="1"/>
          </p:cNvSpPr>
          <p:nvPr/>
        </p:nvSpPr>
        <p:spPr bwMode="auto">
          <a:xfrm>
            <a:off x="6829425" y="3602038"/>
            <a:ext cx="104775" cy="228600"/>
          </a:xfrm>
          <a:prstGeom prst="can">
            <a:avLst>
              <a:gd name="adj" fmla="val 54545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0" tIns="0" rIns="0" bIns="0">
            <a:spAutoFit/>
          </a:bodyPr>
          <a:lstStyle/>
          <a:p>
            <a:endParaRPr lang="it-IT"/>
          </a:p>
        </p:txBody>
      </p:sp>
      <p:sp>
        <p:nvSpPr>
          <p:cNvPr id="47161" name="Rectangle 57"/>
          <p:cNvSpPr>
            <a:spLocks noChangeArrowheads="1"/>
          </p:cNvSpPr>
          <p:nvPr/>
        </p:nvSpPr>
        <p:spPr bwMode="auto">
          <a:xfrm>
            <a:off x="2198688" y="4560888"/>
            <a:ext cx="1266825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0" tIns="0" rIns="0" bIns="0">
            <a:spAutoFit/>
          </a:bodyPr>
          <a:lstStyle/>
          <a:p>
            <a:endParaRPr lang="it-IT"/>
          </a:p>
        </p:txBody>
      </p:sp>
      <p:sp>
        <p:nvSpPr>
          <p:cNvPr id="47162" name="Rectangle 58"/>
          <p:cNvSpPr>
            <a:spLocks noChangeArrowheads="1"/>
          </p:cNvSpPr>
          <p:nvPr/>
        </p:nvSpPr>
        <p:spPr bwMode="auto">
          <a:xfrm>
            <a:off x="3419475" y="4560888"/>
            <a:ext cx="992188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0" tIns="0" rIns="0" bIns="0">
            <a:spAutoFit/>
          </a:bodyPr>
          <a:lstStyle/>
          <a:p>
            <a:endParaRPr lang="it-IT"/>
          </a:p>
        </p:txBody>
      </p:sp>
      <p:sp>
        <p:nvSpPr>
          <p:cNvPr id="47163" name="Rectangle 59"/>
          <p:cNvSpPr>
            <a:spLocks noChangeArrowheads="1"/>
          </p:cNvSpPr>
          <p:nvPr/>
        </p:nvSpPr>
        <p:spPr bwMode="auto">
          <a:xfrm>
            <a:off x="3287713" y="4503738"/>
            <a:ext cx="1009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0" tIns="0" rIns="0" bIns="0">
            <a:spAutoFit/>
          </a:bodyPr>
          <a:lstStyle/>
          <a:p>
            <a:endParaRPr lang="it-IT"/>
          </a:p>
        </p:txBody>
      </p:sp>
      <p:sp>
        <p:nvSpPr>
          <p:cNvPr id="47166" name="Rectangle 62"/>
          <p:cNvSpPr>
            <a:spLocks noChangeArrowheads="1"/>
          </p:cNvSpPr>
          <p:nvPr/>
        </p:nvSpPr>
        <p:spPr bwMode="auto">
          <a:xfrm>
            <a:off x="4810125" y="4457700"/>
            <a:ext cx="2062163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0" tIns="0" rIns="0" bIns="0">
            <a:spAutoFit/>
          </a:bodyPr>
          <a:lstStyle/>
          <a:p>
            <a:endParaRPr lang="it-IT"/>
          </a:p>
        </p:txBody>
      </p:sp>
      <p:sp>
        <p:nvSpPr>
          <p:cNvPr id="47167" name="Rectangle 63"/>
          <p:cNvSpPr>
            <a:spLocks noChangeArrowheads="1"/>
          </p:cNvSpPr>
          <p:nvPr/>
        </p:nvSpPr>
        <p:spPr bwMode="auto">
          <a:xfrm>
            <a:off x="7229475" y="4513263"/>
            <a:ext cx="1074738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0" tIns="0" rIns="0" bIns="0">
            <a:spAutoFit/>
          </a:bodyPr>
          <a:lstStyle/>
          <a:p>
            <a:endParaRPr lang="it-IT"/>
          </a:p>
        </p:txBody>
      </p:sp>
      <p:sp>
        <p:nvSpPr>
          <p:cNvPr id="47168" name="Rectangle 64"/>
          <p:cNvSpPr>
            <a:spLocks noChangeArrowheads="1"/>
          </p:cNvSpPr>
          <p:nvPr/>
        </p:nvSpPr>
        <p:spPr bwMode="auto">
          <a:xfrm>
            <a:off x="7170738" y="4448175"/>
            <a:ext cx="1084262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0" tIns="0" rIns="0" bIns="0">
            <a:spAutoFit/>
          </a:bodyPr>
          <a:lstStyle/>
          <a:p>
            <a:endParaRPr lang="it-IT"/>
          </a:p>
        </p:txBody>
      </p:sp>
      <p:sp>
        <p:nvSpPr>
          <p:cNvPr id="47178" name="AutoShape 74"/>
          <p:cNvSpPr>
            <a:spLocks noChangeArrowheads="1"/>
          </p:cNvSpPr>
          <p:nvPr/>
        </p:nvSpPr>
        <p:spPr bwMode="auto">
          <a:xfrm>
            <a:off x="6829425" y="3519488"/>
            <a:ext cx="104775" cy="198437"/>
          </a:xfrm>
          <a:prstGeom prst="can">
            <a:avLst>
              <a:gd name="adj" fmla="val 47348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0" tIns="0" rIns="0" bIns="0">
            <a:spAutoFit/>
          </a:bodyPr>
          <a:lstStyle/>
          <a:p>
            <a:endParaRPr lang="it-IT"/>
          </a:p>
        </p:txBody>
      </p:sp>
      <p:sp>
        <p:nvSpPr>
          <p:cNvPr id="47179" name="AutoShape 75"/>
          <p:cNvSpPr>
            <a:spLocks noChangeArrowheads="1"/>
          </p:cNvSpPr>
          <p:nvPr/>
        </p:nvSpPr>
        <p:spPr bwMode="auto">
          <a:xfrm>
            <a:off x="6732588" y="2919413"/>
            <a:ext cx="301625" cy="692150"/>
          </a:xfrm>
          <a:prstGeom prst="can">
            <a:avLst>
              <a:gd name="adj" fmla="val 57368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0" tIns="0" rIns="0" bIns="0">
            <a:spAutoFit/>
          </a:bodyPr>
          <a:lstStyle/>
          <a:p>
            <a:endParaRPr lang="it-IT"/>
          </a:p>
        </p:txBody>
      </p:sp>
      <p:grpSp>
        <p:nvGrpSpPr>
          <p:cNvPr id="2" name="Group 76"/>
          <p:cNvGrpSpPr>
            <a:grpSpLocks/>
          </p:cNvGrpSpPr>
          <p:nvPr/>
        </p:nvGrpSpPr>
        <p:grpSpPr bwMode="auto">
          <a:xfrm>
            <a:off x="6732588" y="2816225"/>
            <a:ext cx="301625" cy="195263"/>
            <a:chOff x="4080" y="912"/>
            <a:chExt cx="96" cy="96"/>
          </a:xfrm>
        </p:grpSpPr>
        <p:sp>
          <p:nvSpPr>
            <p:cNvPr id="47181" name="Line 77"/>
            <p:cNvSpPr>
              <a:spLocks noChangeShapeType="1"/>
            </p:cNvSpPr>
            <p:nvPr/>
          </p:nvSpPr>
          <p:spPr bwMode="auto">
            <a:xfrm flipH="1">
              <a:off x="4080" y="91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47182" name="Line 78"/>
            <p:cNvSpPr>
              <a:spLocks noChangeShapeType="1"/>
            </p:cNvSpPr>
            <p:nvPr/>
          </p:nvSpPr>
          <p:spPr bwMode="auto">
            <a:xfrm>
              <a:off x="4128" y="91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</p:grpSp>
      <p:sp>
        <p:nvSpPr>
          <p:cNvPr id="47183" name="Freeform 79"/>
          <p:cNvSpPr>
            <a:spLocks/>
          </p:cNvSpPr>
          <p:nvPr/>
        </p:nvSpPr>
        <p:spPr bwMode="auto">
          <a:xfrm>
            <a:off x="6829425" y="3717925"/>
            <a:ext cx="423863" cy="515938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55" y="141"/>
              </a:cxn>
              <a:cxn ang="0">
                <a:pos x="94" y="131"/>
              </a:cxn>
              <a:cxn ang="0">
                <a:pos x="129" y="41"/>
              </a:cxn>
              <a:cxn ang="0">
                <a:pos x="177" y="73"/>
              </a:cxn>
              <a:cxn ang="0">
                <a:pos x="183" y="93"/>
              </a:cxn>
              <a:cxn ang="0">
                <a:pos x="186" y="102"/>
              </a:cxn>
              <a:cxn ang="0">
                <a:pos x="180" y="221"/>
              </a:cxn>
            </a:cxnLst>
            <a:rect l="0" t="0" r="r" b="b"/>
            <a:pathLst>
              <a:path w="198" h="221">
                <a:moveTo>
                  <a:pt x="23" y="0"/>
                </a:moveTo>
                <a:cubicBezTo>
                  <a:pt x="25" y="62"/>
                  <a:pt x="0" y="116"/>
                  <a:pt x="55" y="141"/>
                </a:cubicBezTo>
                <a:cubicBezTo>
                  <a:pt x="59" y="141"/>
                  <a:pt x="88" y="143"/>
                  <a:pt x="94" y="131"/>
                </a:cubicBezTo>
                <a:cubicBezTo>
                  <a:pt x="109" y="102"/>
                  <a:pt x="94" y="52"/>
                  <a:pt x="129" y="41"/>
                </a:cubicBezTo>
                <a:cubicBezTo>
                  <a:pt x="160" y="47"/>
                  <a:pt x="159" y="50"/>
                  <a:pt x="177" y="73"/>
                </a:cubicBezTo>
                <a:cubicBezTo>
                  <a:pt x="179" y="80"/>
                  <a:pt x="181" y="86"/>
                  <a:pt x="183" y="93"/>
                </a:cubicBezTo>
                <a:cubicBezTo>
                  <a:pt x="184" y="96"/>
                  <a:pt x="186" y="102"/>
                  <a:pt x="186" y="102"/>
                </a:cubicBezTo>
                <a:cubicBezTo>
                  <a:pt x="183" y="217"/>
                  <a:pt x="198" y="180"/>
                  <a:pt x="180" y="221"/>
                </a:cubicBezTo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0" tIns="0" rIns="0" bIns="0">
            <a:spAutoFit/>
          </a:bodyPr>
          <a:lstStyle/>
          <a:p>
            <a:endParaRPr lang="it-IT"/>
          </a:p>
        </p:txBody>
      </p:sp>
      <p:sp>
        <p:nvSpPr>
          <p:cNvPr id="47185" name="Freeform 81"/>
          <p:cNvSpPr>
            <a:spLocks/>
          </p:cNvSpPr>
          <p:nvPr/>
        </p:nvSpPr>
        <p:spPr bwMode="auto">
          <a:xfrm>
            <a:off x="6829425" y="3717925"/>
            <a:ext cx="423863" cy="515938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55" y="141"/>
              </a:cxn>
              <a:cxn ang="0">
                <a:pos x="94" y="131"/>
              </a:cxn>
              <a:cxn ang="0">
                <a:pos x="129" y="41"/>
              </a:cxn>
              <a:cxn ang="0">
                <a:pos x="177" y="73"/>
              </a:cxn>
              <a:cxn ang="0">
                <a:pos x="183" y="93"/>
              </a:cxn>
              <a:cxn ang="0">
                <a:pos x="186" y="102"/>
              </a:cxn>
              <a:cxn ang="0">
                <a:pos x="180" y="221"/>
              </a:cxn>
            </a:cxnLst>
            <a:rect l="0" t="0" r="r" b="b"/>
            <a:pathLst>
              <a:path w="198" h="221">
                <a:moveTo>
                  <a:pt x="23" y="0"/>
                </a:moveTo>
                <a:cubicBezTo>
                  <a:pt x="25" y="62"/>
                  <a:pt x="0" y="116"/>
                  <a:pt x="55" y="141"/>
                </a:cubicBezTo>
                <a:cubicBezTo>
                  <a:pt x="59" y="141"/>
                  <a:pt x="88" y="143"/>
                  <a:pt x="94" y="131"/>
                </a:cubicBezTo>
                <a:cubicBezTo>
                  <a:pt x="109" y="102"/>
                  <a:pt x="94" y="52"/>
                  <a:pt x="129" y="41"/>
                </a:cubicBezTo>
                <a:cubicBezTo>
                  <a:pt x="160" y="47"/>
                  <a:pt x="159" y="50"/>
                  <a:pt x="177" y="73"/>
                </a:cubicBezTo>
                <a:cubicBezTo>
                  <a:pt x="179" y="80"/>
                  <a:pt x="181" y="86"/>
                  <a:pt x="183" y="93"/>
                </a:cubicBezTo>
                <a:cubicBezTo>
                  <a:pt x="184" y="96"/>
                  <a:pt x="186" y="102"/>
                  <a:pt x="186" y="102"/>
                </a:cubicBezTo>
                <a:cubicBezTo>
                  <a:pt x="183" y="217"/>
                  <a:pt x="198" y="180"/>
                  <a:pt x="180" y="22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0" tIns="0" rIns="0" bIns="0">
            <a:spAutoFit/>
          </a:bodyPr>
          <a:lstStyle/>
          <a:p>
            <a:endParaRPr lang="it-IT"/>
          </a:p>
        </p:txBody>
      </p:sp>
      <p:sp>
        <p:nvSpPr>
          <p:cNvPr id="47108" name="Freeform 4"/>
          <p:cNvSpPr>
            <a:spLocks/>
          </p:cNvSpPr>
          <p:nvPr/>
        </p:nvSpPr>
        <p:spPr bwMode="auto">
          <a:xfrm>
            <a:off x="759683" y="1927945"/>
            <a:ext cx="7704138" cy="3590925"/>
          </a:xfrm>
          <a:custGeom>
            <a:avLst/>
            <a:gdLst/>
            <a:ahLst/>
            <a:cxnLst>
              <a:cxn ang="0">
                <a:pos x="268" y="0"/>
              </a:cxn>
              <a:cxn ang="0">
                <a:pos x="216" y="4"/>
              </a:cxn>
              <a:cxn ang="0">
                <a:pos x="164" y="20"/>
              </a:cxn>
              <a:cxn ang="0">
                <a:pos x="120" y="44"/>
              </a:cxn>
              <a:cxn ang="0">
                <a:pos x="80" y="80"/>
              </a:cxn>
              <a:cxn ang="0">
                <a:pos x="44" y="120"/>
              </a:cxn>
              <a:cxn ang="0">
                <a:pos x="20" y="164"/>
              </a:cxn>
              <a:cxn ang="0">
                <a:pos x="4" y="216"/>
              </a:cxn>
              <a:cxn ang="0">
                <a:pos x="0" y="268"/>
              </a:cxn>
              <a:cxn ang="0">
                <a:pos x="0" y="1872"/>
              </a:cxn>
              <a:cxn ang="0">
                <a:pos x="4" y="1924"/>
              </a:cxn>
              <a:cxn ang="0">
                <a:pos x="20" y="1976"/>
              </a:cxn>
              <a:cxn ang="0">
                <a:pos x="44" y="2020"/>
              </a:cxn>
              <a:cxn ang="0">
                <a:pos x="80" y="2060"/>
              </a:cxn>
              <a:cxn ang="0">
                <a:pos x="120" y="2092"/>
              </a:cxn>
              <a:cxn ang="0">
                <a:pos x="164" y="2116"/>
              </a:cxn>
              <a:cxn ang="0">
                <a:pos x="216" y="2132"/>
              </a:cxn>
              <a:cxn ang="0">
                <a:pos x="268" y="2136"/>
              </a:cxn>
              <a:cxn ang="0">
                <a:pos x="5360" y="2136"/>
              </a:cxn>
              <a:cxn ang="0">
                <a:pos x="5416" y="2132"/>
              </a:cxn>
              <a:cxn ang="0">
                <a:pos x="5464" y="2116"/>
              </a:cxn>
              <a:cxn ang="0">
                <a:pos x="5508" y="2092"/>
              </a:cxn>
              <a:cxn ang="0">
                <a:pos x="5548" y="2060"/>
              </a:cxn>
              <a:cxn ang="0">
                <a:pos x="5584" y="2020"/>
              </a:cxn>
              <a:cxn ang="0">
                <a:pos x="5608" y="1976"/>
              </a:cxn>
              <a:cxn ang="0">
                <a:pos x="5624" y="1924"/>
              </a:cxn>
              <a:cxn ang="0">
                <a:pos x="5628" y="1872"/>
              </a:cxn>
              <a:cxn ang="0">
                <a:pos x="5628" y="268"/>
              </a:cxn>
              <a:cxn ang="0">
                <a:pos x="5624" y="216"/>
              </a:cxn>
              <a:cxn ang="0">
                <a:pos x="5608" y="164"/>
              </a:cxn>
              <a:cxn ang="0">
                <a:pos x="5584" y="120"/>
              </a:cxn>
              <a:cxn ang="0">
                <a:pos x="5548" y="80"/>
              </a:cxn>
              <a:cxn ang="0">
                <a:pos x="5508" y="44"/>
              </a:cxn>
              <a:cxn ang="0">
                <a:pos x="5464" y="20"/>
              </a:cxn>
              <a:cxn ang="0">
                <a:pos x="5416" y="4"/>
              </a:cxn>
              <a:cxn ang="0">
                <a:pos x="5360" y="0"/>
              </a:cxn>
              <a:cxn ang="0">
                <a:pos x="268" y="0"/>
              </a:cxn>
            </a:cxnLst>
            <a:rect l="0" t="0" r="r" b="b"/>
            <a:pathLst>
              <a:path w="5628" h="2136">
                <a:moveTo>
                  <a:pt x="268" y="0"/>
                </a:moveTo>
                <a:lnTo>
                  <a:pt x="216" y="4"/>
                </a:lnTo>
                <a:lnTo>
                  <a:pt x="164" y="20"/>
                </a:lnTo>
                <a:lnTo>
                  <a:pt x="120" y="44"/>
                </a:lnTo>
                <a:lnTo>
                  <a:pt x="80" y="80"/>
                </a:lnTo>
                <a:lnTo>
                  <a:pt x="44" y="120"/>
                </a:lnTo>
                <a:lnTo>
                  <a:pt x="20" y="164"/>
                </a:lnTo>
                <a:lnTo>
                  <a:pt x="4" y="216"/>
                </a:lnTo>
                <a:lnTo>
                  <a:pt x="0" y="268"/>
                </a:lnTo>
                <a:lnTo>
                  <a:pt x="0" y="1872"/>
                </a:lnTo>
                <a:lnTo>
                  <a:pt x="4" y="1924"/>
                </a:lnTo>
                <a:lnTo>
                  <a:pt x="20" y="1976"/>
                </a:lnTo>
                <a:lnTo>
                  <a:pt x="44" y="2020"/>
                </a:lnTo>
                <a:lnTo>
                  <a:pt x="80" y="2060"/>
                </a:lnTo>
                <a:lnTo>
                  <a:pt x="120" y="2092"/>
                </a:lnTo>
                <a:lnTo>
                  <a:pt x="164" y="2116"/>
                </a:lnTo>
                <a:lnTo>
                  <a:pt x="216" y="2132"/>
                </a:lnTo>
                <a:lnTo>
                  <a:pt x="268" y="2136"/>
                </a:lnTo>
                <a:lnTo>
                  <a:pt x="5360" y="2136"/>
                </a:lnTo>
                <a:lnTo>
                  <a:pt x="5416" y="2132"/>
                </a:lnTo>
                <a:lnTo>
                  <a:pt x="5464" y="2116"/>
                </a:lnTo>
                <a:lnTo>
                  <a:pt x="5508" y="2092"/>
                </a:lnTo>
                <a:lnTo>
                  <a:pt x="5548" y="2060"/>
                </a:lnTo>
                <a:lnTo>
                  <a:pt x="5584" y="2020"/>
                </a:lnTo>
                <a:lnTo>
                  <a:pt x="5608" y="1976"/>
                </a:lnTo>
                <a:lnTo>
                  <a:pt x="5624" y="1924"/>
                </a:lnTo>
                <a:lnTo>
                  <a:pt x="5628" y="1872"/>
                </a:lnTo>
                <a:lnTo>
                  <a:pt x="5628" y="268"/>
                </a:lnTo>
                <a:lnTo>
                  <a:pt x="5624" y="216"/>
                </a:lnTo>
                <a:lnTo>
                  <a:pt x="5608" y="164"/>
                </a:lnTo>
                <a:lnTo>
                  <a:pt x="5584" y="120"/>
                </a:lnTo>
                <a:lnTo>
                  <a:pt x="5548" y="80"/>
                </a:lnTo>
                <a:lnTo>
                  <a:pt x="5508" y="44"/>
                </a:lnTo>
                <a:lnTo>
                  <a:pt x="5464" y="20"/>
                </a:lnTo>
                <a:lnTo>
                  <a:pt x="5416" y="4"/>
                </a:lnTo>
                <a:lnTo>
                  <a:pt x="5360" y="0"/>
                </a:lnTo>
                <a:lnTo>
                  <a:pt x="268" y="0"/>
                </a:lnTo>
                <a:close/>
              </a:path>
            </a:pathLst>
          </a:custGeom>
          <a:solidFill>
            <a:srgbClr val="003399"/>
          </a:solidFill>
          <a:ln w="57150" cmpd="sng">
            <a:solidFill>
              <a:srgbClr val="FFFF00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0" tIns="0" rIns="0" bIns="0">
            <a:spAutoFit/>
          </a:bodyPr>
          <a:lstStyle/>
          <a:p>
            <a:endParaRPr lang="it-IT"/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1871663" y="3040063"/>
            <a:ext cx="854075" cy="836612"/>
            <a:chOff x="1864" y="2255"/>
            <a:chExt cx="644" cy="525"/>
          </a:xfrm>
        </p:grpSpPr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868" y="2259"/>
              <a:ext cx="633" cy="521"/>
              <a:chOff x="1868" y="2259"/>
              <a:chExt cx="633" cy="521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989" y="2259"/>
                <a:ext cx="394" cy="521"/>
                <a:chOff x="1989" y="2259"/>
                <a:chExt cx="394" cy="521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992" y="2259"/>
                  <a:ext cx="391" cy="521"/>
                  <a:chOff x="1992" y="2259"/>
                  <a:chExt cx="391" cy="521"/>
                </a:xfrm>
              </p:grpSpPr>
              <p:sp>
                <p:nvSpPr>
                  <p:cNvPr id="47113" name="AutoShape 9"/>
                  <p:cNvSpPr>
                    <a:spLocks noChangeArrowheads="1"/>
                  </p:cNvSpPr>
                  <p:nvPr/>
                </p:nvSpPr>
                <p:spPr bwMode="auto">
                  <a:xfrm>
                    <a:off x="1992" y="2259"/>
                    <a:ext cx="390" cy="521"/>
                  </a:xfrm>
                  <a:prstGeom prst="roundRect">
                    <a:avLst>
                      <a:gd name="adj" fmla="val 12444"/>
                    </a:avLst>
                  </a:prstGeom>
                  <a:solidFill>
                    <a:srgbClr val="00E0E0"/>
                  </a:solidFill>
                  <a:ln w="1270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711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992" y="2465"/>
                    <a:ext cx="391" cy="85"/>
                  </a:xfrm>
                  <a:prstGeom prst="rect">
                    <a:avLst/>
                  </a:prstGeom>
                  <a:solidFill>
                    <a:srgbClr val="008080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7115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1992" y="2501"/>
                    <a:ext cx="391" cy="277"/>
                  </a:xfrm>
                  <a:prstGeom prst="roundRect">
                    <a:avLst>
                      <a:gd name="adj" fmla="val 12389"/>
                    </a:avLst>
                  </a:prstGeom>
                  <a:solidFill>
                    <a:srgbClr val="00E0E0"/>
                  </a:solidFill>
                  <a:ln w="1270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sp>
              <p:nvSpPr>
                <p:cNvPr id="47116" name="Freeform 12"/>
                <p:cNvSpPr>
                  <a:spLocks/>
                </p:cNvSpPr>
                <p:nvPr/>
              </p:nvSpPr>
              <p:spPr bwMode="auto">
                <a:xfrm>
                  <a:off x="1989" y="2259"/>
                  <a:ext cx="388" cy="205"/>
                </a:xfrm>
                <a:custGeom>
                  <a:avLst/>
                  <a:gdLst/>
                  <a:ahLst/>
                  <a:cxnLst>
                    <a:cxn ang="0">
                      <a:pos x="461" y="1224"/>
                    </a:cxn>
                    <a:cxn ang="0">
                      <a:pos x="461" y="459"/>
                    </a:cxn>
                    <a:cxn ang="0">
                      <a:pos x="0" y="216"/>
                    </a:cxn>
                    <a:cxn ang="0">
                      <a:pos x="9" y="175"/>
                    </a:cxn>
                    <a:cxn ang="0">
                      <a:pos x="29" y="130"/>
                    </a:cxn>
                    <a:cxn ang="0">
                      <a:pos x="55" y="90"/>
                    </a:cxn>
                    <a:cxn ang="0">
                      <a:pos x="83" y="60"/>
                    </a:cxn>
                    <a:cxn ang="0">
                      <a:pos x="117" y="35"/>
                    </a:cxn>
                    <a:cxn ang="0">
                      <a:pos x="150" y="18"/>
                    </a:cxn>
                    <a:cxn ang="0">
                      <a:pos x="184" y="5"/>
                    </a:cxn>
                    <a:cxn ang="0">
                      <a:pos x="206" y="0"/>
                    </a:cxn>
                    <a:cxn ang="0">
                      <a:pos x="1733" y="1"/>
                    </a:cxn>
                    <a:cxn ang="0">
                      <a:pos x="1759" y="7"/>
                    </a:cxn>
                    <a:cxn ang="0">
                      <a:pos x="1796" y="21"/>
                    </a:cxn>
                    <a:cxn ang="0">
                      <a:pos x="1825" y="34"/>
                    </a:cxn>
                    <a:cxn ang="0">
                      <a:pos x="1849" y="52"/>
                    </a:cxn>
                    <a:cxn ang="0">
                      <a:pos x="1874" y="73"/>
                    </a:cxn>
                    <a:cxn ang="0">
                      <a:pos x="1900" y="104"/>
                    </a:cxn>
                    <a:cxn ang="0">
                      <a:pos x="1915" y="131"/>
                    </a:cxn>
                    <a:cxn ang="0">
                      <a:pos x="1928" y="158"/>
                    </a:cxn>
                    <a:cxn ang="0">
                      <a:pos x="1940" y="199"/>
                    </a:cxn>
                    <a:cxn ang="0">
                      <a:pos x="1484" y="450"/>
                    </a:cxn>
                    <a:cxn ang="0">
                      <a:pos x="1484" y="1233"/>
                    </a:cxn>
                    <a:cxn ang="0">
                      <a:pos x="1357" y="1233"/>
                    </a:cxn>
                    <a:cxn ang="0">
                      <a:pos x="1357" y="380"/>
                    </a:cxn>
                    <a:cxn ang="0">
                      <a:pos x="589" y="380"/>
                    </a:cxn>
                    <a:cxn ang="0">
                      <a:pos x="589" y="1233"/>
                    </a:cxn>
                    <a:cxn ang="0">
                      <a:pos x="461" y="1224"/>
                    </a:cxn>
                  </a:cxnLst>
                  <a:rect l="0" t="0" r="r" b="b"/>
                  <a:pathLst>
                    <a:path w="1940" h="1233">
                      <a:moveTo>
                        <a:pt x="461" y="1224"/>
                      </a:moveTo>
                      <a:lnTo>
                        <a:pt x="461" y="459"/>
                      </a:lnTo>
                      <a:lnTo>
                        <a:pt x="0" y="216"/>
                      </a:lnTo>
                      <a:lnTo>
                        <a:pt x="9" y="175"/>
                      </a:lnTo>
                      <a:lnTo>
                        <a:pt x="29" y="130"/>
                      </a:lnTo>
                      <a:lnTo>
                        <a:pt x="55" y="90"/>
                      </a:lnTo>
                      <a:lnTo>
                        <a:pt x="83" y="60"/>
                      </a:lnTo>
                      <a:lnTo>
                        <a:pt x="117" y="35"/>
                      </a:lnTo>
                      <a:lnTo>
                        <a:pt x="150" y="18"/>
                      </a:lnTo>
                      <a:lnTo>
                        <a:pt x="184" y="5"/>
                      </a:lnTo>
                      <a:lnTo>
                        <a:pt x="206" y="0"/>
                      </a:lnTo>
                      <a:lnTo>
                        <a:pt x="1733" y="1"/>
                      </a:lnTo>
                      <a:lnTo>
                        <a:pt x="1759" y="7"/>
                      </a:lnTo>
                      <a:lnTo>
                        <a:pt x="1796" y="21"/>
                      </a:lnTo>
                      <a:lnTo>
                        <a:pt x="1825" y="34"/>
                      </a:lnTo>
                      <a:lnTo>
                        <a:pt x="1849" y="52"/>
                      </a:lnTo>
                      <a:lnTo>
                        <a:pt x="1874" y="73"/>
                      </a:lnTo>
                      <a:lnTo>
                        <a:pt x="1900" y="104"/>
                      </a:lnTo>
                      <a:lnTo>
                        <a:pt x="1915" y="131"/>
                      </a:lnTo>
                      <a:lnTo>
                        <a:pt x="1928" y="158"/>
                      </a:lnTo>
                      <a:lnTo>
                        <a:pt x="1940" y="199"/>
                      </a:lnTo>
                      <a:lnTo>
                        <a:pt x="1484" y="450"/>
                      </a:lnTo>
                      <a:lnTo>
                        <a:pt x="1484" y="1233"/>
                      </a:lnTo>
                      <a:lnTo>
                        <a:pt x="1357" y="1233"/>
                      </a:lnTo>
                      <a:lnTo>
                        <a:pt x="1357" y="380"/>
                      </a:lnTo>
                      <a:lnTo>
                        <a:pt x="589" y="380"/>
                      </a:lnTo>
                      <a:lnTo>
                        <a:pt x="589" y="1233"/>
                      </a:lnTo>
                      <a:lnTo>
                        <a:pt x="461" y="1224"/>
                      </a:lnTo>
                      <a:close/>
                    </a:path>
                  </a:pathLst>
                </a:custGeom>
                <a:solidFill>
                  <a:srgbClr val="008080"/>
                </a:solidFill>
                <a:ln w="127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lIns="0" tIns="0" rIns="0" bIns="0">
                  <a:spAutoFit/>
                </a:bodyPr>
                <a:lstStyle/>
                <a:p>
                  <a:endParaRPr lang="it-IT"/>
                </a:p>
              </p:txBody>
            </p:sp>
          </p:grpSp>
          <p:grpSp>
            <p:nvGrpSpPr>
              <p:cNvPr id="7" name="Group 13"/>
              <p:cNvGrpSpPr>
                <a:grpSpLocks/>
              </p:cNvGrpSpPr>
              <p:nvPr/>
            </p:nvGrpSpPr>
            <p:grpSpPr bwMode="auto">
              <a:xfrm>
                <a:off x="2088" y="2557"/>
                <a:ext cx="187" cy="164"/>
                <a:chOff x="2088" y="2557"/>
                <a:chExt cx="187" cy="164"/>
              </a:xfrm>
            </p:grpSpPr>
            <p:grpSp>
              <p:nvGrpSpPr>
                <p:cNvPr id="8" name="Group 14"/>
                <p:cNvGrpSpPr>
                  <a:grpSpLocks/>
                </p:cNvGrpSpPr>
                <p:nvPr/>
              </p:nvGrpSpPr>
              <p:grpSpPr bwMode="auto">
                <a:xfrm>
                  <a:off x="2088" y="2686"/>
                  <a:ext cx="53" cy="35"/>
                  <a:chOff x="2088" y="2686"/>
                  <a:chExt cx="53" cy="35"/>
                </a:xfrm>
              </p:grpSpPr>
              <p:sp>
                <p:nvSpPr>
                  <p:cNvPr id="47119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2088" y="2686"/>
                    <a:ext cx="53" cy="31"/>
                  </a:xfrm>
                  <a:prstGeom prst="rect">
                    <a:avLst/>
                  </a:prstGeom>
                  <a:solidFill>
                    <a:srgbClr val="C0FFFF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7120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2088" y="2690"/>
                    <a:ext cx="53" cy="31"/>
                  </a:xfrm>
                  <a:prstGeom prst="rect">
                    <a:avLst/>
                  </a:prstGeom>
                  <a:solidFill>
                    <a:srgbClr val="C0FFFF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grpSp>
              <p:nvGrpSpPr>
                <p:cNvPr id="9" name="Group 17"/>
                <p:cNvGrpSpPr>
                  <a:grpSpLocks/>
                </p:cNvGrpSpPr>
                <p:nvPr/>
              </p:nvGrpSpPr>
              <p:grpSpPr bwMode="auto">
                <a:xfrm>
                  <a:off x="2155" y="2686"/>
                  <a:ext cx="53" cy="35"/>
                  <a:chOff x="2155" y="2686"/>
                  <a:chExt cx="53" cy="35"/>
                </a:xfrm>
              </p:grpSpPr>
              <p:sp>
                <p:nvSpPr>
                  <p:cNvPr id="47122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2155" y="2686"/>
                    <a:ext cx="53" cy="31"/>
                  </a:xfrm>
                  <a:prstGeom prst="rect">
                    <a:avLst/>
                  </a:prstGeom>
                  <a:solidFill>
                    <a:srgbClr val="C0FFFF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7123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2155" y="2690"/>
                    <a:ext cx="53" cy="31"/>
                  </a:xfrm>
                  <a:prstGeom prst="rect">
                    <a:avLst/>
                  </a:prstGeom>
                  <a:solidFill>
                    <a:srgbClr val="C0FFFF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grpSp>
              <p:nvGrpSpPr>
                <p:cNvPr id="10" name="Group 20"/>
                <p:cNvGrpSpPr>
                  <a:grpSpLocks/>
                </p:cNvGrpSpPr>
                <p:nvPr/>
              </p:nvGrpSpPr>
              <p:grpSpPr bwMode="auto">
                <a:xfrm>
                  <a:off x="2222" y="2686"/>
                  <a:ext cx="53" cy="35"/>
                  <a:chOff x="2222" y="2686"/>
                  <a:chExt cx="53" cy="35"/>
                </a:xfrm>
              </p:grpSpPr>
              <p:sp>
                <p:nvSpPr>
                  <p:cNvPr id="47125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2222" y="2686"/>
                    <a:ext cx="53" cy="31"/>
                  </a:xfrm>
                  <a:prstGeom prst="rect">
                    <a:avLst/>
                  </a:prstGeom>
                  <a:solidFill>
                    <a:srgbClr val="C0FFFF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7126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2222" y="2690"/>
                    <a:ext cx="53" cy="31"/>
                  </a:xfrm>
                  <a:prstGeom prst="rect">
                    <a:avLst/>
                  </a:prstGeom>
                  <a:solidFill>
                    <a:srgbClr val="C0FFFF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grpSp>
              <p:nvGrpSpPr>
                <p:cNvPr id="11" name="Group 23"/>
                <p:cNvGrpSpPr>
                  <a:grpSpLocks/>
                </p:cNvGrpSpPr>
                <p:nvPr/>
              </p:nvGrpSpPr>
              <p:grpSpPr bwMode="auto">
                <a:xfrm>
                  <a:off x="2088" y="2643"/>
                  <a:ext cx="53" cy="35"/>
                  <a:chOff x="2088" y="2643"/>
                  <a:chExt cx="53" cy="35"/>
                </a:xfrm>
              </p:grpSpPr>
              <p:sp>
                <p:nvSpPr>
                  <p:cNvPr id="47128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2088" y="2643"/>
                    <a:ext cx="53" cy="31"/>
                  </a:xfrm>
                  <a:prstGeom prst="rect">
                    <a:avLst/>
                  </a:prstGeom>
                  <a:solidFill>
                    <a:srgbClr val="C0FFFF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7129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2088" y="2647"/>
                    <a:ext cx="53" cy="31"/>
                  </a:xfrm>
                  <a:prstGeom prst="rect">
                    <a:avLst/>
                  </a:prstGeom>
                  <a:solidFill>
                    <a:srgbClr val="C0FFFF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grpSp>
              <p:nvGrpSpPr>
                <p:cNvPr id="12" name="Group 26"/>
                <p:cNvGrpSpPr>
                  <a:grpSpLocks/>
                </p:cNvGrpSpPr>
                <p:nvPr/>
              </p:nvGrpSpPr>
              <p:grpSpPr bwMode="auto">
                <a:xfrm>
                  <a:off x="2088" y="2600"/>
                  <a:ext cx="53" cy="35"/>
                  <a:chOff x="2088" y="2600"/>
                  <a:chExt cx="53" cy="35"/>
                </a:xfrm>
              </p:grpSpPr>
              <p:sp>
                <p:nvSpPr>
                  <p:cNvPr id="47131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2088" y="2600"/>
                    <a:ext cx="53" cy="30"/>
                  </a:xfrm>
                  <a:prstGeom prst="rect">
                    <a:avLst/>
                  </a:prstGeom>
                  <a:solidFill>
                    <a:srgbClr val="C0FFFF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7132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2088" y="2604"/>
                    <a:ext cx="53" cy="31"/>
                  </a:xfrm>
                  <a:prstGeom prst="rect">
                    <a:avLst/>
                  </a:prstGeom>
                  <a:solidFill>
                    <a:srgbClr val="C0FFFF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grpSp>
              <p:nvGrpSpPr>
                <p:cNvPr id="13" name="Group 29"/>
                <p:cNvGrpSpPr>
                  <a:grpSpLocks/>
                </p:cNvGrpSpPr>
                <p:nvPr/>
              </p:nvGrpSpPr>
              <p:grpSpPr bwMode="auto">
                <a:xfrm>
                  <a:off x="2088" y="2557"/>
                  <a:ext cx="53" cy="35"/>
                  <a:chOff x="2088" y="2557"/>
                  <a:chExt cx="53" cy="35"/>
                </a:xfrm>
              </p:grpSpPr>
              <p:sp>
                <p:nvSpPr>
                  <p:cNvPr id="47134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2088" y="2557"/>
                    <a:ext cx="53" cy="30"/>
                  </a:xfrm>
                  <a:prstGeom prst="rect">
                    <a:avLst/>
                  </a:prstGeom>
                  <a:solidFill>
                    <a:srgbClr val="C0FFFF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7135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2088" y="2561"/>
                    <a:ext cx="53" cy="31"/>
                  </a:xfrm>
                  <a:prstGeom prst="rect">
                    <a:avLst/>
                  </a:prstGeom>
                  <a:solidFill>
                    <a:srgbClr val="C0FFFF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grpSp>
              <p:nvGrpSpPr>
                <p:cNvPr id="14" name="Group 32"/>
                <p:cNvGrpSpPr>
                  <a:grpSpLocks/>
                </p:cNvGrpSpPr>
                <p:nvPr/>
              </p:nvGrpSpPr>
              <p:grpSpPr bwMode="auto">
                <a:xfrm>
                  <a:off x="2155" y="2643"/>
                  <a:ext cx="53" cy="35"/>
                  <a:chOff x="2155" y="2643"/>
                  <a:chExt cx="53" cy="35"/>
                </a:xfrm>
              </p:grpSpPr>
              <p:sp>
                <p:nvSpPr>
                  <p:cNvPr id="47137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2155" y="2643"/>
                    <a:ext cx="53" cy="31"/>
                  </a:xfrm>
                  <a:prstGeom prst="rect">
                    <a:avLst/>
                  </a:prstGeom>
                  <a:solidFill>
                    <a:srgbClr val="C0FFFF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7138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2155" y="2647"/>
                    <a:ext cx="53" cy="31"/>
                  </a:xfrm>
                  <a:prstGeom prst="rect">
                    <a:avLst/>
                  </a:prstGeom>
                  <a:solidFill>
                    <a:srgbClr val="C0FFFF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grpSp>
              <p:nvGrpSpPr>
                <p:cNvPr id="15" name="Group 35"/>
                <p:cNvGrpSpPr>
                  <a:grpSpLocks/>
                </p:cNvGrpSpPr>
                <p:nvPr/>
              </p:nvGrpSpPr>
              <p:grpSpPr bwMode="auto">
                <a:xfrm>
                  <a:off x="2155" y="2600"/>
                  <a:ext cx="53" cy="35"/>
                  <a:chOff x="2155" y="2600"/>
                  <a:chExt cx="53" cy="35"/>
                </a:xfrm>
              </p:grpSpPr>
              <p:sp>
                <p:nvSpPr>
                  <p:cNvPr id="47140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2155" y="2600"/>
                    <a:ext cx="53" cy="30"/>
                  </a:xfrm>
                  <a:prstGeom prst="rect">
                    <a:avLst/>
                  </a:prstGeom>
                  <a:solidFill>
                    <a:srgbClr val="C0FFFF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7141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2155" y="2604"/>
                    <a:ext cx="53" cy="31"/>
                  </a:xfrm>
                  <a:prstGeom prst="rect">
                    <a:avLst/>
                  </a:prstGeom>
                  <a:solidFill>
                    <a:srgbClr val="C0FFFF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grpSp>
              <p:nvGrpSpPr>
                <p:cNvPr id="16" name="Group 38"/>
                <p:cNvGrpSpPr>
                  <a:grpSpLocks/>
                </p:cNvGrpSpPr>
                <p:nvPr/>
              </p:nvGrpSpPr>
              <p:grpSpPr bwMode="auto">
                <a:xfrm>
                  <a:off x="2155" y="2557"/>
                  <a:ext cx="53" cy="35"/>
                  <a:chOff x="2155" y="2557"/>
                  <a:chExt cx="53" cy="35"/>
                </a:xfrm>
              </p:grpSpPr>
              <p:sp>
                <p:nvSpPr>
                  <p:cNvPr id="47143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2155" y="2557"/>
                    <a:ext cx="53" cy="30"/>
                  </a:xfrm>
                  <a:prstGeom prst="rect">
                    <a:avLst/>
                  </a:prstGeom>
                  <a:solidFill>
                    <a:srgbClr val="C0FFFF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7144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2155" y="2561"/>
                    <a:ext cx="53" cy="31"/>
                  </a:xfrm>
                  <a:prstGeom prst="rect">
                    <a:avLst/>
                  </a:prstGeom>
                  <a:solidFill>
                    <a:srgbClr val="C0FFFF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grpSp>
              <p:nvGrpSpPr>
                <p:cNvPr id="17" name="Group 41"/>
                <p:cNvGrpSpPr>
                  <a:grpSpLocks/>
                </p:cNvGrpSpPr>
                <p:nvPr/>
              </p:nvGrpSpPr>
              <p:grpSpPr bwMode="auto">
                <a:xfrm>
                  <a:off x="2222" y="2643"/>
                  <a:ext cx="53" cy="35"/>
                  <a:chOff x="2222" y="2643"/>
                  <a:chExt cx="53" cy="35"/>
                </a:xfrm>
              </p:grpSpPr>
              <p:sp>
                <p:nvSpPr>
                  <p:cNvPr id="47146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2222" y="2643"/>
                    <a:ext cx="53" cy="31"/>
                  </a:xfrm>
                  <a:prstGeom prst="rect">
                    <a:avLst/>
                  </a:prstGeom>
                  <a:solidFill>
                    <a:srgbClr val="C0FFFF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7147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2222" y="2647"/>
                    <a:ext cx="53" cy="31"/>
                  </a:xfrm>
                  <a:prstGeom prst="rect">
                    <a:avLst/>
                  </a:prstGeom>
                  <a:solidFill>
                    <a:srgbClr val="C0FFFF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grpSp>
              <p:nvGrpSpPr>
                <p:cNvPr id="18" name="Group 44"/>
                <p:cNvGrpSpPr>
                  <a:grpSpLocks/>
                </p:cNvGrpSpPr>
                <p:nvPr/>
              </p:nvGrpSpPr>
              <p:grpSpPr bwMode="auto">
                <a:xfrm>
                  <a:off x="2222" y="2600"/>
                  <a:ext cx="53" cy="35"/>
                  <a:chOff x="2222" y="2600"/>
                  <a:chExt cx="53" cy="35"/>
                </a:xfrm>
              </p:grpSpPr>
              <p:sp>
                <p:nvSpPr>
                  <p:cNvPr id="47149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2222" y="2600"/>
                    <a:ext cx="53" cy="30"/>
                  </a:xfrm>
                  <a:prstGeom prst="rect">
                    <a:avLst/>
                  </a:prstGeom>
                  <a:solidFill>
                    <a:srgbClr val="C0FFFF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7150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2222" y="2604"/>
                    <a:ext cx="53" cy="31"/>
                  </a:xfrm>
                  <a:prstGeom prst="rect">
                    <a:avLst/>
                  </a:prstGeom>
                  <a:solidFill>
                    <a:srgbClr val="C0FFFF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grpSp>
              <p:nvGrpSpPr>
                <p:cNvPr id="19" name="Group 47"/>
                <p:cNvGrpSpPr>
                  <a:grpSpLocks/>
                </p:cNvGrpSpPr>
                <p:nvPr/>
              </p:nvGrpSpPr>
              <p:grpSpPr bwMode="auto">
                <a:xfrm>
                  <a:off x="2222" y="2557"/>
                  <a:ext cx="53" cy="35"/>
                  <a:chOff x="2222" y="2557"/>
                  <a:chExt cx="53" cy="35"/>
                </a:xfrm>
              </p:grpSpPr>
              <p:sp>
                <p:nvSpPr>
                  <p:cNvPr id="47152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2222" y="2557"/>
                    <a:ext cx="53" cy="30"/>
                  </a:xfrm>
                  <a:prstGeom prst="rect">
                    <a:avLst/>
                  </a:prstGeom>
                  <a:solidFill>
                    <a:srgbClr val="C0FFFF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47153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2222" y="2561"/>
                    <a:ext cx="53" cy="31"/>
                  </a:xfrm>
                  <a:prstGeom prst="rect">
                    <a:avLst/>
                  </a:prstGeom>
                  <a:solidFill>
                    <a:srgbClr val="C0FFFF"/>
                  </a:solidFill>
                  <a:ln w="127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35921" dir="2700000" algn="ctr" rotWithShape="0">
                      <a:schemeClr val="tx1"/>
                    </a:outerShdw>
                  </a:effec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</p:grpSp>
          <p:grpSp>
            <p:nvGrpSpPr>
              <p:cNvPr id="20" name="Group 50"/>
              <p:cNvGrpSpPr>
                <a:grpSpLocks/>
              </p:cNvGrpSpPr>
              <p:nvPr/>
            </p:nvGrpSpPr>
            <p:grpSpPr bwMode="auto">
              <a:xfrm>
                <a:off x="1868" y="2308"/>
                <a:ext cx="633" cy="155"/>
                <a:chOff x="1868" y="2308"/>
                <a:chExt cx="633" cy="155"/>
              </a:xfrm>
            </p:grpSpPr>
            <p:sp>
              <p:nvSpPr>
                <p:cNvPr id="47155" name="Oval 51"/>
                <p:cNvSpPr>
                  <a:spLocks noChangeArrowheads="1"/>
                </p:cNvSpPr>
                <p:nvPr/>
              </p:nvSpPr>
              <p:spPr bwMode="auto">
                <a:xfrm>
                  <a:off x="1869" y="2308"/>
                  <a:ext cx="182" cy="155"/>
                </a:xfrm>
                <a:prstGeom prst="ellipse">
                  <a:avLst/>
                </a:prstGeom>
                <a:solidFill>
                  <a:srgbClr val="00C0C0"/>
                </a:solidFill>
                <a:ln w="1270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lIns="0" tIns="0" rIns="0" bIns="0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7156" name="Freeform 52"/>
                <p:cNvSpPr>
                  <a:spLocks/>
                </p:cNvSpPr>
                <p:nvPr/>
              </p:nvSpPr>
              <p:spPr bwMode="auto">
                <a:xfrm>
                  <a:off x="1868" y="2331"/>
                  <a:ext cx="58" cy="107"/>
                </a:xfrm>
                <a:custGeom>
                  <a:avLst/>
                  <a:gdLst/>
                  <a:ahLst/>
                  <a:cxnLst>
                    <a:cxn ang="0">
                      <a:pos x="288" y="87"/>
                    </a:cxn>
                    <a:cxn ang="0">
                      <a:pos x="289" y="553"/>
                    </a:cxn>
                    <a:cxn ang="0">
                      <a:pos x="122" y="642"/>
                    </a:cxn>
                    <a:cxn ang="0">
                      <a:pos x="89" y="603"/>
                    </a:cxn>
                    <a:cxn ang="0">
                      <a:pos x="52" y="544"/>
                    </a:cxn>
                    <a:cxn ang="0">
                      <a:pos x="30" y="494"/>
                    </a:cxn>
                    <a:cxn ang="0">
                      <a:pos x="12" y="437"/>
                    </a:cxn>
                    <a:cxn ang="0">
                      <a:pos x="4" y="385"/>
                    </a:cxn>
                    <a:cxn ang="0">
                      <a:pos x="0" y="334"/>
                    </a:cxn>
                    <a:cxn ang="0">
                      <a:pos x="3" y="277"/>
                    </a:cxn>
                    <a:cxn ang="0">
                      <a:pos x="14" y="214"/>
                    </a:cxn>
                    <a:cxn ang="0">
                      <a:pos x="34" y="150"/>
                    </a:cxn>
                    <a:cxn ang="0">
                      <a:pos x="58" y="98"/>
                    </a:cxn>
                    <a:cxn ang="0">
                      <a:pos x="89" y="50"/>
                    </a:cxn>
                    <a:cxn ang="0">
                      <a:pos x="130" y="0"/>
                    </a:cxn>
                    <a:cxn ang="0">
                      <a:pos x="288" y="87"/>
                    </a:cxn>
                  </a:cxnLst>
                  <a:rect l="0" t="0" r="r" b="b"/>
                  <a:pathLst>
                    <a:path w="289" h="642">
                      <a:moveTo>
                        <a:pt x="288" y="87"/>
                      </a:moveTo>
                      <a:lnTo>
                        <a:pt x="289" y="553"/>
                      </a:lnTo>
                      <a:lnTo>
                        <a:pt x="122" y="642"/>
                      </a:lnTo>
                      <a:lnTo>
                        <a:pt x="89" y="603"/>
                      </a:lnTo>
                      <a:lnTo>
                        <a:pt x="52" y="544"/>
                      </a:lnTo>
                      <a:lnTo>
                        <a:pt x="30" y="494"/>
                      </a:lnTo>
                      <a:lnTo>
                        <a:pt x="12" y="437"/>
                      </a:lnTo>
                      <a:lnTo>
                        <a:pt x="4" y="385"/>
                      </a:lnTo>
                      <a:lnTo>
                        <a:pt x="0" y="334"/>
                      </a:lnTo>
                      <a:lnTo>
                        <a:pt x="3" y="277"/>
                      </a:lnTo>
                      <a:lnTo>
                        <a:pt x="14" y="214"/>
                      </a:lnTo>
                      <a:lnTo>
                        <a:pt x="34" y="150"/>
                      </a:lnTo>
                      <a:lnTo>
                        <a:pt x="58" y="98"/>
                      </a:lnTo>
                      <a:lnTo>
                        <a:pt x="89" y="50"/>
                      </a:lnTo>
                      <a:lnTo>
                        <a:pt x="130" y="0"/>
                      </a:lnTo>
                      <a:lnTo>
                        <a:pt x="288" y="87"/>
                      </a:lnTo>
                      <a:close/>
                    </a:path>
                  </a:pathLst>
                </a:custGeom>
                <a:solidFill>
                  <a:srgbClr val="008080"/>
                </a:solidFill>
                <a:ln w="127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lIns="0" tIns="0" rIns="0" bIns="0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7157" name="Oval 53"/>
                <p:cNvSpPr>
                  <a:spLocks noChangeArrowheads="1"/>
                </p:cNvSpPr>
                <p:nvPr/>
              </p:nvSpPr>
              <p:spPr bwMode="auto">
                <a:xfrm>
                  <a:off x="2319" y="2308"/>
                  <a:ext cx="182" cy="155"/>
                </a:xfrm>
                <a:prstGeom prst="ellipse">
                  <a:avLst/>
                </a:prstGeom>
                <a:solidFill>
                  <a:srgbClr val="00C0C0"/>
                </a:solidFill>
                <a:ln w="1270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lIns="0" tIns="0" rIns="0" bIns="0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7158" name="Freeform 54"/>
                <p:cNvSpPr>
                  <a:spLocks/>
                </p:cNvSpPr>
                <p:nvPr/>
              </p:nvSpPr>
              <p:spPr bwMode="auto">
                <a:xfrm>
                  <a:off x="2444" y="2331"/>
                  <a:ext cx="57" cy="107"/>
                </a:xfrm>
                <a:custGeom>
                  <a:avLst/>
                  <a:gdLst/>
                  <a:ahLst/>
                  <a:cxnLst>
                    <a:cxn ang="0">
                      <a:pos x="1" y="87"/>
                    </a:cxn>
                    <a:cxn ang="0">
                      <a:pos x="0" y="553"/>
                    </a:cxn>
                    <a:cxn ang="0">
                      <a:pos x="167" y="642"/>
                    </a:cxn>
                    <a:cxn ang="0">
                      <a:pos x="200" y="603"/>
                    </a:cxn>
                    <a:cxn ang="0">
                      <a:pos x="237" y="544"/>
                    </a:cxn>
                    <a:cxn ang="0">
                      <a:pos x="259" y="494"/>
                    </a:cxn>
                    <a:cxn ang="0">
                      <a:pos x="277" y="437"/>
                    </a:cxn>
                    <a:cxn ang="0">
                      <a:pos x="285" y="385"/>
                    </a:cxn>
                    <a:cxn ang="0">
                      <a:pos x="289" y="334"/>
                    </a:cxn>
                    <a:cxn ang="0">
                      <a:pos x="286" y="277"/>
                    </a:cxn>
                    <a:cxn ang="0">
                      <a:pos x="275" y="214"/>
                    </a:cxn>
                    <a:cxn ang="0">
                      <a:pos x="255" y="150"/>
                    </a:cxn>
                    <a:cxn ang="0">
                      <a:pos x="231" y="98"/>
                    </a:cxn>
                    <a:cxn ang="0">
                      <a:pos x="200" y="50"/>
                    </a:cxn>
                    <a:cxn ang="0">
                      <a:pos x="159" y="0"/>
                    </a:cxn>
                    <a:cxn ang="0">
                      <a:pos x="1" y="87"/>
                    </a:cxn>
                  </a:cxnLst>
                  <a:rect l="0" t="0" r="r" b="b"/>
                  <a:pathLst>
                    <a:path w="289" h="642">
                      <a:moveTo>
                        <a:pt x="1" y="87"/>
                      </a:moveTo>
                      <a:lnTo>
                        <a:pt x="0" y="553"/>
                      </a:lnTo>
                      <a:lnTo>
                        <a:pt x="167" y="642"/>
                      </a:lnTo>
                      <a:lnTo>
                        <a:pt x="200" y="603"/>
                      </a:lnTo>
                      <a:lnTo>
                        <a:pt x="237" y="544"/>
                      </a:lnTo>
                      <a:lnTo>
                        <a:pt x="259" y="494"/>
                      </a:lnTo>
                      <a:lnTo>
                        <a:pt x="277" y="437"/>
                      </a:lnTo>
                      <a:lnTo>
                        <a:pt x="285" y="385"/>
                      </a:lnTo>
                      <a:lnTo>
                        <a:pt x="289" y="334"/>
                      </a:lnTo>
                      <a:lnTo>
                        <a:pt x="286" y="277"/>
                      </a:lnTo>
                      <a:lnTo>
                        <a:pt x="275" y="214"/>
                      </a:lnTo>
                      <a:lnTo>
                        <a:pt x="255" y="150"/>
                      </a:lnTo>
                      <a:lnTo>
                        <a:pt x="231" y="98"/>
                      </a:lnTo>
                      <a:lnTo>
                        <a:pt x="200" y="50"/>
                      </a:lnTo>
                      <a:lnTo>
                        <a:pt x="159" y="0"/>
                      </a:lnTo>
                      <a:lnTo>
                        <a:pt x="1" y="87"/>
                      </a:lnTo>
                      <a:close/>
                    </a:path>
                  </a:pathLst>
                </a:custGeom>
                <a:solidFill>
                  <a:srgbClr val="008080"/>
                </a:solidFill>
                <a:ln w="127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lIns="0" tIns="0" rIns="0" bIns="0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7159" name="Rectangle 55"/>
                <p:cNvSpPr>
                  <a:spLocks noChangeArrowheads="1"/>
                </p:cNvSpPr>
                <p:nvPr/>
              </p:nvSpPr>
              <p:spPr bwMode="auto">
                <a:xfrm>
                  <a:off x="1926" y="2346"/>
                  <a:ext cx="519" cy="77"/>
                </a:xfrm>
                <a:prstGeom prst="rect">
                  <a:avLst/>
                </a:prstGeom>
                <a:solidFill>
                  <a:srgbClr val="00E0E0"/>
                </a:solidFill>
                <a:ln w="1270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lIns="0" tIns="0" rIns="0" bIns="0">
                  <a:spAutoFit/>
                </a:bodyPr>
                <a:lstStyle/>
                <a:p>
                  <a:endParaRPr lang="it-IT"/>
                </a:p>
              </p:txBody>
            </p:sp>
          </p:grpSp>
        </p:grpSp>
        <p:sp>
          <p:nvSpPr>
            <p:cNvPr id="47160" name="Rectangle 56"/>
            <p:cNvSpPr>
              <a:spLocks noChangeArrowheads="1"/>
            </p:cNvSpPr>
            <p:nvPr/>
          </p:nvSpPr>
          <p:spPr bwMode="auto">
            <a:xfrm>
              <a:off x="1864" y="2255"/>
              <a:ext cx="644" cy="52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</p:grpSp>
      <p:grpSp>
        <p:nvGrpSpPr>
          <p:cNvPr id="21" name="Group 65"/>
          <p:cNvGrpSpPr>
            <a:grpSpLocks/>
          </p:cNvGrpSpPr>
          <p:nvPr/>
        </p:nvGrpSpPr>
        <p:grpSpPr bwMode="auto">
          <a:xfrm>
            <a:off x="3443288" y="3124200"/>
            <a:ext cx="944562" cy="762000"/>
            <a:chOff x="2954" y="2193"/>
            <a:chExt cx="708" cy="480"/>
          </a:xfrm>
        </p:grpSpPr>
        <p:grpSp>
          <p:nvGrpSpPr>
            <p:cNvPr id="22" name="Group 66"/>
            <p:cNvGrpSpPr>
              <a:grpSpLocks/>
            </p:cNvGrpSpPr>
            <p:nvPr/>
          </p:nvGrpSpPr>
          <p:grpSpPr bwMode="auto">
            <a:xfrm>
              <a:off x="3038" y="2193"/>
              <a:ext cx="624" cy="480"/>
              <a:chOff x="3038" y="2193"/>
              <a:chExt cx="624" cy="480"/>
            </a:xfrm>
          </p:grpSpPr>
          <p:sp>
            <p:nvSpPr>
              <p:cNvPr id="47171" name="Freeform 67"/>
              <p:cNvSpPr>
                <a:spLocks/>
              </p:cNvSpPr>
              <p:nvPr/>
            </p:nvSpPr>
            <p:spPr bwMode="auto">
              <a:xfrm>
                <a:off x="3038" y="2193"/>
                <a:ext cx="624" cy="480"/>
              </a:xfrm>
              <a:custGeom>
                <a:avLst/>
                <a:gdLst/>
                <a:ahLst/>
                <a:cxnLst>
                  <a:cxn ang="0">
                    <a:pos x="392" y="144"/>
                  </a:cxn>
                  <a:cxn ang="0">
                    <a:pos x="548" y="284"/>
                  </a:cxn>
                  <a:cxn ang="0">
                    <a:pos x="556" y="304"/>
                  </a:cxn>
                  <a:cxn ang="0">
                    <a:pos x="560" y="328"/>
                  </a:cxn>
                  <a:cxn ang="0">
                    <a:pos x="524" y="480"/>
                  </a:cxn>
                  <a:cxn ang="0">
                    <a:pos x="464" y="444"/>
                  </a:cxn>
                  <a:cxn ang="0">
                    <a:pos x="424" y="444"/>
                  </a:cxn>
                  <a:cxn ang="0">
                    <a:pos x="320" y="456"/>
                  </a:cxn>
                  <a:cxn ang="0">
                    <a:pos x="192" y="456"/>
                  </a:cxn>
                  <a:cxn ang="0">
                    <a:pos x="152" y="456"/>
                  </a:cxn>
                  <a:cxn ang="0">
                    <a:pos x="132" y="440"/>
                  </a:cxn>
                  <a:cxn ang="0">
                    <a:pos x="144" y="420"/>
                  </a:cxn>
                  <a:cxn ang="0">
                    <a:pos x="176" y="404"/>
                  </a:cxn>
                  <a:cxn ang="0">
                    <a:pos x="252" y="392"/>
                  </a:cxn>
                  <a:cxn ang="0">
                    <a:pos x="264" y="352"/>
                  </a:cxn>
                  <a:cxn ang="0">
                    <a:pos x="8" y="212"/>
                  </a:cxn>
                  <a:cxn ang="0">
                    <a:pos x="0" y="200"/>
                  </a:cxn>
                  <a:cxn ang="0">
                    <a:pos x="12" y="184"/>
                  </a:cxn>
                  <a:cxn ang="0">
                    <a:pos x="28" y="176"/>
                  </a:cxn>
                  <a:cxn ang="0">
                    <a:pos x="236" y="268"/>
                  </a:cxn>
                  <a:cxn ang="0">
                    <a:pos x="68" y="136"/>
                  </a:cxn>
                  <a:cxn ang="0">
                    <a:pos x="60" y="120"/>
                  </a:cxn>
                  <a:cxn ang="0">
                    <a:pos x="64" y="108"/>
                  </a:cxn>
                  <a:cxn ang="0">
                    <a:pos x="80" y="100"/>
                  </a:cxn>
                  <a:cxn ang="0">
                    <a:pos x="100" y="104"/>
                  </a:cxn>
                  <a:cxn ang="0">
                    <a:pos x="280" y="212"/>
                  </a:cxn>
                  <a:cxn ang="0">
                    <a:pos x="128" y="72"/>
                  </a:cxn>
                  <a:cxn ang="0">
                    <a:pos x="132" y="56"/>
                  </a:cxn>
                  <a:cxn ang="0">
                    <a:pos x="152" y="48"/>
                  </a:cxn>
                  <a:cxn ang="0">
                    <a:pos x="172" y="56"/>
                  </a:cxn>
                  <a:cxn ang="0">
                    <a:pos x="328" y="168"/>
                  </a:cxn>
                  <a:cxn ang="0">
                    <a:pos x="220" y="16"/>
                  </a:cxn>
                  <a:cxn ang="0">
                    <a:pos x="232" y="0"/>
                  </a:cxn>
                  <a:cxn ang="0">
                    <a:pos x="252" y="4"/>
                  </a:cxn>
                  <a:cxn ang="0">
                    <a:pos x="376" y="136"/>
                  </a:cxn>
                </a:cxnLst>
                <a:rect l="0" t="0" r="r" b="b"/>
                <a:pathLst>
                  <a:path w="624" h="480">
                    <a:moveTo>
                      <a:pt x="376" y="136"/>
                    </a:moveTo>
                    <a:lnTo>
                      <a:pt x="392" y="144"/>
                    </a:lnTo>
                    <a:lnTo>
                      <a:pt x="500" y="224"/>
                    </a:lnTo>
                    <a:lnTo>
                      <a:pt x="548" y="284"/>
                    </a:lnTo>
                    <a:lnTo>
                      <a:pt x="556" y="296"/>
                    </a:lnTo>
                    <a:lnTo>
                      <a:pt x="556" y="304"/>
                    </a:lnTo>
                    <a:lnTo>
                      <a:pt x="556" y="316"/>
                    </a:lnTo>
                    <a:lnTo>
                      <a:pt x="560" y="328"/>
                    </a:lnTo>
                    <a:lnTo>
                      <a:pt x="624" y="384"/>
                    </a:lnTo>
                    <a:lnTo>
                      <a:pt x="524" y="480"/>
                    </a:lnTo>
                    <a:lnTo>
                      <a:pt x="484" y="452"/>
                    </a:lnTo>
                    <a:lnTo>
                      <a:pt x="464" y="444"/>
                    </a:lnTo>
                    <a:lnTo>
                      <a:pt x="444" y="444"/>
                    </a:lnTo>
                    <a:lnTo>
                      <a:pt x="424" y="444"/>
                    </a:lnTo>
                    <a:lnTo>
                      <a:pt x="380" y="456"/>
                    </a:lnTo>
                    <a:lnTo>
                      <a:pt x="320" y="456"/>
                    </a:lnTo>
                    <a:lnTo>
                      <a:pt x="256" y="452"/>
                    </a:lnTo>
                    <a:lnTo>
                      <a:pt x="192" y="456"/>
                    </a:lnTo>
                    <a:lnTo>
                      <a:pt x="172" y="456"/>
                    </a:lnTo>
                    <a:lnTo>
                      <a:pt x="152" y="456"/>
                    </a:lnTo>
                    <a:lnTo>
                      <a:pt x="136" y="448"/>
                    </a:lnTo>
                    <a:lnTo>
                      <a:pt x="132" y="440"/>
                    </a:lnTo>
                    <a:lnTo>
                      <a:pt x="136" y="428"/>
                    </a:lnTo>
                    <a:lnTo>
                      <a:pt x="144" y="420"/>
                    </a:lnTo>
                    <a:lnTo>
                      <a:pt x="152" y="412"/>
                    </a:lnTo>
                    <a:lnTo>
                      <a:pt x="176" y="404"/>
                    </a:lnTo>
                    <a:lnTo>
                      <a:pt x="212" y="396"/>
                    </a:lnTo>
                    <a:lnTo>
                      <a:pt x="252" y="392"/>
                    </a:lnTo>
                    <a:lnTo>
                      <a:pt x="292" y="384"/>
                    </a:lnTo>
                    <a:lnTo>
                      <a:pt x="264" y="352"/>
                    </a:lnTo>
                    <a:lnTo>
                      <a:pt x="12" y="212"/>
                    </a:lnTo>
                    <a:lnTo>
                      <a:pt x="8" y="212"/>
                    </a:lnTo>
                    <a:lnTo>
                      <a:pt x="4" y="204"/>
                    </a:lnTo>
                    <a:lnTo>
                      <a:pt x="0" y="200"/>
                    </a:lnTo>
                    <a:lnTo>
                      <a:pt x="4" y="192"/>
                    </a:lnTo>
                    <a:lnTo>
                      <a:pt x="12" y="184"/>
                    </a:lnTo>
                    <a:lnTo>
                      <a:pt x="20" y="176"/>
                    </a:lnTo>
                    <a:lnTo>
                      <a:pt x="28" y="176"/>
                    </a:lnTo>
                    <a:lnTo>
                      <a:pt x="32" y="176"/>
                    </a:lnTo>
                    <a:lnTo>
                      <a:pt x="236" y="268"/>
                    </a:lnTo>
                    <a:lnTo>
                      <a:pt x="240" y="260"/>
                    </a:lnTo>
                    <a:lnTo>
                      <a:pt x="68" y="136"/>
                    </a:lnTo>
                    <a:lnTo>
                      <a:pt x="60" y="132"/>
                    </a:lnTo>
                    <a:lnTo>
                      <a:pt x="60" y="120"/>
                    </a:lnTo>
                    <a:lnTo>
                      <a:pt x="60" y="116"/>
                    </a:lnTo>
                    <a:lnTo>
                      <a:pt x="64" y="108"/>
                    </a:lnTo>
                    <a:lnTo>
                      <a:pt x="72" y="104"/>
                    </a:lnTo>
                    <a:lnTo>
                      <a:pt x="80" y="100"/>
                    </a:lnTo>
                    <a:lnTo>
                      <a:pt x="88" y="100"/>
                    </a:lnTo>
                    <a:lnTo>
                      <a:pt x="100" y="104"/>
                    </a:lnTo>
                    <a:lnTo>
                      <a:pt x="276" y="216"/>
                    </a:lnTo>
                    <a:lnTo>
                      <a:pt x="280" y="212"/>
                    </a:lnTo>
                    <a:lnTo>
                      <a:pt x="132" y="80"/>
                    </a:lnTo>
                    <a:lnTo>
                      <a:pt x="128" y="72"/>
                    </a:lnTo>
                    <a:lnTo>
                      <a:pt x="132" y="64"/>
                    </a:lnTo>
                    <a:lnTo>
                      <a:pt x="132" y="56"/>
                    </a:lnTo>
                    <a:lnTo>
                      <a:pt x="144" y="52"/>
                    </a:lnTo>
                    <a:lnTo>
                      <a:pt x="152" y="48"/>
                    </a:lnTo>
                    <a:lnTo>
                      <a:pt x="164" y="52"/>
                    </a:lnTo>
                    <a:lnTo>
                      <a:pt x="172" y="56"/>
                    </a:lnTo>
                    <a:lnTo>
                      <a:pt x="320" y="172"/>
                    </a:lnTo>
                    <a:lnTo>
                      <a:pt x="328" y="168"/>
                    </a:lnTo>
                    <a:lnTo>
                      <a:pt x="220" y="24"/>
                    </a:lnTo>
                    <a:lnTo>
                      <a:pt x="220" y="16"/>
                    </a:lnTo>
                    <a:lnTo>
                      <a:pt x="224" y="8"/>
                    </a:lnTo>
                    <a:lnTo>
                      <a:pt x="232" y="0"/>
                    </a:lnTo>
                    <a:lnTo>
                      <a:pt x="244" y="0"/>
                    </a:lnTo>
                    <a:lnTo>
                      <a:pt x="252" y="4"/>
                    </a:lnTo>
                    <a:lnTo>
                      <a:pt x="260" y="8"/>
                    </a:lnTo>
                    <a:lnTo>
                      <a:pt x="376" y="136"/>
                    </a:lnTo>
                    <a:close/>
                  </a:path>
                </a:pathLst>
              </a:custGeom>
              <a:solidFill>
                <a:srgbClr val="FF7C80"/>
              </a:solidFill>
              <a:ln w="9525">
                <a:noFill/>
                <a:round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lIns="0" tIns="0" rIns="0" bIns="0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172" name="Freeform 68"/>
              <p:cNvSpPr>
                <a:spLocks/>
              </p:cNvSpPr>
              <p:nvPr/>
            </p:nvSpPr>
            <p:spPr bwMode="auto">
              <a:xfrm>
                <a:off x="3038" y="2193"/>
                <a:ext cx="624" cy="480"/>
              </a:xfrm>
              <a:custGeom>
                <a:avLst/>
                <a:gdLst/>
                <a:ahLst/>
                <a:cxnLst>
                  <a:cxn ang="0">
                    <a:pos x="392" y="144"/>
                  </a:cxn>
                  <a:cxn ang="0">
                    <a:pos x="548" y="284"/>
                  </a:cxn>
                  <a:cxn ang="0">
                    <a:pos x="556" y="304"/>
                  </a:cxn>
                  <a:cxn ang="0">
                    <a:pos x="560" y="328"/>
                  </a:cxn>
                  <a:cxn ang="0">
                    <a:pos x="524" y="480"/>
                  </a:cxn>
                  <a:cxn ang="0">
                    <a:pos x="464" y="444"/>
                  </a:cxn>
                  <a:cxn ang="0">
                    <a:pos x="424" y="444"/>
                  </a:cxn>
                  <a:cxn ang="0">
                    <a:pos x="320" y="456"/>
                  </a:cxn>
                  <a:cxn ang="0">
                    <a:pos x="192" y="456"/>
                  </a:cxn>
                  <a:cxn ang="0">
                    <a:pos x="152" y="456"/>
                  </a:cxn>
                  <a:cxn ang="0">
                    <a:pos x="132" y="440"/>
                  </a:cxn>
                  <a:cxn ang="0">
                    <a:pos x="144" y="420"/>
                  </a:cxn>
                  <a:cxn ang="0">
                    <a:pos x="176" y="404"/>
                  </a:cxn>
                  <a:cxn ang="0">
                    <a:pos x="252" y="392"/>
                  </a:cxn>
                  <a:cxn ang="0">
                    <a:pos x="264" y="352"/>
                  </a:cxn>
                  <a:cxn ang="0">
                    <a:pos x="8" y="212"/>
                  </a:cxn>
                  <a:cxn ang="0">
                    <a:pos x="0" y="200"/>
                  </a:cxn>
                  <a:cxn ang="0">
                    <a:pos x="12" y="184"/>
                  </a:cxn>
                  <a:cxn ang="0">
                    <a:pos x="28" y="176"/>
                  </a:cxn>
                  <a:cxn ang="0">
                    <a:pos x="236" y="268"/>
                  </a:cxn>
                  <a:cxn ang="0">
                    <a:pos x="68" y="136"/>
                  </a:cxn>
                  <a:cxn ang="0">
                    <a:pos x="60" y="120"/>
                  </a:cxn>
                  <a:cxn ang="0">
                    <a:pos x="64" y="108"/>
                  </a:cxn>
                  <a:cxn ang="0">
                    <a:pos x="80" y="100"/>
                  </a:cxn>
                  <a:cxn ang="0">
                    <a:pos x="100" y="104"/>
                  </a:cxn>
                  <a:cxn ang="0">
                    <a:pos x="280" y="212"/>
                  </a:cxn>
                  <a:cxn ang="0">
                    <a:pos x="128" y="72"/>
                  </a:cxn>
                  <a:cxn ang="0">
                    <a:pos x="132" y="56"/>
                  </a:cxn>
                  <a:cxn ang="0">
                    <a:pos x="152" y="48"/>
                  </a:cxn>
                  <a:cxn ang="0">
                    <a:pos x="172" y="56"/>
                  </a:cxn>
                  <a:cxn ang="0">
                    <a:pos x="328" y="168"/>
                  </a:cxn>
                  <a:cxn ang="0">
                    <a:pos x="220" y="16"/>
                  </a:cxn>
                  <a:cxn ang="0">
                    <a:pos x="232" y="0"/>
                  </a:cxn>
                  <a:cxn ang="0">
                    <a:pos x="252" y="4"/>
                  </a:cxn>
                  <a:cxn ang="0">
                    <a:pos x="376" y="136"/>
                  </a:cxn>
                </a:cxnLst>
                <a:rect l="0" t="0" r="r" b="b"/>
                <a:pathLst>
                  <a:path w="624" h="480">
                    <a:moveTo>
                      <a:pt x="376" y="136"/>
                    </a:moveTo>
                    <a:lnTo>
                      <a:pt x="392" y="144"/>
                    </a:lnTo>
                    <a:lnTo>
                      <a:pt x="500" y="224"/>
                    </a:lnTo>
                    <a:lnTo>
                      <a:pt x="548" y="284"/>
                    </a:lnTo>
                    <a:lnTo>
                      <a:pt x="556" y="296"/>
                    </a:lnTo>
                    <a:lnTo>
                      <a:pt x="556" y="304"/>
                    </a:lnTo>
                    <a:lnTo>
                      <a:pt x="556" y="316"/>
                    </a:lnTo>
                    <a:lnTo>
                      <a:pt x="560" y="328"/>
                    </a:lnTo>
                    <a:lnTo>
                      <a:pt x="624" y="384"/>
                    </a:lnTo>
                    <a:lnTo>
                      <a:pt x="524" y="480"/>
                    </a:lnTo>
                    <a:lnTo>
                      <a:pt x="484" y="452"/>
                    </a:lnTo>
                    <a:lnTo>
                      <a:pt x="464" y="444"/>
                    </a:lnTo>
                    <a:lnTo>
                      <a:pt x="444" y="444"/>
                    </a:lnTo>
                    <a:lnTo>
                      <a:pt x="424" y="444"/>
                    </a:lnTo>
                    <a:lnTo>
                      <a:pt x="380" y="456"/>
                    </a:lnTo>
                    <a:lnTo>
                      <a:pt x="320" y="456"/>
                    </a:lnTo>
                    <a:lnTo>
                      <a:pt x="256" y="452"/>
                    </a:lnTo>
                    <a:lnTo>
                      <a:pt x="192" y="456"/>
                    </a:lnTo>
                    <a:lnTo>
                      <a:pt x="172" y="456"/>
                    </a:lnTo>
                    <a:lnTo>
                      <a:pt x="152" y="456"/>
                    </a:lnTo>
                    <a:lnTo>
                      <a:pt x="136" y="448"/>
                    </a:lnTo>
                    <a:lnTo>
                      <a:pt x="132" y="440"/>
                    </a:lnTo>
                    <a:lnTo>
                      <a:pt x="136" y="428"/>
                    </a:lnTo>
                    <a:lnTo>
                      <a:pt x="144" y="420"/>
                    </a:lnTo>
                    <a:lnTo>
                      <a:pt x="152" y="412"/>
                    </a:lnTo>
                    <a:lnTo>
                      <a:pt x="176" y="404"/>
                    </a:lnTo>
                    <a:lnTo>
                      <a:pt x="212" y="396"/>
                    </a:lnTo>
                    <a:lnTo>
                      <a:pt x="252" y="392"/>
                    </a:lnTo>
                    <a:lnTo>
                      <a:pt x="292" y="384"/>
                    </a:lnTo>
                    <a:lnTo>
                      <a:pt x="264" y="352"/>
                    </a:lnTo>
                    <a:lnTo>
                      <a:pt x="12" y="212"/>
                    </a:lnTo>
                    <a:lnTo>
                      <a:pt x="8" y="212"/>
                    </a:lnTo>
                    <a:lnTo>
                      <a:pt x="4" y="204"/>
                    </a:lnTo>
                    <a:lnTo>
                      <a:pt x="0" y="200"/>
                    </a:lnTo>
                    <a:lnTo>
                      <a:pt x="4" y="192"/>
                    </a:lnTo>
                    <a:lnTo>
                      <a:pt x="12" y="184"/>
                    </a:lnTo>
                    <a:lnTo>
                      <a:pt x="20" y="176"/>
                    </a:lnTo>
                    <a:lnTo>
                      <a:pt x="28" y="176"/>
                    </a:lnTo>
                    <a:lnTo>
                      <a:pt x="32" y="176"/>
                    </a:lnTo>
                    <a:lnTo>
                      <a:pt x="236" y="268"/>
                    </a:lnTo>
                    <a:lnTo>
                      <a:pt x="240" y="260"/>
                    </a:lnTo>
                    <a:lnTo>
                      <a:pt x="68" y="136"/>
                    </a:lnTo>
                    <a:lnTo>
                      <a:pt x="60" y="132"/>
                    </a:lnTo>
                    <a:lnTo>
                      <a:pt x="60" y="120"/>
                    </a:lnTo>
                    <a:lnTo>
                      <a:pt x="60" y="116"/>
                    </a:lnTo>
                    <a:lnTo>
                      <a:pt x="64" y="108"/>
                    </a:lnTo>
                    <a:lnTo>
                      <a:pt x="72" y="104"/>
                    </a:lnTo>
                    <a:lnTo>
                      <a:pt x="80" y="100"/>
                    </a:lnTo>
                    <a:lnTo>
                      <a:pt x="88" y="100"/>
                    </a:lnTo>
                    <a:lnTo>
                      <a:pt x="100" y="104"/>
                    </a:lnTo>
                    <a:lnTo>
                      <a:pt x="276" y="216"/>
                    </a:lnTo>
                    <a:lnTo>
                      <a:pt x="280" y="212"/>
                    </a:lnTo>
                    <a:lnTo>
                      <a:pt x="132" y="80"/>
                    </a:lnTo>
                    <a:lnTo>
                      <a:pt x="128" y="72"/>
                    </a:lnTo>
                    <a:lnTo>
                      <a:pt x="132" y="64"/>
                    </a:lnTo>
                    <a:lnTo>
                      <a:pt x="132" y="56"/>
                    </a:lnTo>
                    <a:lnTo>
                      <a:pt x="144" y="52"/>
                    </a:lnTo>
                    <a:lnTo>
                      <a:pt x="152" y="48"/>
                    </a:lnTo>
                    <a:lnTo>
                      <a:pt x="164" y="52"/>
                    </a:lnTo>
                    <a:lnTo>
                      <a:pt x="172" y="56"/>
                    </a:lnTo>
                    <a:lnTo>
                      <a:pt x="320" y="172"/>
                    </a:lnTo>
                    <a:lnTo>
                      <a:pt x="328" y="168"/>
                    </a:lnTo>
                    <a:lnTo>
                      <a:pt x="220" y="24"/>
                    </a:lnTo>
                    <a:lnTo>
                      <a:pt x="220" y="16"/>
                    </a:lnTo>
                    <a:lnTo>
                      <a:pt x="224" y="8"/>
                    </a:lnTo>
                    <a:lnTo>
                      <a:pt x="232" y="0"/>
                    </a:lnTo>
                    <a:lnTo>
                      <a:pt x="244" y="0"/>
                    </a:lnTo>
                    <a:lnTo>
                      <a:pt x="252" y="4"/>
                    </a:lnTo>
                    <a:lnTo>
                      <a:pt x="260" y="8"/>
                    </a:lnTo>
                    <a:lnTo>
                      <a:pt x="376" y="136"/>
                    </a:lnTo>
                  </a:path>
                </a:pathLst>
              </a:custGeom>
              <a:solidFill>
                <a:srgbClr val="FF7C80"/>
              </a:solidFill>
              <a:ln w="12700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lIns="0" tIns="0" rIns="0" bIns="0">
                <a:spAutoFit/>
              </a:bodyPr>
              <a:lstStyle/>
              <a:p>
                <a:endParaRPr lang="it-IT"/>
              </a:p>
            </p:txBody>
          </p:sp>
        </p:grpSp>
        <p:grpSp>
          <p:nvGrpSpPr>
            <p:cNvPr id="23" name="Group 69"/>
            <p:cNvGrpSpPr>
              <a:grpSpLocks/>
            </p:cNvGrpSpPr>
            <p:nvPr/>
          </p:nvGrpSpPr>
          <p:grpSpPr bwMode="auto">
            <a:xfrm>
              <a:off x="2954" y="2193"/>
              <a:ext cx="624" cy="480"/>
              <a:chOff x="2954" y="2193"/>
              <a:chExt cx="624" cy="480"/>
            </a:xfrm>
          </p:grpSpPr>
          <p:sp>
            <p:nvSpPr>
              <p:cNvPr id="47174" name="Freeform 70"/>
              <p:cNvSpPr>
                <a:spLocks/>
              </p:cNvSpPr>
              <p:nvPr/>
            </p:nvSpPr>
            <p:spPr bwMode="auto">
              <a:xfrm>
                <a:off x="2954" y="2193"/>
                <a:ext cx="624" cy="480"/>
              </a:xfrm>
              <a:custGeom>
                <a:avLst/>
                <a:gdLst/>
                <a:ahLst/>
                <a:cxnLst>
                  <a:cxn ang="0">
                    <a:pos x="232" y="144"/>
                  </a:cxn>
                  <a:cxn ang="0">
                    <a:pos x="80" y="284"/>
                  </a:cxn>
                  <a:cxn ang="0">
                    <a:pos x="68" y="304"/>
                  </a:cxn>
                  <a:cxn ang="0">
                    <a:pos x="64" y="328"/>
                  </a:cxn>
                  <a:cxn ang="0">
                    <a:pos x="104" y="480"/>
                  </a:cxn>
                  <a:cxn ang="0">
                    <a:pos x="160" y="444"/>
                  </a:cxn>
                  <a:cxn ang="0">
                    <a:pos x="200" y="444"/>
                  </a:cxn>
                  <a:cxn ang="0">
                    <a:pos x="308" y="456"/>
                  </a:cxn>
                  <a:cxn ang="0">
                    <a:pos x="432" y="456"/>
                  </a:cxn>
                  <a:cxn ang="0">
                    <a:pos x="472" y="456"/>
                  </a:cxn>
                  <a:cxn ang="0">
                    <a:pos x="496" y="440"/>
                  </a:cxn>
                  <a:cxn ang="0">
                    <a:pos x="480" y="420"/>
                  </a:cxn>
                  <a:cxn ang="0">
                    <a:pos x="452" y="404"/>
                  </a:cxn>
                  <a:cxn ang="0">
                    <a:pos x="376" y="392"/>
                  </a:cxn>
                  <a:cxn ang="0">
                    <a:pos x="364" y="352"/>
                  </a:cxn>
                  <a:cxn ang="0">
                    <a:pos x="616" y="212"/>
                  </a:cxn>
                  <a:cxn ang="0">
                    <a:pos x="624" y="200"/>
                  </a:cxn>
                  <a:cxn ang="0">
                    <a:pos x="616" y="184"/>
                  </a:cxn>
                  <a:cxn ang="0">
                    <a:pos x="600" y="176"/>
                  </a:cxn>
                  <a:cxn ang="0">
                    <a:pos x="392" y="268"/>
                  </a:cxn>
                  <a:cxn ang="0">
                    <a:pos x="560" y="136"/>
                  </a:cxn>
                  <a:cxn ang="0">
                    <a:pos x="568" y="120"/>
                  </a:cxn>
                  <a:cxn ang="0">
                    <a:pos x="560" y="108"/>
                  </a:cxn>
                  <a:cxn ang="0">
                    <a:pos x="544" y="100"/>
                  </a:cxn>
                  <a:cxn ang="0">
                    <a:pos x="528" y="104"/>
                  </a:cxn>
                  <a:cxn ang="0">
                    <a:pos x="344" y="212"/>
                  </a:cxn>
                  <a:cxn ang="0">
                    <a:pos x="496" y="72"/>
                  </a:cxn>
                  <a:cxn ang="0">
                    <a:pos x="492" y="56"/>
                  </a:cxn>
                  <a:cxn ang="0">
                    <a:pos x="476" y="48"/>
                  </a:cxn>
                  <a:cxn ang="0">
                    <a:pos x="452" y="56"/>
                  </a:cxn>
                  <a:cxn ang="0">
                    <a:pos x="296" y="168"/>
                  </a:cxn>
                  <a:cxn ang="0">
                    <a:pos x="404" y="16"/>
                  </a:cxn>
                  <a:cxn ang="0">
                    <a:pos x="392" y="0"/>
                  </a:cxn>
                  <a:cxn ang="0">
                    <a:pos x="372" y="4"/>
                  </a:cxn>
                  <a:cxn ang="0">
                    <a:pos x="248" y="136"/>
                  </a:cxn>
                </a:cxnLst>
                <a:rect l="0" t="0" r="r" b="b"/>
                <a:pathLst>
                  <a:path w="624" h="480">
                    <a:moveTo>
                      <a:pt x="248" y="136"/>
                    </a:moveTo>
                    <a:lnTo>
                      <a:pt x="232" y="144"/>
                    </a:lnTo>
                    <a:lnTo>
                      <a:pt x="124" y="224"/>
                    </a:lnTo>
                    <a:lnTo>
                      <a:pt x="80" y="284"/>
                    </a:lnTo>
                    <a:lnTo>
                      <a:pt x="72" y="296"/>
                    </a:lnTo>
                    <a:lnTo>
                      <a:pt x="68" y="304"/>
                    </a:lnTo>
                    <a:lnTo>
                      <a:pt x="68" y="316"/>
                    </a:lnTo>
                    <a:lnTo>
                      <a:pt x="64" y="328"/>
                    </a:lnTo>
                    <a:lnTo>
                      <a:pt x="0" y="384"/>
                    </a:lnTo>
                    <a:lnTo>
                      <a:pt x="104" y="480"/>
                    </a:lnTo>
                    <a:lnTo>
                      <a:pt x="144" y="452"/>
                    </a:lnTo>
                    <a:lnTo>
                      <a:pt x="160" y="444"/>
                    </a:lnTo>
                    <a:lnTo>
                      <a:pt x="184" y="444"/>
                    </a:lnTo>
                    <a:lnTo>
                      <a:pt x="200" y="444"/>
                    </a:lnTo>
                    <a:lnTo>
                      <a:pt x="248" y="456"/>
                    </a:lnTo>
                    <a:lnTo>
                      <a:pt x="308" y="456"/>
                    </a:lnTo>
                    <a:lnTo>
                      <a:pt x="372" y="452"/>
                    </a:lnTo>
                    <a:lnTo>
                      <a:pt x="432" y="456"/>
                    </a:lnTo>
                    <a:lnTo>
                      <a:pt x="452" y="456"/>
                    </a:lnTo>
                    <a:lnTo>
                      <a:pt x="472" y="456"/>
                    </a:lnTo>
                    <a:lnTo>
                      <a:pt x="488" y="448"/>
                    </a:lnTo>
                    <a:lnTo>
                      <a:pt x="496" y="440"/>
                    </a:lnTo>
                    <a:lnTo>
                      <a:pt x="492" y="428"/>
                    </a:lnTo>
                    <a:lnTo>
                      <a:pt x="480" y="420"/>
                    </a:lnTo>
                    <a:lnTo>
                      <a:pt x="472" y="412"/>
                    </a:lnTo>
                    <a:lnTo>
                      <a:pt x="452" y="404"/>
                    </a:lnTo>
                    <a:lnTo>
                      <a:pt x="412" y="396"/>
                    </a:lnTo>
                    <a:lnTo>
                      <a:pt x="376" y="392"/>
                    </a:lnTo>
                    <a:lnTo>
                      <a:pt x="336" y="384"/>
                    </a:lnTo>
                    <a:lnTo>
                      <a:pt x="364" y="352"/>
                    </a:lnTo>
                    <a:lnTo>
                      <a:pt x="612" y="212"/>
                    </a:lnTo>
                    <a:lnTo>
                      <a:pt x="616" y="212"/>
                    </a:lnTo>
                    <a:lnTo>
                      <a:pt x="624" y="204"/>
                    </a:lnTo>
                    <a:lnTo>
                      <a:pt x="624" y="200"/>
                    </a:lnTo>
                    <a:lnTo>
                      <a:pt x="620" y="192"/>
                    </a:lnTo>
                    <a:lnTo>
                      <a:pt x="616" y="184"/>
                    </a:lnTo>
                    <a:lnTo>
                      <a:pt x="608" y="176"/>
                    </a:lnTo>
                    <a:lnTo>
                      <a:pt x="600" y="176"/>
                    </a:lnTo>
                    <a:lnTo>
                      <a:pt x="592" y="176"/>
                    </a:lnTo>
                    <a:lnTo>
                      <a:pt x="392" y="268"/>
                    </a:lnTo>
                    <a:lnTo>
                      <a:pt x="388" y="260"/>
                    </a:lnTo>
                    <a:lnTo>
                      <a:pt x="560" y="136"/>
                    </a:lnTo>
                    <a:lnTo>
                      <a:pt x="564" y="132"/>
                    </a:lnTo>
                    <a:lnTo>
                      <a:pt x="568" y="120"/>
                    </a:lnTo>
                    <a:lnTo>
                      <a:pt x="568" y="116"/>
                    </a:lnTo>
                    <a:lnTo>
                      <a:pt x="560" y="108"/>
                    </a:lnTo>
                    <a:lnTo>
                      <a:pt x="552" y="104"/>
                    </a:lnTo>
                    <a:lnTo>
                      <a:pt x="544" y="100"/>
                    </a:lnTo>
                    <a:lnTo>
                      <a:pt x="540" y="100"/>
                    </a:lnTo>
                    <a:lnTo>
                      <a:pt x="528" y="104"/>
                    </a:lnTo>
                    <a:lnTo>
                      <a:pt x="352" y="216"/>
                    </a:lnTo>
                    <a:lnTo>
                      <a:pt x="344" y="212"/>
                    </a:lnTo>
                    <a:lnTo>
                      <a:pt x="496" y="80"/>
                    </a:lnTo>
                    <a:lnTo>
                      <a:pt x="496" y="72"/>
                    </a:lnTo>
                    <a:lnTo>
                      <a:pt x="496" y="64"/>
                    </a:lnTo>
                    <a:lnTo>
                      <a:pt x="492" y="56"/>
                    </a:lnTo>
                    <a:lnTo>
                      <a:pt x="480" y="52"/>
                    </a:lnTo>
                    <a:lnTo>
                      <a:pt x="476" y="48"/>
                    </a:lnTo>
                    <a:lnTo>
                      <a:pt x="464" y="52"/>
                    </a:lnTo>
                    <a:lnTo>
                      <a:pt x="452" y="56"/>
                    </a:lnTo>
                    <a:lnTo>
                      <a:pt x="304" y="172"/>
                    </a:lnTo>
                    <a:lnTo>
                      <a:pt x="296" y="168"/>
                    </a:lnTo>
                    <a:lnTo>
                      <a:pt x="404" y="24"/>
                    </a:lnTo>
                    <a:lnTo>
                      <a:pt x="404" y="16"/>
                    </a:lnTo>
                    <a:lnTo>
                      <a:pt x="400" y="8"/>
                    </a:lnTo>
                    <a:lnTo>
                      <a:pt x="392" y="0"/>
                    </a:lnTo>
                    <a:lnTo>
                      <a:pt x="384" y="0"/>
                    </a:lnTo>
                    <a:lnTo>
                      <a:pt x="372" y="4"/>
                    </a:lnTo>
                    <a:lnTo>
                      <a:pt x="364" y="8"/>
                    </a:lnTo>
                    <a:lnTo>
                      <a:pt x="248" y="136"/>
                    </a:lnTo>
                    <a:close/>
                  </a:path>
                </a:pathLst>
              </a:custGeom>
              <a:solidFill>
                <a:srgbClr val="FF7C80"/>
              </a:solidFill>
              <a:ln w="9525">
                <a:noFill/>
                <a:round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lIns="0" tIns="0" rIns="0" bIns="0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175" name="Freeform 71"/>
              <p:cNvSpPr>
                <a:spLocks/>
              </p:cNvSpPr>
              <p:nvPr/>
            </p:nvSpPr>
            <p:spPr bwMode="auto">
              <a:xfrm>
                <a:off x="2954" y="2193"/>
                <a:ext cx="624" cy="480"/>
              </a:xfrm>
              <a:custGeom>
                <a:avLst/>
                <a:gdLst/>
                <a:ahLst/>
                <a:cxnLst>
                  <a:cxn ang="0">
                    <a:pos x="232" y="144"/>
                  </a:cxn>
                  <a:cxn ang="0">
                    <a:pos x="80" y="284"/>
                  </a:cxn>
                  <a:cxn ang="0">
                    <a:pos x="68" y="304"/>
                  </a:cxn>
                  <a:cxn ang="0">
                    <a:pos x="64" y="328"/>
                  </a:cxn>
                  <a:cxn ang="0">
                    <a:pos x="104" y="480"/>
                  </a:cxn>
                  <a:cxn ang="0">
                    <a:pos x="160" y="444"/>
                  </a:cxn>
                  <a:cxn ang="0">
                    <a:pos x="200" y="444"/>
                  </a:cxn>
                  <a:cxn ang="0">
                    <a:pos x="308" y="456"/>
                  </a:cxn>
                  <a:cxn ang="0">
                    <a:pos x="432" y="456"/>
                  </a:cxn>
                  <a:cxn ang="0">
                    <a:pos x="472" y="456"/>
                  </a:cxn>
                  <a:cxn ang="0">
                    <a:pos x="496" y="440"/>
                  </a:cxn>
                  <a:cxn ang="0">
                    <a:pos x="480" y="420"/>
                  </a:cxn>
                  <a:cxn ang="0">
                    <a:pos x="452" y="404"/>
                  </a:cxn>
                  <a:cxn ang="0">
                    <a:pos x="376" y="392"/>
                  </a:cxn>
                  <a:cxn ang="0">
                    <a:pos x="364" y="352"/>
                  </a:cxn>
                  <a:cxn ang="0">
                    <a:pos x="616" y="212"/>
                  </a:cxn>
                  <a:cxn ang="0">
                    <a:pos x="624" y="200"/>
                  </a:cxn>
                  <a:cxn ang="0">
                    <a:pos x="616" y="184"/>
                  </a:cxn>
                  <a:cxn ang="0">
                    <a:pos x="600" y="176"/>
                  </a:cxn>
                  <a:cxn ang="0">
                    <a:pos x="392" y="268"/>
                  </a:cxn>
                  <a:cxn ang="0">
                    <a:pos x="560" y="136"/>
                  </a:cxn>
                  <a:cxn ang="0">
                    <a:pos x="568" y="120"/>
                  </a:cxn>
                  <a:cxn ang="0">
                    <a:pos x="560" y="108"/>
                  </a:cxn>
                  <a:cxn ang="0">
                    <a:pos x="544" y="100"/>
                  </a:cxn>
                  <a:cxn ang="0">
                    <a:pos x="528" y="104"/>
                  </a:cxn>
                  <a:cxn ang="0">
                    <a:pos x="344" y="212"/>
                  </a:cxn>
                  <a:cxn ang="0">
                    <a:pos x="496" y="72"/>
                  </a:cxn>
                  <a:cxn ang="0">
                    <a:pos x="492" y="56"/>
                  </a:cxn>
                  <a:cxn ang="0">
                    <a:pos x="476" y="48"/>
                  </a:cxn>
                  <a:cxn ang="0">
                    <a:pos x="452" y="56"/>
                  </a:cxn>
                  <a:cxn ang="0">
                    <a:pos x="296" y="168"/>
                  </a:cxn>
                  <a:cxn ang="0">
                    <a:pos x="404" y="16"/>
                  </a:cxn>
                  <a:cxn ang="0">
                    <a:pos x="392" y="0"/>
                  </a:cxn>
                  <a:cxn ang="0">
                    <a:pos x="372" y="4"/>
                  </a:cxn>
                  <a:cxn ang="0">
                    <a:pos x="248" y="136"/>
                  </a:cxn>
                </a:cxnLst>
                <a:rect l="0" t="0" r="r" b="b"/>
                <a:pathLst>
                  <a:path w="624" h="480">
                    <a:moveTo>
                      <a:pt x="248" y="136"/>
                    </a:moveTo>
                    <a:lnTo>
                      <a:pt x="232" y="144"/>
                    </a:lnTo>
                    <a:lnTo>
                      <a:pt x="124" y="224"/>
                    </a:lnTo>
                    <a:lnTo>
                      <a:pt x="80" y="284"/>
                    </a:lnTo>
                    <a:lnTo>
                      <a:pt x="72" y="296"/>
                    </a:lnTo>
                    <a:lnTo>
                      <a:pt x="68" y="304"/>
                    </a:lnTo>
                    <a:lnTo>
                      <a:pt x="68" y="316"/>
                    </a:lnTo>
                    <a:lnTo>
                      <a:pt x="64" y="328"/>
                    </a:lnTo>
                    <a:lnTo>
                      <a:pt x="0" y="384"/>
                    </a:lnTo>
                    <a:lnTo>
                      <a:pt x="104" y="480"/>
                    </a:lnTo>
                    <a:lnTo>
                      <a:pt x="144" y="452"/>
                    </a:lnTo>
                    <a:lnTo>
                      <a:pt x="160" y="444"/>
                    </a:lnTo>
                    <a:lnTo>
                      <a:pt x="184" y="444"/>
                    </a:lnTo>
                    <a:lnTo>
                      <a:pt x="200" y="444"/>
                    </a:lnTo>
                    <a:lnTo>
                      <a:pt x="248" y="456"/>
                    </a:lnTo>
                    <a:lnTo>
                      <a:pt x="308" y="456"/>
                    </a:lnTo>
                    <a:lnTo>
                      <a:pt x="372" y="452"/>
                    </a:lnTo>
                    <a:lnTo>
                      <a:pt x="432" y="456"/>
                    </a:lnTo>
                    <a:lnTo>
                      <a:pt x="452" y="456"/>
                    </a:lnTo>
                    <a:lnTo>
                      <a:pt x="472" y="456"/>
                    </a:lnTo>
                    <a:lnTo>
                      <a:pt x="488" y="448"/>
                    </a:lnTo>
                    <a:lnTo>
                      <a:pt x="496" y="440"/>
                    </a:lnTo>
                    <a:lnTo>
                      <a:pt x="492" y="428"/>
                    </a:lnTo>
                    <a:lnTo>
                      <a:pt x="480" y="420"/>
                    </a:lnTo>
                    <a:lnTo>
                      <a:pt x="472" y="412"/>
                    </a:lnTo>
                    <a:lnTo>
                      <a:pt x="452" y="404"/>
                    </a:lnTo>
                    <a:lnTo>
                      <a:pt x="412" y="396"/>
                    </a:lnTo>
                    <a:lnTo>
                      <a:pt x="376" y="392"/>
                    </a:lnTo>
                    <a:lnTo>
                      <a:pt x="336" y="384"/>
                    </a:lnTo>
                    <a:lnTo>
                      <a:pt x="364" y="352"/>
                    </a:lnTo>
                    <a:lnTo>
                      <a:pt x="612" y="212"/>
                    </a:lnTo>
                    <a:lnTo>
                      <a:pt x="616" y="212"/>
                    </a:lnTo>
                    <a:lnTo>
                      <a:pt x="624" y="204"/>
                    </a:lnTo>
                    <a:lnTo>
                      <a:pt x="624" y="200"/>
                    </a:lnTo>
                    <a:lnTo>
                      <a:pt x="620" y="192"/>
                    </a:lnTo>
                    <a:lnTo>
                      <a:pt x="616" y="184"/>
                    </a:lnTo>
                    <a:lnTo>
                      <a:pt x="608" y="176"/>
                    </a:lnTo>
                    <a:lnTo>
                      <a:pt x="600" y="176"/>
                    </a:lnTo>
                    <a:lnTo>
                      <a:pt x="592" y="176"/>
                    </a:lnTo>
                    <a:lnTo>
                      <a:pt x="392" y="268"/>
                    </a:lnTo>
                    <a:lnTo>
                      <a:pt x="388" y="260"/>
                    </a:lnTo>
                    <a:lnTo>
                      <a:pt x="560" y="136"/>
                    </a:lnTo>
                    <a:lnTo>
                      <a:pt x="564" y="132"/>
                    </a:lnTo>
                    <a:lnTo>
                      <a:pt x="568" y="120"/>
                    </a:lnTo>
                    <a:lnTo>
                      <a:pt x="568" y="116"/>
                    </a:lnTo>
                    <a:lnTo>
                      <a:pt x="560" y="108"/>
                    </a:lnTo>
                    <a:lnTo>
                      <a:pt x="552" y="104"/>
                    </a:lnTo>
                    <a:lnTo>
                      <a:pt x="544" y="100"/>
                    </a:lnTo>
                    <a:lnTo>
                      <a:pt x="540" y="100"/>
                    </a:lnTo>
                    <a:lnTo>
                      <a:pt x="528" y="104"/>
                    </a:lnTo>
                    <a:lnTo>
                      <a:pt x="352" y="216"/>
                    </a:lnTo>
                    <a:lnTo>
                      <a:pt x="344" y="212"/>
                    </a:lnTo>
                    <a:lnTo>
                      <a:pt x="496" y="80"/>
                    </a:lnTo>
                    <a:lnTo>
                      <a:pt x="496" y="72"/>
                    </a:lnTo>
                    <a:lnTo>
                      <a:pt x="496" y="64"/>
                    </a:lnTo>
                    <a:lnTo>
                      <a:pt x="492" y="56"/>
                    </a:lnTo>
                    <a:lnTo>
                      <a:pt x="480" y="52"/>
                    </a:lnTo>
                    <a:lnTo>
                      <a:pt x="476" y="48"/>
                    </a:lnTo>
                    <a:lnTo>
                      <a:pt x="464" y="52"/>
                    </a:lnTo>
                    <a:lnTo>
                      <a:pt x="452" y="56"/>
                    </a:lnTo>
                    <a:lnTo>
                      <a:pt x="304" y="172"/>
                    </a:lnTo>
                    <a:lnTo>
                      <a:pt x="296" y="168"/>
                    </a:lnTo>
                    <a:lnTo>
                      <a:pt x="404" y="24"/>
                    </a:lnTo>
                    <a:lnTo>
                      <a:pt x="404" y="16"/>
                    </a:lnTo>
                    <a:lnTo>
                      <a:pt x="400" y="8"/>
                    </a:lnTo>
                    <a:lnTo>
                      <a:pt x="392" y="0"/>
                    </a:lnTo>
                    <a:lnTo>
                      <a:pt x="384" y="0"/>
                    </a:lnTo>
                    <a:lnTo>
                      <a:pt x="372" y="4"/>
                    </a:lnTo>
                    <a:lnTo>
                      <a:pt x="364" y="8"/>
                    </a:lnTo>
                    <a:lnTo>
                      <a:pt x="248" y="136"/>
                    </a:lnTo>
                  </a:path>
                </a:pathLst>
              </a:custGeom>
              <a:solidFill>
                <a:srgbClr val="FF7C80"/>
              </a:solidFill>
              <a:ln w="12700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lIns="0" tIns="0" rIns="0" bIns="0">
                <a:spAutoFit/>
              </a:bodyPr>
              <a:lstStyle/>
              <a:p>
                <a:endParaRPr lang="it-IT"/>
              </a:p>
            </p:txBody>
          </p:sp>
        </p:grpSp>
      </p:grpSp>
      <p:sp>
        <p:nvSpPr>
          <p:cNvPr id="47176" name="Rectangle 72"/>
          <p:cNvSpPr>
            <a:spLocks noChangeArrowheads="1"/>
          </p:cNvSpPr>
          <p:nvPr/>
        </p:nvSpPr>
        <p:spPr bwMode="auto">
          <a:xfrm>
            <a:off x="4643437" y="4500570"/>
            <a:ext cx="180022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square" lIns="0" tIns="0" rIns="0" bIns="0">
            <a:spAutoFit/>
          </a:bodyPr>
          <a:lstStyle/>
          <a:p>
            <a:pPr algn="ctr" defTabSz="909638" eaLnBrk="0" hangingPunct="0"/>
            <a:r>
              <a:rPr lang="en-US" sz="1500" b="1" dirty="0">
                <a:solidFill>
                  <a:srgbClr val="FFFF00"/>
                </a:solidFill>
                <a:latin typeface="Verdana" pitchFamily="34" charset="0"/>
              </a:rPr>
              <a:t>DEFIBRILLAZIONE</a:t>
            </a:r>
          </a:p>
          <a:p>
            <a:pPr algn="ctr" defTabSz="909638" eaLnBrk="0" hangingPunct="0">
              <a:lnSpc>
                <a:spcPct val="120000"/>
              </a:lnSpc>
            </a:pPr>
            <a:r>
              <a:rPr lang="en-US" sz="1500" b="1" dirty="0">
                <a:solidFill>
                  <a:srgbClr val="FFFF00"/>
                </a:solidFill>
                <a:latin typeface="Verdana" pitchFamily="34" charset="0"/>
              </a:rPr>
              <a:t>PRECOCE</a:t>
            </a:r>
            <a:endParaRPr lang="it-IT" sz="1100" b="1" dirty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47177" name="AutoShape 73"/>
          <p:cNvSpPr>
            <a:spLocks noChangeArrowheads="1"/>
          </p:cNvSpPr>
          <p:nvPr/>
        </p:nvSpPr>
        <p:spPr bwMode="auto">
          <a:xfrm>
            <a:off x="5005388" y="2703513"/>
            <a:ext cx="815975" cy="1350962"/>
          </a:xfrm>
          <a:prstGeom prst="lightningBol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0" tIns="0" rIns="0" bIns="0">
            <a:spAutoFit/>
          </a:bodyPr>
          <a:lstStyle/>
          <a:p>
            <a:endParaRPr lang="it-IT"/>
          </a:p>
        </p:txBody>
      </p:sp>
      <p:sp>
        <p:nvSpPr>
          <p:cNvPr id="47186" name="Text Box 82"/>
          <p:cNvSpPr txBox="1">
            <a:spLocks noChangeArrowheads="1"/>
          </p:cNvSpPr>
          <p:nvPr/>
        </p:nvSpPr>
        <p:spPr bwMode="auto">
          <a:xfrm>
            <a:off x="6169025" y="4462463"/>
            <a:ext cx="1787525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0" tIns="0" rIns="0" bIns="0">
            <a:spAutoFit/>
          </a:bodyPr>
          <a:lstStyle/>
          <a:p>
            <a:pPr algn="ctr" defTabSz="909638" eaLnBrk="0" hangingPunct="0">
              <a:lnSpc>
                <a:spcPct val="120000"/>
              </a:lnSpc>
              <a:spcBef>
                <a:spcPct val="5000"/>
              </a:spcBef>
            </a:pPr>
            <a:r>
              <a:rPr lang="it-IT" sz="1400" b="1">
                <a:solidFill>
                  <a:srgbClr val="FFFFFF"/>
                </a:solidFill>
                <a:latin typeface="Verdana" pitchFamily="34" charset="0"/>
              </a:rPr>
              <a:t>SOCCORSO AVANZATO</a:t>
            </a:r>
          </a:p>
          <a:p>
            <a:pPr algn="ctr" defTabSz="909638" eaLnBrk="0" hangingPunct="0">
              <a:lnSpc>
                <a:spcPct val="120000"/>
              </a:lnSpc>
            </a:pPr>
            <a:r>
              <a:rPr lang="it-IT" sz="1400" b="1">
                <a:solidFill>
                  <a:srgbClr val="FFFFFF"/>
                </a:solidFill>
                <a:latin typeface="Verdana" pitchFamily="34" charset="0"/>
              </a:rPr>
              <a:t>PRECOCE</a:t>
            </a:r>
            <a:endParaRPr lang="it-IT" sz="1400" b="1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47187" name="Oval 83"/>
          <p:cNvSpPr>
            <a:spLocks noChangeArrowheads="1"/>
          </p:cNvSpPr>
          <p:nvPr/>
        </p:nvSpPr>
        <p:spPr bwMode="auto">
          <a:xfrm>
            <a:off x="4500563" y="2592388"/>
            <a:ext cx="1871662" cy="1752600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0" tIns="0" rIns="0" bIns="0">
            <a:spAutoFit/>
          </a:bodyPr>
          <a:lstStyle/>
          <a:p>
            <a:endParaRPr lang="it-IT"/>
          </a:p>
        </p:txBody>
      </p:sp>
      <p:sp>
        <p:nvSpPr>
          <p:cNvPr id="47188" name="Oval 84"/>
          <p:cNvSpPr>
            <a:spLocks noChangeArrowheads="1"/>
          </p:cNvSpPr>
          <p:nvPr/>
        </p:nvSpPr>
        <p:spPr bwMode="auto">
          <a:xfrm>
            <a:off x="6024563" y="2592388"/>
            <a:ext cx="1860550" cy="1752600"/>
          </a:xfrm>
          <a:prstGeom prst="ellips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0" tIns="0" rIns="0" bIns="0">
            <a:spAutoFit/>
          </a:bodyPr>
          <a:lstStyle/>
          <a:p>
            <a:endParaRPr lang="it-IT"/>
          </a:p>
        </p:txBody>
      </p:sp>
      <p:sp>
        <p:nvSpPr>
          <p:cNvPr id="47189" name="Oval 85"/>
          <p:cNvSpPr>
            <a:spLocks noChangeArrowheads="1"/>
          </p:cNvSpPr>
          <p:nvPr/>
        </p:nvSpPr>
        <p:spPr bwMode="auto">
          <a:xfrm>
            <a:off x="2987675" y="2592388"/>
            <a:ext cx="1871663" cy="1752600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0" tIns="0" rIns="0" bIns="0">
            <a:spAutoFit/>
          </a:bodyPr>
          <a:lstStyle/>
          <a:p>
            <a:endParaRPr lang="it-IT"/>
          </a:p>
        </p:txBody>
      </p:sp>
      <p:sp>
        <p:nvSpPr>
          <p:cNvPr id="47190" name="Oval 86"/>
          <p:cNvSpPr>
            <a:spLocks noChangeArrowheads="1"/>
          </p:cNvSpPr>
          <p:nvPr/>
        </p:nvSpPr>
        <p:spPr bwMode="auto">
          <a:xfrm>
            <a:off x="1331913" y="2592388"/>
            <a:ext cx="1897062" cy="1752600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0" tIns="0" rIns="0" bIns="0">
            <a:spAutoFit/>
          </a:bodyPr>
          <a:lstStyle/>
          <a:p>
            <a:endParaRPr lang="it-IT"/>
          </a:p>
        </p:txBody>
      </p:sp>
      <p:sp>
        <p:nvSpPr>
          <p:cNvPr id="47192" name="Text Box 88"/>
          <p:cNvSpPr txBox="1">
            <a:spLocks noChangeArrowheads="1"/>
          </p:cNvSpPr>
          <p:nvPr/>
        </p:nvSpPr>
        <p:spPr bwMode="auto">
          <a:xfrm>
            <a:off x="1042988" y="333375"/>
            <a:ext cx="6934875" cy="5232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22" tIns="45711" rIns="91422" bIns="45711">
            <a:spAutoFit/>
          </a:bodyPr>
          <a:lstStyle/>
          <a:p>
            <a:pPr defTabSz="760413" eaLnBrk="0" hangingPunct="0"/>
            <a:r>
              <a:rPr lang="it-IT" sz="2800" b="1" dirty="0" smtClean="0">
                <a:latin typeface="Comic Sans MS" panose="030F0702030302020204" pitchFamily="66" charset="0"/>
              </a:rPr>
              <a:t>LA CATENA DELLA SOPRAVVIVENZA</a:t>
            </a:r>
            <a:endParaRPr lang="it-IT" sz="2800" b="1" dirty="0">
              <a:latin typeface="Comic Sans MS" panose="030F0702030302020204" pitchFamily="66" charset="0"/>
            </a:endParaRPr>
          </a:p>
        </p:txBody>
      </p:sp>
      <p:grpSp>
        <p:nvGrpSpPr>
          <p:cNvPr id="24" name="Group 91"/>
          <p:cNvGrpSpPr>
            <a:grpSpLocks/>
          </p:cNvGrpSpPr>
          <p:nvPr/>
        </p:nvGrpSpPr>
        <p:grpSpPr bwMode="auto">
          <a:xfrm>
            <a:off x="6732588" y="2870200"/>
            <a:ext cx="465137" cy="1274763"/>
            <a:chOff x="4167" y="1808"/>
            <a:chExt cx="293" cy="803"/>
          </a:xfrm>
        </p:grpSpPr>
        <p:sp>
          <p:nvSpPr>
            <p:cNvPr id="47196" name="AutoShape 92"/>
            <p:cNvSpPr>
              <a:spLocks noChangeArrowheads="1"/>
            </p:cNvSpPr>
            <p:nvPr/>
          </p:nvSpPr>
          <p:spPr bwMode="auto">
            <a:xfrm>
              <a:off x="4222" y="2207"/>
              <a:ext cx="59" cy="113"/>
            </a:xfrm>
            <a:prstGeom prst="can">
              <a:avLst>
                <a:gd name="adj" fmla="val 47881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47197" name="AutoShape 93"/>
            <p:cNvSpPr>
              <a:spLocks noChangeArrowheads="1"/>
            </p:cNvSpPr>
            <p:nvPr/>
          </p:nvSpPr>
          <p:spPr bwMode="auto">
            <a:xfrm>
              <a:off x="4167" y="1866"/>
              <a:ext cx="170" cy="393"/>
            </a:xfrm>
            <a:prstGeom prst="can">
              <a:avLst>
                <a:gd name="adj" fmla="val 5779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grpSp>
          <p:nvGrpSpPr>
            <p:cNvPr id="25" name="Group 94"/>
            <p:cNvGrpSpPr>
              <a:grpSpLocks/>
            </p:cNvGrpSpPr>
            <p:nvPr/>
          </p:nvGrpSpPr>
          <p:grpSpPr bwMode="auto">
            <a:xfrm>
              <a:off x="4167" y="1808"/>
              <a:ext cx="170" cy="111"/>
              <a:chOff x="4080" y="912"/>
              <a:chExt cx="96" cy="96"/>
            </a:xfrm>
          </p:grpSpPr>
          <p:sp>
            <p:nvSpPr>
              <p:cNvPr id="47199" name="Line 95"/>
              <p:cNvSpPr>
                <a:spLocks noChangeShapeType="1"/>
              </p:cNvSpPr>
              <p:nvPr/>
            </p:nvSpPr>
            <p:spPr bwMode="auto">
              <a:xfrm flipH="1">
                <a:off x="4080" y="912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lIns="0" tIns="0" rIns="0" bIns="0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200" name="Line 96"/>
              <p:cNvSpPr>
                <a:spLocks noChangeShapeType="1"/>
              </p:cNvSpPr>
              <p:nvPr/>
            </p:nvSpPr>
            <p:spPr bwMode="auto">
              <a:xfrm>
                <a:off x="4128" y="912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lIns="0" tIns="0" rIns="0" bIns="0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47201" name="AutoShape 97"/>
            <p:cNvSpPr>
              <a:spLocks noChangeArrowheads="1"/>
            </p:cNvSpPr>
            <p:nvPr/>
          </p:nvSpPr>
          <p:spPr bwMode="auto">
            <a:xfrm>
              <a:off x="4167" y="1999"/>
              <a:ext cx="170" cy="255"/>
            </a:xfrm>
            <a:prstGeom prst="can">
              <a:avLst>
                <a:gd name="adj" fmla="val 375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47202" name="Freeform 98"/>
            <p:cNvSpPr>
              <a:spLocks/>
            </p:cNvSpPr>
            <p:nvPr/>
          </p:nvSpPr>
          <p:spPr bwMode="auto">
            <a:xfrm>
              <a:off x="4222" y="2320"/>
              <a:ext cx="238" cy="291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55" y="141"/>
                </a:cxn>
                <a:cxn ang="0">
                  <a:pos x="94" y="131"/>
                </a:cxn>
                <a:cxn ang="0">
                  <a:pos x="129" y="41"/>
                </a:cxn>
                <a:cxn ang="0">
                  <a:pos x="177" y="73"/>
                </a:cxn>
                <a:cxn ang="0">
                  <a:pos x="183" y="93"/>
                </a:cxn>
                <a:cxn ang="0">
                  <a:pos x="186" y="102"/>
                </a:cxn>
                <a:cxn ang="0">
                  <a:pos x="180" y="221"/>
                </a:cxn>
              </a:cxnLst>
              <a:rect l="0" t="0" r="r" b="b"/>
              <a:pathLst>
                <a:path w="198" h="221">
                  <a:moveTo>
                    <a:pt x="23" y="0"/>
                  </a:moveTo>
                  <a:cubicBezTo>
                    <a:pt x="25" y="62"/>
                    <a:pt x="0" y="116"/>
                    <a:pt x="55" y="141"/>
                  </a:cubicBezTo>
                  <a:cubicBezTo>
                    <a:pt x="59" y="141"/>
                    <a:pt x="88" y="143"/>
                    <a:pt x="94" y="131"/>
                  </a:cubicBezTo>
                  <a:cubicBezTo>
                    <a:pt x="109" y="102"/>
                    <a:pt x="94" y="52"/>
                    <a:pt x="129" y="41"/>
                  </a:cubicBezTo>
                  <a:cubicBezTo>
                    <a:pt x="160" y="47"/>
                    <a:pt x="159" y="50"/>
                    <a:pt x="177" y="73"/>
                  </a:cubicBezTo>
                  <a:cubicBezTo>
                    <a:pt x="179" y="80"/>
                    <a:pt x="181" y="86"/>
                    <a:pt x="183" y="93"/>
                  </a:cubicBezTo>
                  <a:cubicBezTo>
                    <a:pt x="184" y="96"/>
                    <a:pt x="186" y="102"/>
                    <a:pt x="186" y="102"/>
                  </a:cubicBezTo>
                  <a:cubicBezTo>
                    <a:pt x="183" y="217"/>
                    <a:pt x="198" y="180"/>
                    <a:pt x="180" y="22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</p:grpSp>
      <p:sp>
        <p:nvSpPr>
          <p:cNvPr id="96" name="Rettangolo arrotondato 95"/>
          <p:cNvSpPr/>
          <p:nvPr/>
        </p:nvSpPr>
        <p:spPr>
          <a:xfrm>
            <a:off x="4643438" y="4500570"/>
            <a:ext cx="178595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0" dirty="0" smtClean="0">
                <a:solidFill>
                  <a:schemeClr val="bg1"/>
                </a:solidFill>
              </a:rPr>
              <a:t>Defibrillazione precoce</a:t>
            </a:r>
            <a:endParaRPr lang="it-IT" sz="1800" dirty="0">
              <a:solidFill>
                <a:schemeClr val="bg1"/>
              </a:solidFill>
            </a:endParaRPr>
          </a:p>
        </p:txBody>
      </p:sp>
      <p:sp>
        <p:nvSpPr>
          <p:cNvPr id="98" name="Rettangolo arrotondato 97"/>
          <p:cNvSpPr/>
          <p:nvPr/>
        </p:nvSpPr>
        <p:spPr>
          <a:xfrm>
            <a:off x="6500826" y="4500570"/>
            <a:ext cx="1700218" cy="714380"/>
          </a:xfrm>
          <a:prstGeom prst="roundRect">
            <a:avLst>
              <a:gd name="adj" fmla="val 6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err="1" smtClean="0">
                <a:solidFill>
                  <a:schemeClr val="bg1"/>
                </a:solidFill>
              </a:rPr>
              <a:t>ALS</a:t>
            </a:r>
            <a:endParaRPr lang="it-IT" sz="2000" dirty="0" smtClean="0">
              <a:solidFill>
                <a:schemeClr val="bg1"/>
              </a:solidFill>
            </a:endParaRPr>
          </a:p>
          <a:p>
            <a:pPr algn="ctr"/>
            <a:r>
              <a:rPr lang="it-IT" sz="2000" dirty="0" smtClean="0">
                <a:solidFill>
                  <a:schemeClr val="bg1"/>
                </a:solidFill>
              </a:rPr>
              <a:t>precoce</a:t>
            </a:r>
          </a:p>
        </p:txBody>
      </p:sp>
      <p:sp>
        <p:nvSpPr>
          <p:cNvPr id="102" name="Rettangolo arrotondato 101"/>
          <p:cNvSpPr/>
          <p:nvPr/>
        </p:nvSpPr>
        <p:spPr>
          <a:xfrm>
            <a:off x="3361002" y="4502148"/>
            <a:ext cx="122120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0" dirty="0" err="1" smtClean="0">
                <a:solidFill>
                  <a:schemeClr val="bg1"/>
                </a:solidFill>
              </a:rPr>
              <a:t>Rcp</a:t>
            </a:r>
            <a:endParaRPr lang="it-IT" sz="1800" dirty="0" smtClean="0">
              <a:solidFill>
                <a:schemeClr val="bg1"/>
              </a:solidFill>
            </a:endParaRPr>
          </a:p>
          <a:p>
            <a:pPr algn="ctr"/>
            <a:r>
              <a:rPr lang="it-IT" sz="1800" dirty="0" smtClean="0">
                <a:solidFill>
                  <a:schemeClr val="bg1"/>
                </a:solidFill>
              </a:rPr>
              <a:t>precoce</a:t>
            </a:r>
            <a:endParaRPr lang="it-IT" sz="1800" dirty="0">
              <a:solidFill>
                <a:schemeClr val="bg1"/>
              </a:solidFill>
            </a:endParaRPr>
          </a:p>
        </p:txBody>
      </p:sp>
      <p:sp>
        <p:nvSpPr>
          <p:cNvPr id="103" name="Rettangolo arrotondato 102"/>
          <p:cNvSpPr/>
          <p:nvPr/>
        </p:nvSpPr>
        <p:spPr>
          <a:xfrm>
            <a:off x="1042988" y="4462463"/>
            <a:ext cx="2185987" cy="8953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chemeClr val="bg1"/>
                </a:solidFill>
              </a:rPr>
              <a:t>Riconoscimento e allarme precoci</a:t>
            </a:r>
            <a:endParaRPr lang="it-IT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21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D593A3-61FE-4A44-971A-E82A3B7F958E}" type="slidenum">
              <a:rPr lang="it-IT" smtClean="0"/>
              <a:pPr>
                <a:defRPr/>
              </a:pPr>
              <a:t>3</a:t>
            </a:fld>
            <a:endParaRPr lang="it-I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92696"/>
            <a:ext cx="2822575" cy="1622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060848"/>
            <a:ext cx="2066925" cy="220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539552" y="2852936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Defibrillatore</a:t>
            </a:r>
          </a:p>
          <a:p>
            <a:pPr algn="ctr"/>
            <a:r>
              <a:rPr lang="it-IT" dirty="0" smtClean="0"/>
              <a:t>Con</a:t>
            </a:r>
          </a:p>
          <a:p>
            <a:pPr algn="ctr"/>
            <a:r>
              <a:rPr lang="it-IT" dirty="0" smtClean="0"/>
              <a:t>Piastre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489338" y="4437112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Defibrillatore</a:t>
            </a:r>
          </a:p>
          <a:p>
            <a:pPr algn="ctr"/>
            <a:r>
              <a:rPr lang="it-IT" dirty="0" smtClean="0"/>
              <a:t>Con</a:t>
            </a:r>
          </a:p>
          <a:p>
            <a:pPr algn="ctr"/>
            <a:r>
              <a:rPr lang="it-IT" dirty="0" smtClean="0"/>
              <a:t>Placche Adesive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8409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D593A3-61FE-4A44-971A-E82A3B7F958E}" type="slidenum">
              <a:rPr lang="it-IT" smtClean="0"/>
              <a:pPr>
                <a:defRPr/>
              </a:pPr>
              <a:t>4</a:t>
            </a:fld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5" y="548680"/>
            <a:ext cx="1753983" cy="2160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854" y="3293563"/>
            <a:ext cx="1836846" cy="2160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3419872" y="980728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DEFIBRILLATORE MONOFASICO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506936" y="4293096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DEFIBRILLATORE BIFASICO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4187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t-IT" sz="3600" b="1" dirty="0" smtClean="0">
                <a:solidFill>
                  <a:schemeClr val="bg1"/>
                </a:solidFill>
              </a:rPr>
              <a:t>I Defibrillatori Semiautomatici</a:t>
            </a:r>
            <a:endParaRPr lang="it-IT" sz="3600" b="1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3B3A7-4E66-4470-A431-2F25F2CB9F3B}" type="slidenum">
              <a:rPr lang="it-IT" smtClean="0"/>
              <a:pPr>
                <a:defRPr/>
              </a:pPr>
              <a:t>5</a:t>
            </a:fld>
            <a:endParaRPr lang="it-IT" dirty="0"/>
          </a:p>
        </p:txBody>
      </p:sp>
      <p:grpSp>
        <p:nvGrpSpPr>
          <p:cNvPr id="5" name="Group 52"/>
          <p:cNvGrpSpPr>
            <a:grpSpLocks noGrp="1"/>
          </p:cNvGrpSpPr>
          <p:nvPr/>
        </p:nvGrpSpPr>
        <p:grpSpPr bwMode="auto">
          <a:xfrm>
            <a:off x="500034" y="2714620"/>
            <a:ext cx="3171820" cy="2809876"/>
            <a:chOff x="521" y="936"/>
            <a:chExt cx="1905" cy="1814"/>
          </a:xfrm>
        </p:grpSpPr>
        <p:sp>
          <p:nvSpPr>
            <p:cNvPr id="6" name="AutoShape 2"/>
            <p:cNvSpPr>
              <a:spLocks noChangeArrowheads="1"/>
            </p:cNvSpPr>
            <p:nvPr/>
          </p:nvSpPr>
          <p:spPr bwMode="auto">
            <a:xfrm>
              <a:off x="521" y="936"/>
              <a:ext cx="1905" cy="1814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B4C9FE"/>
                </a:gs>
                <a:gs pos="100000">
                  <a:srgbClr val="B4C9FE">
                    <a:gamma/>
                    <a:shade val="6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" name="Rectangle 3"/>
            <p:cNvSpPr>
              <a:spLocks noChangeArrowheads="1"/>
            </p:cNvSpPr>
            <p:nvPr/>
          </p:nvSpPr>
          <p:spPr bwMode="auto">
            <a:xfrm>
              <a:off x="902" y="1334"/>
              <a:ext cx="1101" cy="575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11" name="Group 57"/>
          <p:cNvGrpSpPr>
            <a:grpSpLocks/>
          </p:cNvGrpSpPr>
          <p:nvPr/>
        </p:nvGrpSpPr>
        <p:grpSpPr bwMode="auto">
          <a:xfrm>
            <a:off x="7202517" y="3286124"/>
            <a:ext cx="1655763" cy="3384550"/>
            <a:chOff x="4468" y="1207"/>
            <a:chExt cx="1043" cy="2132"/>
          </a:xfrm>
        </p:grpSpPr>
        <p:grpSp>
          <p:nvGrpSpPr>
            <p:cNvPr id="12" name="Group 24"/>
            <p:cNvGrpSpPr>
              <a:grpSpLocks/>
            </p:cNvGrpSpPr>
            <p:nvPr/>
          </p:nvGrpSpPr>
          <p:grpSpPr bwMode="auto">
            <a:xfrm>
              <a:off x="4482" y="1207"/>
              <a:ext cx="432" cy="193"/>
              <a:chOff x="2613" y="3168"/>
              <a:chExt cx="843" cy="288"/>
            </a:xfrm>
          </p:grpSpPr>
          <p:sp>
            <p:nvSpPr>
              <p:cNvPr id="17" name="AutoShape 25"/>
              <p:cNvSpPr>
                <a:spLocks/>
              </p:cNvSpPr>
              <p:nvPr/>
            </p:nvSpPr>
            <p:spPr bwMode="auto">
              <a:xfrm>
                <a:off x="2736" y="3168"/>
                <a:ext cx="720" cy="288"/>
              </a:xfrm>
              <a:prstGeom prst="rightBrace">
                <a:avLst>
                  <a:gd name="adj1" fmla="val 25000"/>
                  <a:gd name="adj2" fmla="val 50000"/>
                </a:avLst>
              </a:prstGeom>
              <a:solidFill>
                <a:schemeClr val="tx2"/>
              </a:solidFill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" name="AutoShape 26"/>
              <p:cNvSpPr>
                <a:spLocks noChangeArrowheads="1"/>
              </p:cNvSpPr>
              <p:nvPr/>
            </p:nvSpPr>
            <p:spPr bwMode="auto">
              <a:xfrm>
                <a:off x="2613" y="3205"/>
                <a:ext cx="210" cy="47"/>
              </a:xfrm>
              <a:prstGeom prst="roundRect">
                <a:avLst>
                  <a:gd name="adj" fmla="val 50000"/>
                </a:avLst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" name="AutoShape 27"/>
              <p:cNvSpPr>
                <a:spLocks noChangeArrowheads="1"/>
              </p:cNvSpPr>
              <p:nvPr/>
            </p:nvSpPr>
            <p:spPr bwMode="auto">
              <a:xfrm>
                <a:off x="2616" y="3349"/>
                <a:ext cx="210" cy="47"/>
              </a:xfrm>
              <a:prstGeom prst="roundRect">
                <a:avLst>
                  <a:gd name="adj" fmla="val 50000"/>
                </a:avLst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3" name="Freeform 29"/>
            <p:cNvSpPr>
              <a:spLocks/>
            </p:cNvSpPr>
            <p:nvPr/>
          </p:nvSpPr>
          <p:spPr bwMode="auto">
            <a:xfrm rot="5400000">
              <a:off x="4061" y="1837"/>
              <a:ext cx="1477" cy="398"/>
            </a:xfrm>
            <a:custGeom>
              <a:avLst/>
              <a:gdLst/>
              <a:ahLst/>
              <a:cxnLst>
                <a:cxn ang="0">
                  <a:pos x="0" y="88"/>
                </a:cxn>
                <a:cxn ang="0">
                  <a:pos x="240" y="40"/>
                </a:cxn>
                <a:cxn ang="0">
                  <a:pos x="384" y="328"/>
                </a:cxn>
                <a:cxn ang="0">
                  <a:pos x="768" y="136"/>
                </a:cxn>
                <a:cxn ang="0">
                  <a:pos x="1344" y="424"/>
                </a:cxn>
                <a:cxn ang="0">
                  <a:pos x="1840" y="392"/>
                </a:cxn>
              </a:cxnLst>
              <a:rect l="0" t="0" r="r" b="b"/>
              <a:pathLst>
                <a:path w="1840" h="467">
                  <a:moveTo>
                    <a:pt x="0" y="88"/>
                  </a:moveTo>
                  <a:cubicBezTo>
                    <a:pt x="88" y="44"/>
                    <a:pt x="176" y="0"/>
                    <a:pt x="240" y="40"/>
                  </a:cubicBezTo>
                  <a:cubicBezTo>
                    <a:pt x="304" y="80"/>
                    <a:pt x="296" y="312"/>
                    <a:pt x="384" y="328"/>
                  </a:cubicBezTo>
                  <a:cubicBezTo>
                    <a:pt x="472" y="344"/>
                    <a:pt x="608" y="120"/>
                    <a:pt x="768" y="136"/>
                  </a:cubicBezTo>
                  <a:cubicBezTo>
                    <a:pt x="928" y="152"/>
                    <a:pt x="1165" y="381"/>
                    <a:pt x="1344" y="424"/>
                  </a:cubicBezTo>
                  <a:cubicBezTo>
                    <a:pt x="1523" y="467"/>
                    <a:pt x="1737" y="399"/>
                    <a:pt x="1840" y="392"/>
                  </a:cubicBezTo>
                </a:path>
              </a:pathLst>
            </a:custGeom>
            <a:noFill/>
            <a:ln w="762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 rot="5400000">
              <a:off x="4353" y="1781"/>
              <a:ext cx="1471" cy="477"/>
            </a:xfrm>
            <a:custGeom>
              <a:avLst/>
              <a:gdLst/>
              <a:ahLst/>
              <a:cxnLst>
                <a:cxn ang="0">
                  <a:pos x="0" y="472"/>
                </a:cxn>
                <a:cxn ang="0">
                  <a:pos x="240" y="520"/>
                </a:cxn>
                <a:cxn ang="0">
                  <a:pos x="384" y="232"/>
                </a:cxn>
                <a:cxn ang="0">
                  <a:pos x="768" y="424"/>
                </a:cxn>
                <a:cxn ang="0">
                  <a:pos x="1344" y="136"/>
                </a:cxn>
                <a:cxn ang="0">
                  <a:pos x="1832" y="0"/>
                </a:cxn>
              </a:cxnLst>
              <a:rect l="0" t="0" r="r" b="b"/>
              <a:pathLst>
                <a:path w="1832" h="560">
                  <a:moveTo>
                    <a:pt x="0" y="472"/>
                  </a:moveTo>
                  <a:cubicBezTo>
                    <a:pt x="88" y="516"/>
                    <a:pt x="176" y="560"/>
                    <a:pt x="240" y="520"/>
                  </a:cubicBezTo>
                  <a:cubicBezTo>
                    <a:pt x="304" y="480"/>
                    <a:pt x="296" y="248"/>
                    <a:pt x="384" y="232"/>
                  </a:cubicBezTo>
                  <a:cubicBezTo>
                    <a:pt x="472" y="216"/>
                    <a:pt x="608" y="440"/>
                    <a:pt x="768" y="424"/>
                  </a:cubicBezTo>
                  <a:cubicBezTo>
                    <a:pt x="928" y="408"/>
                    <a:pt x="1167" y="207"/>
                    <a:pt x="1344" y="136"/>
                  </a:cubicBezTo>
                  <a:cubicBezTo>
                    <a:pt x="1521" y="65"/>
                    <a:pt x="1730" y="28"/>
                    <a:pt x="1832" y="0"/>
                  </a:cubicBezTo>
                </a:path>
              </a:pathLst>
            </a:custGeom>
            <a:noFill/>
            <a:ln w="76200" cmpd="sng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5" name="AutoShape 31"/>
            <p:cNvSpPr>
              <a:spLocks noChangeArrowheads="1"/>
            </p:cNvSpPr>
            <p:nvPr/>
          </p:nvSpPr>
          <p:spPr bwMode="auto">
            <a:xfrm rot="5400000">
              <a:off x="5028" y="2836"/>
              <a:ext cx="578" cy="389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FFFFFF">
                    <a:gamma/>
                    <a:shade val="76078"/>
                    <a:invGamma/>
                  </a:srgb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76200">
              <a:solidFill>
                <a:srgbClr val="B2B2B2"/>
              </a:solidFill>
              <a:round/>
              <a:headEnd/>
              <a:tailEnd/>
            </a:ln>
            <a:effectLst>
              <a:outerShdw dist="53882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" name="AutoShape 32"/>
            <p:cNvSpPr>
              <a:spLocks noChangeArrowheads="1"/>
            </p:cNvSpPr>
            <p:nvPr/>
          </p:nvSpPr>
          <p:spPr bwMode="auto">
            <a:xfrm rot="5400000">
              <a:off x="4374" y="2855"/>
              <a:ext cx="578" cy="389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FFFFFF">
                    <a:gamma/>
                    <a:shade val="76078"/>
                    <a:invGamma/>
                  </a:srgb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76200">
              <a:solidFill>
                <a:srgbClr val="B2B2B2"/>
              </a:solidFill>
              <a:round/>
              <a:headEnd/>
              <a:tailEnd/>
            </a:ln>
            <a:effectLst>
              <a:outerShdw dist="53882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20" name="Group 53"/>
          <p:cNvGrpSpPr>
            <a:grpSpLocks/>
          </p:cNvGrpSpPr>
          <p:nvPr/>
        </p:nvGrpSpPr>
        <p:grpSpPr bwMode="auto">
          <a:xfrm>
            <a:off x="4000496" y="2714621"/>
            <a:ext cx="3090867" cy="2857520"/>
            <a:chOff x="2562" y="936"/>
            <a:chExt cx="1905" cy="1814"/>
          </a:xfrm>
        </p:grpSpPr>
        <p:sp>
          <p:nvSpPr>
            <p:cNvPr id="21" name="AutoShape 39"/>
            <p:cNvSpPr>
              <a:spLocks noChangeArrowheads="1"/>
            </p:cNvSpPr>
            <p:nvPr/>
          </p:nvSpPr>
          <p:spPr bwMode="auto">
            <a:xfrm>
              <a:off x="2562" y="936"/>
              <a:ext cx="1905" cy="1814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B4C9FE"/>
                </a:gs>
                <a:gs pos="100000">
                  <a:srgbClr val="B4C9FE">
                    <a:gamma/>
                    <a:shade val="6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2" name="Rectangle 40"/>
            <p:cNvSpPr>
              <a:spLocks noChangeArrowheads="1"/>
            </p:cNvSpPr>
            <p:nvPr/>
          </p:nvSpPr>
          <p:spPr bwMode="auto">
            <a:xfrm>
              <a:off x="2943" y="1334"/>
              <a:ext cx="1101" cy="575"/>
            </a:xfrm>
            <a:prstGeom prst="rect">
              <a:avLst/>
            </a:prstGeom>
            <a:solidFill>
              <a:srgbClr val="0000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26" name="Group 49"/>
          <p:cNvGrpSpPr>
            <a:grpSpLocks/>
          </p:cNvGrpSpPr>
          <p:nvPr/>
        </p:nvGrpSpPr>
        <p:grpSpPr bwMode="auto">
          <a:xfrm>
            <a:off x="571472" y="4643446"/>
            <a:ext cx="1152525" cy="698500"/>
            <a:chOff x="494" y="2176"/>
            <a:chExt cx="726" cy="440"/>
          </a:xfrm>
        </p:grpSpPr>
        <p:sp>
          <p:nvSpPr>
            <p:cNvPr id="27" name="AutoShape 5"/>
            <p:cNvSpPr>
              <a:spLocks noChangeArrowheads="1"/>
            </p:cNvSpPr>
            <p:nvPr/>
          </p:nvSpPr>
          <p:spPr bwMode="auto">
            <a:xfrm>
              <a:off x="764" y="2176"/>
              <a:ext cx="239" cy="221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" name="Text Box 6"/>
            <p:cNvSpPr txBox="1">
              <a:spLocks noChangeArrowheads="1"/>
            </p:cNvSpPr>
            <p:nvPr/>
          </p:nvSpPr>
          <p:spPr bwMode="auto">
            <a:xfrm>
              <a:off x="494" y="2462"/>
              <a:ext cx="726" cy="1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 algn="ctr" defTabSz="762000" eaLnBrk="0" hangingPunct="0">
                <a:spcBef>
                  <a:spcPct val="50000"/>
                </a:spcBef>
              </a:pPr>
              <a:r>
                <a:rPr lang="it-IT" sz="1000" b="1">
                  <a:solidFill>
                    <a:schemeClr val="bg1"/>
                  </a:solidFill>
                  <a:latin typeface="Verdana" pitchFamily="34" charset="0"/>
                </a:rPr>
                <a:t>ACCENSIONE</a:t>
              </a:r>
            </a:p>
          </p:txBody>
        </p:sp>
      </p:grpSp>
      <p:grpSp>
        <p:nvGrpSpPr>
          <p:cNvPr id="32" name="Group 50"/>
          <p:cNvGrpSpPr>
            <a:grpSpLocks/>
          </p:cNvGrpSpPr>
          <p:nvPr/>
        </p:nvGrpSpPr>
        <p:grpSpPr bwMode="auto">
          <a:xfrm>
            <a:off x="1500166" y="4643446"/>
            <a:ext cx="1219200" cy="773112"/>
            <a:chOff x="1066" y="2177"/>
            <a:chExt cx="768" cy="487"/>
          </a:xfrm>
        </p:grpSpPr>
        <p:sp>
          <p:nvSpPr>
            <p:cNvPr id="33" name="Text Box 9"/>
            <p:cNvSpPr txBox="1">
              <a:spLocks noChangeArrowheads="1"/>
            </p:cNvSpPr>
            <p:nvPr/>
          </p:nvSpPr>
          <p:spPr bwMode="auto">
            <a:xfrm>
              <a:off x="1066" y="2414"/>
              <a:ext cx="76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 algn="ctr" defTabSz="762000" eaLnBrk="0" hangingPunct="0"/>
              <a:r>
                <a:rPr lang="it-IT" sz="1000" b="1">
                  <a:solidFill>
                    <a:schemeClr val="bg1"/>
                  </a:solidFill>
                  <a:latin typeface="Verdana" pitchFamily="34" charset="0"/>
                </a:rPr>
                <a:t>ANALISI</a:t>
              </a:r>
            </a:p>
            <a:p>
              <a:pPr algn="ctr" defTabSz="762000" eaLnBrk="0" hangingPunct="0"/>
              <a:r>
                <a:rPr lang="it-IT" sz="1000" b="1">
                  <a:solidFill>
                    <a:schemeClr val="bg1"/>
                  </a:solidFill>
                  <a:latin typeface="Verdana" pitchFamily="34" charset="0"/>
                </a:rPr>
                <a:t>MANUALE</a:t>
              </a:r>
            </a:p>
          </p:txBody>
        </p:sp>
        <p:sp>
          <p:nvSpPr>
            <p:cNvPr id="34" name="AutoShape 47"/>
            <p:cNvSpPr>
              <a:spLocks noChangeArrowheads="1"/>
            </p:cNvSpPr>
            <p:nvPr/>
          </p:nvSpPr>
          <p:spPr bwMode="auto">
            <a:xfrm>
              <a:off x="1328" y="2177"/>
              <a:ext cx="239" cy="221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5" name="Group 51"/>
          <p:cNvGrpSpPr>
            <a:grpSpLocks/>
          </p:cNvGrpSpPr>
          <p:nvPr/>
        </p:nvGrpSpPr>
        <p:grpSpPr bwMode="auto">
          <a:xfrm>
            <a:off x="2357422" y="4660914"/>
            <a:ext cx="1219200" cy="696912"/>
            <a:chOff x="1637" y="2177"/>
            <a:chExt cx="768" cy="439"/>
          </a:xfrm>
        </p:grpSpPr>
        <p:sp>
          <p:nvSpPr>
            <p:cNvPr id="36" name="Text Box 12"/>
            <p:cNvSpPr txBox="1">
              <a:spLocks noChangeArrowheads="1"/>
            </p:cNvSpPr>
            <p:nvPr/>
          </p:nvSpPr>
          <p:spPr bwMode="auto">
            <a:xfrm>
              <a:off x="1637" y="2462"/>
              <a:ext cx="768" cy="1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 algn="ctr" defTabSz="762000" eaLnBrk="0" hangingPunct="0">
                <a:spcBef>
                  <a:spcPct val="50000"/>
                </a:spcBef>
              </a:pPr>
              <a:r>
                <a:rPr lang="it-IT" sz="1000" b="1">
                  <a:solidFill>
                    <a:schemeClr val="bg1"/>
                  </a:solidFill>
                  <a:latin typeface="Verdana" pitchFamily="34" charset="0"/>
                </a:rPr>
                <a:t>SHOCK</a:t>
              </a:r>
            </a:p>
          </p:txBody>
        </p:sp>
        <p:sp>
          <p:nvSpPr>
            <p:cNvPr id="37" name="AutoShape 46"/>
            <p:cNvSpPr>
              <a:spLocks noChangeArrowheads="1"/>
            </p:cNvSpPr>
            <p:nvPr/>
          </p:nvSpPr>
          <p:spPr bwMode="auto">
            <a:xfrm>
              <a:off x="1900" y="2177"/>
              <a:ext cx="239" cy="22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8" name="Group 54"/>
          <p:cNvGrpSpPr>
            <a:grpSpLocks/>
          </p:cNvGrpSpPr>
          <p:nvPr/>
        </p:nvGrpSpPr>
        <p:grpSpPr bwMode="auto">
          <a:xfrm>
            <a:off x="4465646" y="4786322"/>
            <a:ext cx="1320800" cy="663575"/>
            <a:chOff x="2699" y="2168"/>
            <a:chExt cx="832" cy="418"/>
          </a:xfrm>
        </p:grpSpPr>
        <p:sp>
          <p:nvSpPr>
            <p:cNvPr id="39" name="AutoShape 41"/>
            <p:cNvSpPr>
              <a:spLocks noChangeArrowheads="1"/>
            </p:cNvSpPr>
            <p:nvPr/>
          </p:nvSpPr>
          <p:spPr bwMode="auto">
            <a:xfrm>
              <a:off x="2994" y="2168"/>
              <a:ext cx="239" cy="221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0" name="Text Box 18"/>
            <p:cNvSpPr txBox="1">
              <a:spLocks noChangeArrowheads="1"/>
            </p:cNvSpPr>
            <p:nvPr/>
          </p:nvSpPr>
          <p:spPr bwMode="auto">
            <a:xfrm>
              <a:off x="2699" y="2432"/>
              <a:ext cx="832" cy="1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 algn="ctr" defTabSz="762000" eaLnBrk="0" hangingPunct="0">
                <a:spcBef>
                  <a:spcPct val="50000"/>
                </a:spcBef>
              </a:pPr>
              <a:r>
                <a:rPr lang="it-IT" sz="1000" b="1">
                  <a:solidFill>
                    <a:schemeClr val="bg1"/>
                  </a:solidFill>
                  <a:latin typeface="Verdana" pitchFamily="34" charset="0"/>
                </a:rPr>
                <a:t>ACCENSIONE</a:t>
              </a:r>
            </a:p>
          </p:txBody>
        </p:sp>
      </p:grpSp>
      <p:grpSp>
        <p:nvGrpSpPr>
          <p:cNvPr id="41" name="Group 55"/>
          <p:cNvGrpSpPr>
            <a:grpSpLocks/>
          </p:cNvGrpSpPr>
          <p:nvPr/>
        </p:nvGrpSpPr>
        <p:grpSpPr bwMode="auto">
          <a:xfrm>
            <a:off x="5500694" y="4786322"/>
            <a:ext cx="1219200" cy="665162"/>
            <a:chOff x="3518" y="2167"/>
            <a:chExt cx="768" cy="419"/>
          </a:xfrm>
        </p:grpSpPr>
        <p:sp>
          <p:nvSpPr>
            <p:cNvPr id="42" name="Text Box 21"/>
            <p:cNvSpPr txBox="1">
              <a:spLocks noChangeArrowheads="1"/>
            </p:cNvSpPr>
            <p:nvPr/>
          </p:nvSpPr>
          <p:spPr bwMode="auto">
            <a:xfrm>
              <a:off x="3518" y="2432"/>
              <a:ext cx="768" cy="1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 algn="ctr" defTabSz="762000" eaLnBrk="0" hangingPunct="0">
                <a:spcBef>
                  <a:spcPct val="50000"/>
                </a:spcBef>
              </a:pPr>
              <a:r>
                <a:rPr lang="it-IT" sz="1000" b="1">
                  <a:solidFill>
                    <a:schemeClr val="bg1"/>
                  </a:solidFill>
                  <a:latin typeface="Verdana" pitchFamily="34" charset="0"/>
                </a:rPr>
                <a:t>SHOCK</a:t>
              </a:r>
            </a:p>
          </p:txBody>
        </p:sp>
        <p:sp>
          <p:nvSpPr>
            <p:cNvPr id="43" name="AutoShape 45"/>
            <p:cNvSpPr>
              <a:spLocks noChangeArrowheads="1"/>
            </p:cNvSpPr>
            <p:nvPr/>
          </p:nvSpPr>
          <p:spPr bwMode="auto">
            <a:xfrm>
              <a:off x="3766" y="2167"/>
              <a:ext cx="239" cy="22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4" name="CasellaDiTesto 43"/>
          <p:cNvSpPr txBox="1"/>
          <p:nvPr/>
        </p:nvSpPr>
        <p:spPr>
          <a:xfrm>
            <a:off x="4500562" y="6143644"/>
            <a:ext cx="2496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Analisi automatica</a:t>
            </a:r>
            <a:endParaRPr lang="it-IT" dirty="0"/>
          </a:p>
        </p:txBody>
      </p:sp>
      <p:sp>
        <p:nvSpPr>
          <p:cNvPr id="45" name="Freccia in su 44"/>
          <p:cNvSpPr/>
          <p:nvPr/>
        </p:nvSpPr>
        <p:spPr>
          <a:xfrm>
            <a:off x="5429256" y="5715016"/>
            <a:ext cx="214314" cy="50006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Rettangolo 45"/>
          <p:cNvSpPr/>
          <p:nvPr/>
        </p:nvSpPr>
        <p:spPr>
          <a:xfrm>
            <a:off x="4143372" y="2357430"/>
            <a:ext cx="71438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4596226" y="3357562"/>
            <a:ext cx="1833162" cy="890672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2306638" y="188913"/>
            <a:ext cx="4570412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 eaLnBrk="0" hangingPunct="0">
              <a:spcBef>
                <a:spcPct val="50000"/>
              </a:spcBef>
            </a:pPr>
            <a:r>
              <a:rPr lang="it-IT" sz="4000" b="1" dirty="0" smtClean="0">
                <a:solidFill>
                  <a:srgbClr val="FF0000"/>
                </a:solidFill>
                <a:latin typeface="Verdana" pitchFamily="34" charset="0"/>
              </a:rPr>
              <a:t>SICUREZZA</a:t>
            </a:r>
            <a:endParaRPr lang="it-IT" sz="4000" b="1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2429430"/>
            <a:ext cx="892971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762000" eaLnBrk="0" hangingPunct="0">
              <a:spcBef>
                <a:spcPct val="50000"/>
              </a:spcBef>
            </a:pPr>
            <a:r>
              <a:rPr lang="es-ES" sz="3200" b="1" dirty="0" smtClean="0">
                <a:latin typeface="Verdana" pitchFamily="34" charset="0"/>
              </a:rPr>
              <a:t>Durante le fasi di</a:t>
            </a:r>
          </a:p>
          <a:p>
            <a:pPr algn="ctr" defTabSz="762000" eaLnBrk="0" hangingPunct="0">
              <a:spcBef>
                <a:spcPct val="50000"/>
              </a:spcBef>
            </a:pPr>
            <a:r>
              <a:rPr lang="es-ES" sz="3200" b="1" dirty="0" smtClean="0">
                <a:latin typeface="Verdana" pitchFamily="34" charset="0"/>
              </a:rPr>
              <a:t>  analisi, ricarica e scarica, </a:t>
            </a:r>
          </a:p>
          <a:p>
            <a:pPr algn="ctr" defTabSz="762000" eaLnBrk="0" hangingPunct="0">
              <a:spcBef>
                <a:spcPct val="50000"/>
              </a:spcBef>
            </a:pPr>
            <a:r>
              <a:rPr lang="es-ES" sz="3200" b="1" dirty="0" smtClean="0">
                <a:latin typeface="Verdana" pitchFamily="34" charset="0"/>
              </a:rPr>
              <a:t>niente </a:t>
            </a:r>
          </a:p>
          <a:p>
            <a:pPr algn="ctr" defTabSz="762000" eaLnBrk="0" hangingPunct="0">
              <a:spcBef>
                <a:spcPct val="50000"/>
              </a:spcBef>
            </a:pPr>
            <a:r>
              <a:rPr lang="es-ES" sz="3200" b="1" dirty="0">
                <a:latin typeface="Verdana" pitchFamily="34" charset="0"/>
              </a:rPr>
              <a:t>d</a:t>
            </a:r>
            <a:r>
              <a:rPr lang="es-ES" sz="3200" b="1" dirty="0" smtClean="0">
                <a:latin typeface="Verdana" pitchFamily="34" charset="0"/>
              </a:rPr>
              <a:t>eve essere a contatto col paziente</a:t>
            </a:r>
            <a:endParaRPr lang="it-IT" sz="32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1025525" y="188913"/>
            <a:ext cx="7466013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 eaLnBrk="0" hangingPunct="0">
              <a:spcBef>
                <a:spcPct val="50000"/>
              </a:spcBef>
            </a:pPr>
            <a:r>
              <a:rPr lang="it-IT" sz="3600" b="1" dirty="0" smtClean="0">
                <a:latin typeface="Verdana" pitchFamily="34" charset="0"/>
              </a:rPr>
              <a:t>La Rima di Sicurezza</a:t>
            </a:r>
            <a:endParaRPr lang="it-IT" sz="3600" b="1" dirty="0">
              <a:latin typeface="Verdana" pitchFamily="34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68313" y="1733429"/>
            <a:ext cx="8378825" cy="14439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 eaLnBrk="0" hangingPunct="0">
              <a:spcBef>
                <a:spcPct val="50000"/>
              </a:spcBef>
            </a:pPr>
            <a:r>
              <a:rPr lang="it-IT" sz="4400" b="1" dirty="0" smtClean="0">
                <a:solidFill>
                  <a:srgbClr val="FF0000"/>
                </a:solidFill>
                <a:latin typeface="Verdana" pitchFamily="34" charset="0"/>
              </a:rPr>
              <a:t>CONTROLLARE VISIVAMENTE</a:t>
            </a:r>
            <a:endParaRPr lang="it-IT" sz="4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2286000" y="3347396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4000" b="1" dirty="0" smtClean="0">
                <a:solidFill>
                  <a:schemeClr val="tx2"/>
                </a:solidFill>
              </a:rPr>
              <a:t>IO sono VIA</a:t>
            </a:r>
          </a:p>
          <a:p>
            <a:r>
              <a:rPr lang="es-ES" sz="4000" b="1" dirty="0" smtClean="0">
                <a:solidFill>
                  <a:schemeClr val="tx2"/>
                </a:solidFill>
              </a:rPr>
              <a:t>TU sei VIA </a:t>
            </a:r>
          </a:p>
          <a:p>
            <a:r>
              <a:rPr lang="es-ES" sz="4000" b="1" dirty="0" smtClean="0">
                <a:solidFill>
                  <a:schemeClr val="tx2"/>
                </a:solidFill>
              </a:rPr>
              <a:t>TUTTI sono VIA</a:t>
            </a:r>
            <a:endParaRPr lang="it-IT" sz="4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523875" y="361950"/>
            <a:ext cx="8355013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762000" eaLnBrk="0" hangingPunct="0">
              <a:spcBef>
                <a:spcPct val="50000"/>
              </a:spcBef>
            </a:pPr>
            <a:r>
              <a:rPr lang="it-IT" sz="2800" b="1" dirty="0" smtClean="0">
                <a:solidFill>
                  <a:schemeClr val="tx2"/>
                </a:solidFill>
                <a:latin typeface="Verdana" pitchFamily="34" charset="0"/>
              </a:rPr>
              <a:t>DEFIBRILLAZIONE - TECNICA</a:t>
            </a:r>
            <a:endParaRPr lang="it-IT" sz="2800" b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604838" y="1196975"/>
            <a:ext cx="7783512" cy="53830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85738" indent="-185738" algn="ctr" defTabSz="762000" eaLnBrk="0" hangingPunct="0">
              <a:lnSpc>
                <a:spcPct val="120000"/>
              </a:lnSpc>
              <a:spcAft>
                <a:spcPts val="1000"/>
              </a:spcAft>
            </a:pPr>
            <a:r>
              <a:rPr lang="es-E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EFFICACIA </a:t>
            </a:r>
          </a:p>
          <a:p>
            <a:pPr marL="185738" indent="-185738" algn="ctr" defTabSz="762000" eaLnBrk="0" hangingPunct="0">
              <a:lnSpc>
                <a:spcPct val="120000"/>
              </a:lnSpc>
              <a:spcAft>
                <a:spcPts val="1000"/>
              </a:spcAft>
            </a:pPr>
            <a:r>
              <a:rPr lang="es-E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Posizione corretta delle placche (massa critica): </a:t>
            </a:r>
          </a:p>
          <a:p>
            <a:pPr marL="185738" indent="-185738" defTabSz="762000" eaLnBrk="0" hangingPunct="0">
              <a:lnSpc>
                <a:spcPct val="120000"/>
              </a:lnSpc>
              <a:spcAft>
                <a:spcPts val="1000"/>
              </a:spcAft>
            </a:pPr>
            <a:r>
              <a:rPr lang="es-ES" b="1" dirty="0" smtClean="0"/>
              <a:t>- Sottoclaveare destra/ Ascellare sinistra</a:t>
            </a:r>
          </a:p>
          <a:p>
            <a:pPr marL="185738" indent="-185738" defTabSz="762000" eaLnBrk="0" hangingPunct="0">
              <a:lnSpc>
                <a:spcPct val="120000"/>
              </a:lnSpc>
              <a:spcAft>
                <a:spcPts val="1000"/>
              </a:spcAft>
            </a:pPr>
            <a:r>
              <a:rPr lang="es-ES" b="1" dirty="0" smtClean="0"/>
              <a:t>- Antero-Posteriore sinistra</a:t>
            </a:r>
          </a:p>
          <a:p>
            <a:pPr marL="185738" indent="-185738" defTabSz="762000" eaLnBrk="0" hangingPunct="0">
              <a:lnSpc>
                <a:spcPct val="120000"/>
              </a:lnSpc>
              <a:spcAft>
                <a:spcPts val="1000"/>
              </a:spcAft>
            </a:pPr>
            <a:r>
              <a:rPr lang="es-ES" b="1" dirty="0" smtClean="0"/>
              <a:t>- Sottoclaveare sinistra/Scapola destra</a:t>
            </a:r>
          </a:p>
          <a:p>
            <a:pPr marL="185738" indent="-185738" defTabSz="762000" eaLnBrk="0" hangingPunct="0">
              <a:lnSpc>
                <a:spcPct val="120000"/>
              </a:lnSpc>
              <a:spcAft>
                <a:spcPts val="1000"/>
              </a:spcAft>
            </a:pPr>
            <a:r>
              <a:rPr lang="es-ES" b="1" dirty="0" smtClean="0"/>
              <a:t>- Biascellare (destra e sinistra) </a:t>
            </a:r>
          </a:p>
          <a:p>
            <a:pPr marL="185738" indent="-185738" defTabSz="762000" eaLnBrk="0" hangingPunct="0">
              <a:lnSpc>
                <a:spcPct val="120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s-E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Torace asciutto e senza peli</a:t>
            </a:r>
          </a:p>
          <a:p>
            <a:pPr marL="185738" indent="-185738" defTabSz="762000" eaLnBrk="0" hangingPunct="0">
              <a:lnSpc>
                <a:spcPct val="120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s-ES" sz="2000" b="1" dirty="0" smtClean="0"/>
              <a:t>Non posizionare gli elettrodi sul tessuto mammario delle donne</a:t>
            </a:r>
          </a:p>
          <a:p>
            <a:pPr marL="185738" indent="-185738" defTabSz="762000" eaLnBrk="0" hangingPunct="0">
              <a:lnSpc>
                <a:spcPct val="120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s-ES" sz="2000" b="1" dirty="0" smtClean="0"/>
              <a:t>Posizionare i cavi longitudinali, in direzione cranio-caudale</a:t>
            </a:r>
          </a:p>
          <a:p>
            <a:pPr marL="185738" indent="-185738" defTabSz="762000" eaLnBrk="0" hangingPunct="0">
              <a:lnSpc>
                <a:spcPct val="120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s-ES" sz="2000" b="1" dirty="0" smtClean="0"/>
              <a:t>Conoscenza e manutenzione dell’apparecchiatura</a:t>
            </a:r>
            <a:endParaRPr lang="it-IT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642910" y="1196975"/>
            <a:ext cx="7056437" cy="53245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85738" indent="-185738" algn="ctr" defTabSz="762000" eaLnBrk="0" hangingPunct="0">
              <a:spcBef>
                <a:spcPct val="50000"/>
              </a:spcBef>
            </a:pPr>
            <a:r>
              <a:rPr lang="it-IT" sz="4000" b="1" dirty="0" smtClean="0">
                <a:solidFill>
                  <a:srgbClr val="FF0000"/>
                </a:solidFill>
              </a:rPr>
              <a:t>SICUREZZA</a:t>
            </a:r>
          </a:p>
          <a:p>
            <a:pPr marL="185738" indent="-185738" defTabSz="762000" eaLnBrk="0" hangingPunct="0">
              <a:spcBef>
                <a:spcPct val="50000"/>
              </a:spcBef>
              <a:buFontTx/>
              <a:buChar char="•"/>
            </a:pPr>
            <a:r>
              <a:rPr lang="es-E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Pelle asciutta</a:t>
            </a:r>
          </a:p>
          <a:p>
            <a:pPr marL="185738" indent="-185738" defTabSz="762000" eaLnBrk="0" hangingPunct="0">
              <a:spcBef>
                <a:spcPct val="50000"/>
              </a:spcBef>
              <a:buFontTx/>
              <a:buChar char="•"/>
            </a:pPr>
            <a:r>
              <a:rPr lang="es-E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Ossigeno lontano (1 m) </a:t>
            </a:r>
          </a:p>
          <a:p>
            <a:pPr marL="185738" indent="-185738" defTabSz="762000" eaLnBrk="0" hangingPunct="0">
              <a:spcBef>
                <a:spcPct val="50000"/>
              </a:spcBef>
              <a:buFontTx/>
              <a:buChar char="•"/>
            </a:pPr>
            <a:r>
              <a:rPr lang="es-E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No farmaci transcutanei TD (rischio di scintille e ustioni</a:t>
            </a:r>
          </a:p>
          <a:p>
            <a:pPr marL="185738" indent="-185738" defTabSz="762000" eaLnBrk="0" hangingPunct="0">
              <a:spcBef>
                <a:spcPct val="50000"/>
              </a:spcBef>
              <a:buFontTx/>
              <a:buChar char="•"/>
            </a:pPr>
            <a:r>
              <a:rPr lang="es-E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Placche distanti dal PM e AICD o ubicación alternativa (AP)  </a:t>
            </a:r>
          </a:p>
          <a:p>
            <a:pPr marL="185738" indent="-185738" defTabSz="762000" eaLnBrk="0" hangingPunct="0">
              <a:spcBef>
                <a:spcPct val="50000"/>
              </a:spcBef>
              <a:buFontTx/>
              <a:buChar char="•"/>
            </a:pPr>
            <a:r>
              <a:rPr lang="es-ES" b="1" dirty="0" smtClean="0"/>
              <a:t>Non toccare i cavi:</a:t>
            </a:r>
          </a:p>
          <a:p>
            <a:pPr marL="185738" indent="-185738" defTabSz="762000" eaLnBrk="0" hangingPunct="0">
              <a:spcBef>
                <a:spcPct val="50000"/>
              </a:spcBef>
              <a:buFontTx/>
              <a:buChar char="•"/>
            </a:pPr>
            <a:r>
              <a:rPr lang="es-ES" b="1" dirty="0" smtClean="0"/>
              <a:t>    durante l’analisi</a:t>
            </a:r>
            <a:r>
              <a:rPr lang="es-E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   </a:t>
            </a:r>
            <a:r>
              <a:rPr lang="es-ES" b="1" dirty="0" smtClean="0"/>
              <a:t>           </a:t>
            </a:r>
            <a:r>
              <a:rPr lang="es-ES" b="1" dirty="0" smtClean="0">
                <a:solidFill>
                  <a:srgbClr val="C00000"/>
                </a:solidFill>
              </a:rPr>
              <a:t>ARTEFATTI</a:t>
            </a:r>
            <a:endParaRPr lang="es-ES" b="1" dirty="0" smtClean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85738" indent="-185738" defTabSz="762000" eaLnBrk="0" hangingPunct="0">
              <a:spcBef>
                <a:spcPct val="50000"/>
              </a:spcBef>
              <a:buFontTx/>
              <a:buChar char="•"/>
            </a:pPr>
            <a:r>
              <a:rPr lang="es-ES" b="1" dirty="0" smtClean="0"/>
              <a:t>    durante la scarica</a:t>
            </a:r>
            <a:r>
              <a:rPr lang="es-ES" b="1" dirty="0" smtClean="0">
                <a:solidFill>
                  <a:schemeClr val="bg2"/>
                </a:solidFill>
              </a:rPr>
              <a:t> </a:t>
            </a:r>
            <a:r>
              <a:rPr lang="es-E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          </a:t>
            </a:r>
            <a:r>
              <a:rPr lang="es-ES" b="1" dirty="0" smtClean="0">
                <a:solidFill>
                  <a:srgbClr val="C00000"/>
                </a:solidFill>
              </a:rPr>
              <a:t>FOLGORAZIONE</a:t>
            </a:r>
            <a:endParaRPr lang="it-IT" sz="2400" b="1" dirty="0">
              <a:solidFill>
                <a:srgbClr val="C00000"/>
              </a:solidFill>
            </a:endParaRP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642910" y="-383757"/>
            <a:ext cx="8072495" cy="11695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762000" eaLnBrk="0" hangingPunct="0">
              <a:spcBef>
                <a:spcPct val="50000"/>
              </a:spcBef>
            </a:pPr>
            <a:endParaRPr lang="it-IT" sz="2800" b="1" dirty="0" smtClean="0">
              <a:latin typeface="Verdana" pitchFamily="34" charset="0"/>
            </a:endParaRPr>
          </a:p>
          <a:p>
            <a:pPr algn="ctr" defTabSz="762000" eaLnBrk="0" hangingPunct="0">
              <a:spcBef>
                <a:spcPct val="50000"/>
              </a:spcBef>
            </a:pPr>
            <a:r>
              <a:rPr lang="it-IT" sz="2800" b="1" dirty="0">
                <a:solidFill>
                  <a:schemeClr val="tx2"/>
                </a:solidFill>
                <a:latin typeface="Verdana" pitchFamily="34" charset="0"/>
              </a:rPr>
              <a:t>DEFIBRILLAZIONE - TECNICA</a:t>
            </a:r>
          </a:p>
        </p:txBody>
      </p:sp>
      <p:sp>
        <p:nvSpPr>
          <p:cNvPr id="54278" name="Line 6"/>
          <p:cNvSpPr>
            <a:spLocks noChangeShapeType="1"/>
          </p:cNvSpPr>
          <p:nvPr/>
        </p:nvSpPr>
        <p:spPr bwMode="auto">
          <a:xfrm>
            <a:off x="3707903" y="5738812"/>
            <a:ext cx="2889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>
            <a:off x="3707903" y="6237312"/>
            <a:ext cx="2889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4533</TotalTime>
  <Words>398</Words>
  <Application>Microsoft Office PowerPoint</Application>
  <PresentationFormat>Presentazione su schermo (4:3)</PresentationFormat>
  <Paragraphs>133</Paragraphs>
  <Slides>18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 Defibrillatori Semiautomatici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DEFINIZIONE</dc:title>
  <dc:creator>*</dc:creator>
  <cp:lastModifiedBy>Paola</cp:lastModifiedBy>
  <cp:revision>330</cp:revision>
  <dcterms:created xsi:type="dcterms:W3CDTF">2004-01-09T11:27:22Z</dcterms:created>
  <dcterms:modified xsi:type="dcterms:W3CDTF">2017-03-01T22:22:27Z</dcterms:modified>
</cp:coreProperties>
</file>