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50" r:id="rId2"/>
    <p:sldId id="351" r:id="rId3"/>
    <p:sldId id="352" r:id="rId4"/>
    <p:sldId id="353" r:id="rId5"/>
    <p:sldId id="362" r:id="rId6"/>
    <p:sldId id="363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5662" autoAdjust="0"/>
  </p:normalViewPr>
  <p:slideViewPr>
    <p:cSldViewPr>
      <p:cViewPr>
        <p:scale>
          <a:sx n="75" d="100"/>
          <a:sy n="75" d="100"/>
        </p:scale>
        <p:origin x="-99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94CE9-9BE5-48A7-B8F6-A96559A89A4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623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3409C5-E849-4E41-9490-7054DC42FDB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8" name="Segnaposto note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564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FEEDB5-9640-49D3-B44D-EF845DA4113C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09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0C477-F7C3-4C05-9ED7-044C57AB2A08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191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041E0-8FF7-45F1-A625-B4B22AFD8FF0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76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3B3A7-4E66-4470-A431-2F25F2CB9F3B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6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F06C7-D710-4A20-B3EC-FA8EB5A6F307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13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3398F-7E75-4814-89D1-DB730C92DBF7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31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F8161-DA81-46AA-85B5-B23C51AE56FA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60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49193-710D-45B4-A02B-89B0375B2762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818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593A3-61FE-4A44-971A-E82A3B7F958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208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90004-6833-4C94-A57A-8AACCA8BA473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57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8B8B-4BE9-4197-A7DC-F1F753676AF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00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FC42C9-6A8F-40B3-A308-B6823A5E3F41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24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57238" y="2193925"/>
            <a:ext cx="7847012" cy="21210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/>
            <a:r>
              <a:rPr lang="es-ES" sz="4400" b="1" dirty="0" smtClean="0">
                <a:latin typeface="Snap ITC" panose="04040A07060A02020202" pitchFamily="82" charset="0"/>
              </a:rPr>
              <a:t>OSTRUZIONE DELLE VIE AEREE DA CORPO ESTRANEO</a:t>
            </a:r>
            <a:endParaRPr lang="it-IT" sz="4400" b="1" dirty="0">
              <a:latin typeface="Snap ITC" panose="04040A07060A020202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68325" y="3521075"/>
            <a:ext cx="5773979" cy="25519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69" tIns="44440" rIns="90469" bIns="44440">
            <a:spAutoFit/>
          </a:bodyPr>
          <a:lstStyle/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b="1" dirty="0" smtClean="0">
                <a:latin typeface="Comic Sans MS" panose="030F0702030302020204" pitchFamily="66" charset="0"/>
              </a:rPr>
              <a:t>OSTRUZIONE PARZIALE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dirty="0" smtClean="0">
                <a:latin typeface="Comic Sans MS" panose="030F0702030302020204" pitchFamily="66" charset="0"/>
              </a:rPr>
              <a:t>Dispnea, tosse, possibili sibili inspiratori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endParaRPr lang="es-ES" sz="2000" b="1" dirty="0" smtClean="0">
              <a:latin typeface="Verdana" pitchFamily="34" charset="0"/>
            </a:endParaRP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b="1" dirty="0" smtClean="0">
                <a:latin typeface="Comic Sans MS" panose="030F0702030302020204" pitchFamily="66" charset="0"/>
              </a:rPr>
              <a:t>OSTRUZIONE TOTALE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b="1" dirty="0" smtClean="0">
                <a:latin typeface="Comic Sans MS" panose="030F0702030302020204" pitchFamily="66" charset="0"/>
              </a:rPr>
              <a:t>- </a:t>
            </a:r>
            <a:r>
              <a:rPr lang="es-ES" sz="2000" dirty="0" smtClean="0">
                <a:latin typeface="Comic Sans MS" panose="030F0702030302020204" pitchFamily="66" charset="0"/>
              </a:rPr>
              <a:t>Impossibilità di parlare e respirare, tosse 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dirty="0" smtClean="0">
                <a:latin typeface="Comic Sans MS" panose="030F0702030302020204" pitchFamily="66" charset="0"/>
              </a:rPr>
              <a:t>- Segnale universale di asfissia (mani alla gola) 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dirty="0" smtClean="0">
                <a:latin typeface="Comic Sans MS" panose="030F0702030302020204" pitchFamily="66" charset="0"/>
              </a:rPr>
              <a:t>- Rapida insorgenza di cianosi</a:t>
            </a:r>
          </a:p>
          <a:p>
            <a:pPr marL="457200" indent="-457200" defTabSz="763588" eaLnBrk="0" hangingPunct="0">
              <a:buClr>
                <a:srgbClr val="3333FF"/>
              </a:buClr>
            </a:pPr>
            <a:r>
              <a:rPr lang="es-ES" sz="2000" dirty="0" smtClean="0">
                <a:latin typeface="Comic Sans MS" panose="030F0702030302020204" pitchFamily="66" charset="0"/>
              </a:rPr>
              <a:t>- Possibile perdita di coscienza</a:t>
            </a:r>
            <a:endParaRPr lang="it-IT" sz="2000" dirty="0">
              <a:latin typeface="Comic Sans MS" panose="030F0702030302020204" pitchFamily="66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2844" y="-642966"/>
            <a:ext cx="9001156" cy="16186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69" tIns="44440" rIns="90469" bIns="44440">
            <a:spAutoFit/>
          </a:bodyPr>
          <a:lstStyle/>
          <a:p>
            <a:pPr algn="ctr" defTabSz="763588" eaLnBrk="0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</a:pPr>
            <a:endParaRPr lang="es-ES" b="1" dirty="0" smtClean="0">
              <a:latin typeface="Verdana" pitchFamily="34" charset="0"/>
            </a:endParaRPr>
          </a:p>
          <a:p>
            <a:pPr algn="ctr" defTabSz="763588" eaLnBrk="0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s-ES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Ostruzione da Corpo Estraneo nelle Vie Aeree</a:t>
            </a:r>
            <a:endParaRPr lang="it-IT" sz="28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16013" y="1142984"/>
            <a:ext cx="6911975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latin typeface="Verdana" pitchFamily="34" charset="0"/>
              </a:rPr>
              <a:t>Negli adulti è causato soprattutto dai cibi</a:t>
            </a:r>
          </a:p>
          <a:p>
            <a:pPr algn="ctr">
              <a:spcBef>
                <a:spcPct val="50000"/>
              </a:spcBef>
            </a:pPr>
            <a:endParaRPr lang="es-ES" b="1" dirty="0" smtClean="0"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s-ES" b="1" dirty="0" smtClean="0">
                <a:latin typeface="Verdana" pitchFamily="34" charset="0"/>
              </a:rPr>
              <a:t>In genere, con testimoni</a:t>
            </a:r>
            <a:endParaRPr lang="it-IT" sz="2400" b="1" dirty="0">
              <a:latin typeface="Verdana" pitchFamily="34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4306888" y="2071679"/>
            <a:ext cx="33655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23863" y="425450"/>
            <a:ext cx="8321675" cy="4590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69" tIns="44440" rIns="90469" bIns="44440">
            <a:spAutoFit/>
          </a:bodyPr>
          <a:lstStyle/>
          <a:p>
            <a:pPr algn="ctr" defTabSz="763588" eaLnBrk="0" hangingPunct="0"/>
            <a:r>
              <a:rPr lang="es-E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OSTRUZIONE DA CORPO ESTRANEO</a:t>
            </a:r>
            <a:endParaRPr lang="it-IT" sz="2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5621" y="2060848"/>
            <a:ext cx="8064500" cy="40908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69" tIns="44440" rIns="90469" bIns="44440">
            <a:spAutoFit/>
          </a:bodyPr>
          <a:lstStyle/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b="1" dirty="0" smtClean="0">
                <a:latin typeface="Verdana" pitchFamily="34" charset="0"/>
              </a:rPr>
              <a:t>-	</a:t>
            </a:r>
            <a:r>
              <a:rPr lang="es-ES" sz="2000" dirty="0" smtClean="0">
                <a:latin typeface="Comic Sans MS" panose="030F0702030302020204" pitchFamily="66" charset="0"/>
              </a:rPr>
              <a:t>Se l’ostruzione è parziale, aiutare la tosse, non fare niente altro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endParaRPr lang="es-ES" sz="2000" dirty="0" smtClean="0">
              <a:latin typeface="Comic Sans MS" panose="030F0702030302020204" pitchFamily="66" charset="0"/>
            </a:endParaRP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- Se la vittima è affaticata, la tosse si riduce e il respiro si indebolisce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endParaRPr lang="es-ES" sz="2000" dirty="0" smtClean="0">
              <a:latin typeface="Comic Sans MS" panose="030F0702030302020204" pitchFamily="66" charset="0"/>
            </a:endParaRP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- Dare 5 colpi sulla schiena, fra le scapole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endParaRPr lang="es-ES" sz="2000" dirty="0" smtClean="0">
              <a:latin typeface="Comic Sans MS" panose="030F0702030302020204" pitchFamily="66" charset="0"/>
            </a:endParaRP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- Se non si ottiene alcun effetto: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  manovra di Heimlich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  (compressioni addominali) a paziente in piedi</a:t>
            </a: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endParaRPr lang="es-ES" sz="2000" dirty="0" smtClean="0">
              <a:latin typeface="Comic Sans MS" panose="030F0702030302020204" pitchFamily="66" charset="0"/>
            </a:endParaRPr>
          </a:p>
          <a:p>
            <a:pPr marL="174625" indent="-174625" defTabSz="763588" eaLnBrk="0" hangingPunct="0">
              <a:buClr>
                <a:srgbClr val="3333FF"/>
              </a:buClr>
              <a:tabLst>
                <a:tab pos="261938" algn="l"/>
              </a:tabLst>
            </a:pPr>
            <a:r>
              <a:rPr lang="es-ES" sz="2000" dirty="0" smtClean="0">
                <a:latin typeface="Comic Sans MS" panose="030F0702030302020204" pitchFamily="66" charset="0"/>
              </a:rPr>
              <a:t>- Continuare alternando 5 colpi sulla schiena e 5 compressioni addominali</a:t>
            </a:r>
            <a:endParaRPr lang="it-IT" sz="2000" dirty="0">
              <a:latin typeface="Comic Sans MS" panose="030F0702030302020204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019300" y="1160463"/>
            <a:ext cx="5105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 eaLnBrk="0" hangingPunct="0"/>
            <a:r>
              <a:rPr lang="it-IT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PERSONA COSCIENTE</a:t>
            </a:r>
            <a:endParaRPr lang="it-IT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437" name="Picture 5" descr="Colpi interscapola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3035688"/>
            <a:ext cx="1071570" cy="1964948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  <p:pic>
        <p:nvPicPr>
          <p:cNvPr id="18438" name="Picture 6" descr="Heimlich"/>
          <p:cNvPicPr>
            <a:picLocks noChangeAspect="1" noChangeArrowheads="1"/>
          </p:cNvPicPr>
          <p:nvPr/>
        </p:nvPicPr>
        <p:blipFill>
          <a:blip r:embed="rId3" cstate="print">
            <a:lum contrast="18000"/>
          </a:blip>
          <a:srcRect/>
          <a:stretch>
            <a:fillRect/>
          </a:stretch>
        </p:blipFill>
        <p:spPr bwMode="auto">
          <a:xfrm>
            <a:off x="7858147" y="5031716"/>
            <a:ext cx="1146177" cy="1624103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5288" y="392113"/>
            <a:ext cx="8507412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/>
            <a:r>
              <a:rPr lang="es-E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OSTRUZIONE DA CORPO ESTRANEO</a:t>
            </a:r>
            <a:endParaRPr lang="it-IT" sz="2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27088" y="1268413"/>
            <a:ext cx="7200900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/>
            <a:r>
              <a:rPr lang="es-ES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PERSONA INCOSCIENTE</a:t>
            </a:r>
            <a:endParaRPr lang="it-IT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9552" y="2187153"/>
            <a:ext cx="6408737" cy="33085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Distendere il paziente in posizione supina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Chiamare aiuto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Controllare la bocca e rimuovere il corpo estraneo soltanto se visibile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Cominciare le compressioni toraciche (30)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Controllare la bocca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/>
            </a:pPr>
            <a:r>
              <a:rPr lang="es-ES" sz="2200" dirty="0" smtClean="0">
                <a:latin typeface="Comic Sans MS" panose="030F0702030302020204" pitchFamily="66" charset="0"/>
              </a:rPr>
              <a:t>Se non c’è niente, cominciare le ventilazioni.</a:t>
            </a:r>
            <a:endParaRPr lang="it-IT" sz="2200" dirty="0">
              <a:latin typeface="Comic Sans MS" panose="030F0702030302020204" pitchFamily="66" charset="0"/>
            </a:endParaRPr>
          </a:p>
        </p:txBody>
      </p:sp>
      <p:pic>
        <p:nvPicPr>
          <p:cNvPr id="17413" name="Picture 5" descr="Disostruzione soli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213" y="4733925"/>
            <a:ext cx="869950" cy="1000125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  <p:pic>
        <p:nvPicPr>
          <p:cNvPr id="17414" name="Picture 6" descr="Posizione C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2213" y="2420938"/>
            <a:ext cx="990600" cy="842962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  <p:pic>
        <p:nvPicPr>
          <p:cNvPr id="17415" name="Picture 7" descr="Amb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2213" y="3625850"/>
            <a:ext cx="962025" cy="836613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5288" y="392113"/>
            <a:ext cx="8507412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/>
            <a:r>
              <a:rPr lang="es-ES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OSTRUZIONE DA CORPO ESTRANEO</a:t>
            </a:r>
            <a:endParaRPr lang="it-IT" sz="2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27088" y="1268413"/>
            <a:ext cx="7200900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 eaLnBrk="0" hangingPunct="0"/>
            <a:r>
              <a:rPr lang="es-ES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PERSONA INCOSCIENTE</a:t>
            </a:r>
            <a:endParaRPr lang="it-IT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1560" y="2648659"/>
            <a:ext cx="6408737" cy="16158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defTabSz="762000" eaLnBrk="0" hangingPunct="0">
              <a:spcBef>
                <a:spcPct val="50000"/>
              </a:spcBef>
              <a:buFont typeface="+mj-lt"/>
              <a:buAutoNum type="arabicPeriod" startAt="6"/>
            </a:pPr>
            <a:r>
              <a:rPr lang="es-ES" sz="2200" dirty="0" smtClean="0">
                <a:latin typeface="Comic Sans MS" panose="030F0702030302020204" pitchFamily="66" charset="0"/>
              </a:rPr>
              <a:t>Continuare la RCP 30:2 sempre controllando la bocca dopo le compressioni</a:t>
            </a:r>
          </a:p>
          <a:p>
            <a:pPr marL="457200" indent="-457200" defTabSz="762000" eaLnBrk="0" hangingPunct="0">
              <a:spcBef>
                <a:spcPct val="50000"/>
              </a:spcBef>
              <a:buFontTx/>
              <a:buAutoNum type="arabicPeriod" startAt="6"/>
            </a:pPr>
            <a:r>
              <a:rPr lang="es-ES" sz="2200" dirty="0" smtClean="0">
                <a:latin typeface="Comic Sans MS" panose="030F0702030302020204" pitchFamily="66" charset="0"/>
              </a:rPr>
              <a:t>Continuare fino alla risoluzione del problema o alla morte del paziente</a:t>
            </a:r>
            <a:endParaRPr lang="it-IT" sz="2200" dirty="0">
              <a:latin typeface="Comic Sans MS" panose="030F0702030302020204" pitchFamily="66" charset="0"/>
            </a:endParaRPr>
          </a:p>
        </p:txBody>
      </p:sp>
      <p:pic>
        <p:nvPicPr>
          <p:cNvPr id="17413" name="Picture 5" descr="Disostruzione soli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213" y="4733925"/>
            <a:ext cx="869950" cy="1000125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  <p:pic>
        <p:nvPicPr>
          <p:cNvPr id="17414" name="Picture 6" descr="Posizione C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2213" y="2420938"/>
            <a:ext cx="990600" cy="842962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  <p:pic>
        <p:nvPicPr>
          <p:cNvPr id="17415" name="Picture 7" descr="Amb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2213" y="3625850"/>
            <a:ext cx="962025" cy="836613"/>
          </a:xfrm>
          <a:prstGeom prst="rect">
            <a:avLst/>
          </a:prstGeom>
          <a:noFill/>
          <a:effectLst>
            <a:outerShdw dist="35921" dir="2700000" algn="ctr" rotWithShape="0">
              <a:schemeClr val="tx2"/>
            </a:outerShdw>
          </a:effectLst>
        </p:spPr>
      </p:pic>
    </p:spTree>
    <p:extLst>
      <p:ext uri="{BB962C8B-B14F-4D97-AF65-F5344CB8AC3E}">
        <p14:creationId xmlns:p14="http://schemas.microsoft.com/office/powerpoint/2010/main" val="23740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3B3A7-4E66-4470-A431-2F25F2CB9F3B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pic>
        <p:nvPicPr>
          <p:cNvPr id="1026" name="Picture 2" descr="C:\Users\Paola\Documents\BOLIVIA\EMERGENZA BOLIVIA\IMMAGINI PER CORSO BOLIVIA\domande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4248000" cy="42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 rot="20224789">
            <a:off x="2002170" y="4819803"/>
            <a:ext cx="489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 smtClean="0">
                <a:latin typeface="Freestyle Script" panose="030804020302050B0404" pitchFamily="66" charset="0"/>
              </a:rPr>
              <a:t>DOMANDE?</a:t>
            </a:r>
            <a:endParaRPr lang="it-IT" sz="6600" dirty="0"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4529</TotalTime>
  <Words>147</Words>
  <Application>Microsoft Office PowerPoint</Application>
  <PresentationFormat>Presentazione su schermo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DEFINIZIONE</dc:title>
  <dc:creator>*</dc:creator>
  <cp:lastModifiedBy>Paola</cp:lastModifiedBy>
  <cp:revision>329</cp:revision>
  <dcterms:created xsi:type="dcterms:W3CDTF">2004-01-09T11:27:22Z</dcterms:created>
  <dcterms:modified xsi:type="dcterms:W3CDTF">2017-02-28T11:37:15Z</dcterms:modified>
</cp:coreProperties>
</file>