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notesMasterIdLst>
    <p:notesMasterId r:id="rId13"/>
  </p:notesMasterIdLst>
  <p:sldIdLst>
    <p:sldId id="283" r:id="rId2"/>
    <p:sldId id="284" r:id="rId3"/>
    <p:sldId id="285" r:id="rId4"/>
    <p:sldId id="286" r:id="rId5"/>
    <p:sldId id="287" r:id="rId6"/>
    <p:sldId id="288" r:id="rId7"/>
    <p:sldId id="294" r:id="rId8"/>
    <p:sldId id="295" r:id="rId9"/>
    <p:sldId id="296" r:id="rId10"/>
    <p:sldId id="291" r:id="rId11"/>
    <p:sldId id="293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CC"/>
    <a:srgbClr val="FF9966"/>
    <a:srgbClr val="FF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381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381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381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381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381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381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99"/>
          </a:solidFill>
        </a:fill>
      </a:tcStyle>
    </a:band2H>
    <a:firstCol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99"/>
          </a:solidFill>
        </a:fill>
      </a:tcStyle>
    </a:lastRow>
    <a:fir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38100" cap="flat">
              <a:solidFill>
                <a:srgbClr val="000099"/>
              </a:solidFill>
              <a:prstDash val="solid"/>
              <a:round/>
            </a:ln>
          </a:top>
          <a:bottom>
            <a:ln w="127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99"/>
        </a:fontRef>
        <a:srgbClr val="000099"/>
      </a:tcTxStyle>
      <a:tcStyle>
        <a:tcBdr>
          <a:left>
            <a:ln w="12700" cap="flat">
              <a:solidFill>
                <a:srgbClr val="000099"/>
              </a:solidFill>
              <a:prstDash val="solid"/>
              <a:round/>
            </a:ln>
          </a:left>
          <a:right>
            <a:ln w="12700" cap="flat">
              <a:solidFill>
                <a:srgbClr val="000099"/>
              </a:solidFill>
              <a:prstDash val="solid"/>
              <a:round/>
            </a:ln>
          </a:right>
          <a:top>
            <a:ln w="12700" cap="flat">
              <a:solidFill>
                <a:srgbClr val="000099"/>
              </a:solidFill>
              <a:prstDash val="solid"/>
              <a:round/>
            </a:ln>
          </a:top>
          <a:bottom>
            <a:ln w="38100" cap="flat">
              <a:solidFill>
                <a:srgbClr val="000099"/>
              </a:solidFill>
              <a:prstDash val="solid"/>
              <a:round/>
            </a:ln>
          </a:bottom>
          <a:insideH>
            <a:ln w="12700" cap="flat">
              <a:solidFill>
                <a:srgbClr val="000099"/>
              </a:solidFill>
              <a:prstDash val="solid"/>
              <a:round/>
            </a:ln>
          </a:insideH>
          <a:insideV>
            <a:ln w="12700" cap="flat">
              <a:solidFill>
                <a:srgbClr val="000099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12" autoAdjust="0"/>
  </p:normalViewPr>
  <p:slideViewPr>
    <p:cSldViewPr>
      <p:cViewPr varScale="1">
        <p:scale>
          <a:sx n="55" d="100"/>
          <a:sy n="5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3" name="Shape 5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8" name="Shape 10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6" name="Shape 10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8" name="Shape 10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7" name="Shape 10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3" name="Shape 10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+mj-cs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2" name="Shape 1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3" name="Shape 10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+mj-cs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8" name="Shape 1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7" name="Shape 1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86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8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71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8165497" y="6248400"/>
            <a:ext cx="292704" cy="3327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50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30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25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84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11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6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63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8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6EED-0C3D-43DD-A8BF-ECEE3DE8016B}" type="datetimeFigureOut">
              <a:rPr lang="it-IT" smtClean="0"/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3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/>
        </p:nvSpPr>
        <p:spPr>
          <a:xfrm>
            <a:off x="1137099" y="-135949"/>
            <a:ext cx="6908801" cy="2062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OSTRUZIONE DELLE VIE AEREE DA CORPO ESTRANEO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055" name="Shape 1055"/>
          <p:cNvSpPr/>
          <p:nvPr/>
        </p:nvSpPr>
        <p:spPr>
          <a:xfrm>
            <a:off x="1403647" y="1925310"/>
            <a:ext cx="5805431" cy="523216"/>
          </a:xfrm>
          <a:prstGeom prst="rect">
            <a:avLst/>
          </a:prstGeom>
          <a:solidFill>
            <a:srgbClr val="FEF800"/>
          </a:solidFill>
          <a:ln w="381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Età più frequente</a:t>
            </a:r>
            <a:r>
              <a:rPr dirty="0" smtClean="0"/>
              <a:t>: </a:t>
            </a:r>
            <a:r>
              <a:rPr dirty="0"/>
              <a:t>6 </a:t>
            </a:r>
            <a:r>
              <a:rPr dirty="0" err="1" smtClean="0"/>
              <a:t>mes</a:t>
            </a:r>
            <a:r>
              <a:rPr lang="it-IT" dirty="0" smtClean="0"/>
              <a:t>i</a:t>
            </a:r>
            <a:r>
              <a:rPr dirty="0" smtClean="0"/>
              <a:t> </a:t>
            </a:r>
            <a:r>
              <a:rPr dirty="0"/>
              <a:t>– 2 </a:t>
            </a:r>
            <a:r>
              <a:rPr lang="it-IT" dirty="0" smtClean="0"/>
              <a:t>anni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3248384"/>
            <a:ext cx="7218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Sospettare in caso di</a:t>
            </a:r>
            <a:endParaRPr lang="it-IT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Presenza di testimoni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Tosse, dispnea improvvise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Comparsa durante il pasto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Gioco con piccoli oggetti</a:t>
            </a:r>
            <a:endParaRPr 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52197" y="30222"/>
            <a:ext cx="8896506" cy="5936292"/>
            <a:chOff x="52197" y="30222"/>
            <a:chExt cx="8896506" cy="5936292"/>
          </a:xfrm>
        </p:grpSpPr>
        <p:sp>
          <p:nvSpPr>
            <p:cNvPr id="1131" name="Shape 1131"/>
            <p:cNvSpPr/>
            <p:nvPr/>
          </p:nvSpPr>
          <p:spPr>
            <a:xfrm>
              <a:off x="2515231" y="1257790"/>
              <a:ext cx="4026328" cy="523216"/>
            </a:xfrm>
            <a:prstGeom prst="rect">
              <a:avLst/>
            </a:prstGeom>
            <a:ln w="38100">
              <a:solidFill>
                <a:srgbClr val="FF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ctr">
                <a:defRPr sz="2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l"/>
              <a:r>
                <a:rPr dirty="0"/>
                <a:t>   </a:t>
              </a:r>
              <a:r>
                <a:rPr lang="es-ES" dirty="0" smtClean="0">
                  <a:latin typeface="Comic Sans MS" panose="030F0702030302020204" pitchFamily="66" charset="0"/>
                </a:rPr>
                <a:t>valutare la gravità</a:t>
              </a:r>
              <a:endParaRPr dirty="0">
                <a:latin typeface="Comic Sans MS" panose="030F0702030302020204" pitchFamily="66" charset="0"/>
              </a:endParaRP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588980" y="2165536"/>
              <a:ext cx="2686875" cy="523216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it-IT" sz="2800" b="0" dirty="0" smtClean="0">
                  <a:latin typeface="Comic Sans MS" panose="030F0702030302020204" pitchFamily="66" charset="0"/>
                </a:rPr>
                <a:t>Tosse efficace</a:t>
              </a:r>
              <a:endParaRPr sz="2800" b="0" dirty="0">
                <a:latin typeface="Comic Sans MS" panose="030F0702030302020204" pitchFamily="66" charset="0"/>
              </a:endParaRPr>
            </a:p>
          </p:txBody>
        </p:sp>
        <p:sp>
          <p:nvSpPr>
            <p:cNvPr id="1133" name="Shape 1133"/>
            <p:cNvSpPr/>
            <p:nvPr/>
          </p:nvSpPr>
          <p:spPr>
            <a:xfrm>
              <a:off x="5035137" y="2165536"/>
              <a:ext cx="3873544" cy="523216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       </a:t>
              </a:r>
              <a:r>
                <a:rPr lang="it-IT" sz="2800" b="0" dirty="0" smtClean="0">
                  <a:latin typeface="Comic Sans MS" panose="030F0702030302020204" pitchFamily="66" charset="0"/>
                </a:rPr>
                <a:t>Tosse inefficace</a:t>
              </a:r>
              <a:endParaRPr sz="2800" b="0" dirty="0">
                <a:latin typeface="Comic Sans MS" panose="030F0702030302020204" pitchFamily="66" charset="0"/>
              </a:endParaRPr>
            </a:p>
          </p:txBody>
        </p:sp>
        <p:sp>
          <p:nvSpPr>
            <p:cNvPr id="1135" name="Shape 1135"/>
            <p:cNvSpPr/>
            <p:nvPr/>
          </p:nvSpPr>
          <p:spPr>
            <a:xfrm>
              <a:off x="3939204" y="3430587"/>
              <a:ext cx="1908000" cy="468000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it-IT" b="0" dirty="0" smtClean="0">
                  <a:latin typeface="Comic Sans MS" panose="030F0702030302020204" pitchFamily="66" charset="0"/>
                </a:rPr>
                <a:t>Cosciente</a:t>
              </a:r>
              <a:endParaRPr b="0" dirty="0">
                <a:latin typeface="Comic Sans MS" panose="030F0702030302020204" pitchFamily="66" charset="0"/>
              </a:endParaRPr>
            </a:p>
          </p:txBody>
        </p:sp>
        <p:sp>
          <p:nvSpPr>
            <p:cNvPr id="1136" name="Shape 1136"/>
            <p:cNvSpPr/>
            <p:nvPr/>
          </p:nvSpPr>
          <p:spPr>
            <a:xfrm>
              <a:off x="6876343" y="3437778"/>
              <a:ext cx="1780292" cy="461661"/>
            </a:xfrm>
            <a:prstGeom prst="rect">
              <a:avLst/>
            </a:prstGeom>
            <a:solidFill>
              <a:srgbClr val="FEF800"/>
            </a:solidFill>
            <a:ln>
              <a:solidFill>
                <a:srgbClr val="00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b="0" dirty="0" smtClean="0">
                  <a:latin typeface="Comic Sans MS" panose="030F0702030302020204" pitchFamily="66" charset="0"/>
                </a:rPr>
                <a:t>Incosciente</a:t>
              </a:r>
              <a:endParaRPr b="0" dirty="0">
                <a:latin typeface="Comic Sans MS" panose="030F0702030302020204" pitchFamily="66" charset="0"/>
              </a:endParaRPr>
            </a:p>
          </p:txBody>
        </p:sp>
        <p:sp>
          <p:nvSpPr>
            <p:cNvPr id="1138" name="Shape 1138"/>
            <p:cNvSpPr/>
            <p:nvPr/>
          </p:nvSpPr>
          <p:spPr>
            <a:xfrm>
              <a:off x="7329258" y="4766189"/>
              <a:ext cx="1619445" cy="1200325"/>
            </a:xfrm>
            <a:prstGeom prst="rect">
              <a:avLst/>
            </a:prstGeom>
            <a:solidFill>
              <a:srgbClr val="FEF800"/>
            </a:solidFill>
            <a:ln>
              <a:solidFill>
                <a:srgbClr val="00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endParaRPr lang="es-ES" dirty="0" smtClean="0"/>
            </a:p>
            <a:p>
              <a:pPr algn="ctr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s-ES" dirty="0" smtClean="0"/>
                <a:t>A – B – C</a:t>
              </a:r>
            </a:p>
            <a:p>
              <a:pPr algn="ctr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1139" name="Shape 1139"/>
            <p:cNvSpPr/>
            <p:nvPr/>
          </p:nvSpPr>
          <p:spPr>
            <a:xfrm rot="16200000">
              <a:off x="1345101" y="3082467"/>
              <a:ext cx="504000" cy="324000"/>
            </a:xfrm>
            <a:prstGeom prst="leftArrow">
              <a:avLst>
                <a:gd name="adj1" fmla="val 50000"/>
                <a:gd name="adj2" fmla="val 25899"/>
              </a:avLst>
            </a:prstGeom>
            <a:solidFill>
              <a:srgbClr val="FF99CC"/>
            </a:solidFill>
            <a:ln>
              <a:solidFill>
                <a:srgbClr val="FF99CC"/>
              </a:solidFill>
              <a:miter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 rot="19196705">
              <a:off x="5727276" y="2933355"/>
              <a:ext cx="648000" cy="288000"/>
            </a:xfrm>
            <a:prstGeom prst="leftArrow">
              <a:avLst>
                <a:gd name="adj1" fmla="val 50000"/>
                <a:gd name="adj2" fmla="val 25899"/>
              </a:avLst>
            </a:prstGeom>
            <a:solidFill>
              <a:srgbClr val="808080"/>
            </a:solidFill>
            <a:ln>
              <a:solidFill>
                <a:srgbClr val="808080"/>
              </a:solidFill>
              <a:miter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 rot="13759185">
              <a:off x="6868420" y="2954205"/>
              <a:ext cx="648000" cy="288000"/>
            </a:xfrm>
            <a:prstGeom prst="leftArrow">
              <a:avLst>
                <a:gd name="adj1" fmla="val 50000"/>
                <a:gd name="adj2" fmla="val 25899"/>
              </a:avLst>
            </a:prstGeom>
            <a:solidFill>
              <a:srgbClr val="FEF800"/>
            </a:solidFill>
            <a:ln>
              <a:solidFill>
                <a:srgbClr val="000000"/>
              </a:solidFill>
              <a:miter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 rot="16200000">
              <a:off x="7381356" y="4140511"/>
              <a:ext cx="503240" cy="288000"/>
            </a:xfrm>
            <a:prstGeom prst="leftArrow">
              <a:avLst>
                <a:gd name="adj1" fmla="val 50000"/>
                <a:gd name="adj2" fmla="val 25899"/>
              </a:avLst>
            </a:prstGeom>
            <a:solidFill>
              <a:srgbClr val="FEF800"/>
            </a:solidFill>
            <a:ln>
              <a:solidFill>
                <a:srgbClr val="000000"/>
              </a:solidFill>
              <a:miter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 rot="16200000">
              <a:off x="4651437" y="4094560"/>
              <a:ext cx="503240" cy="288000"/>
            </a:xfrm>
            <a:prstGeom prst="leftArrow">
              <a:avLst>
                <a:gd name="adj1" fmla="val 50000"/>
                <a:gd name="adj2" fmla="val 25899"/>
              </a:avLst>
            </a:prstGeom>
            <a:solidFill>
              <a:srgbClr val="808080"/>
            </a:solidFill>
            <a:ln>
              <a:solidFill>
                <a:srgbClr val="000000"/>
              </a:solidFill>
              <a:miter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1071"/>
            <p:cNvSpPr/>
            <p:nvPr/>
          </p:nvSpPr>
          <p:spPr>
            <a:xfrm>
              <a:off x="1117597" y="30222"/>
              <a:ext cx="6908801" cy="10778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6037" tIns="46037" rIns="46037" bIns="46037" anchor="ctr">
              <a:spAutoFit/>
            </a:bodyPr>
            <a:lstStyle/>
            <a:p>
              <a:pPr algn="ctr" defTabSz="762000">
                <a:defRPr sz="32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dirty="0" smtClean="0"/>
                <a:t>OSTRUZIONE DELLE VIE AEREE DA CORPO ESTRANEO</a:t>
              </a:r>
              <a:endParaRPr sz="2800" dirty="0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52197" y="3796696"/>
              <a:ext cx="3727714" cy="1569656"/>
            </a:xfrm>
            <a:prstGeom prst="rect">
              <a:avLst/>
            </a:prstGeom>
            <a:solidFill>
              <a:srgbClr val="FF99C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Favorire la tosse</a:t>
              </a:r>
              <a:endParaRPr kumimoji="0" lang="es-E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>
                  <a:latin typeface="Comic Sans MS" panose="030F0702030302020204" pitchFamily="66" charset="0"/>
                </a:rPr>
                <a:t>Controllare: Coscienza</a:t>
              </a:r>
              <a:endParaRPr lang="es-ES" dirty="0" smtClean="0">
                <a:latin typeface="Comic Sans MS" panose="030F0702030302020204" pitchFamily="66" charset="0"/>
              </a:endParaRPr>
            </a:p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	</a:t>
              </a:r>
              <a:r>
                <a:rPr lang="es-ES" dirty="0">
                  <a:latin typeface="Comic Sans MS" panose="030F0702030302020204" pitchFamily="66" charset="0"/>
                </a:rPr>
                <a:t> </a:t>
              </a:r>
              <a:r>
                <a:rPr lang="es-ES" dirty="0" smtClean="0">
                  <a:latin typeface="Comic Sans MS" panose="030F0702030302020204" pitchFamily="66" charset="0"/>
                </a:rPr>
                <a:t>  </a:t>
              </a:r>
              <a:r>
                <a:rPr lang="es-ES" dirty="0" smtClean="0">
                  <a:latin typeface="Comic Sans MS" panose="030F0702030302020204" pitchFamily="66" charset="0"/>
                </a:rPr>
                <a:t>Tosse inefficace</a:t>
              </a:r>
              <a:endParaRPr lang="es-ES" dirty="0" smtClean="0">
                <a:latin typeface="Comic Sans MS" panose="030F0702030302020204" pitchFamily="66" charset="0"/>
              </a:endParaRPr>
            </a:p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	</a:t>
              </a: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    </a:t>
              </a: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Disostruzione</a:t>
              </a:r>
              <a:endPara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  <p:sp>
          <p:nvSpPr>
            <p:cNvPr id="24" name="Shape 1139"/>
            <p:cNvSpPr/>
            <p:nvPr/>
          </p:nvSpPr>
          <p:spPr>
            <a:xfrm rot="16200000">
              <a:off x="1237101" y="1616730"/>
              <a:ext cx="648000" cy="216000"/>
            </a:xfrm>
            <a:prstGeom prst="leftArrow">
              <a:avLst>
                <a:gd name="adj1" fmla="val 50000"/>
                <a:gd name="adj2" fmla="val 25899"/>
              </a:avLst>
            </a:prstGeom>
            <a:solidFill>
              <a:srgbClr val="FF99CC"/>
            </a:solidFill>
            <a:ln>
              <a:solidFill>
                <a:srgbClr val="FF99CC"/>
              </a:solidFill>
              <a:miter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1139"/>
            <p:cNvSpPr/>
            <p:nvPr/>
          </p:nvSpPr>
          <p:spPr>
            <a:xfrm rot="16200000">
              <a:off x="7208976" y="1568936"/>
              <a:ext cx="648000" cy="216000"/>
            </a:xfrm>
            <a:prstGeom prst="leftArrow">
              <a:avLst>
                <a:gd name="adj1" fmla="val 50000"/>
                <a:gd name="adj2" fmla="val 25899"/>
              </a:avLst>
            </a:prstGeom>
            <a:solidFill>
              <a:srgbClr val="FF5050"/>
            </a:solidFill>
            <a:ln>
              <a:solidFill>
                <a:srgbClr val="FF0000"/>
              </a:solidFill>
              <a:miter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862753" y="4536131"/>
              <a:ext cx="3329667" cy="12003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5 </a:t>
              </a: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colpi dorsali</a:t>
              </a:r>
              <a:endParaRPr kumimoji="0" lang="es-E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baseline="0" dirty="0" smtClean="0">
                  <a:latin typeface="Comic Sans MS" panose="030F0702030302020204" pitchFamily="66" charset="0"/>
                </a:rPr>
                <a:t>5</a:t>
              </a:r>
              <a:r>
                <a:rPr lang="es-ES" dirty="0" smtClean="0">
                  <a:latin typeface="Comic Sans MS" panose="030F0702030302020204" pitchFamily="66" charset="0"/>
                </a:rPr>
                <a:t> </a:t>
              </a:r>
              <a:r>
                <a:rPr lang="es-ES" dirty="0" smtClean="0">
                  <a:latin typeface="Comic Sans MS" panose="030F0702030302020204" pitchFamily="66" charset="0"/>
                </a:rPr>
                <a:t>compressioni toraciche/addominali</a:t>
              </a:r>
              <a:endPara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imag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383829"/>
            <a:ext cx="3245898" cy="21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4" name="image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075" y="383829"/>
            <a:ext cx="3149112" cy="208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5" name="image3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433" y="4509120"/>
            <a:ext cx="3024001" cy="21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6" name="image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17415" y="4509120"/>
            <a:ext cx="3257703" cy="21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tangolo 3"/>
          <p:cNvSpPr/>
          <p:nvPr/>
        </p:nvSpPr>
        <p:spPr>
          <a:xfrm>
            <a:off x="2652373" y="2924944"/>
            <a:ext cx="3801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anose="030F0702030302020204" pitchFamily="66" charset="0"/>
              </a:rPr>
              <a:t>GRAZIE</a:t>
            </a:r>
            <a:endParaRPr lang="it-IT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/>
          <p:nvPr/>
        </p:nvSpPr>
        <p:spPr>
          <a:xfrm>
            <a:off x="3910062" y="2042497"/>
            <a:ext cx="1450073" cy="523216"/>
          </a:xfrm>
          <a:prstGeom prst="rect">
            <a:avLst/>
          </a:prstGeom>
          <a:solidFill>
            <a:srgbClr val="FEF800"/>
          </a:solidFill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Parziale</a:t>
            </a:r>
            <a:endParaRPr dirty="0"/>
          </a:p>
        </p:txBody>
      </p:sp>
      <p:sp>
        <p:nvSpPr>
          <p:cNvPr id="1061" name="Shape 1061"/>
          <p:cNvSpPr/>
          <p:nvPr/>
        </p:nvSpPr>
        <p:spPr>
          <a:xfrm>
            <a:off x="331494" y="3469647"/>
            <a:ext cx="3719925" cy="1200325"/>
          </a:xfrm>
          <a:prstGeom prst="rect">
            <a:avLst/>
          </a:prstGeom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Tosse forte ed efficace</a:t>
            </a:r>
            <a:endParaRPr dirty="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Coscienza conservata</a:t>
            </a:r>
            <a:endParaRPr dirty="0"/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Respirazione conservata</a:t>
            </a:r>
            <a:endParaRPr dirty="0"/>
          </a:p>
        </p:txBody>
      </p:sp>
      <p:sp>
        <p:nvSpPr>
          <p:cNvPr id="1062" name="Shape 1062"/>
          <p:cNvSpPr/>
          <p:nvPr/>
        </p:nvSpPr>
        <p:spPr>
          <a:xfrm>
            <a:off x="1137099" y="110273"/>
            <a:ext cx="6908801" cy="157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OSTRUZIONE DELLE VIE AEREE DA CORPO ESTRANEO</a:t>
            </a:r>
            <a:endParaRPr dirty="0"/>
          </a:p>
        </p:txBody>
      </p:sp>
      <p:sp>
        <p:nvSpPr>
          <p:cNvPr id="1063" name="Shape 1063"/>
          <p:cNvSpPr/>
          <p:nvPr/>
        </p:nvSpPr>
        <p:spPr>
          <a:xfrm>
            <a:off x="4243106" y="4061173"/>
            <a:ext cx="864002" cy="1080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5506656" y="3654314"/>
            <a:ext cx="3275893" cy="830993"/>
          </a:xfrm>
          <a:prstGeom prst="rect">
            <a:avLst/>
          </a:prstGeom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NESSUNA MANOVRA</a:t>
            </a:r>
            <a:endParaRPr dirty="0"/>
          </a:p>
          <a:p>
            <a:pPr algn="ctr"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Favorire la tosse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/>
          <p:nvPr/>
        </p:nvSpPr>
        <p:spPr>
          <a:xfrm>
            <a:off x="3272906" y="1633563"/>
            <a:ext cx="1733832" cy="495730"/>
          </a:xfrm>
          <a:prstGeom prst="rect">
            <a:avLst/>
          </a:prstGeom>
          <a:solidFill>
            <a:srgbClr val="FEF800"/>
          </a:solidFill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Completa</a:t>
            </a:r>
          </a:p>
        </p:txBody>
      </p:sp>
      <p:sp>
        <p:nvSpPr>
          <p:cNvPr id="1069" name="Shape 1069"/>
          <p:cNvSpPr/>
          <p:nvPr/>
        </p:nvSpPr>
        <p:spPr>
          <a:xfrm rot="16200000">
            <a:off x="2229622" y="4545507"/>
            <a:ext cx="431802" cy="43180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485961" y="2924943"/>
            <a:ext cx="4375554" cy="1200325"/>
          </a:xfrm>
          <a:prstGeom prst="rect">
            <a:avLst/>
          </a:prstGeom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Tosse inefficace</a:t>
            </a:r>
            <a:endParaRPr dirty="0"/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Peggioramento della coscienza</a:t>
            </a:r>
            <a:endParaRPr sz="3200" dirty="0"/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Dispnea grave e cianosi</a:t>
            </a:r>
            <a:endParaRPr dirty="0"/>
          </a:p>
        </p:txBody>
      </p:sp>
      <p:sp>
        <p:nvSpPr>
          <p:cNvPr id="1071" name="Shape 1071"/>
          <p:cNvSpPr/>
          <p:nvPr/>
        </p:nvSpPr>
        <p:spPr>
          <a:xfrm>
            <a:off x="1137099" y="-135949"/>
            <a:ext cx="6908801" cy="2062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OSTRUZIONE DELLE VIE AEREE DA CORPO ESTRANEO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072" name="Shape 1072"/>
          <p:cNvSpPr/>
          <p:nvPr/>
        </p:nvSpPr>
        <p:spPr>
          <a:xfrm>
            <a:off x="857748" y="5355082"/>
            <a:ext cx="3888435" cy="461661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r>
              <a:rPr lang="it-IT" dirty="0" smtClean="0"/>
              <a:t>ARRESTO CARDIACO</a:t>
            </a:r>
            <a:endParaRPr dirty="0"/>
          </a:p>
        </p:txBody>
      </p:sp>
      <p:sp>
        <p:nvSpPr>
          <p:cNvPr id="1073" name="Shape 1073"/>
          <p:cNvSpPr/>
          <p:nvPr/>
        </p:nvSpPr>
        <p:spPr>
          <a:xfrm>
            <a:off x="5652120" y="2924942"/>
            <a:ext cx="3275856" cy="1200325"/>
          </a:xfrm>
          <a:prstGeom prst="rect">
            <a:avLst/>
          </a:prstGeom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MANOVRE</a:t>
            </a:r>
          </a:p>
          <a:p>
            <a:pPr algn="ctr"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DI</a:t>
            </a:r>
          </a:p>
          <a:p>
            <a:pPr algn="ctr"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DISOSTRUZIONE</a:t>
            </a:r>
            <a:endParaRPr dirty="0"/>
          </a:p>
        </p:txBody>
      </p:sp>
      <p:sp>
        <p:nvSpPr>
          <p:cNvPr id="1074" name="Shape 1074"/>
          <p:cNvSpPr/>
          <p:nvPr/>
        </p:nvSpPr>
        <p:spPr>
          <a:xfrm>
            <a:off x="5114318" y="3502714"/>
            <a:ext cx="396002" cy="1440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075" name="Shape 1075"/>
          <p:cNvSpPr/>
          <p:nvPr/>
        </p:nvSpPr>
        <p:spPr>
          <a:xfrm>
            <a:off x="5068718" y="5513916"/>
            <a:ext cx="396002" cy="1440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5683746" y="5355082"/>
            <a:ext cx="3275856" cy="446592"/>
          </a:xfrm>
          <a:prstGeom prst="rect">
            <a:avLst/>
          </a:prstGeom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PBLS (RCP)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/>
          <p:nvPr/>
        </p:nvSpPr>
        <p:spPr>
          <a:xfrm>
            <a:off x="482601" y="458700"/>
            <a:ext cx="8027811" cy="58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MANOVRE DI DISOSTRUZIONE</a:t>
            </a:r>
            <a:endParaRPr dirty="0"/>
          </a:p>
        </p:txBody>
      </p:sp>
      <p:sp>
        <p:nvSpPr>
          <p:cNvPr id="1081" name="Shape 1081"/>
          <p:cNvSpPr/>
          <p:nvPr/>
        </p:nvSpPr>
        <p:spPr>
          <a:xfrm>
            <a:off x="2840129" y="1250145"/>
            <a:ext cx="3312762" cy="523216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Lattante Cosciente</a:t>
            </a:r>
            <a:endParaRPr dirty="0"/>
          </a:p>
        </p:txBody>
      </p:sp>
      <p:sp>
        <p:nvSpPr>
          <p:cNvPr id="1082" name="Shape 1082"/>
          <p:cNvSpPr/>
          <p:nvPr/>
        </p:nvSpPr>
        <p:spPr>
          <a:xfrm>
            <a:off x="631204" y="5765284"/>
            <a:ext cx="2987325" cy="83163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Colpi 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inter-scapolari</a:t>
            </a:r>
            <a:endParaRPr dirty="0"/>
          </a:p>
        </p:txBody>
      </p:sp>
      <p:sp>
        <p:nvSpPr>
          <p:cNvPr id="1083" name="Shape 1083"/>
          <p:cNvSpPr/>
          <p:nvPr/>
        </p:nvSpPr>
        <p:spPr>
          <a:xfrm>
            <a:off x="5339643" y="5765284"/>
            <a:ext cx="3520724" cy="83163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4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Compressioni toraciche</a:t>
            </a:r>
            <a:endParaRPr dirty="0"/>
          </a:p>
        </p:txBody>
      </p:sp>
      <p:pic>
        <p:nvPicPr>
          <p:cNvPr id="1084" name="image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867" y="2564902"/>
            <a:ext cx="2922412" cy="2768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image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1556" y="2564902"/>
            <a:ext cx="2930880" cy="2806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/>
          <p:nvPr/>
        </p:nvSpPr>
        <p:spPr>
          <a:xfrm>
            <a:off x="342345" y="2682578"/>
            <a:ext cx="8308322" cy="1538879"/>
          </a:xfrm>
          <a:prstGeom prst="rect">
            <a:avLst/>
          </a:prstGeom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ctr">
              <a:spcBef>
                <a:spcPts val="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Comic Sans MS" panose="030F0702030302020204" pitchFamily="66" charset="0"/>
              </a:rPr>
              <a:t>5 </a:t>
            </a:r>
            <a:r>
              <a:rPr lang="it-IT" dirty="0" smtClean="0">
                <a:latin typeface="Comic Sans MS" panose="030F0702030302020204" pitchFamily="66" charset="0"/>
              </a:rPr>
              <a:t>colpi inter-scapolari</a:t>
            </a:r>
            <a:endParaRPr lang="es-ES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+ </a:t>
            </a:r>
            <a:endParaRPr lang="es-ES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5 </a:t>
            </a:r>
            <a:r>
              <a:rPr lang="it-IT" dirty="0" smtClean="0">
                <a:latin typeface="Comic Sans MS" panose="030F0702030302020204" pitchFamily="66" charset="0"/>
              </a:rPr>
              <a:t>compressioni toraciche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" name="Shape 1080"/>
          <p:cNvSpPr/>
          <p:nvPr/>
        </p:nvSpPr>
        <p:spPr>
          <a:xfrm>
            <a:off x="482601" y="458700"/>
            <a:ext cx="8027811" cy="58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MANOVRE DI DISOSTRUZIONE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5229199"/>
            <a:ext cx="914400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Fino alla disostruzione o lattante incosciente</a:t>
            </a:r>
            <a:endParaRPr kumimoji="0" lang="it-IT" sz="28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sym typeface="Times New Roman"/>
            </a:endParaRPr>
          </a:p>
        </p:txBody>
      </p:sp>
      <p:sp>
        <p:nvSpPr>
          <p:cNvPr id="8" name="Shape 1081"/>
          <p:cNvSpPr/>
          <p:nvPr/>
        </p:nvSpPr>
        <p:spPr>
          <a:xfrm>
            <a:off x="2840129" y="1411632"/>
            <a:ext cx="3312762" cy="523216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Lattante Cosciente</a:t>
            </a:r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/>
          <p:nvPr/>
        </p:nvSpPr>
        <p:spPr>
          <a:xfrm>
            <a:off x="2868662" y="1261847"/>
            <a:ext cx="3449018" cy="523216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ES" dirty="0" smtClean="0"/>
              <a:t>Bambino Cosciente</a:t>
            </a:r>
            <a:endParaRPr dirty="0"/>
          </a:p>
        </p:txBody>
      </p:sp>
      <p:pic>
        <p:nvPicPr>
          <p:cNvPr id="1097" name="image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9428" y="2220185"/>
            <a:ext cx="2751667" cy="269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8" name="image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147" y="2237300"/>
            <a:ext cx="2881491" cy="27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0" name="Shape 1100"/>
          <p:cNvSpPr/>
          <p:nvPr/>
        </p:nvSpPr>
        <p:spPr>
          <a:xfrm>
            <a:off x="5022378" y="5653774"/>
            <a:ext cx="3520727" cy="462305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algn="ctr">
              <a:spcBef>
                <a:spcPts val="14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Manovra di </a:t>
            </a:r>
            <a:r>
              <a:rPr dirty="0" smtClean="0"/>
              <a:t>Heimlich</a:t>
            </a:r>
            <a:endParaRPr dirty="0"/>
          </a:p>
        </p:txBody>
      </p:sp>
      <p:sp>
        <p:nvSpPr>
          <p:cNvPr id="9" name="Shape 1080"/>
          <p:cNvSpPr/>
          <p:nvPr/>
        </p:nvSpPr>
        <p:spPr>
          <a:xfrm>
            <a:off x="482601" y="458700"/>
            <a:ext cx="8027811" cy="58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MANOVRE DI DISOSTRUZIONE</a:t>
            </a:r>
            <a:endParaRPr dirty="0"/>
          </a:p>
        </p:txBody>
      </p:sp>
      <p:sp>
        <p:nvSpPr>
          <p:cNvPr id="10" name="Shape 1082"/>
          <p:cNvSpPr/>
          <p:nvPr/>
        </p:nvSpPr>
        <p:spPr>
          <a:xfrm>
            <a:off x="482601" y="5469109"/>
            <a:ext cx="2987325" cy="831637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Colpi</a:t>
            </a:r>
          </a:p>
          <a:p>
            <a:pPr algn="ct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Inter-scapolari</a:t>
            </a: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/>
          <p:nvPr/>
        </p:nvSpPr>
        <p:spPr>
          <a:xfrm>
            <a:off x="342345" y="2682578"/>
            <a:ext cx="8308322" cy="1538879"/>
          </a:xfrm>
          <a:prstGeom prst="rect">
            <a:avLst/>
          </a:prstGeom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ctr">
              <a:spcBef>
                <a:spcPts val="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Comic Sans MS" panose="030F0702030302020204" pitchFamily="66" charset="0"/>
              </a:rPr>
              <a:t>5 </a:t>
            </a:r>
            <a:r>
              <a:rPr lang="it-IT" dirty="0" smtClean="0">
                <a:latin typeface="Comic Sans MS" panose="030F0702030302020204" pitchFamily="66" charset="0"/>
              </a:rPr>
              <a:t>colpi inter-scapolari</a:t>
            </a:r>
            <a:endParaRPr lang="es-ES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+ </a:t>
            </a:r>
            <a:endParaRPr lang="es-ES" dirty="0" smtClean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5 </a:t>
            </a:r>
            <a:r>
              <a:rPr lang="it-IT" dirty="0" smtClean="0">
                <a:latin typeface="Comic Sans MS" panose="030F0702030302020204" pitchFamily="66" charset="0"/>
              </a:rPr>
              <a:t>compressioni toraciche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" name="Shape 1080"/>
          <p:cNvSpPr/>
          <p:nvPr/>
        </p:nvSpPr>
        <p:spPr>
          <a:xfrm>
            <a:off x="482601" y="458700"/>
            <a:ext cx="8027811" cy="58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 defTabSz="762000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MANOVRE DI DISOSTRUZIONE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5229199"/>
            <a:ext cx="914400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Fino alla disostruzione o bambino incosciente</a:t>
            </a:r>
            <a:endParaRPr kumimoji="0" lang="it-IT" sz="28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sym typeface="Times New Roman"/>
            </a:endParaRPr>
          </a:p>
        </p:txBody>
      </p:sp>
      <p:sp>
        <p:nvSpPr>
          <p:cNvPr id="8" name="Shape 1081"/>
          <p:cNvSpPr/>
          <p:nvPr/>
        </p:nvSpPr>
        <p:spPr>
          <a:xfrm>
            <a:off x="2772001" y="1411632"/>
            <a:ext cx="3449018" cy="523216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ES" dirty="0" smtClean="0"/>
              <a:t>Bambino Cosciente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11460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94398" y="260648"/>
            <a:ext cx="8677772" cy="6387476"/>
            <a:chOff x="194398" y="260648"/>
            <a:chExt cx="8677772" cy="6387476"/>
          </a:xfrm>
        </p:grpSpPr>
        <p:sp>
          <p:nvSpPr>
            <p:cNvPr id="19" name="Shape 1096"/>
            <p:cNvSpPr/>
            <p:nvPr/>
          </p:nvSpPr>
          <p:spPr>
            <a:xfrm>
              <a:off x="196248" y="260648"/>
              <a:ext cx="5528112" cy="523216"/>
            </a:xfrm>
            <a:prstGeom prst="rect">
              <a:avLst/>
            </a:prstGeom>
            <a:solidFill>
              <a:srgbClr val="FFCCCC"/>
            </a:solidFill>
            <a:ln w="38100">
              <a:solidFill>
                <a:srgbClr val="FF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algn="ctr">
                <a:defRPr sz="28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s-ES" dirty="0" smtClean="0"/>
                <a:t>Lattante o Bambino Incosciente</a:t>
              </a:r>
              <a:endParaRPr dirty="0"/>
            </a:p>
          </p:txBody>
        </p:sp>
        <p:sp>
          <p:nvSpPr>
            <p:cNvPr id="20" name="Shape 1096"/>
            <p:cNvSpPr/>
            <p:nvPr/>
          </p:nvSpPr>
          <p:spPr>
            <a:xfrm>
              <a:off x="6127951" y="260648"/>
              <a:ext cx="2685989" cy="523216"/>
            </a:xfrm>
            <a:prstGeom prst="rect">
              <a:avLst/>
            </a:prstGeom>
            <a:solidFill>
              <a:srgbClr val="FFCCCC"/>
            </a:solidFill>
            <a:ln w="38100">
              <a:solidFill>
                <a:srgbClr val="FF0000"/>
              </a:solidFill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algn="ctr">
                <a:defRPr sz="28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s-ES" dirty="0" smtClean="0"/>
                <a:t>PBLS: A - B - C</a:t>
              </a:r>
              <a:endParaRPr dirty="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570008" y="1079562"/>
              <a:ext cx="4968552" cy="2308320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3200" dirty="0" smtClean="0">
                  <a:latin typeface="Comic Sans MS" panose="030F0702030302020204" pitchFamily="66" charset="0"/>
                </a:rPr>
                <a:t>A</a:t>
              </a:r>
              <a:r>
                <a:rPr lang="es-ES" dirty="0" smtClean="0">
                  <a:latin typeface="Comic Sans MS" panose="030F0702030302020204" pitchFamily="66" charset="0"/>
                </a:rPr>
                <a:t>:	</a:t>
              </a:r>
              <a:r>
                <a:rPr lang="es-ES" dirty="0" smtClean="0">
                  <a:latin typeface="Comic Sans MS" panose="030F0702030302020204" pitchFamily="66" charset="0"/>
                </a:rPr>
                <a:t>aprire la via aerea</a:t>
              </a:r>
              <a:endParaRPr lang="es-ES" dirty="0" smtClean="0">
                <a:latin typeface="Comic Sans MS" panose="030F0702030302020204" pitchFamily="66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dirty="0">
                  <a:latin typeface="Comic Sans MS" panose="030F0702030302020204" pitchFamily="66" charset="0"/>
                </a:rPr>
                <a:t>	</a:t>
              </a:r>
              <a:r>
                <a:rPr lang="es-ES" dirty="0" smtClean="0">
                  <a:latin typeface="Comic Sans MS" panose="030F0702030302020204" pitchFamily="66" charset="0"/>
                </a:rPr>
                <a:t>cercare il corpo estraneo</a:t>
              </a:r>
              <a:endParaRPr lang="es-ES" dirty="0" smtClean="0">
                <a:latin typeface="Comic Sans MS" panose="030F0702030302020204" pitchFamily="66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3200" dirty="0" smtClean="0">
                  <a:latin typeface="Comic Sans MS" panose="030F0702030302020204" pitchFamily="66" charset="0"/>
                </a:rPr>
                <a:t>B</a:t>
              </a:r>
              <a:r>
                <a:rPr lang="es-ES" dirty="0" smtClean="0">
                  <a:latin typeface="Comic Sans MS" panose="030F0702030302020204" pitchFamily="66" charset="0"/>
                </a:rPr>
                <a:t>:	5 </a:t>
              </a:r>
              <a:r>
                <a:rPr lang="es-ES" dirty="0" smtClean="0">
                  <a:latin typeface="Comic Sans MS" panose="030F0702030302020204" pitchFamily="66" charset="0"/>
                </a:rPr>
                <a:t>ventilazioni</a:t>
              </a:r>
              <a:endParaRPr lang="es-ES" dirty="0" smtClean="0">
                <a:latin typeface="Comic Sans MS" panose="030F0702030302020204" pitchFamily="66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3200" dirty="0" smtClean="0">
                  <a:latin typeface="Comic Sans MS" panose="030F0702030302020204" pitchFamily="66" charset="0"/>
                </a:rPr>
                <a:t>C</a:t>
              </a:r>
              <a:r>
                <a:rPr lang="es-ES" dirty="0" smtClean="0">
                  <a:latin typeface="Comic Sans MS" panose="030F0702030302020204" pitchFamily="66" charset="0"/>
                </a:rPr>
                <a:t>:	</a:t>
              </a:r>
              <a:r>
                <a:rPr lang="es-ES" dirty="0" smtClean="0">
                  <a:latin typeface="Comic Sans MS" panose="030F0702030302020204" pitchFamily="66" charset="0"/>
                </a:rPr>
                <a:t>Compressioni toraciche</a:t>
              </a:r>
              <a:endParaRPr lang="es-ES" dirty="0" smtClean="0">
                <a:latin typeface="Comic Sans MS" panose="030F0702030302020204" pitchFamily="66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dirty="0">
                  <a:latin typeface="Comic Sans MS" panose="030F0702030302020204" pitchFamily="66" charset="0"/>
                </a:rPr>
                <a:t>	</a:t>
              </a:r>
              <a:r>
                <a:rPr lang="es-ES" dirty="0" smtClean="0">
                  <a:latin typeface="Comic Sans MS" panose="030F0702030302020204" pitchFamily="66" charset="0"/>
                </a:rPr>
                <a:t>(senza cercare il polso)</a:t>
              </a:r>
              <a:endParaRPr lang="es-ES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785449" y="3603271"/>
              <a:ext cx="4572000" cy="8309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r>
                <a:rPr lang="es-ES" dirty="0">
                  <a:latin typeface="Comic Sans MS" panose="030F0702030302020204" pitchFamily="66" charset="0"/>
                </a:rPr>
                <a:t>5 </a:t>
              </a:r>
              <a:r>
                <a:rPr lang="es-ES" dirty="0" smtClean="0">
                  <a:latin typeface="Comic Sans MS" panose="030F0702030302020204" pitchFamily="66" charset="0"/>
                </a:rPr>
                <a:t>cicli </a:t>
              </a:r>
              <a:r>
                <a:rPr lang="es-ES" dirty="0">
                  <a:latin typeface="Comic Sans MS" panose="030F0702030302020204" pitchFamily="66" charset="0"/>
                </a:rPr>
                <a:t>15 :  2 (= 1 min. RCP)</a:t>
              </a:r>
            </a:p>
            <a:p>
              <a:r>
                <a:rPr lang="es-ES" dirty="0">
                  <a:latin typeface="Comic Sans MS" panose="030F0702030302020204" pitchFamily="66" charset="0"/>
                </a:rPr>
                <a:t>	</a:t>
              </a:r>
              <a:r>
                <a:rPr lang="es-ES" dirty="0" smtClean="0">
                  <a:latin typeface="Comic Sans MS" panose="030F0702030302020204" pitchFamily="66" charset="0"/>
                </a:rPr>
                <a:t>valutare le vie aeree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6" name="Freccia a sinistra 5"/>
            <p:cNvSpPr/>
            <p:nvPr/>
          </p:nvSpPr>
          <p:spPr>
            <a:xfrm rot="19434104">
              <a:off x="1562576" y="4615030"/>
              <a:ext cx="684000" cy="216000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94398" y="5069838"/>
              <a:ext cx="3297482" cy="4616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Ventilazione </a:t>
              </a: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presente</a:t>
              </a:r>
              <a:endPara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85449" y="6180110"/>
              <a:ext cx="1986351" cy="4616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SUCCESSO</a:t>
              </a:r>
              <a:endPara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  <p:sp>
          <p:nvSpPr>
            <p:cNvPr id="9" name="Freccia in giù 8"/>
            <p:cNvSpPr/>
            <p:nvPr/>
          </p:nvSpPr>
          <p:spPr>
            <a:xfrm>
              <a:off x="1502321" y="5621841"/>
              <a:ext cx="215999" cy="46800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752993" y="5069837"/>
              <a:ext cx="3047846" cy="461661"/>
            </a:xfrm>
            <a:prstGeom prst="rect">
              <a:avLst/>
            </a:prstGeom>
            <a:solidFill>
              <a:srgbClr val="FF330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Ventilazione assente</a:t>
              </a:r>
              <a:endPara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  <p:sp>
          <p:nvSpPr>
            <p:cNvPr id="32" name="Freccia a sinistra 31"/>
            <p:cNvSpPr/>
            <p:nvPr/>
          </p:nvSpPr>
          <p:spPr>
            <a:xfrm rot="12911124">
              <a:off x="4135712" y="4618457"/>
              <a:ext cx="684000" cy="216000"/>
            </a:xfrm>
            <a:prstGeom prst="leftArrow">
              <a:avLst/>
            </a:prstGeom>
            <a:solidFill>
              <a:srgbClr val="FF33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681160" y="6186463"/>
              <a:ext cx="1446791" cy="461661"/>
            </a:xfrm>
            <a:prstGeom prst="rect">
              <a:avLst/>
            </a:prstGeom>
            <a:solidFill>
              <a:srgbClr val="FF330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RCP</a:t>
              </a:r>
              <a:endPara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  <p:sp>
          <p:nvSpPr>
            <p:cNvPr id="34" name="Freccia in giù 33"/>
            <p:cNvSpPr/>
            <p:nvPr/>
          </p:nvSpPr>
          <p:spPr>
            <a:xfrm>
              <a:off x="5249449" y="5621841"/>
              <a:ext cx="215999" cy="468000"/>
            </a:xfrm>
            <a:prstGeom prst="downArrow">
              <a:avLst/>
            </a:prstGeom>
            <a:solidFill>
              <a:srgbClr val="FF33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0" name="Freccia a destra 9"/>
            <p:cNvSpPr/>
            <p:nvPr/>
          </p:nvSpPr>
          <p:spPr>
            <a:xfrm rot="21132959">
              <a:off x="4309323" y="2017735"/>
              <a:ext cx="1728000" cy="108000"/>
            </a:xfrm>
            <a:prstGeom prst="rightArrow">
              <a:avLst/>
            </a:prstGeom>
            <a:solidFill>
              <a:srgbClr val="FF33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157066" y="1054829"/>
              <a:ext cx="2715104" cy="1692767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Insuccesso</a:t>
              </a:r>
              <a:endParaRPr kumimoji="0" lang="es-E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  <a:p>
              <a:pPr marL="342900" marR="0" indent="-34290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s-ES" sz="2000" dirty="0" smtClean="0">
                  <a:latin typeface="Comic Sans MS" panose="030F0702030302020204" pitchFamily="66" charset="0"/>
                </a:rPr>
                <a:t>Cambiare posizione della testa</a:t>
              </a:r>
              <a:endParaRPr lang="es-ES" sz="2000" dirty="0" smtClean="0">
                <a:latin typeface="Comic Sans MS" panose="030F0702030302020204" pitchFamily="66" charset="0"/>
              </a:endParaRPr>
            </a:p>
            <a:p>
              <a:pPr marL="342900" marR="0" indent="-34290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sz="2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Ventilare </a:t>
              </a:r>
              <a:r>
                <a:rPr kumimoji="0" lang="es-ES" sz="2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con </a:t>
              </a:r>
              <a:r>
                <a:rPr kumimoji="0" lang="es-ES" sz="2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più forza</a:t>
              </a:r>
              <a:endPara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  <p:sp>
          <p:nvSpPr>
            <p:cNvPr id="37" name="Freccia in giù 36"/>
            <p:cNvSpPr/>
            <p:nvPr/>
          </p:nvSpPr>
          <p:spPr>
            <a:xfrm>
              <a:off x="7406618" y="3270570"/>
              <a:ext cx="108000" cy="396000"/>
            </a:xfrm>
            <a:prstGeom prst="downArrow">
              <a:avLst/>
            </a:prstGeom>
            <a:solidFill>
              <a:srgbClr val="FF33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127951" y="3895960"/>
              <a:ext cx="2715104" cy="461661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Times New Roman"/>
                </a:rPr>
                <a:t>Nessun Risultato</a:t>
              </a:r>
              <a:endParaRPr kumimoji="0" lang="es-E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Times New Roman"/>
              </a:endParaRPr>
            </a:p>
          </p:txBody>
        </p:sp>
        <p:sp>
          <p:nvSpPr>
            <p:cNvPr id="39" name="Freccia a destra 38"/>
            <p:cNvSpPr/>
            <p:nvPr/>
          </p:nvSpPr>
          <p:spPr>
            <a:xfrm rot="12621900">
              <a:off x="4902861" y="3219562"/>
              <a:ext cx="1188000" cy="108000"/>
            </a:xfrm>
            <a:prstGeom prst="rightArrow">
              <a:avLst/>
            </a:prstGeom>
            <a:solidFill>
              <a:srgbClr val="FF33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544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ola\Pictures\BOLIVIA\IMMAGINI PER CORSO BOLIVIA\PEDIATRICO\bambin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00"/>
            <a:ext cx="4671900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17" y="782407"/>
            <a:ext cx="39560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 rot="19851061">
            <a:off x="5501325" y="4009360"/>
            <a:ext cx="32624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6600" kern="1200" dirty="0">
                <a:solidFill>
                  <a:prstClr val="black"/>
                </a:solidFill>
                <a:latin typeface="Freestyle Script" panose="030804020302050B0404" pitchFamily="66" charset="0"/>
              </a:rPr>
              <a:t>DOMANDE?</a:t>
            </a:r>
            <a:endParaRPr lang="it-IT" sz="6600" kern="1200" dirty="0">
              <a:solidFill>
                <a:prstClr val="black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099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Struttura predefinita">
  <a:themeElements>
    <a:clrScheme name="10_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10_Struttura predefinita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0_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9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221</Words>
  <Application>Microsoft Office PowerPoint</Application>
  <PresentationFormat>Presentazione su schermo (4:3)</PresentationFormat>
  <Paragraphs>82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Paola</cp:lastModifiedBy>
  <cp:revision>111</cp:revision>
  <dcterms:modified xsi:type="dcterms:W3CDTF">2017-03-02T15:56:28Z</dcterms:modified>
</cp:coreProperties>
</file>