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6"/>
  </p:notesMasterIdLst>
  <p:sldIdLst>
    <p:sldId id="256" r:id="rId2"/>
    <p:sldId id="263" r:id="rId3"/>
    <p:sldId id="377" r:id="rId4"/>
    <p:sldId id="264" r:id="rId5"/>
    <p:sldId id="265" r:id="rId6"/>
    <p:sldId id="267" r:id="rId7"/>
    <p:sldId id="268" r:id="rId8"/>
    <p:sldId id="269" r:id="rId9"/>
    <p:sldId id="270" r:id="rId10"/>
    <p:sldId id="271" r:id="rId11"/>
    <p:sldId id="272" r:id="rId12"/>
    <p:sldId id="386" r:id="rId13"/>
    <p:sldId id="388" r:id="rId14"/>
    <p:sldId id="275" r:id="rId15"/>
    <p:sldId id="276" r:id="rId16"/>
    <p:sldId id="277" r:id="rId17"/>
    <p:sldId id="278" r:id="rId18"/>
    <p:sldId id="389" r:id="rId19"/>
    <p:sldId id="390" r:id="rId20"/>
    <p:sldId id="391" r:id="rId21"/>
    <p:sldId id="392" r:id="rId22"/>
    <p:sldId id="279" r:id="rId23"/>
    <p:sldId id="262" r:id="rId24"/>
    <p:sldId id="280" r:id="rId25"/>
    <p:sldId id="281" r:id="rId26"/>
    <p:sldId id="282" r:id="rId27"/>
    <p:sldId id="283" r:id="rId28"/>
    <p:sldId id="284" r:id="rId29"/>
    <p:sldId id="285" r:id="rId30"/>
    <p:sldId id="286" r:id="rId31"/>
    <p:sldId id="287" r:id="rId32"/>
    <p:sldId id="288" r:id="rId33"/>
    <p:sldId id="291" r:id="rId34"/>
    <p:sldId id="289" r:id="rId35"/>
    <p:sldId id="290" r:id="rId36"/>
    <p:sldId id="295" r:id="rId37"/>
    <p:sldId id="393" r:id="rId38"/>
    <p:sldId id="394" r:id="rId39"/>
    <p:sldId id="395" r:id="rId40"/>
    <p:sldId id="396" r:id="rId41"/>
    <p:sldId id="296" r:id="rId42"/>
    <p:sldId id="297" r:id="rId43"/>
    <p:sldId id="298" r:id="rId44"/>
    <p:sldId id="299" r:id="rId45"/>
    <p:sldId id="300" r:id="rId46"/>
    <p:sldId id="301" r:id="rId47"/>
    <p:sldId id="302" r:id="rId48"/>
    <p:sldId id="303" r:id="rId49"/>
    <p:sldId id="305" r:id="rId50"/>
    <p:sldId id="378"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2" r:id="rId65"/>
    <p:sldId id="321" r:id="rId66"/>
    <p:sldId id="323" r:id="rId67"/>
    <p:sldId id="325" r:id="rId68"/>
    <p:sldId id="326" r:id="rId69"/>
    <p:sldId id="327" r:id="rId70"/>
    <p:sldId id="328" r:id="rId71"/>
    <p:sldId id="329" r:id="rId72"/>
    <p:sldId id="330" r:id="rId73"/>
    <p:sldId id="331" r:id="rId74"/>
    <p:sldId id="332" r:id="rId75"/>
    <p:sldId id="399"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416" r:id="rId103"/>
    <p:sldId id="359" r:id="rId104"/>
    <p:sldId id="360" r:id="rId105"/>
    <p:sldId id="361" r:id="rId106"/>
    <p:sldId id="422" r:id="rId107"/>
    <p:sldId id="362" r:id="rId108"/>
    <p:sldId id="363" r:id="rId109"/>
    <p:sldId id="364" r:id="rId110"/>
    <p:sldId id="365" r:id="rId111"/>
    <p:sldId id="366" r:id="rId112"/>
    <p:sldId id="417" r:id="rId113"/>
    <p:sldId id="418" r:id="rId114"/>
    <p:sldId id="367" r:id="rId115"/>
    <p:sldId id="419" r:id="rId116"/>
    <p:sldId id="368" r:id="rId117"/>
    <p:sldId id="369" r:id="rId118"/>
    <p:sldId id="370" r:id="rId119"/>
    <p:sldId id="371" r:id="rId120"/>
    <p:sldId id="372" r:id="rId121"/>
    <p:sldId id="373" r:id="rId122"/>
    <p:sldId id="421" r:id="rId123"/>
    <p:sldId id="374" r:id="rId124"/>
    <p:sldId id="375" r:id="rId125"/>
    <p:sldId id="380" r:id="rId126"/>
    <p:sldId id="376" r:id="rId127"/>
    <p:sldId id="424" r:id="rId128"/>
    <p:sldId id="400" r:id="rId129"/>
    <p:sldId id="401" r:id="rId130"/>
    <p:sldId id="402" r:id="rId131"/>
    <p:sldId id="403" r:id="rId132"/>
    <p:sldId id="404" r:id="rId133"/>
    <p:sldId id="405" r:id="rId134"/>
    <p:sldId id="407" r:id="rId135"/>
    <p:sldId id="408" r:id="rId136"/>
    <p:sldId id="406" r:id="rId137"/>
    <p:sldId id="409" r:id="rId138"/>
    <p:sldId id="410" r:id="rId139"/>
    <p:sldId id="411" r:id="rId140"/>
    <p:sldId id="412" r:id="rId141"/>
    <p:sldId id="413" r:id="rId142"/>
    <p:sldId id="414" r:id="rId143"/>
    <p:sldId id="415" r:id="rId144"/>
    <p:sldId id="423" r:id="rId145"/>
  </p:sldIdLst>
  <p:sldSz cx="10287000" cy="6858000" type="35mm"/>
  <p:notesSz cx="6858000" cy="9144000"/>
  <p:defaultTextStyle>
    <a:lvl1pPr>
      <a:defRPr sz="1200">
        <a:solidFill>
          <a:srgbClr val="EAEAEA"/>
        </a:solidFill>
        <a:latin typeface="Comic Sans MS"/>
        <a:ea typeface="Comic Sans MS"/>
        <a:cs typeface="Comic Sans MS"/>
        <a:sym typeface="Comic Sans MS"/>
      </a:defRPr>
    </a:lvl1pPr>
    <a:lvl2pPr indent="457200">
      <a:defRPr sz="1200">
        <a:solidFill>
          <a:srgbClr val="EAEAEA"/>
        </a:solidFill>
        <a:latin typeface="Comic Sans MS"/>
        <a:ea typeface="Comic Sans MS"/>
        <a:cs typeface="Comic Sans MS"/>
        <a:sym typeface="Comic Sans MS"/>
      </a:defRPr>
    </a:lvl2pPr>
    <a:lvl3pPr indent="914400">
      <a:defRPr sz="1200">
        <a:solidFill>
          <a:srgbClr val="EAEAEA"/>
        </a:solidFill>
        <a:latin typeface="Comic Sans MS"/>
        <a:ea typeface="Comic Sans MS"/>
        <a:cs typeface="Comic Sans MS"/>
        <a:sym typeface="Comic Sans MS"/>
      </a:defRPr>
    </a:lvl3pPr>
    <a:lvl4pPr indent="1371600">
      <a:defRPr sz="1200">
        <a:solidFill>
          <a:srgbClr val="EAEAEA"/>
        </a:solidFill>
        <a:latin typeface="Comic Sans MS"/>
        <a:ea typeface="Comic Sans MS"/>
        <a:cs typeface="Comic Sans MS"/>
        <a:sym typeface="Comic Sans MS"/>
      </a:defRPr>
    </a:lvl4pPr>
    <a:lvl5pPr indent="1828800">
      <a:defRPr sz="1200">
        <a:solidFill>
          <a:srgbClr val="EAEAEA"/>
        </a:solidFill>
        <a:latin typeface="Comic Sans MS"/>
        <a:ea typeface="Comic Sans MS"/>
        <a:cs typeface="Comic Sans MS"/>
        <a:sym typeface="Comic Sans MS"/>
      </a:defRPr>
    </a:lvl5pPr>
    <a:lvl6pPr>
      <a:defRPr sz="1200">
        <a:solidFill>
          <a:srgbClr val="EAEAEA"/>
        </a:solidFill>
        <a:latin typeface="Comic Sans MS"/>
        <a:ea typeface="Comic Sans MS"/>
        <a:cs typeface="Comic Sans MS"/>
        <a:sym typeface="Comic Sans MS"/>
      </a:defRPr>
    </a:lvl6pPr>
    <a:lvl7pPr>
      <a:defRPr sz="1200">
        <a:solidFill>
          <a:srgbClr val="EAEAEA"/>
        </a:solidFill>
        <a:latin typeface="Comic Sans MS"/>
        <a:ea typeface="Comic Sans MS"/>
        <a:cs typeface="Comic Sans MS"/>
        <a:sym typeface="Comic Sans MS"/>
      </a:defRPr>
    </a:lvl7pPr>
    <a:lvl8pPr>
      <a:defRPr sz="1200">
        <a:solidFill>
          <a:srgbClr val="EAEAEA"/>
        </a:solidFill>
        <a:latin typeface="Comic Sans MS"/>
        <a:ea typeface="Comic Sans MS"/>
        <a:cs typeface="Comic Sans MS"/>
        <a:sym typeface="Comic Sans MS"/>
      </a:defRPr>
    </a:lvl8pPr>
    <a:lvl9pPr>
      <a:defRPr sz="1200">
        <a:solidFill>
          <a:srgbClr val="EAEAEA"/>
        </a:solidFill>
        <a:latin typeface="Comic Sans MS"/>
        <a:ea typeface="Comic Sans MS"/>
        <a:cs typeface="Comic Sans MS"/>
        <a:sym typeface="Comic Sans MS"/>
      </a:defRPr>
    </a:lvl9pPr>
  </p:defaultTextStyle>
  <p:extLst>
    <p:ext uri="{EFAFB233-063F-42B5-8137-9DF3F51BA10A}">
      <p15:sldGuideLst xmlns=""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09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omic Sans MS Bold"/>
          <a:ea typeface="Comic Sans MS Bold"/>
          <a:cs typeface="Comic Sans MS Bold"/>
        </a:font>
        <a:srgbClr val="EAEAEA"/>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CAECDD"/>
          </a:solidFill>
        </a:fill>
      </a:tcStyle>
    </a:wholeTbl>
    <a:band2H>
      <a:tcTxStyle/>
      <a:tcStyle>
        <a:tcBdr/>
        <a:fill>
          <a:solidFill>
            <a:srgbClr val="E6F6EF"/>
          </a:solidFill>
        </a:fill>
      </a:tcStyle>
    </a:band2H>
    <a:firstCol>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00CC99"/>
          </a:solidFill>
        </a:fill>
      </a:tcStyle>
    </a:firstCol>
    <a:lastRow>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381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00CC99"/>
          </a:solidFill>
        </a:fill>
      </a:tcStyle>
    </a:lastRow>
    <a:firstRow>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381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00CC99"/>
          </a:solidFill>
        </a:fill>
      </a:tcStyle>
    </a:firstRow>
  </a:tblStyle>
  <a:tblStyle styleId="{C7B018BB-80A7-4F77-B60F-C8B233D01FF8}" styleName="">
    <a:tblBg/>
    <a:wholeTbl>
      <a:tcTxStyle b="on" i="on">
        <a:font>
          <a:latin typeface="Comic Sans MS Bold"/>
          <a:ea typeface="Comic Sans MS Bold"/>
          <a:cs typeface="Comic Sans MS Bold"/>
        </a:font>
        <a:srgbClr val="EAEAEA"/>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FAFAFA"/>
          </a:solidFill>
        </a:fill>
      </a:tcStyle>
    </a:wholeTbl>
    <a:band2H>
      <a:tcTxStyle/>
      <a:tcStyle>
        <a:tcBdr/>
        <a:fill>
          <a:solidFill>
            <a:srgbClr val="FCFCFC"/>
          </a:solidFill>
        </a:fill>
      </a:tcStyle>
    </a:band2H>
    <a:firstCol>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F2F2F2"/>
          </a:solidFill>
        </a:fill>
      </a:tcStyle>
    </a:firstCol>
    <a:lastRow>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381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F2F2F2"/>
          </a:solidFill>
        </a:fill>
      </a:tcStyle>
    </a:lastRow>
    <a:firstRow>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381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F2F2F2"/>
          </a:solidFill>
        </a:fill>
      </a:tcStyle>
    </a:firstRow>
  </a:tblStyle>
  <a:tblStyle styleId="{EEE7283C-3CF3-47DC-8721-378D4A62B228}" styleName="">
    <a:tblBg/>
    <a:wholeTbl>
      <a:tcTxStyle b="on" i="on">
        <a:font>
          <a:latin typeface="Comic Sans MS Bold"/>
          <a:ea typeface="Comic Sans MS Bold"/>
          <a:cs typeface="Comic Sans MS Bold"/>
        </a:font>
        <a:srgbClr val="EAEAEA"/>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CCCCDA"/>
          </a:solidFill>
        </a:fill>
      </a:tcStyle>
    </a:wholeTbl>
    <a:band2H>
      <a:tcTxStyle/>
      <a:tcStyle>
        <a:tcBdr/>
        <a:fill>
          <a:solidFill>
            <a:srgbClr val="E7E7ED"/>
          </a:solidFill>
        </a:fill>
      </a:tcStyle>
    </a:band2H>
    <a:firstCol>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2E2E8B"/>
          </a:solidFill>
        </a:fill>
      </a:tcStyle>
    </a:firstCol>
    <a:lastRow>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381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2E2E8B"/>
          </a:solidFill>
        </a:fill>
      </a:tcStyle>
    </a:lastRow>
    <a:firstRow>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381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2E2E8B"/>
          </a:solidFill>
        </a:fill>
      </a:tcStyle>
    </a:firstRow>
  </a:tblStyle>
  <a:tblStyle styleId="{CF821DB8-F4EB-4A41-A1BA-3FCAFE7338EE}" styleName="">
    <a:tblBg/>
    <a:wholeTbl>
      <a:tcTxStyle b="on" i="on">
        <a:font>
          <a:latin typeface="Comic Sans MS Bold"/>
          <a:ea typeface="Comic Sans MS Bold"/>
          <a:cs typeface="Comic Sans MS Bold"/>
        </a:font>
        <a:srgbClr val="EAEA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BFBFB"/>
          </a:solidFill>
        </a:fill>
      </a:tcStyle>
    </a:wholeTbl>
    <a:band2H>
      <a:tcTxStyle/>
      <a:tcStyle>
        <a:tcBdr/>
        <a:fill>
          <a:solidFill>
            <a:srgbClr val="FFFF00"/>
          </a:solidFill>
        </a:fill>
      </a:tcStyle>
    </a:band2H>
    <a:firstCol>
      <a:tcTxStyle b="on" i="on">
        <a:font>
          <a:latin typeface="Comic Sans MS Bold"/>
          <a:ea typeface="Comic Sans MS Bold"/>
          <a:cs typeface="Comic Sans MS Bold"/>
        </a:font>
        <a:srgbClr val="FFFF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CC99"/>
          </a:solidFill>
        </a:fill>
      </a:tcStyle>
    </a:firstCol>
    <a:lastRow>
      <a:tcTxStyle b="on" i="on">
        <a:font>
          <a:latin typeface="Comic Sans MS Bold"/>
          <a:ea typeface="Comic Sans MS Bold"/>
          <a:cs typeface="Comic Sans MS Bold"/>
        </a:font>
        <a:srgbClr val="EAEAEA"/>
      </a:tcTxStyle>
      <a:tcStyle>
        <a:tcBdr>
          <a:left>
            <a:ln w="12700" cap="flat">
              <a:noFill/>
              <a:miter lim="400000"/>
            </a:ln>
          </a:left>
          <a:right>
            <a:ln w="12700" cap="flat">
              <a:noFill/>
              <a:miter lim="400000"/>
            </a:ln>
          </a:right>
          <a:top>
            <a:ln w="50800" cap="flat">
              <a:solidFill>
                <a:srgbClr val="EAEAEA"/>
              </a:solidFill>
              <a:prstDash val="solid"/>
              <a:bevel/>
            </a:ln>
          </a:top>
          <a:bottom>
            <a:ln w="25400" cap="flat">
              <a:solidFill>
                <a:srgbClr val="EAEAEA"/>
              </a:solidFill>
              <a:prstDash val="solid"/>
              <a:bevel/>
            </a:ln>
          </a:bottom>
          <a:insideH>
            <a:ln w="12700" cap="flat">
              <a:noFill/>
              <a:miter lim="400000"/>
            </a:ln>
          </a:insideH>
          <a:insideV>
            <a:ln w="12700" cap="flat">
              <a:noFill/>
              <a:miter lim="400000"/>
            </a:ln>
          </a:insideV>
        </a:tcBdr>
        <a:fill>
          <a:solidFill>
            <a:srgbClr val="FFFF00"/>
          </a:solidFill>
        </a:fill>
      </a:tcStyle>
    </a:lastRow>
    <a:firstRow>
      <a:tcTxStyle b="on" i="on">
        <a:font>
          <a:latin typeface="Comic Sans MS Bold"/>
          <a:ea typeface="Comic Sans MS Bold"/>
          <a:cs typeface="Comic Sans MS Bold"/>
        </a:font>
        <a:srgbClr val="FFFF00"/>
      </a:tcTxStyle>
      <a:tcStyle>
        <a:tcBdr>
          <a:left>
            <a:ln w="12700" cap="flat">
              <a:noFill/>
              <a:miter lim="400000"/>
            </a:ln>
          </a:left>
          <a:right>
            <a:ln w="12700" cap="flat">
              <a:noFill/>
              <a:miter lim="400000"/>
            </a:ln>
          </a:right>
          <a:top>
            <a:ln w="25400" cap="flat">
              <a:solidFill>
                <a:srgbClr val="EAEAEA"/>
              </a:solidFill>
              <a:prstDash val="solid"/>
              <a:bevel/>
            </a:ln>
          </a:top>
          <a:bottom>
            <a:ln w="25400" cap="flat">
              <a:solidFill>
                <a:srgbClr val="EAEAEA"/>
              </a:solidFill>
              <a:prstDash val="solid"/>
              <a:bevel/>
            </a:ln>
          </a:bottom>
          <a:insideH>
            <a:ln w="12700" cap="flat">
              <a:noFill/>
              <a:miter lim="400000"/>
            </a:ln>
          </a:insideH>
          <a:insideV>
            <a:ln w="12700" cap="flat">
              <a:noFill/>
              <a:miter lim="400000"/>
            </a:ln>
          </a:insideV>
        </a:tcBdr>
        <a:fill>
          <a:solidFill>
            <a:srgbClr val="00CC99"/>
          </a:solidFill>
        </a:fill>
      </a:tcStyle>
    </a:firstRow>
  </a:tblStyle>
  <a:tblStyle styleId="{33BA23B1-9221-436E-865A-0063620EA4FD}" styleName="">
    <a:tblBg/>
    <a:wholeTbl>
      <a:tcTxStyle b="on" i="on">
        <a:font>
          <a:latin typeface="Comic Sans MS Bold"/>
          <a:ea typeface="Comic Sans MS Bold"/>
          <a:cs typeface="Comic Sans MS Bold"/>
        </a:font>
        <a:srgbClr val="EAEAEA"/>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F7F7F7"/>
          </a:solidFill>
        </a:fill>
      </a:tcStyle>
    </a:wholeTbl>
    <a:band2H>
      <a:tcTxStyle/>
      <a:tcStyle>
        <a:tcBdr/>
        <a:fill>
          <a:solidFill>
            <a:srgbClr val="FBFBFB"/>
          </a:solidFill>
        </a:fill>
      </a:tcStyle>
    </a:band2H>
    <a:firstCol>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EAEAEA"/>
          </a:solidFill>
        </a:fill>
      </a:tcStyle>
    </a:firstCol>
    <a:lastRow>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381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EAEAEA"/>
          </a:solidFill>
        </a:fill>
      </a:tcStyle>
    </a:lastRow>
    <a:firstRow>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381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EAEAEA"/>
          </a:solidFill>
        </a:fill>
      </a:tcStyle>
    </a:firstRow>
  </a:tblStyle>
  <a:tblStyle styleId="{2708684C-4D16-4618-839F-0558EEFCDFE6}" styleName="">
    <a:tblBg/>
    <a:wholeTbl>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FFFF00">
              <a:alpha val="20000"/>
            </a:srgbClr>
          </a:solidFill>
        </a:fill>
      </a:tcStyle>
    </a:wholeTbl>
    <a:band2H>
      <a:tcTxStyle/>
      <a:tcStyle>
        <a:tcBdr/>
        <a:fill>
          <a:solidFill>
            <a:srgbClr val="FFFFFF"/>
          </a:solidFill>
        </a:fill>
      </a:tcStyle>
    </a:band2H>
    <a:firstCol>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solidFill>
            <a:srgbClr val="FFFF00">
              <a:alpha val="20000"/>
            </a:srgbClr>
          </a:solidFill>
        </a:fill>
      </a:tcStyle>
    </a:firstCol>
    <a:lastRow>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50800" cap="flat">
              <a:solidFill>
                <a:srgbClr val="FFFF00"/>
              </a:solidFill>
              <a:prstDash val="solid"/>
              <a:bevel/>
            </a:ln>
          </a:top>
          <a:bottom>
            <a:ln w="127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noFill/>
        </a:fill>
      </a:tcStyle>
    </a:lastRow>
    <a:firstRow>
      <a:tcTxStyle b="on" i="on">
        <a:font>
          <a:latin typeface="Comic Sans MS Bold"/>
          <a:ea typeface="Comic Sans MS Bold"/>
          <a:cs typeface="Comic Sans MS Bold"/>
        </a:font>
        <a:srgbClr val="FFFF00"/>
      </a:tcTxStyle>
      <a:tcStyle>
        <a:tcBdr>
          <a:left>
            <a:ln w="12700" cap="flat">
              <a:solidFill>
                <a:srgbClr val="FFFF00"/>
              </a:solidFill>
              <a:prstDash val="solid"/>
              <a:bevel/>
            </a:ln>
          </a:left>
          <a:right>
            <a:ln w="12700" cap="flat">
              <a:solidFill>
                <a:srgbClr val="FFFF00"/>
              </a:solidFill>
              <a:prstDash val="solid"/>
              <a:bevel/>
            </a:ln>
          </a:right>
          <a:top>
            <a:ln w="12700" cap="flat">
              <a:solidFill>
                <a:srgbClr val="FFFF00"/>
              </a:solidFill>
              <a:prstDash val="solid"/>
              <a:bevel/>
            </a:ln>
          </a:top>
          <a:bottom>
            <a:ln w="25400" cap="flat">
              <a:solidFill>
                <a:srgbClr val="FFFF00"/>
              </a:solidFill>
              <a:prstDash val="solid"/>
              <a:bevel/>
            </a:ln>
          </a:bottom>
          <a:insideH>
            <a:ln w="12700" cap="flat">
              <a:solidFill>
                <a:srgbClr val="FFFF00"/>
              </a:solidFill>
              <a:prstDash val="solid"/>
              <a:bevel/>
            </a:ln>
          </a:insideH>
          <a:insideV>
            <a:ln w="12700" cap="flat">
              <a:solidFill>
                <a:srgbClr val="FFFF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6" autoAdjust="0"/>
    <p:restoredTop sz="94660"/>
  </p:normalViewPr>
  <p:slideViewPr>
    <p:cSldViewPr>
      <p:cViewPr varScale="1">
        <p:scale>
          <a:sx n="74" d="100"/>
          <a:sy n="74" d="100"/>
        </p:scale>
        <p:origin x="-648" y="-104"/>
      </p:cViewPr>
      <p:guideLst>
        <p:guide orient="horz" pos="2160"/>
        <p:guide pos="32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theme" Target="theme/theme1.xml"/><Relationship Id="rId15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notesMaster" Target="notesMasters/notesMaster1.xml"/><Relationship Id="rId147" Type="http://schemas.openxmlformats.org/officeDocument/2006/relationships/printerSettings" Target="printerSettings/printerSettings1.bin"/><Relationship Id="rId148" Type="http://schemas.openxmlformats.org/officeDocument/2006/relationships/presProps" Target="presProps.xml"/><Relationship Id="rId1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Shape 8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1" name="Shape 8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605134398"/>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57250" y="685800"/>
            <a:ext cx="51435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745710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 name="Shape 1295"/>
          <p:cNvSpPr>
            <a:spLocks noGrp="1" noRot="1" noChangeAspect="1"/>
          </p:cNvSpPr>
          <p:nvPr>
            <p:ph type="sldImg"/>
          </p:nvPr>
        </p:nvSpPr>
        <p:spPr>
          <a:prstGeom prst="rect">
            <a:avLst/>
          </a:prstGeom>
        </p:spPr>
        <p:txBody>
          <a:bodyPr/>
          <a:lstStyle/>
          <a:p>
            <a:pPr lvl="0"/>
            <a:endParaRPr/>
          </a:p>
        </p:txBody>
      </p:sp>
      <p:sp>
        <p:nvSpPr>
          <p:cNvPr id="1296" name="Shape 1296"/>
          <p:cNvSpPr>
            <a:spLocks noGrp="1"/>
          </p:cNvSpPr>
          <p:nvPr>
            <p:ph type="body" sz="quarter" idx="1"/>
          </p:nvPr>
        </p:nvSpPr>
        <p:spPr>
          <a:prstGeom prst="rect">
            <a:avLst/>
          </a:prstGeom>
        </p:spPr>
        <p:txBody>
          <a:bodyPr/>
          <a:lstStyle/>
          <a:p>
            <a:pPr lvl="0" indent="79375" defTabSz="914400">
              <a:lnSpc>
                <a:spcPct val="100000"/>
              </a:lnSpc>
              <a:spcBef>
                <a:spcPts val="400"/>
              </a:spcBef>
              <a:defRPr sz="1800"/>
            </a:pPr>
            <a:r>
              <a:rPr sz="1200">
                <a:latin typeface="Times New Roman"/>
                <a:ea typeface="Times New Roman"/>
                <a:cs typeface="Times New Roman"/>
                <a:sym typeface="Times New Roman"/>
              </a:rPr>
              <a:t>The term "neonate" refers to infants in the first 28 days (month) of life.16 In AHA ECC and ILCOR publications, the term "newly born" refers specifically to the neonate in the first minutes to hours following birth. This term is used to</a:t>
            </a:r>
          </a:p>
          <a:p>
            <a:pPr lvl="0" indent="79375" defTabSz="914400">
              <a:lnSpc>
                <a:spcPct val="100000"/>
              </a:lnSpc>
              <a:spcBef>
                <a:spcPts val="400"/>
              </a:spcBef>
              <a:defRPr sz="1800"/>
            </a:pPr>
            <a:r>
              <a:rPr sz="1200">
                <a:latin typeface="Times New Roman"/>
                <a:ea typeface="Times New Roman"/>
                <a:cs typeface="Times New Roman"/>
                <a:sym typeface="Times New Roman"/>
              </a:rPr>
              <a:t>focus resuscitation knowledge and training on the time immediately after birth and during the first hours of life. Newly born is designed to emphasize those first hours of life, separate from the first month of life. The term "infant" includes the neonatal period and extends to the age of 1 year (12 months). For the purposes of these guidelines, the term "child” refers to the age group from 1 year to 8 years. </a:t>
            </a:r>
          </a:p>
          <a:p>
            <a:pPr lvl="0" indent="79375" defTabSz="914400">
              <a:lnSpc>
                <a:spcPct val="100000"/>
              </a:lnSpc>
              <a:spcBef>
                <a:spcPts val="400"/>
              </a:spcBef>
              <a:defRPr sz="1800"/>
            </a:pPr>
            <a:r>
              <a:rPr sz="1200">
                <a:latin typeface="Times New Roman"/>
                <a:ea typeface="Times New Roman"/>
                <a:cs typeface="Times New Roman"/>
                <a:sym typeface="Times New Roman"/>
              </a:rPr>
              <a:t>Pediatric BLS and ALS interventions tend to blur at the margins of age because there is no single anatomic, physiological, or management characteristic that is consistently different in the infant versus the child versus the adult victim of cardiac arrest. Furthermore, new technologies such as AEDs and the availability of airway and vascular access adjuncts that can be implemented with a minimum of advanced training create the need to reexamine previous recommendations for therapies based on age.</a:t>
            </a:r>
          </a:p>
        </p:txBody>
      </p:sp>
    </p:spTree>
    <p:extLst>
      <p:ext uri="{BB962C8B-B14F-4D97-AF65-F5344CB8AC3E}">
        <p14:creationId xmlns:p14="http://schemas.microsoft.com/office/powerpoint/2010/main" val="999997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xfrm>
            <a:off x="3884613" y="8685213"/>
            <a:ext cx="2971800" cy="4572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eaLnBrk="1" hangingPunct="1"/>
            <a:fld id="{CDCFCB1A-D118-8247-92B7-84DBD0F921CC}" type="slidenum">
              <a:rPr lang="it-IT" sz="1200" b="0">
                <a:latin typeface="Times New Roman" charset="0"/>
              </a:rPr>
              <a:pPr eaLnBrk="1" hangingPunct="1"/>
              <a:t>141</a:t>
            </a:fld>
            <a:endParaRPr lang="it-IT" sz="1200" b="0">
              <a:latin typeface="Times New Roman" charset="0"/>
            </a:endParaRPr>
          </a:p>
        </p:txBody>
      </p:sp>
      <p:sp>
        <p:nvSpPr>
          <p:cNvPr id="79875" name="Rectangle 2"/>
          <p:cNvSpPr>
            <a:spLocks noGrp="1" noRot="1" noChangeAspect="1" noChangeArrowheads="1" noTextEdit="1"/>
          </p:cNvSpPr>
          <p:nvPr>
            <p:ph type="sldImg"/>
          </p:nvPr>
        </p:nvSpPr>
        <p:spPr>
          <a:xfrm>
            <a:off x="857250" y="685800"/>
            <a:ext cx="5143500" cy="3429000"/>
          </a:xfrm>
          <a:ln/>
        </p:spPr>
      </p:sp>
      <p:sp>
        <p:nvSpPr>
          <p:cNvPr id="7987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extLst>
      <p:ext uri="{BB962C8B-B14F-4D97-AF65-F5344CB8AC3E}">
        <p14:creationId xmlns:p14="http://schemas.microsoft.com/office/powerpoint/2010/main" val="1358232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xfrm>
            <a:off x="3884613" y="8685213"/>
            <a:ext cx="2971800" cy="4572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eaLnBrk="1" hangingPunct="1"/>
            <a:fld id="{5517EA40-3D9C-4243-B25C-278C9E2A6ED1}" type="slidenum">
              <a:rPr lang="it-IT" sz="1200" b="0">
                <a:latin typeface="Times New Roman" charset="0"/>
              </a:rPr>
              <a:pPr eaLnBrk="1" hangingPunct="1"/>
              <a:t>142</a:t>
            </a:fld>
            <a:endParaRPr lang="it-IT" sz="1200" b="0">
              <a:latin typeface="Times New Roman" charset="0"/>
            </a:endParaRPr>
          </a:p>
        </p:txBody>
      </p:sp>
      <p:sp>
        <p:nvSpPr>
          <p:cNvPr id="101379" name="Rectangle 2"/>
          <p:cNvSpPr>
            <a:spLocks noGrp="1" noRot="1" noChangeAspect="1" noChangeArrowheads="1" noTextEdit="1"/>
          </p:cNvSpPr>
          <p:nvPr>
            <p:ph type="sldImg"/>
          </p:nvPr>
        </p:nvSpPr>
        <p:spPr>
          <a:xfrm>
            <a:off x="857250" y="685800"/>
            <a:ext cx="5143500" cy="3429000"/>
          </a:xfrm>
          <a:ln/>
        </p:spPr>
      </p:sp>
      <p:sp>
        <p:nvSpPr>
          <p:cNvPr id="1013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extLst>
      <p:ext uri="{BB962C8B-B14F-4D97-AF65-F5344CB8AC3E}">
        <p14:creationId xmlns:p14="http://schemas.microsoft.com/office/powerpoint/2010/main" val="508329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xfrm>
            <a:off x="3884613" y="8685213"/>
            <a:ext cx="2971800" cy="4572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eaLnBrk="1" hangingPunct="1"/>
            <a:fld id="{A20EA39A-830F-1945-8860-B5F5F302B334}" type="slidenum">
              <a:rPr lang="it-IT" sz="1200" b="0">
                <a:latin typeface="Times New Roman" charset="0"/>
              </a:rPr>
              <a:pPr eaLnBrk="1" hangingPunct="1"/>
              <a:t>143</a:t>
            </a:fld>
            <a:endParaRPr lang="it-IT" sz="1200" b="0">
              <a:latin typeface="Times New Roman" charset="0"/>
            </a:endParaRPr>
          </a:p>
        </p:txBody>
      </p:sp>
      <p:sp>
        <p:nvSpPr>
          <p:cNvPr id="102403" name="Rectangle 2"/>
          <p:cNvSpPr>
            <a:spLocks noGrp="1" noRot="1" noChangeAspect="1" noChangeArrowheads="1" noTextEdit="1"/>
          </p:cNvSpPr>
          <p:nvPr>
            <p:ph type="sldImg"/>
          </p:nvPr>
        </p:nvSpPr>
        <p:spPr>
          <a:xfrm>
            <a:off x="857250" y="685800"/>
            <a:ext cx="5143500" cy="3429000"/>
          </a:xfrm>
          <a:ln/>
        </p:spPr>
      </p:sp>
      <p:sp>
        <p:nvSpPr>
          <p:cNvPr id="10240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extLst>
      <p:ext uri="{BB962C8B-B14F-4D97-AF65-F5344CB8AC3E}">
        <p14:creationId xmlns:p14="http://schemas.microsoft.com/office/powerpoint/2010/main" val="411549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p:bg>
      <p:bgPr>
        <a:solidFill>
          <a:srgbClr val="003199"/>
        </a:solidFill>
        <a:effectLst/>
      </p:bgPr>
    </p:bg>
    <p:spTree>
      <p:nvGrpSpPr>
        <p:cNvPr id="1" name=""/>
        <p:cNvGrpSpPr/>
        <p:nvPr/>
      </p:nvGrpSpPr>
      <p:grpSpPr>
        <a:xfrm>
          <a:off x="0" y="0"/>
          <a:ext cx="0" cy="0"/>
          <a:chOff x="0" y="0"/>
          <a:chExt cx="0" cy="0"/>
        </a:xfrm>
      </p:grpSpPr>
      <p:sp>
        <p:nvSpPr>
          <p:cNvPr id="26" name="Shape 26"/>
          <p:cNvSpPr>
            <a:spLocks noGrp="1"/>
          </p:cNvSpPr>
          <p:nvPr>
            <p:ph type="sldNum" sz="quarter" idx="2"/>
          </p:nvPr>
        </p:nvSpPr>
        <p:spPr>
          <a:xfrm>
            <a:off x="8302942"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bg>
      <p:bgPr>
        <a:solidFill>
          <a:srgbClr val="003199"/>
        </a:solidFill>
        <a:effectLst/>
      </p:bgPr>
    </p:bg>
    <p:spTree>
      <p:nvGrpSpPr>
        <p:cNvPr id="1" name=""/>
        <p:cNvGrpSpPr/>
        <p:nvPr/>
      </p:nvGrpSpPr>
      <p:grpSpPr>
        <a:xfrm>
          <a:off x="0" y="0"/>
          <a:ext cx="0" cy="0"/>
          <a:chOff x="0" y="0"/>
          <a:chExt cx="0" cy="0"/>
        </a:xfrm>
      </p:grpSpPr>
      <p:sp>
        <p:nvSpPr>
          <p:cNvPr id="30" name="Shape 30"/>
          <p:cNvSpPr>
            <a:spLocks noGrp="1"/>
          </p:cNvSpPr>
          <p:nvPr>
            <p:ph type="sldNum" sz="quarter" idx="2"/>
          </p:nvPr>
        </p:nvSpPr>
        <p:spPr>
          <a:xfrm>
            <a:off x="8302942"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bg>
      <p:bgPr>
        <a:solidFill>
          <a:srgbClr val="003199"/>
        </a:solidFill>
        <a:effectLst/>
      </p:bgPr>
    </p:bg>
    <p:spTree>
      <p:nvGrpSpPr>
        <p:cNvPr id="1" name=""/>
        <p:cNvGrpSpPr/>
        <p:nvPr/>
      </p:nvGrpSpPr>
      <p:grpSpPr>
        <a:xfrm>
          <a:off x="0" y="0"/>
          <a:ext cx="0" cy="0"/>
          <a:chOff x="0" y="0"/>
          <a:chExt cx="0" cy="0"/>
        </a:xfrm>
      </p:grpSpPr>
      <p:sp>
        <p:nvSpPr>
          <p:cNvPr id="32" name="Shape 32"/>
          <p:cNvSpPr>
            <a:spLocks noGrp="1"/>
          </p:cNvSpPr>
          <p:nvPr>
            <p:ph type="sldNum" sz="quarter" idx="2"/>
          </p:nvPr>
        </p:nvSpPr>
        <p:spPr>
          <a:xfrm>
            <a:off x="8302942"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bg>
      <p:bgPr>
        <a:solidFill>
          <a:srgbClr val="003199"/>
        </a:solidFill>
        <a:effectLst/>
      </p:bgPr>
    </p:bg>
    <p:spTree>
      <p:nvGrpSpPr>
        <p:cNvPr id="1" name=""/>
        <p:cNvGrpSpPr/>
        <p:nvPr/>
      </p:nvGrpSpPr>
      <p:grpSpPr>
        <a:xfrm>
          <a:off x="0" y="0"/>
          <a:ext cx="0" cy="0"/>
          <a:chOff x="0" y="0"/>
          <a:chExt cx="0" cy="0"/>
        </a:xfrm>
      </p:grpSpPr>
      <p:sp>
        <p:nvSpPr>
          <p:cNvPr id="34" name="Shape 34"/>
          <p:cNvSpPr>
            <a:spLocks noGrp="1"/>
          </p:cNvSpPr>
          <p:nvPr>
            <p:ph type="sldNum" sz="quarter" idx="2"/>
          </p:nvPr>
        </p:nvSpPr>
        <p:spPr>
          <a:xfrm>
            <a:off x="8302942"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bg>
      <p:bgPr>
        <a:solidFill>
          <a:srgbClr val="003199"/>
        </a:solidFill>
        <a:effectLst/>
      </p:bgPr>
    </p:bg>
    <p:spTree>
      <p:nvGrpSpPr>
        <p:cNvPr id="1" name=""/>
        <p:cNvGrpSpPr/>
        <p:nvPr/>
      </p:nvGrpSpPr>
      <p:grpSpPr>
        <a:xfrm>
          <a:off x="0" y="0"/>
          <a:ext cx="0" cy="0"/>
          <a:chOff x="0" y="0"/>
          <a:chExt cx="0" cy="0"/>
        </a:xfrm>
      </p:grpSpPr>
      <p:sp>
        <p:nvSpPr>
          <p:cNvPr id="40" name="Shape 40"/>
          <p:cNvSpPr>
            <a:spLocks noGrp="1"/>
          </p:cNvSpPr>
          <p:nvPr>
            <p:ph type="sldNum" sz="quarter" idx="2"/>
          </p:nvPr>
        </p:nvSpPr>
        <p:spPr>
          <a:xfrm>
            <a:off x="8302942"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endParaRPr/>
          </a:p>
        </p:txBody>
      </p:sp>
      <p:sp>
        <p:nvSpPr>
          <p:cNvPr id="8" name="Shape 8"/>
          <p:cNvSpPr>
            <a:spLocks noGrp="1"/>
          </p:cNvSpPr>
          <p:nvPr>
            <p:ph type="body" idx="1"/>
          </p:nvPr>
        </p:nvSpPr>
        <p:spPr>
          <a:prstGeom prst="rect">
            <a:avLst/>
          </a:prstGeom>
        </p:spPr>
        <p:txBody>
          <a:bodyPr/>
          <a:lstStyle/>
          <a:p>
            <a:pPr lvl="0"/>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7" name="Shape 47"/>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9" name="Shape 49"/>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1" name="Shape 51"/>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3" name="Shape 53"/>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5" name="Shape 55"/>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7" name="Shape 57"/>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9" name="Shape 59"/>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1" name="Shape 61"/>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3" name="Shape 63"/>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5" name="Shape 65"/>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 name="Shape 10"/>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7" name="Shape 67"/>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9" name="Shape 69"/>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1" name="Shape 71"/>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3" name="Shape 73"/>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5" name="Shape 75"/>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7" name="Shape 77"/>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9" name="Shape 79"/>
          <p:cNvSpPr>
            <a:spLocks noGrp="1"/>
          </p:cNvSpPr>
          <p:nvPr>
            <p:ph type="sldNum" sz="quarter" idx="2"/>
          </p:nvPr>
        </p:nvSpPr>
        <p:spPr>
          <a:xfrm>
            <a:off x="8419958" y="6245225"/>
            <a:ext cx="301909" cy="288824"/>
          </a:xfrm>
          <a:prstGeom prst="rect">
            <a:avLst/>
          </a:prstGeom>
        </p:spPr>
        <p:txBody>
          <a:bodyPr/>
          <a:lstStyle>
            <a:lvl1pPr>
              <a:defRPr>
                <a:solidFill>
                  <a:srgbClr val="000000"/>
                </a:solidFill>
                <a:latin typeface="Arial"/>
                <a:ea typeface="Arial"/>
                <a:cs typeface="Arial"/>
                <a:sym typeface="Arial"/>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cSld name="Template_EPLS_Text1">
    <p:spTree>
      <p:nvGrpSpPr>
        <p:cNvPr id="1" name=""/>
        <p:cNvGrpSpPr/>
        <p:nvPr/>
      </p:nvGrpSpPr>
      <p:grpSpPr>
        <a:xfrm>
          <a:off x="0" y="0"/>
          <a:ext cx="0" cy="0"/>
          <a:chOff x="0" y="0"/>
          <a:chExt cx="0" cy="0"/>
        </a:xfrm>
      </p:grpSpPr>
      <p:pic>
        <p:nvPicPr>
          <p:cNvPr id="4" name="Picture 5" descr="Master_EPLS_Text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6763" y="1"/>
            <a:ext cx="83224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spcBef>
                <a:spcPts val="400"/>
              </a:spcBef>
              <a:defRPr/>
            </a:lvl2pPr>
            <a:lvl3pPr>
              <a:spcBef>
                <a:spcPts val="400"/>
              </a:spcBef>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9090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14350" y="6245225"/>
            <a:ext cx="2400300" cy="476250"/>
          </a:xfrm>
          <a:prstGeom prst="rect">
            <a:avLst/>
          </a:prstGeom>
          <a:ln/>
        </p:spPr>
        <p:txBody>
          <a:bodyPr/>
          <a:lstStyle>
            <a:lvl1pPr>
              <a:defRPr/>
            </a:lvl1pPr>
          </a:lstStyle>
          <a:p>
            <a:pPr>
              <a:defRPr/>
            </a:pPr>
            <a:endParaRPr lang="it-IT" altLang="it-IT"/>
          </a:p>
        </p:txBody>
      </p:sp>
      <p:sp>
        <p:nvSpPr>
          <p:cNvPr id="3" name="Rectangle 5"/>
          <p:cNvSpPr>
            <a:spLocks noGrp="1" noChangeArrowheads="1"/>
          </p:cNvSpPr>
          <p:nvPr>
            <p:ph type="ftr" sz="quarter" idx="11"/>
          </p:nvPr>
        </p:nvSpPr>
        <p:spPr>
          <a:xfrm>
            <a:off x="3514725" y="6245225"/>
            <a:ext cx="3257550" cy="476250"/>
          </a:xfrm>
          <a:prstGeom prst="rect">
            <a:avLst/>
          </a:prstGeom>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xfrm>
            <a:off x="8270634" y="6248400"/>
            <a:ext cx="346557" cy="307777"/>
          </a:xfrm>
          <a:ln/>
        </p:spPr>
        <p:txBody>
          <a:bodyPr/>
          <a:lstStyle>
            <a:lvl1pPr>
              <a:defRPr/>
            </a:lvl1pPr>
          </a:lstStyle>
          <a:p>
            <a:fld id="{DD693276-81C3-4F40-8FE8-C20EE02F1FFD}" type="slidenum">
              <a:rPr lang="it-IT"/>
              <a:pPr/>
              <a:t>‹n.›</a:t>
            </a:fld>
            <a:endParaRPr lang="it-IT"/>
          </a:p>
        </p:txBody>
      </p:sp>
    </p:spTree>
    <p:extLst>
      <p:ext uri="{BB962C8B-B14F-4D97-AF65-F5344CB8AC3E}">
        <p14:creationId xmlns:p14="http://schemas.microsoft.com/office/powerpoint/2010/main" val="2398330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25"/>
            <a:ext cx="874395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1157037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pPr lvl="0"/>
            <a:fld id="{86CB4B4D-7CA3-9044-876B-883B54F8677D}" type="slidenum">
              <a:t>‹n.›</a:t>
            </a:fld>
            <a:endParaRPr/>
          </a:p>
        </p:txBody>
      </p:sp>
      <p:sp>
        <p:nvSpPr>
          <p:cNvPr id="13" name="Shape 13"/>
          <p:cNvSpPr>
            <a:spLocks noGrp="1"/>
          </p:cNvSpPr>
          <p:nvPr>
            <p:ph type="title"/>
          </p:nvPr>
        </p:nvSpPr>
        <p:spPr>
          <a:prstGeom prst="rect">
            <a:avLst/>
          </a:prstGeom>
        </p:spPr>
        <p:txBody>
          <a:bodyPr/>
          <a:lstStyle/>
          <a:p>
            <a:pPr lvl="0"/>
            <a:endParaRPr/>
          </a:p>
        </p:txBody>
      </p:sp>
      <p:sp>
        <p:nvSpPr>
          <p:cNvPr id="14" name="Shape 14"/>
          <p:cNvSpPr>
            <a:spLocks noGrp="1"/>
          </p:cNvSpPr>
          <p:nvPr>
            <p:ph type="body" idx="1"/>
          </p:nvPr>
        </p:nvSpPr>
        <p:spPr>
          <a:prstGeom prst="rect">
            <a:avLst/>
          </a:prstGeom>
        </p:spPr>
        <p:txBody>
          <a:bodyPr/>
          <a:lstStyle/>
          <a:p>
            <a:pPr lvl="0"/>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bg>
      <p:bgPr>
        <a:solidFill>
          <a:srgbClr val="003199"/>
        </a:solidFill>
        <a:effectLst/>
      </p:bgPr>
    </p:bg>
    <p:spTree>
      <p:nvGrpSpPr>
        <p:cNvPr id="1" name=""/>
        <p:cNvGrpSpPr/>
        <p:nvPr/>
      </p:nvGrpSpPr>
      <p:grpSpPr>
        <a:xfrm>
          <a:off x="0" y="0"/>
          <a:ext cx="0" cy="0"/>
          <a:chOff x="0" y="0"/>
          <a:chExt cx="0" cy="0"/>
        </a:xfrm>
      </p:grpSpPr>
      <p:sp>
        <p:nvSpPr>
          <p:cNvPr id="16" name="Shape 16"/>
          <p:cNvSpPr>
            <a:spLocks noGrp="1"/>
          </p:cNvSpPr>
          <p:nvPr>
            <p:ph type="sldNum" sz="quarter" idx="2"/>
          </p:nvPr>
        </p:nvSpPr>
        <p:spPr>
          <a:xfrm>
            <a:off x="8302942"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bg>
      <p:bgPr>
        <a:solidFill>
          <a:srgbClr val="003199"/>
        </a:solidFill>
        <a:effectLst/>
      </p:bgPr>
    </p:bg>
    <p:spTree>
      <p:nvGrpSpPr>
        <p:cNvPr id="1" name=""/>
        <p:cNvGrpSpPr/>
        <p:nvPr/>
      </p:nvGrpSpPr>
      <p:grpSpPr>
        <a:xfrm>
          <a:off x="0" y="0"/>
          <a:ext cx="0" cy="0"/>
          <a:chOff x="0" y="0"/>
          <a:chExt cx="0" cy="0"/>
        </a:xfrm>
      </p:grpSpPr>
      <p:sp>
        <p:nvSpPr>
          <p:cNvPr id="18" name="Shape 18"/>
          <p:cNvSpPr>
            <a:spLocks noGrp="1"/>
          </p:cNvSpPr>
          <p:nvPr>
            <p:ph type="sldNum" sz="quarter" idx="2"/>
          </p:nvPr>
        </p:nvSpPr>
        <p:spPr>
          <a:xfrm>
            <a:off x="8302942"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bg>
      <p:bgPr>
        <a:solidFill>
          <a:srgbClr val="003199"/>
        </a:solidFill>
        <a:effectLst/>
      </p:bgPr>
    </p:bg>
    <p:spTree>
      <p:nvGrpSpPr>
        <p:cNvPr id="1" name=""/>
        <p:cNvGrpSpPr/>
        <p:nvPr/>
      </p:nvGrpSpPr>
      <p:grpSpPr>
        <a:xfrm>
          <a:off x="0" y="0"/>
          <a:ext cx="0" cy="0"/>
          <a:chOff x="0" y="0"/>
          <a:chExt cx="0" cy="0"/>
        </a:xfrm>
      </p:grpSpPr>
      <p:sp>
        <p:nvSpPr>
          <p:cNvPr id="20" name="Shape 20"/>
          <p:cNvSpPr>
            <a:spLocks noGrp="1"/>
          </p:cNvSpPr>
          <p:nvPr>
            <p:ph type="sldNum" sz="quarter" idx="2"/>
          </p:nvPr>
        </p:nvSpPr>
        <p:spPr>
          <a:xfrm>
            <a:off x="8302942"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bg>
      <p:bgPr>
        <a:solidFill>
          <a:srgbClr val="003199"/>
        </a:solidFill>
        <a:effectLst/>
      </p:bgPr>
    </p:bg>
    <p:spTree>
      <p:nvGrpSpPr>
        <p:cNvPr id="1" name=""/>
        <p:cNvGrpSpPr/>
        <p:nvPr/>
      </p:nvGrpSpPr>
      <p:grpSpPr>
        <a:xfrm>
          <a:off x="0" y="0"/>
          <a:ext cx="0" cy="0"/>
          <a:chOff x="0" y="0"/>
          <a:chExt cx="0" cy="0"/>
        </a:xfrm>
      </p:grpSpPr>
      <p:sp>
        <p:nvSpPr>
          <p:cNvPr id="22" name="Shape 22"/>
          <p:cNvSpPr>
            <a:spLocks noGrp="1"/>
          </p:cNvSpPr>
          <p:nvPr>
            <p:ph type="sldNum" sz="quarter" idx="2"/>
          </p:nvPr>
        </p:nvSpPr>
        <p:spPr>
          <a:xfrm>
            <a:off x="8302942"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p:bg>
      <p:bgPr>
        <a:solidFill>
          <a:srgbClr val="003199"/>
        </a:solidFill>
        <a:effectLst/>
      </p:bgPr>
    </p:bg>
    <p:spTree>
      <p:nvGrpSpPr>
        <p:cNvPr id="1" name=""/>
        <p:cNvGrpSpPr/>
        <p:nvPr/>
      </p:nvGrpSpPr>
      <p:grpSpPr>
        <a:xfrm>
          <a:off x="0" y="0"/>
          <a:ext cx="0" cy="0"/>
          <a:chOff x="0" y="0"/>
          <a:chExt cx="0" cy="0"/>
        </a:xfrm>
      </p:grpSpPr>
      <p:sp>
        <p:nvSpPr>
          <p:cNvPr id="24" name="Shape 24"/>
          <p:cNvSpPr>
            <a:spLocks noGrp="1"/>
          </p:cNvSpPr>
          <p:nvPr>
            <p:ph type="sldNum" sz="quarter" idx="2"/>
          </p:nvPr>
        </p:nvSpPr>
        <p:spPr>
          <a:xfrm>
            <a:off x="8302942"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8302942" y="6248400"/>
            <a:ext cx="281941" cy="320040"/>
          </a:xfrm>
          <a:prstGeom prst="rect">
            <a:avLst/>
          </a:prstGeom>
          <a:ln w="12700">
            <a:miter lim="400000"/>
          </a:ln>
        </p:spPr>
        <p:txBody>
          <a:bodyPr wrap="none" lIns="45719" rIns="45719">
            <a:spAutoFit/>
          </a:bodyPr>
          <a:lstStyle>
            <a:lvl1pPr algn="ctr">
              <a:defRPr sz="1400">
                <a:solidFill>
                  <a:srgbClr val="FFFF00"/>
                </a:solidFill>
                <a:latin typeface="Times Roman"/>
                <a:ea typeface="Times Roman"/>
                <a:cs typeface="Times Roman"/>
                <a:sym typeface="Times Roman"/>
              </a:defRPr>
            </a:lvl1pPr>
          </a:lstStyle>
          <a:p>
            <a:pPr lvl="0"/>
            <a:fld id="{86CB4B4D-7CA3-9044-876B-883B54F8677D}" type="slidenum">
              <a:t>‹n.›</a:t>
            </a:fld>
            <a:endParaRPr/>
          </a:p>
        </p:txBody>
      </p:sp>
      <p:sp>
        <p:nvSpPr>
          <p:cNvPr id="3" name="Shape 3"/>
          <p:cNvSpPr>
            <a:spLocks noGrp="1"/>
          </p:cNvSpPr>
          <p:nvPr>
            <p:ph type="title"/>
          </p:nvPr>
        </p:nvSpPr>
        <p:spPr>
          <a:xfrm>
            <a:off x="771525" y="381000"/>
            <a:ext cx="8743950" cy="1600200"/>
          </a:xfrm>
          <a:prstGeom prst="rect">
            <a:avLst/>
          </a:prstGeom>
          <a:ln w="12700">
            <a:miter lim="400000"/>
          </a:ln>
        </p:spPr>
        <p:txBody>
          <a:bodyPr lIns="50800" tIns="50800" rIns="50800" bIns="50800" anchor="ctr"/>
          <a:lstStyle/>
          <a:p>
            <a:pPr lvl="0"/>
            <a:endParaRPr/>
          </a:p>
        </p:txBody>
      </p:sp>
      <p:sp>
        <p:nvSpPr>
          <p:cNvPr id="4" name="Shape 4"/>
          <p:cNvSpPr>
            <a:spLocks noGrp="1"/>
          </p:cNvSpPr>
          <p:nvPr>
            <p:ph type="body" idx="1"/>
          </p:nvPr>
        </p:nvSpPr>
        <p:spPr>
          <a:xfrm>
            <a:off x="771525" y="1981200"/>
            <a:ext cx="8743950" cy="4876800"/>
          </a:xfrm>
          <a:prstGeom prst="rect">
            <a:avLst/>
          </a:prstGeom>
          <a:ln w="12700">
            <a:miter lim="400000"/>
          </a:ln>
        </p:spPr>
        <p:txBody>
          <a:bodyPr lIns="50800" tIns="50800" rIns="50800" bIns="50800"/>
          <a:lstStyle/>
          <a:p>
            <a:pPr lvl="0"/>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Lst>
  <p:transition xmlns:p14="http://schemas.microsoft.com/office/powerpoint/2010/main" spd="med"/>
  <p:txStyles>
    <p:titleStyle>
      <a:lvl1pPr indent="39687" algn="ctr">
        <a:defRPr sz="3200">
          <a:solidFill>
            <a:srgbClr val="FFFF00"/>
          </a:solidFill>
          <a:latin typeface="Comic Sans MS"/>
          <a:ea typeface="Comic Sans MS"/>
          <a:cs typeface="Comic Sans MS"/>
          <a:sym typeface="Comic Sans MS"/>
        </a:defRPr>
      </a:lvl1pPr>
      <a:lvl2pPr indent="39687" algn="ctr">
        <a:defRPr sz="3200">
          <a:solidFill>
            <a:srgbClr val="FFFF00"/>
          </a:solidFill>
          <a:latin typeface="Comic Sans MS"/>
          <a:ea typeface="Comic Sans MS"/>
          <a:cs typeface="Comic Sans MS"/>
          <a:sym typeface="Comic Sans MS"/>
        </a:defRPr>
      </a:lvl2pPr>
      <a:lvl3pPr indent="39687" algn="ctr">
        <a:defRPr sz="3200">
          <a:solidFill>
            <a:srgbClr val="FFFF00"/>
          </a:solidFill>
          <a:latin typeface="Comic Sans MS"/>
          <a:ea typeface="Comic Sans MS"/>
          <a:cs typeface="Comic Sans MS"/>
          <a:sym typeface="Comic Sans MS"/>
        </a:defRPr>
      </a:lvl3pPr>
      <a:lvl4pPr indent="39687" algn="ctr">
        <a:defRPr sz="3200">
          <a:solidFill>
            <a:srgbClr val="FFFF00"/>
          </a:solidFill>
          <a:latin typeface="Comic Sans MS"/>
          <a:ea typeface="Comic Sans MS"/>
          <a:cs typeface="Comic Sans MS"/>
          <a:sym typeface="Comic Sans MS"/>
        </a:defRPr>
      </a:lvl4pPr>
      <a:lvl5pPr indent="39687" algn="ctr">
        <a:defRPr sz="3200">
          <a:solidFill>
            <a:srgbClr val="FFFF00"/>
          </a:solidFill>
          <a:latin typeface="Comic Sans MS"/>
          <a:ea typeface="Comic Sans MS"/>
          <a:cs typeface="Comic Sans MS"/>
          <a:sym typeface="Comic Sans MS"/>
        </a:defRPr>
      </a:lvl5pPr>
      <a:lvl6pPr indent="496887" algn="ctr">
        <a:defRPr sz="3200">
          <a:solidFill>
            <a:srgbClr val="FFFF00"/>
          </a:solidFill>
          <a:latin typeface="Comic Sans MS"/>
          <a:ea typeface="Comic Sans MS"/>
          <a:cs typeface="Comic Sans MS"/>
          <a:sym typeface="Comic Sans MS"/>
        </a:defRPr>
      </a:lvl6pPr>
      <a:lvl7pPr indent="954087" algn="ctr">
        <a:defRPr sz="3200">
          <a:solidFill>
            <a:srgbClr val="FFFF00"/>
          </a:solidFill>
          <a:latin typeface="Comic Sans MS"/>
          <a:ea typeface="Comic Sans MS"/>
          <a:cs typeface="Comic Sans MS"/>
          <a:sym typeface="Comic Sans MS"/>
        </a:defRPr>
      </a:lvl7pPr>
      <a:lvl8pPr indent="1411287" algn="ctr">
        <a:defRPr sz="3200">
          <a:solidFill>
            <a:srgbClr val="FFFF00"/>
          </a:solidFill>
          <a:latin typeface="Comic Sans MS"/>
          <a:ea typeface="Comic Sans MS"/>
          <a:cs typeface="Comic Sans MS"/>
          <a:sym typeface="Comic Sans MS"/>
        </a:defRPr>
      </a:lvl8pPr>
      <a:lvl9pPr indent="1868487" algn="ctr">
        <a:defRPr sz="3200">
          <a:solidFill>
            <a:srgbClr val="FFFF00"/>
          </a:solidFill>
          <a:latin typeface="Comic Sans MS"/>
          <a:ea typeface="Comic Sans MS"/>
          <a:cs typeface="Comic Sans MS"/>
          <a:sym typeface="Comic Sans MS"/>
        </a:defRPr>
      </a:lvl9pPr>
    </p:titleStyle>
    <p:bodyStyle>
      <a:lvl1pPr marL="382587" indent="-3429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1pPr>
      <a:lvl2pPr marL="776287" indent="-3810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2pPr>
      <a:lvl3pPr marL="1157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3pPr>
      <a:lvl4pPr marL="1614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4pPr>
      <a:lvl5pPr marL="20716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5pPr>
      <a:lvl6pPr marL="25288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6pPr>
      <a:lvl7pPr marL="29860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7pPr>
      <a:lvl8pPr marL="3443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8pPr>
      <a:lvl9pPr marL="3900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9pPr>
    </p:bodyStyle>
    <p:otherStyle>
      <a:lvl1pPr algn="ctr">
        <a:defRPr sz="1400">
          <a:solidFill>
            <a:schemeClr val="tx1"/>
          </a:solidFill>
          <a:latin typeface="+mn-lt"/>
          <a:ea typeface="+mn-ea"/>
          <a:cs typeface="+mn-cs"/>
          <a:sym typeface="Times Roman"/>
        </a:defRPr>
      </a:lvl1pPr>
      <a:lvl2pPr indent="457200" algn="ctr">
        <a:defRPr sz="1400">
          <a:solidFill>
            <a:schemeClr val="tx1"/>
          </a:solidFill>
          <a:latin typeface="+mn-lt"/>
          <a:ea typeface="+mn-ea"/>
          <a:cs typeface="+mn-cs"/>
          <a:sym typeface="Times Roman"/>
        </a:defRPr>
      </a:lvl2pPr>
      <a:lvl3pPr indent="914400" algn="ctr">
        <a:defRPr sz="1400">
          <a:solidFill>
            <a:schemeClr val="tx1"/>
          </a:solidFill>
          <a:latin typeface="+mn-lt"/>
          <a:ea typeface="+mn-ea"/>
          <a:cs typeface="+mn-cs"/>
          <a:sym typeface="Times Roman"/>
        </a:defRPr>
      </a:lvl3pPr>
      <a:lvl4pPr indent="1371600" algn="ctr">
        <a:defRPr sz="1400">
          <a:solidFill>
            <a:schemeClr val="tx1"/>
          </a:solidFill>
          <a:latin typeface="+mn-lt"/>
          <a:ea typeface="+mn-ea"/>
          <a:cs typeface="+mn-cs"/>
          <a:sym typeface="Times Roman"/>
        </a:defRPr>
      </a:lvl4pPr>
      <a:lvl5pPr indent="1828800" algn="ctr">
        <a:defRPr sz="1400">
          <a:solidFill>
            <a:schemeClr val="tx1"/>
          </a:solidFill>
          <a:latin typeface="+mn-lt"/>
          <a:ea typeface="+mn-ea"/>
          <a:cs typeface="+mn-cs"/>
          <a:sym typeface="Times Roman"/>
        </a:defRPr>
      </a:lvl5pPr>
      <a:lvl6pPr algn="ctr">
        <a:defRPr sz="1400">
          <a:solidFill>
            <a:schemeClr val="tx1"/>
          </a:solidFill>
          <a:latin typeface="+mn-lt"/>
          <a:ea typeface="+mn-ea"/>
          <a:cs typeface="+mn-cs"/>
          <a:sym typeface="Times Roman"/>
        </a:defRPr>
      </a:lvl6pPr>
      <a:lvl7pPr algn="ctr">
        <a:defRPr sz="1400">
          <a:solidFill>
            <a:schemeClr val="tx1"/>
          </a:solidFill>
          <a:latin typeface="+mn-lt"/>
          <a:ea typeface="+mn-ea"/>
          <a:cs typeface="+mn-cs"/>
          <a:sym typeface="Times Roman"/>
        </a:defRPr>
      </a:lvl7pPr>
      <a:lvl8pPr algn="ctr">
        <a:defRPr sz="1400">
          <a:solidFill>
            <a:schemeClr val="tx1"/>
          </a:solidFill>
          <a:latin typeface="+mn-lt"/>
          <a:ea typeface="+mn-ea"/>
          <a:cs typeface="+mn-cs"/>
          <a:sym typeface="Times Roman"/>
        </a:defRPr>
      </a:lvl8pPr>
      <a:lvl9pPr algn="ctr">
        <a:defRPr sz="1400">
          <a:solidFill>
            <a:schemeClr val="tx1"/>
          </a:solidFill>
          <a:latin typeface="+mn-lt"/>
          <a:ea typeface="+mn-ea"/>
          <a:cs typeface="+mn-cs"/>
          <a:sym typeface="Times Roma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79.png"/><Relationship Id="rId3" Type="http://schemas.openxmlformats.org/officeDocument/2006/relationships/image" Target="../media/image80.png"/></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2.xml"/><Relationship Id="rId2" Type="http://schemas.openxmlformats.org/officeDocument/2006/relationships/image" Target="../media/image8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7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7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6.png"/><Relationship Id="rId3" Type="http://schemas.openxmlformats.org/officeDocument/2006/relationships/image" Target="../media/image8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8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7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89.png"/><Relationship Id="rId3" Type="http://schemas.openxmlformats.org/officeDocument/2006/relationships/image" Target="../media/image7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3.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90.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png"/><Relationship Id="rId1" Type="http://schemas.openxmlformats.org/officeDocument/2006/relationships/slideLayout" Target="../slideLayouts/slideLayout10.xml"/><Relationship Id="rId2" Type="http://schemas.openxmlformats.org/officeDocument/2006/relationships/image" Target="../media/image3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4.jpeg"/><Relationship Id="rId3"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46.png"/><Relationship Id="rId3"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8.jpeg"/><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9.jpeg"/><Relationship Id="rId3"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png"/><Relationship Id="rId3"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6.jpeg"/><Relationship Id="rId3"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eg"/><Relationship Id="rId3" Type="http://schemas.openxmlformats.org/officeDocument/2006/relationships/image" Target="../media/image5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jpeg"/><Relationship Id="rId3" Type="http://schemas.openxmlformats.org/officeDocument/2006/relationships/image" Target="../media/image6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3.xml"/><Relationship Id="rId2" Type="http://schemas.openxmlformats.org/officeDocument/2006/relationships/image" Target="../media/image6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p:cNvSpPr>
          <p:nvPr>
            <p:ph type="title" idx="4294967295"/>
          </p:nvPr>
        </p:nvSpPr>
        <p:spPr>
          <a:xfrm>
            <a:off x="751012" y="1844824"/>
            <a:ext cx="8915400" cy="1905001"/>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r>
              <a:rPr sz="5400" dirty="0">
                <a:solidFill>
                  <a:srgbClr val="000066"/>
                </a:solidFill>
                <a:latin typeface="Tahoma Negreta"/>
                <a:ea typeface="Tahoma Negreta"/>
                <a:cs typeface="Tahoma Negreta"/>
                <a:sym typeface="Tahoma Negreta"/>
              </a:rPr>
              <a:t>Gestione del bambino </a:t>
            </a:r>
            <a:br>
              <a:rPr sz="5400" dirty="0">
                <a:solidFill>
                  <a:srgbClr val="000066"/>
                </a:solidFill>
                <a:latin typeface="Tahoma Negreta"/>
                <a:ea typeface="Tahoma Negreta"/>
                <a:cs typeface="Tahoma Negreta"/>
                <a:sym typeface="Tahoma Negreta"/>
              </a:rPr>
            </a:br>
            <a:r>
              <a:rPr sz="5400" dirty="0">
                <a:solidFill>
                  <a:srgbClr val="000066"/>
                </a:solidFill>
                <a:latin typeface="Tahoma Negreta"/>
                <a:ea typeface="Tahoma Negreta"/>
                <a:cs typeface="Tahoma Negreta"/>
                <a:sym typeface="Tahoma Negreta"/>
              </a:rPr>
              <a:t>in emergenza-urgenza</a:t>
            </a:r>
          </a:p>
        </p:txBody>
      </p:sp>
      <p:sp>
        <p:nvSpPr>
          <p:cNvPr id="85" name="Shape 85"/>
          <p:cNvSpPr/>
          <p:nvPr/>
        </p:nvSpPr>
        <p:spPr>
          <a:xfrm>
            <a:off x="6875115" y="5805487"/>
            <a:ext cx="2367658"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ctr">
              <a:defRPr sz="1600">
                <a:solidFill>
                  <a:srgbClr val="000066"/>
                </a:solidFill>
                <a:latin typeface="Tahoma Negreta"/>
                <a:ea typeface="Tahoma Negreta"/>
                <a:cs typeface="Tahoma Negreta"/>
                <a:sym typeface="Tahoma Negreta"/>
              </a:defRPr>
            </a:lvl1pPr>
          </a:lstStyle>
          <a:p>
            <a:pPr lvl="0">
              <a:defRPr sz="1800">
                <a:solidFill>
                  <a:srgbClr val="000000"/>
                </a:solidFill>
              </a:defRPr>
            </a:pPr>
            <a:r>
              <a:rPr sz="1600">
                <a:solidFill>
                  <a:srgbClr val="000066"/>
                </a:solidFill>
              </a:rPr>
              <a:t>Dr. Francesco Mannelli</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p:cNvSpPr>
          <p:nvPr>
            <p:ph type="body" idx="4294967295"/>
          </p:nvPr>
        </p:nvSpPr>
        <p:spPr>
          <a:xfrm>
            <a:off x="761999" y="1772816"/>
            <a:ext cx="9144002" cy="4670425"/>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342900" lvl="0" indent="-303212" algn="ctr">
              <a:lnSpc>
                <a:spcPct val="125000"/>
              </a:lnSpc>
              <a:buSzTx/>
              <a:buNone/>
              <a:defRPr sz="1800">
                <a:solidFill>
                  <a:srgbClr val="000000"/>
                </a:solidFill>
              </a:defRPr>
            </a:pPr>
            <a:r>
              <a:rPr sz="3000" b="1" dirty="0" err="1">
                <a:solidFill>
                  <a:srgbClr val="000066"/>
                </a:solidFill>
                <a:latin typeface="Tahoma Negreta"/>
                <a:ea typeface="Tahoma Negreta"/>
                <a:cs typeface="Tahoma Negreta"/>
                <a:sym typeface="Tahoma Negreta"/>
              </a:rPr>
              <a:t>Arresto</a:t>
            </a:r>
            <a:r>
              <a:rPr sz="3000" b="1" dirty="0">
                <a:solidFill>
                  <a:srgbClr val="000066"/>
                </a:solidFill>
                <a:latin typeface="Tahoma Negreta"/>
                <a:ea typeface="Tahoma Negreta"/>
                <a:cs typeface="Tahoma Negreta"/>
                <a:sym typeface="Tahoma Negreta"/>
              </a:rPr>
              <a:t> </a:t>
            </a:r>
            <a:r>
              <a:rPr sz="3000" b="1" dirty="0" err="1">
                <a:solidFill>
                  <a:srgbClr val="000066"/>
                </a:solidFill>
                <a:latin typeface="Tahoma Negreta"/>
                <a:ea typeface="Tahoma Negreta"/>
                <a:cs typeface="Tahoma Negreta"/>
                <a:sym typeface="Tahoma Negreta"/>
              </a:rPr>
              <a:t>cardiaco</a:t>
            </a:r>
            <a:r>
              <a:rPr sz="3000" b="1" dirty="0">
                <a:solidFill>
                  <a:srgbClr val="000066"/>
                </a:solidFill>
                <a:latin typeface="Tahoma Negreta"/>
                <a:ea typeface="Tahoma Negreta"/>
                <a:cs typeface="Tahoma Negreta"/>
                <a:sym typeface="Tahoma Negreta"/>
              </a:rPr>
              <a:t> </a:t>
            </a:r>
            <a:r>
              <a:rPr sz="3000" b="1" dirty="0" err="1">
                <a:solidFill>
                  <a:srgbClr val="000066"/>
                </a:solidFill>
                <a:latin typeface="Tahoma Negreta"/>
                <a:ea typeface="Tahoma Negreta"/>
                <a:cs typeface="Tahoma Negreta"/>
                <a:sym typeface="Tahoma Negreta"/>
              </a:rPr>
              <a:t>primario</a:t>
            </a:r>
            <a:endParaRPr sz="3000" b="1" dirty="0">
              <a:solidFill>
                <a:srgbClr val="000066"/>
              </a:solidFill>
              <a:latin typeface="Tahoma Negreta"/>
              <a:ea typeface="Tahoma Negreta"/>
              <a:cs typeface="Tahoma Negreta"/>
              <a:sym typeface="Tahoma Negreta"/>
            </a:endParaRPr>
          </a:p>
          <a:p>
            <a:pPr marL="342900" lvl="0" indent="-303212">
              <a:lnSpc>
                <a:spcPct val="125000"/>
              </a:lnSpc>
              <a:buSzTx/>
              <a:buNone/>
              <a:defRPr sz="1800">
                <a:solidFill>
                  <a:srgbClr val="000000"/>
                </a:solidFill>
              </a:defRPr>
            </a:pPr>
            <a:endParaRPr lang="it-IT" sz="800" dirty="0" smtClean="0">
              <a:solidFill>
                <a:srgbClr val="000066"/>
              </a:solidFill>
              <a:latin typeface="Tahoma"/>
              <a:ea typeface="Tahoma"/>
              <a:cs typeface="Tahoma"/>
              <a:sym typeface="Tahoma"/>
            </a:endParaRPr>
          </a:p>
          <a:p>
            <a:pPr marL="342900" lvl="0" indent="-303212">
              <a:lnSpc>
                <a:spcPct val="125000"/>
              </a:lnSpc>
              <a:buSzTx/>
              <a:buNone/>
              <a:defRPr sz="1800">
                <a:solidFill>
                  <a:srgbClr val="000000"/>
                </a:solidFill>
              </a:defRPr>
            </a:pPr>
            <a:endParaRPr sz="800" dirty="0">
              <a:solidFill>
                <a:srgbClr val="000066"/>
              </a:solidFill>
              <a:latin typeface="Tahoma"/>
              <a:ea typeface="Tahoma"/>
              <a:cs typeface="Tahoma"/>
              <a:sym typeface="Tahoma"/>
            </a:endParaRPr>
          </a:p>
          <a:p>
            <a:pPr marL="782637" lvl="1" indent="-285750">
              <a:lnSpc>
                <a:spcPct val="125000"/>
              </a:lnSpc>
              <a:buClr>
                <a:srgbClr val="000066"/>
              </a:buClr>
              <a:buFont typeface="Tahoma"/>
              <a:defRPr sz="1800">
                <a:solidFill>
                  <a:srgbClr val="000000"/>
                </a:solidFill>
              </a:defRPr>
            </a:pPr>
            <a:r>
              <a:rPr sz="2000" b="1" dirty="0" err="1">
                <a:solidFill>
                  <a:srgbClr val="000066"/>
                </a:solidFill>
                <a:latin typeface="Tahoma"/>
                <a:ea typeface="Tahoma"/>
                <a:cs typeface="Tahoma"/>
                <a:sym typeface="Tahoma"/>
              </a:rPr>
              <a:t>Raro</a:t>
            </a:r>
            <a:r>
              <a:rPr sz="2000" b="1" dirty="0">
                <a:solidFill>
                  <a:srgbClr val="000066"/>
                </a:solidFill>
                <a:latin typeface="Tahoma"/>
                <a:ea typeface="Tahoma"/>
                <a:cs typeface="Tahoma"/>
                <a:sym typeface="Tahoma"/>
              </a:rPr>
              <a:t> </a:t>
            </a:r>
            <a:r>
              <a:rPr sz="2000" b="1" dirty="0" err="1">
                <a:solidFill>
                  <a:srgbClr val="000066"/>
                </a:solidFill>
                <a:latin typeface="Tahoma"/>
                <a:ea typeface="Tahoma"/>
                <a:cs typeface="Tahoma"/>
                <a:sym typeface="Tahoma"/>
              </a:rPr>
              <a:t>nel</a:t>
            </a:r>
            <a:r>
              <a:rPr sz="2000" b="1" dirty="0">
                <a:solidFill>
                  <a:srgbClr val="000066"/>
                </a:solidFill>
                <a:latin typeface="Tahoma"/>
                <a:ea typeface="Tahoma"/>
                <a:cs typeface="Tahoma"/>
                <a:sym typeface="Tahoma"/>
              </a:rPr>
              <a:t> bambino </a:t>
            </a:r>
            <a:r>
              <a:rPr sz="2000" dirty="0">
                <a:solidFill>
                  <a:srgbClr val="000066"/>
                </a:solidFill>
                <a:latin typeface="Tahoma"/>
                <a:ea typeface="Tahoma"/>
                <a:cs typeface="Tahoma"/>
                <a:sym typeface="Tahoma"/>
              </a:rPr>
              <a:t>(</a:t>
            </a:r>
            <a:r>
              <a:rPr sz="2000" dirty="0" err="1">
                <a:solidFill>
                  <a:srgbClr val="000066"/>
                </a:solidFill>
                <a:latin typeface="Tahoma"/>
                <a:ea typeface="Tahoma"/>
                <a:cs typeface="Tahoma"/>
                <a:sym typeface="Tahoma"/>
              </a:rPr>
              <a:t>comune</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nell’adulto</a:t>
            </a:r>
            <a:r>
              <a:rPr sz="2000" dirty="0">
                <a:solidFill>
                  <a:srgbClr val="000066"/>
                </a:solidFill>
                <a:latin typeface="Tahoma"/>
                <a:ea typeface="Tahoma"/>
                <a:cs typeface="Tahoma"/>
                <a:sym typeface="Tahoma"/>
              </a:rPr>
              <a:t>)</a:t>
            </a:r>
          </a:p>
          <a:p>
            <a:pPr marL="782637" lvl="1" indent="-285750">
              <a:lnSpc>
                <a:spcPct val="125000"/>
              </a:lnSpc>
              <a:buClr>
                <a:srgbClr val="000066"/>
              </a:buClr>
              <a:buFont typeface="Tahoma"/>
              <a:defRPr sz="1800">
                <a:solidFill>
                  <a:srgbClr val="000000"/>
                </a:solidFill>
              </a:defRPr>
            </a:pPr>
            <a:r>
              <a:rPr sz="2000" b="1" dirty="0" err="1">
                <a:solidFill>
                  <a:srgbClr val="000066"/>
                </a:solidFill>
                <a:latin typeface="Tahoma"/>
                <a:ea typeface="Tahoma"/>
                <a:cs typeface="Tahoma"/>
                <a:sym typeface="Tahoma"/>
              </a:rPr>
              <a:t>Esordio</a:t>
            </a:r>
            <a:r>
              <a:rPr sz="2000" b="1" dirty="0">
                <a:solidFill>
                  <a:srgbClr val="000066"/>
                </a:solidFill>
                <a:latin typeface="Tahoma"/>
                <a:ea typeface="Tahoma"/>
                <a:cs typeface="Tahoma"/>
                <a:sym typeface="Tahoma"/>
              </a:rPr>
              <a:t> </a:t>
            </a:r>
            <a:r>
              <a:rPr sz="2000" b="1" dirty="0" err="1">
                <a:solidFill>
                  <a:srgbClr val="000066"/>
                </a:solidFill>
                <a:latin typeface="Tahoma"/>
                <a:ea typeface="Tahoma"/>
                <a:cs typeface="Tahoma"/>
                <a:sym typeface="Tahoma"/>
              </a:rPr>
              <a:t>improvviso</a:t>
            </a:r>
            <a:r>
              <a:rPr sz="2000" b="1" dirty="0">
                <a:solidFill>
                  <a:srgbClr val="000066"/>
                </a:solidFill>
                <a:latin typeface="Tahoma"/>
                <a:ea typeface="Tahoma"/>
                <a:cs typeface="Tahoma"/>
                <a:sym typeface="Tahoma"/>
              </a:rPr>
              <a:t>, </a:t>
            </a:r>
            <a:r>
              <a:rPr sz="2000" b="1" dirty="0" err="1">
                <a:solidFill>
                  <a:srgbClr val="000066"/>
                </a:solidFill>
                <a:latin typeface="Tahoma"/>
                <a:ea typeface="Tahoma"/>
                <a:cs typeface="Tahoma"/>
                <a:sym typeface="Tahoma"/>
              </a:rPr>
              <a:t>imprevedibile</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collasso</a:t>
            </a:r>
            <a:r>
              <a:rPr sz="2000" dirty="0">
                <a:solidFill>
                  <a:srgbClr val="000066"/>
                </a:solidFill>
                <a:latin typeface="Tahoma"/>
                <a:ea typeface="Tahoma"/>
                <a:cs typeface="Tahoma"/>
                <a:sym typeface="Tahoma"/>
              </a:rPr>
              <a:t>”)</a:t>
            </a:r>
          </a:p>
          <a:p>
            <a:pPr marL="782637" lvl="1" indent="-285750">
              <a:lnSpc>
                <a:spcPct val="125000"/>
              </a:lnSpc>
              <a:buClr>
                <a:srgbClr val="000066"/>
              </a:buClr>
              <a:buFont typeface="Tahoma"/>
              <a:defRPr sz="1800">
                <a:solidFill>
                  <a:srgbClr val="000000"/>
                </a:solidFill>
              </a:defRPr>
            </a:pPr>
            <a:r>
              <a:rPr sz="2000" dirty="0" err="1">
                <a:solidFill>
                  <a:srgbClr val="000066"/>
                </a:solidFill>
                <a:latin typeface="Tahoma"/>
                <a:ea typeface="Tahoma"/>
                <a:cs typeface="Tahoma"/>
                <a:sym typeface="Tahoma"/>
              </a:rPr>
              <a:t>Ritmi</a:t>
            </a:r>
            <a:r>
              <a:rPr sz="2000" dirty="0">
                <a:solidFill>
                  <a:srgbClr val="000066"/>
                </a:solidFill>
                <a:latin typeface="Tahoma"/>
                <a:ea typeface="Tahoma"/>
                <a:cs typeface="Tahoma"/>
                <a:sym typeface="Tahoma"/>
              </a:rPr>
              <a:t>: </a:t>
            </a:r>
            <a:r>
              <a:rPr sz="2000" dirty="0">
                <a:solidFill>
                  <a:srgbClr val="000066"/>
                </a:solidFill>
                <a:latin typeface="ヒラギノ角ゴ ProN W3"/>
                <a:ea typeface="ヒラギノ角ゴ ProN W3"/>
                <a:cs typeface="ヒラギノ角ゴ ProN W3"/>
                <a:sym typeface="ヒラギノ角ゴ ProN W3"/>
              </a:rPr>
              <a:t>	</a:t>
            </a:r>
            <a:r>
              <a:rPr sz="2000" b="1" dirty="0">
                <a:solidFill>
                  <a:srgbClr val="000066"/>
                </a:solidFill>
                <a:latin typeface="Tahoma"/>
                <a:ea typeface="Tahoma"/>
                <a:cs typeface="Tahoma"/>
                <a:sym typeface="Tahoma"/>
              </a:rPr>
              <a:t>FV (7-14%)</a:t>
            </a:r>
          </a:p>
          <a:p>
            <a:pPr marL="285750" lvl="1" indent="211137">
              <a:lnSpc>
                <a:spcPct val="125000"/>
              </a:lnSpc>
              <a:buSzTx/>
              <a:buNone/>
              <a:defRPr sz="1800">
                <a:solidFill>
                  <a:srgbClr val="000000"/>
                </a:solidFill>
              </a:defRPr>
            </a:pPr>
            <a:r>
              <a:rPr sz="2000" b="1" dirty="0">
                <a:solidFill>
                  <a:srgbClr val="000066"/>
                </a:solidFill>
                <a:latin typeface="ヒラギノ角ゴ ProN W3"/>
                <a:ea typeface="ヒラギノ角ゴ ProN W3"/>
                <a:cs typeface="ヒラギノ角ゴ ProN W3"/>
                <a:sym typeface="ヒラギノ角ゴ ProN W3"/>
              </a:rPr>
              <a:t>	</a:t>
            </a:r>
            <a:r>
              <a:rPr lang="it-IT" sz="2000" b="1" dirty="0" smtClean="0">
                <a:solidFill>
                  <a:srgbClr val="000066"/>
                </a:solidFill>
                <a:latin typeface="ヒラギノ角ゴ ProN W3"/>
                <a:ea typeface="ヒラギノ角ゴ ProN W3"/>
                <a:cs typeface="ヒラギノ角ゴ ProN W3"/>
                <a:sym typeface="ヒラギノ角ゴ ProN W3"/>
              </a:rPr>
              <a:t>	</a:t>
            </a:r>
            <a:r>
              <a:rPr sz="2000" b="1" dirty="0">
                <a:solidFill>
                  <a:srgbClr val="000066"/>
                </a:solidFill>
                <a:latin typeface="ヒラギノ角ゴ ProN W3"/>
                <a:ea typeface="ヒラギノ角ゴ ProN W3"/>
                <a:cs typeface="ヒラギノ角ゴ ProN W3"/>
                <a:sym typeface="ヒラギノ角ゴ ProN W3"/>
              </a:rPr>
              <a:t>	</a:t>
            </a:r>
            <a:r>
              <a:rPr sz="2000" b="1" dirty="0" smtClean="0">
                <a:solidFill>
                  <a:srgbClr val="000066"/>
                </a:solidFill>
                <a:latin typeface="Tahoma"/>
                <a:ea typeface="Tahoma"/>
                <a:cs typeface="Tahoma"/>
                <a:sym typeface="Tahoma"/>
              </a:rPr>
              <a:t>TV </a:t>
            </a:r>
            <a:r>
              <a:rPr sz="2000" b="1" dirty="0" err="1">
                <a:solidFill>
                  <a:srgbClr val="000066"/>
                </a:solidFill>
                <a:latin typeface="Tahoma"/>
                <a:ea typeface="Tahoma"/>
                <a:cs typeface="Tahoma"/>
                <a:sym typeface="Tahoma"/>
              </a:rPr>
              <a:t>senza</a:t>
            </a:r>
            <a:r>
              <a:rPr sz="2000" b="1" dirty="0">
                <a:solidFill>
                  <a:srgbClr val="000066"/>
                </a:solidFill>
                <a:latin typeface="Tahoma"/>
                <a:ea typeface="Tahoma"/>
                <a:cs typeface="Tahoma"/>
                <a:sym typeface="Tahoma"/>
              </a:rPr>
              <a:t> </a:t>
            </a:r>
            <a:r>
              <a:rPr sz="2000" b="1" dirty="0" err="1">
                <a:solidFill>
                  <a:srgbClr val="000066"/>
                </a:solidFill>
                <a:latin typeface="Tahoma"/>
                <a:ea typeface="Tahoma"/>
                <a:cs typeface="Tahoma"/>
                <a:sym typeface="Tahoma"/>
              </a:rPr>
              <a:t>polso</a:t>
            </a:r>
            <a:r>
              <a:rPr sz="2000" b="1" dirty="0">
                <a:solidFill>
                  <a:srgbClr val="000066"/>
                </a:solidFill>
                <a:latin typeface="Tahoma"/>
                <a:ea typeface="Tahoma"/>
                <a:cs typeface="Tahoma"/>
                <a:sym typeface="Tahoma"/>
              </a:rPr>
              <a:t> (</a:t>
            </a:r>
            <a:r>
              <a:rPr sz="2000" b="1" dirty="0" err="1">
                <a:solidFill>
                  <a:srgbClr val="000066"/>
                </a:solidFill>
                <a:latin typeface="Tahoma"/>
                <a:ea typeface="Tahoma"/>
                <a:cs typeface="Tahoma"/>
                <a:sym typeface="Tahoma"/>
              </a:rPr>
              <a:t>rara</a:t>
            </a:r>
            <a:r>
              <a:rPr sz="2000" b="1" dirty="0">
                <a:solidFill>
                  <a:srgbClr val="000066"/>
                </a:solidFill>
                <a:latin typeface="Tahoma"/>
                <a:ea typeface="Tahoma"/>
                <a:cs typeface="Tahoma"/>
                <a:sym typeface="Tahoma"/>
              </a:rPr>
              <a:t>) </a:t>
            </a:r>
          </a:p>
          <a:p>
            <a:pPr marL="782637" lvl="1" indent="-285750">
              <a:lnSpc>
                <a:spcPct val="125000"/>
              </a:lnSpc>
              <a:buClr>
                <a:srgbClr val="000066"/>
              </a:buClr>
              <a:buFont typeface="Tahoma"/>
              <a:defRPr sz="1800">
                <a:solidFill>
                  <a:srgbClr val="000000"/>
                </a:solidFill>
              </a:defRPr>
            </a:pPr>
            <a:r>
              <a:rPr sz="2000" dirty="0">
                <a:solidFill>
                  <a:srgbClr val="000066"/>
                </a:solidFill>
                <a:latin typeface="Tahoma"/>
                <a:ea typeface="Tahoma"/>
                <a:cs typeface="Tahoma"/>
                <a:sym typeface="Tahoma"/>
              </a:rPr>
              <a:t>Ipossia o acidosi non presenti nelle prime </a:t>
            </a:r>
            <a:r>
              <a:rPr sz="2000" dirty="0" smtClean="0">
                <a:solidFill>
                  <a:srgbClr val="000066"/>
                </a:solidFill>
                <a:latin typeface="Tahoma"/>
                <a:ea typeface="Tahoma"/>
                <a:cs typeface="Tahoma"/>
                <a:sym typeface="Tahoma"/>
              </a:rPr>
              <a:t>fasi</a:t>
            </a:r>
            <a:r>
              <a:rPr lang="it-IT" sz="2000" dirty="0" smtClean="0">
                <a:solidFill>
                  <a:srgbClr val="000066"/>
                </a:solidFill>
                <a:latin typeface="Tahoma"/>
                <a:ea typeface="Tahoma"/>
                <a:cs typeface="Tahoma"/>
                <a:sym typeface="Tahoma"/>
              </a:rPr>
              <a:t> ma successivi</a:t>
            </a:r>
            <a:endParaRPr sz="2000" dirty="0">
              <a:solidFill>
                <a:srgbClr val="000066"/>
              </a:solidFill>
              <a:latin typeface="Tahoma"/>
              <a:ea typeface="Tahoma"/>
              <a:cs typeface="Tahoma"/>
              <a:sym typeface="Tahoma"/>
            </a:endParaRPr>
          </a:p>
          <a:p>
            <a:pPr marL="782637" lvl="1" indent="-285750">
              <a:lnSpc>
                <a:spcPct val="125000"/>
              </a:lnSpc>
              <a:buClr>
                <a:srgbClr val="000066"/>
              </a:buClr>
              <a:buFont typeface="Tahoma"/>
              <a:defRPr sz="1800">
                <a:solidFill>
                  <a:srgbClr val="000000"/>
                </a:solidFill>
              </a:defRPr>
            </a:pPr>
            <a:r>
              <a:rPr lang="it-IT" sz="2000" b="1" dirty="0" smtClean="0">
                <a:solidFill>
                  <a:srgbClr val="000066"/>
                </a:solidFill>
                <a:latin typeface="Tahoma"/>
                <a:ea typeface="Tahoma"/>
                <a:cs typeface="Tahoma"/>
                <a:sym typeface="Tahoma"/>
              </a:rPr>
              <a:t>La prognosi </a:t>
            </a:r>
            <a:r>
              <a:rPr sz="2000" b="1" dirty="0" smtClean="0">
                <a:solidFill>
                  <a:srgbClr val="000066"/>
                </a:solidFill>
                <a:latin typeface="Tahoma"/>
                <a:ea typeface="Tahoma"/>
                <a:cs typeface="Tahoma"/>
                <a:sym typeface="Tahoma"/>
              </a:rPr>
              <a:t>dipendente </a:t>
            </a:r>
            <a:r>
              <a:rPr sz="2000" b="1" dirty="0">
                <a:solidFill>
                  <a:srgbClr val="000066"/>
                </a:solidFill>
                <a:latin typeface="Tahoma"/>
                <a:ea typeface="Tahoma"/>
                <a:cs typeface="Tahoma"/>
                <a:sym typeface="Tahoma"/>
              </a:rPr>
              <a:t>da defibrillazione precoce</a:t>
            </a:r>
          </a:p>
        </p:txBody>
      </p:sp>
      <p:sp>
        <p:nvSpPr>
          <p:cNvPr id="434" name="Shape 434"/>
          <p:cNvSpPr>
            <a:spLocks noGrp="1"/>
          </p:cNvSpPr>
          <p:nvPr>
            <p:ph type="title" idx="4294967295"/>
          </p:nvPr>
        </p:nvSpPr>
        <p:spPr>
          <a:xfrm>
            <a:off x="895350" y="188912"/>
            <a:ext cx="8743950" cy="1143001"/>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indent="37703" defTabSz="868680">
              <a:defRPr sz="1800">
                <a:solidFill>
                  <a:srgbClr val="000000"/>
                </a:solidFill>
              </a:defRPr>
            </a:pPr>
            <a:r>
              <a:rPr sz="2800" b="1" dirty="0" err="1">
                <a:solidFill>
                  <a:srgbClr val="000066"/>
                </a:solidFill>
                <a:latin typeface="Tahoma Negreta"/>
                <a:ea typeface="Tahoma Negreta"/>
                <a:cs typeface="Tahoma Negreta"/>
                <a:sym typeface="Tahoma Negreta"/>
              </a:rPr>
              <a:t>Eziologia</a:t>
            </a:r>
            <a:r>
              <a:rPr sz="2800" b="1" dirty="0">
                <a:solidFill>
                  <a:srgbClr val="000066"/>
                </a:solidFill>
                <a:latin typeface="Tahoma Negreta"/>
                <a:ea typeface="Tahoma Negreta"/>
                <a:cs typeface="Tahoma Negreta"/>
                <a:sym typeface="Tahoma Negreta"/>
              </a:rPr>
              <a:t> </a:t>
            </a:r>
            <a:r>
              <a:rPr sz="2800" b="1" dirty="0" err="1">
                <a:solidFill>
                  <a:srgbClr val="000066"/>
                </a:solidFill>
                <a:latin typeface="Tahoma Negreta"/>
                <a:ea typeface="Tahoma Negreta"/>
                <a:cs typeface="Tahoma Negreta"/>
                <a:sym typeface="Tahoma Negreta"/>
              </a:rPr>
              <a:t>dell’arresto</a:t>
            </a:r>
            <a:r>
              <a:rPr sz="2800" b="1" dirty="0">
                <a:solidFill>
                  <a:srgbClr val="000066"/>
                </a:solidFill>
                <a:latin typeface="Tahoma Negreta"/>
                <a:ea typeface="Tahoma Negreta"/>
                <a:cs typeface="Tahoma Negreta"/>
                <a:sym typeface="Tahoma Negreta"/>
              </a:rPr>
              <a:t> </a:t>
            </a:r>
            <a:r>
              <a:rPr sz="2800" b="1" dirty="0" err="1">
                <a:solidFill>
                  <a:srgbClr val="000066"/>
                </a:solidFill>
                <a:latin typeface="Tahoma Negreta"/>
                <a:ea typeface="Tahoma Negreta"/>
                <a:cs typeface="Tahoma Negreta"/>
                <a:sym typeface="Tahoma Negreta"/>
              </a:rPr>
              <a:t>cardiaco</a:t>
            </a:r>
            <a:r>
              <a:rPr sz="2800" b="1" dirty="0">
                <a:solidFill>
                  <a:srgbClr val="000066"/>
                </a:solidFill>
                <a:latin typeface="Tahoma Negreta"/>
                <a:ea typeface="Tahoma Negreta"/>
                <a:cs typeface="Tahoma Negreta"/>
                <a:sym typeface="Tahoma Negreta"/>
              </a:rPr>
              <a:t> in </a:t>
            </a:r>
            <a:r>
              <a:rPr sz="2800" b="1" dirty="0" err="1">
                <a:solidFill>
                  <a:srgbClr val="000066"/>
                </a:solidFill>
                <a:latin typeface="Tahoma Negreta"/>
                <a:ea typeface="Tahoma Negreta"/>
                <a:cs typeface="Tahoma Negreta"/>
                <a:sym typeface="Tahoma Negreta"/>
              </a:rPr>
              <a:t>età</a:t>
            </a:r>
            <a:r>
              <a:rPr sz="2800" b="1" dirty="0">
                <a:solidFill>
                  <a:srgbClr val="000066"/>
                </a:solidFill>
                <a:latin typeface="Tahoma Negreta"/>
                <a:ea typeface="Tahoma Negreta"/>
                <a:cs typeface="Tahoma Negreta"/>
                <a:sym typeface="Tahoma Negreta"/>
              </a:rPr>
              <a:t> </a:t>
            </a:r>
            <a:r>
              <a:rPr sz="2800" b="1" dirty="0" err="1">
                <a:solidFill>
                  <a:srgbClr val="000066"/>
                </a:solidFill>
                <a:latin typeface="Tahoma Negreta"/>
                <a:ea typeface="Tahoma Negreta"/>
                <a:cs typeface="Tahoma Negreta"/>
                <a:sym typeface="Tahoma Negreta"/>
              </a:rPr>
              <a:t>pediatrica</a:t>
            </a:r>
            <a:r>
              <a:rPr sz="2800" b="1" dirty="0">
                <a:solidFill>
                  <a:srgbClr val="000066"/>
                </a:solidFill>
                <a:latin typeface="Tahoma"/>
                <a:ea typeface="Tahoma"/>
                <a:cs typeface="Tahoma"/>
                <a:sym typeface="Tahoma"/>
              </a:rPr>
              <a:t> </a:t>
            </a:r>
          </a:p>
        </p:txBody>
      </p:sp>
    </p:spTree>
  </p:cSld>
  <p:clrMapOvr>
    <a:masterClrMapping/>
  </p:clrMapOvr>
  <p:transition xmlns:p14="http://schemas.microsoft.com/office/powerpoint/2010/mai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Shape 1049"/>
          <p:cNvSpPr/>
          <p:nvPr/>
        </p:nvSpPr>
        <p:spPr>
          <a:xfrm>
            <a:off x="685800" y="1219200"/>
            <a:ext cx="8680064" cy="517880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nSpc>
                <a:spcPct val="90000"/>
              </a:lnSpc>
              <a:buClr>
                <a:srgbClr val="FFFF00"/>
              </a:buClr>
              <a:buSzPct val="100000"/>
              <a:buFont typeface="Wingdings"/>
              <a:buChar char="▪"/>
              <a:defRPr sz="1800">
                <a:solidFill>
                  <a:srgbClr val="000000"/>
                </a:solidFill>
              </a:defRPr>
            </a:pPr>
            <a:r>
              <a:rPr sz="2400">
                <a:solidFill>
                  <a:srgbClr val="000066"/>
                </a:solidFill>
                <a:latin typeface="Tahoma"/>
                <a:ea typeface="Tahoma"/>
                <a:cs typeface="Tahoma"/>
                <a:sym typeface="Tahoma"/>
              </a:rPr>
              <a:t> Assicurare O2 100% e ventilazione adeguata </a:t>
            </a:r>
          </a:p>
          <a:p>
            <a:pPr lvl="0">
              <a:lnSpc>
                <a:spcPct val="90000"/>
              </a:lnSpc>
              <a:buClr>
                <a:srgbClr val="FFFF00"/>
              </a:buClr>
              <a:buSzPct val="100000"/>
              <a:buFont typeface="Wingdings"/>
              <a:buChar char="▪"/>
              <a:defRPr sz="1800">
                <a:solidFill>
                  <a:srgbClr val="000000"/>
                </a:solidFill>
              </a:defRPr>
            </a:pPr>
            <a:r>
              <a:rPr sz="2400">
                <a:solidFill>
                  <a:srgbClr val="000066"/>
                </a:solidFill>
                <a:latin typeface="Tahoma"/>
                <a:ea typeface="Tahoma"/>
                <a:cs typeface="Tahoma"/>
                <a:sym typeface="Tahoma"/>
              </a:rPr>
              <a:t> Considerare intubazione</a:t>
            </a:r>
          </a:p>
          <a:p>
            <a:pPr lvl="0">
              <a:lnSpc>
                <a:spcPct val="90000"/>
              </a:lnSpc>
              <a:buClr>
                <a:srgbClr val="FFFF00"/>
              </a:buClr>
              <a:buSzPct val="100000"/>
              <a:buFont typeface="Wingdings"/>
              <a:buChar char="▪"/>
              <a:defRPr sz="1800">
                <a:solidFill>
                  <a:srgbClr val="000000"/>
                </a:solidFill>
              </a:defRPr>
            </a:pPr>
            <a:r>
              <a:rPr sz="2400">
                <a:solidFill>
                  <a:srgbClr val="000066"/>
                </a:solidFill>
                <a:latin typeface="Tahoma"/>
                <a:ea typeface="Tahoma"/>
                <a:cs typeface="Tahoma"/>
                <a:sym typeface="Tahoma"/>
              </a:rPr>
              <a:t> Accesso vascolare o intraosseo</a:t>
            </a:r>
          </a:p>
          <a:p>
            <a:pPr lvl="0">
              <a:lnSpc>
                <a:spcPct val="90000"/>
              </a:lnSpc>
              <a:buClr>
                <a:srgbClr val="FFFF00"/>
              </a:buClr>
              <a:buSzPct val="100000"/>
              <a:buFont typeface="Wingdings"/>
              <a:buChar char="▪"/>
              <a:defRPr sz="1800">
                <a:solidFill>
                  <a:srgbClr val="000000"/>
                </a:solidFill>
              </a:defRPr>
            </a:pPr>
            <a:r>
              <a:rPr sz="2400">
                <a:solidFill>
                  <a:srgbClr val="000066"/>
                </a:solidFill>
                <a:latin typeface="Tahoma"/>
                <a:ea typeface="Tahoma"/>
                <a:cs typeface="Tahoma"/>
                <a:sym typeface="Tahoma"/>
              </a:rPr>
              <a:t> Identificare e trattare possibili cause reversibili:</a:t>
            </a:r>
          </a:p>
          <a:p>
            <a:pPr lvl="0">
              <a:lnSpc>
                <a:spcPct val="90000"/>
              </a:lnSpc>
              <a:spcBef>
                <a:spcPts val="800"/>
              </a:spcBef>
              <a:defRPr sz="1800">
                <a:solidFill>
                  <a:srgbClr val="000000"/>
                </a:solidFill>
              </a:defRPr>
            </a:pPr>
            <a:r>
              <a:rPr sz="2400">
                <a:solidFill>
                  <a:srgbClr val="000066"/>
                </a:solidFill>
                <a:latin typeface="Lucida Grande"/>
                <a:ea typeface="Lucida Grande"/>
                <a:cs typeface="Lucida Grande"/>
                <a:sym typeface="Lucida Grande"/>
              </a:rPr>
              <a:t>	</a:t>
            </a:r>
          </a:p>
          <a:p>
            <a:pPr lvl="0">
              <a:lnSpc>
                <a:spcPct val="90000"/>
              </a:lnSpc>
              <a:spcBef>
                <a:spcPts val="800"/>
              </a:spcBef>
              <a:defRPr sz="1800">
                <a:solidFill>
                  <a:srgbClr val="000000"/>
                </a:solidFill>
              </a:defRPr>
            </a:pPr>
            <a:r>
              <a:rPr sz="2400">
                <a:solidFill>
                  <a:srgbClr val="000066"/>
                </a:solidFill>
                <a:latin typeface="Lucida Grande"/>
                <a:ea typeface="Lucida Grande"/>
                <a:cs typeface="Lucida Grande"/>
                <a:sym typeface="Lucida Grande"/>
              </a:rPr>
              <a:t>	</a:t>
            </a:r>
            <a:r>
              <a:rPr sz="2400">
                <a:solidFill>
                  <a:srgbClr val="000066"/>
                </a:solidFill>
                <a:latin typeface="Tahoma"/>
                <a:ea typeface="Tahoma"/>
                <a:cs typeface="Tahoma"/>
                <a:sym typeface="Tahoma"/>
              </a:rPr>
              <a:t>Ipossia </a:t>
            </a:r>
            <a:r>
              <a:rPr sz="2400">
                <a:solidFill>
                  <a:srgbClr val="000066"/>
                </a:solidFill>
                <a:latin typeface="Lucida Grande"/>
                <a:ea typeface="Lucida Grande"/>
                <a:cs typeface="Lucida Grande"/>
                <a:sym typeface="Lucida Grande"/>
              </a:rPr>
              <a:t>		</a:t>
            </a:r>
            <a:r>
              <a:rPr sz="2400">
                <a:solidFill>
                  <a:srgbClr val="000066"/>
                </a:solidFill>
                <a:latin typeface="Tahoma"/>
                <a:ea typeface="Tahoma"/>
                <a:cs typeface="Tahoma"/>
                <a:sym typeface="Tahoma"/>
              </a:rPr>
              <a:t>Tamponamento cardiaco</a:t>
            </a:r>
          </a:p>
          <a:p>
            <a:pPr lvl="0">
              <a:lnSpc>
                <a:spcPct val="90000"/>
              </a:lnSpc>
              <a:spcBef>
                <a:spcPts val="800"/>
              </a:spcBef>
              <a:defRPr sz="1800">
                <a:solidFill>
                  <a:srgbClr val="000000"/>
                </a:solidFill>
              </a:defRPr>
            </a:pPr>
            <a:r>
              <a:rPr sz="2400">
                <a:solidFill>
                  <a:srgbClr val="000066"/>
                </a:solidFill>
                <a:latin typeface="Lucida Grande"/>
                <a:ea typeface="Lucida Grande"/>
                <a:cs typeface="Lucida Grande"/>
                <a:sym typeface="Lucida Grande"/>
              </a:rPr>
              <a:t>	</a:t>
            </a:r>
            <a:r>
              <a:rPr sz="2400">
                <a:solidFill>
                  <a:srgbClr val="000066"/>
                </a:solidFill>
                <a:latin typeface="Tahoma"/>
                <a:ea typeface="Tahoma"/>
                <a:cs typeface="Tahoma"/>
                <a:sym typeface="Tahoma"/>
              </a:rPr>
              <a:t>Ipotermia </a:t>
            </a:r>
            <a:r>
              <a:rPr sz="2400">
                <a:solidFill>
                  <a:srgbClr val="000066"/>
                </a:solidFill>
                <a:latin typeface="Lucida Grande"/>
                <a:ea typeface="Lucida Grande"/>
                <a:cs typeface="Lucida Grande"/>
                <a:sym typeface="Lucida Grande"/>
              </a:rPr>
              <a:t>		</a:t>
            </a:r>
            <a:r>
              <a:rPr sz="2400">
                <a:solidFill>
                  <a:srgbClr val="000066"/>
                </a:solidFill>
                <a:latin typeface="Tahoma"/>
                <a:ea typeface="Tahoma"/>
                <a:cs typeface="Tahoma"/>
                <a:sym typeface="Tahoma"/>
              </a:rPr>
              <a:t>Pneumotorace IperTeso</a:t>
            </a:r>
          </a:p>
          <a:p>
            <a:pPr lvl="0">
              <a:lnSpc>
                <a:spcPct val="90000"/>
              </a:lnSpc>
              <a:spcBef>
                <a:spcPts val="800"/>
              </a:spcBef>
              <a:defRPr sz="1800">
                <a:solidFill>
                  <a:srgbClr val="000000"/>
                </a:solidFill>
              </a:defRPr>
            </a:pPr>
            <a:r>
              <a:rPr sz="2400">
                <a:solidFill>
                  <a:srgbClr val="000066"/>
                </a:solidFill>
                <a:latin typeface="Lucida Grande"/>
                <a:ea typeface="Lucida Grande"/>
                <a:cs typeface="Lucida Grande"/>
                <a:sym typeface="Lucida Grande"/>
              </a:rPr>
              <a:t>	</a:t>
            </a:r>
            <a:r>
              <a:rPr sz="2400">
                <a:solidFill>
                  <a:srgbClr val="000066"/>
                </a:solidFill>
                <a:latin typeface="Tahoma"/>
                <a:ea typeface="Tahoma"/>
                <a:cs typeface="Tahoma"/>
                <a:sym typeface="Tahoma"/>
              </a:rPr>
              <a:t>Ipovolemia </a:t>
            </a:r>
            <a:r>
              <a:rPr sz="2400">
                <a:solidFill>
                  <a:srgbClr val="000066"/>
                </a:solidFill>
                <a:latin typeface="Lucida Grande"/>
                <a:ea typeface="Lucida Grande"/>
                <a:cs typeface="Lucida Grande"/>
                <a:sym typeface="Lucida Grande"/>
              </a:rPr>
              <a:t>		</a:t>
            </a:r>
            <a:r>
              <a:rPr sz="2400">
                <a:solidFill>
                  <a:srgbClr val="000066"/>
                </a:solidFill>
                <a:latin typeface="Tahoma"/>
                <a:ea typeface="Tahoma"/>
                <a:cs typeface="Tahoma"/>
                <a:sym typeface="Tahoma"/>
              </a:rPr>
              <a:t>Tossici/Terapie</a:t>
            </a:r>
          </a:p>
          <a:p>
            <a:pPr lvl="0">
              <a:lnSpc>
                <a:spcPct val="90000"/>
              </a:lnSpc>
              <a:spcBef>
                <a:spcPts val="800"/>
              </a:spcBef>
              <a:defRPr sz="1800">
                <a:solidFill>
                  <a:srgbClr val="000000"/>
                </a:solidFill>
              </a:defRPr>
            </a:pPr>
            <a:r>
              <a:rPr sz="2400">
                <a:solidFill>
                  <a:srgbClr val="000066"/>
                </a:solidFill>
                <a:latin typeface="Lucida Grande"/>
                <a:ea typeface="Lucida Grande"/>
                <a:cs typeface="Lucida Grande"/>
                <a:sym typeface="Lucida Grande"/>
              </a:rPr>
              <a:t>	</a:t>
            </a:r>
            <a:r>
              <a:rPr sz="2400">
                <a:solidFill>
                  <a:srgbClr val="000066"/>
                </a:solidFill>
                <a:latin typeface="Tahoma"/>
                <a:ea typeface="Tahoma"/>
                <a:cs typeface="Tahoma"/>
                <a:sym typeface="Tahoma"/>
              </a:rPr>
              <a:t>Ipo/Iperkaliemia</a:t>
            </a:r>
            <a:r>
              <a:rPr sz="2400">
                <a:solidFill>
                  <a:srgbClr val="000066"/>
                </a:solidFill>
                <a:latin typeface="Lucida Grande"/>
                <a:ea typeface="Lucida Grande"/>
                <a:cs typeface="Lucida Grande"/>
                <a:sym typeface="Lucida Grande"/>
              </a:rPr>
              <a:t>	</a:t>
            </a:r>
            <a:r>
              <a:rPr sz="2400">
                <a:solidFill>
                  <a:srgbClr val="000066"/>
                </a:solidFill>
                <a:latin typeface="Tahoma"/>
                <a:ea typeface="Tahoma"/>
                <a:cs typeface="Tahoma"/>
                <a:sym typeface="Tahoma"/>
              </a:rPr>
              <a:t>Tromboembolia </a:t>
            </a:r>
          </a:p>
          <a:p>
            <a:pPr lvl="0">
              <a:lnSpc>
                <a:spcPct val="90000"/>
              </a:lnSpc>
              <a:spcBef>
                <a:spcPts val="800"/>
              </a:spcBef>
              <a:defRPr sz="1800">
                <a:solidFill>
                  <a:srgbClr val="000000"/>
                </a:solidFill>
              </a:defRPr>
            </a:pPr>
            <a:endParaRPr sz="2400">
              <a:solidFill>
                <a:srgbClr val="000066"/>
              </a:solidFill>
              <a:latin typeface="Tahoma"/>
              <a:ea typeface="Tahoma"/>
              <a:cs typeface="Tahoma"/>
              <a:sym typeface="Tahoma"/>
            </a:endParaRPr>
          </a:p>
          <a:p>
            <a:pPr lvl="0">
              <a:lnSpc>
                <a:spcPct val="90000"/>
              </a:lnSpc>
              <a:spcBef>
                <a:spcPts val="800"/>
              </a:spcBef>
              <a:defRPr sz="1800">
                <a:solidFill>
                  <a:srgbClr val="000000"/>
                </a:solidFill>
              </a:defRPr>
            </a:pPr>
            <a:endParaRPr sz="2400">
              <a:solidFill>
                <a:srgbClr val="000066"/>
              </a:solidFill>
              <a:latin typeface="Tahoma"/>
              <a:ea typeface="Tahoma"/>
              <a:cs typeface="Tahoma"/>
              <a:sym typeface="Tahoma"/>
            </a:endParaRPr>
          </a:p>
          <a:p>
            <a:pPr lvl="0">
              <a:buClr>
                <a:srgbClr val="FFFF00"/>
              </a:buClr>
              <a:buSzPct val="100000"/>
              <a:buFont typeface="Wingdings"/>
              <a:buChar char="▪"/>
              <a:defRPr sz="1800">
                <a:solidFill>
                  <a:srgbClr val="000000"/>
                </a:solidFill>
              </a:defRPr>
            </a:pPr>
            <a:r>
              <a:rPr sz="2400">
                <a:solidFill>
                  <a:srgbClr val="000066"/>
                </a:solidFill>
                <a:latin typeface="Tahoma"/>
                <a:ea typeface="Tahoma"/>
                <a:cs typeface="Tahoma"/>
                <a:sym typeface="Tahoma"/>
              </a:rPr>
              <a:t> Trattare acidosi (bicarbonato), se arresto cardiaco prolungato</a:t>
            </a:r>
          </a:p>
        </p:txBody>
      </p:sp>
      <p:sp>
        <p:nvSpPr>
          <p:cNvPr id="1050" name="Shape 1050"/>
          <p:cNvSpPr/>
          <p:nvPr/>
        </p:nvSpPr>
        <p:spPr>
          <a:xfrm>
            <a:off x="3124200" y="304800"/>
            <a:ext cx="2833450" cy="1082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900"/>
              </a:spcBef>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a:solidFill>
                  <a:srgbClr val="000066"/>
                </a:solidFill>
              </a:rPr>
              <a:t>Durante RCP</a:t>
            </a:r>
          </a:p>
        </p:txBody>
      </p:sp>
    </p:spTree>
  </p:cSld>
  <p:clrMapOvr>
    <a:masterClrMapping/>
  </p:clrMapOvr>
  <p:transition xmlns:p14="http://schemas.microsoft.com/office/powerpoint/2010/mai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Shape 1052"/>
          <p:cNvSpPr>
            <a:spLocks noGrp="1"/>
          </p:cNvSpPr>
          <p:nvPr>
            <p:ph type="title" idx="4294967295"/>
          </p:nvPr>
        </p:nvSpPr>
        <p:spPr>
          <a:xfrm>
            <a:off x="277936" y="2060848"/>
            <a:ext cx="9690100" cy="1308102"/>
          </a:xfrm>
          <a:prstGeom prst="rect">
            <a:avLst/>
          </a:prstGeom>
          <a:extLst>
            <a:ext uri="{C572A759-6A51-4108-AA02-DFA0A04FC94B}">
              <ma14:wrappingTextBoxFlag xmlns:ma14="http://schemas.microsoft.com/office/mac/drawingml/2011/main" val="1"/>
            </a:ext>
          </a:extLst>
        </p:spPr>
        <p:txBody>
          <a:bodyPr lIns="0" tIns="0" rIns="0" bIns="0" anchor="b">
            <a:normAutofit/>
          </a:bodyPr>
          <a:lstStyle>
            <a:lvl1pPr indent="44196" defTabSz="877823">
              <a:defRPr sz="4224">
                <a:solidFill>
                  <a:srgbClr val="000066"/>
                </a:solidFill>
                <a:latin typeface="Tahoma Negreta"/>
                <a:ea typeface="Tahoma Negreta"/>
                <a:cs typeface="Tahoma Negreta"/>
                <a:sym typeface="Tahoma Negreta"/>
              </a:defRPr>
            </a:lvl1pPr>
          </a:lstStyle>
          <a:p>
            <a:pPr lvl="0">
              <a:defRPr sz="1800">
                <a:solidFill>
                  <a:srgbClr val="000000"/>
                </a:solidFill>
              </a:defRPr>
            </a:pPr>
            <a:r>
              <a:rPr sz="4000" dirty="0">
                <a:solidFill>
                  <a:srgbClr val="000066"/>
                </a:solidFill>
              </a:rPr>
              <a:t>Trattamento in urgenza dei  disturbi del ritmo in </a:t>
            </a:r>
            <a:r>
              <a:rPr sz="4000" dirty="0" smtClean="0">
                <a:solidFill>
                  <a:srgbClr val="000066"/>
                </a:solidFill>
              </a:rPr>
              <a:t>et</a:t>
            </a:r>
            <a:r>
              <a:rPr lang="it-IT" sz="4000" dirty="0" smtClean="0">
                <a:solidFill>
                  <a:srgbClr val="000066"/>
                </a:solidFill>
              </a:rPr>
              <a:t>à</a:t>
            </a:r>
            <a:r>
              <a:rPr sz="4000" dirty="0" smtClean="0">
                <a:solidFill>
                  <a:srgbClr val="000066"/>
                </a:solidFill>
              </a:rPr>
              <a:t> </a:t>
            </a:r>
            <a:r>
              <a:rPr sz="4000" dirty="0">
                <a:solidFill>
                  <a:srgbClr val="000066"/>
                </a:solidFill>
              </a:rPr>
              <a:t>pediatrica</a:t>
            </a:r>
          </a:p>
        </p:txBody>
      </p:sp>
      <p:sp>
        <p:nvSpPr>
          <p:cNvPr id="1054" name="Shape 1054"/>
          <p:cNvSpPr/>
          <p:nvPr/>
        </p:nvSpPr>
        <p:spPr>
          <a:xfrm>
            <a:off x="6850316" y="5734050"/>
            <a:ext cx="2337880"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indent="39687" algn="ctr">
              <a:defRPr sz="1800">
                <a:solidFill>
                  <a:srgbClr val="000000"/>
                </a:solidFill>
              </a:defRPr>
            </a:pPr>
            <a:r>
              <a:rPr sz="1600" dirty="0">
                <a:solidFill>
                  <a:srgbClr val="000066"/>
                </a:solidFill>
                <a:latin typeface="Tahoma Negreta"/>
                <a:ea typeface="Tahoma Negreta"/>
                <a:cs typeface="Tahoma Negreta"/>
                <a:sym typeface="Tahoma Negreta"/>
              </a:rPr>
              <a:t>Dr. Francesco </a:t>
            </a:r>
            <a:r>
              <a:rPr sz="1600" dirty="0" smtClean="0">
                <a:solidFill>
                  <a:srgbClr val="000066"/>
                </a:solidFill>
                <a:latin typeface="Tahoma Negreta"/>
                <a:ea typeface="Tahoma Negreta"/>
                <a:cs typeface="Tahoma Negreta"/>
                <a:sym typeface="Tahoma Negreta"/>
              </a:rPr>
              <a:t>Mannelli</a:t>
            </a:r>
            <a:endParaRPr sz="1600" dirty="0">
              <a:solidFill>
                <a:srgbClr val="000066"/>
              </a:solidFill>
              <a:latin typeface="Tahoma Negreta"/>
              <a:ea typeface="Tahoma Negreta"/>
              <a:cs typeface="Tahoma Negreta"/>
              <a:sym typeface="Tahoma Negreta"/>
            </a:endParaRPr>
          </a:p>
        </p:txBody>
      </p:sp>
    </p:spTree>
  </p:cSld>
  <p:clrMapOvr>
    <a:masterClrMapping/>
  </p:clrMapOvr>
  <p:transition xmlns:p14="http://schemas.microsoft.com/office/powerpoint/2010/main" spd="med"/>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bwMode="auto">
          <a:xfrm>
            <a:off x="462980" y="332656"/>
            <a:ext cx="88773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ctr" anchorCtr="0" compatLnSpc="1">
            <a:prstTxWarp prst="textNoShape">
              <a:avLst/>
            </a:prstTxWarp>
          </a:bodyPr>
          <a:lstStyle/>
          <a:p>
            <a:r>
              <a:rPr lang="it-IT" altLang="it-IT" sz="4000" b="1" dirty="0" smtClean="0">
                <a:solidFill>
                  <a:schemeClr val="accent6"/>
                </a:solidFill>
                <a:latin typeface="Tahoma" panose="020B0604030504040204" pitchFamily="34" charset="0"/>
              </a:rPr>
              <a:t>Breve analisi dell'ECG per </a:t>
            </a:r>
            <a:r>
              <a:rPr lang="en-US" altLang="it-IT" sz="4000" b="1" dirty="0" smtClean="0">
                <a:solidFill>
                  <a:schemeClr val="accent6"/>
                </a:solidFill>
                <a:latin typeface="Tahoma" panose="020B0604030504040204" pitchFamily="34" charset="0"/>
              </a:rPr>
              <a:t>a</a:t>
            </a:r>
            <a:r>
              <a:rPr lang="it-IT" altLang="it-IT" sz="4000" b="1" dirty="0" err="1" smtClean="0">
                <a:solidFill>
                  <a:schemeClr val="accent6"/>
                </a:solidFill>
                <a:latin typeface="Tahoma" panose="020B0604030504040204" pitchFamily="34" charset="0"/>
              </a:rPr>
              <a:t>ritmie</a:t>
            </a:r>
            <a:endParaRPr lang="it-IT" altLang="it-IT" sz="4000" dirty="0" smtClean="0">
              <a:solidFill>
                <a:schemeClr val="accent6"/>
              </a:solidFill>
              <a:latin typeface="Tahoma" panose="020B0604030504040204" pitchFamily="34" charset="0"/>
            </a:endParaRPr>
          </a:p>
        </p:txBody>
      </p:sp>
      <p:sp>
        <p:nvSpPr>
          <p:cNvPr id="7171" name="Rectangle 3"/>
          <p:cNvSpPr>
            <a:spLocks noGrp="1" noChangeArrowheads="1"/>
          </p:cNvSpPr>
          <p:nvPr>
            <p:ph type="subTitle" idx="1"/>
          </p:nvPr>
        </p:nvSpPr>
        <p:spPr bwMode="auto">
          <a:xfrm>
            <a:off x="1183060" y="1628800"/>
            <a:ext cx="8293100"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bodyPr>
          <a:lstStyle/>
          <a:p>
            <a:pPr>
              <a:spcBef>
                <a:spcPct val="0"/>
              </a:spcBef>
              <a:buClr>
                <a:srgbClr val="FFFF00"/>
              </a:buClr>
              <a:buSzPct val="75000"/>
              <a:buFont typeface="Wingdings" panose="05000000000000000000" pitchFamily="2" charset="2"/>
              <a:buNone/>
            </a:pPr>
            <a:r>
              <a:rPr lang="it-IT" altLang="it-IT" b="1" dirty="0" smtClean="0">
                <a:solidFill>
                  <a:schemeClr val="accent6"/>
                </a:solidFill>
                <a:latin typeface="Tahoma" panose="020B0604030504040204" pitchFamily="34" charset="0"/>
              </a:rPr>
              <a:t>Se il polso è PRESENTE:</a:t>
            </a:r>
          </a:p>
          <a:p>
            <a:pPr>
              <a:spcBef>
                <a:spcPct val="0"/>
              </a:spcBef>
              <a:buClr>
                <a:srgbClr val="FFFF00"/>
              </a:buClr>
              <a:buSzPct val="75000"/>
              <a:buFont typeface="Wingdings" panose="05000000000000000000" pitchFamily="2" charset="2"/>
              <a:buNone/>
            </a:pPr>
            <a:endParaRPr lang="it-IT" altLang="it-IT" dirty="0" smtClean="0">
              <a:solidFill>
                <a:schemeClr val="accent6"/>
              </a:solidFill>
              <a:latin typeface="Tahoma" panose="020B0604030504040204" pitchFamily="34" charset="0"/>
            </a:endParaRPr>
          </a:p>
          <a:p>
            <a:pPr algn="l">
              <a:spcBef>
                <a:spcPct val="0"/>
              </a:spcBef>
              <a:buClr>
                <a:srgbClr val="FFFF00"/>
              </a:buClr>
              <a:buSzPct val="75000"/>
            </a:pPr>
            <a:r>
              <a:rPr lang="it-IT" altLang="it-IT" sz="2400" b="1" dirty="0" smtClean="0">
                <a:solidFill>
                  <a:schemeClr val="accent6"/>
                </a:solidFill>
                <a:latin typeface="Tahoma" panose="020B0604030504040204" pitchFamily="34" charset="0"/>
              </a:rPr>
              <a:t> La frequenza cardiaca è alta o bassa ?</a:t>
            </a:r>
          </a:p>
          <a:p>
            <a:pPr algn="l">
              <a:spcBef>
                <a:spcPct val="0"/>
              </a:spcBef>
              <a:buClr>
                <a:srgbClr val="FFFF00"/>
              </a:buClr>
              <a:buSzPct val="75000"/>
              <a:buFont typeface="Wingdings" panose="05000000000000000000" pitchFamily="2" charset="2"/>
              <a:buChar char="l"/>
            </a:pPr>
            <a:endParaRPr lang="it-IT" altLang="it-IT" sz="2400" b="1" dirty="0" smtClean="0">
              <a:solidFill>
                <a:schemeClr val="accent6"/>
              </a:solidFill>
              <a:latin typeface="Tahoma" panose="020B0604030504040204" pitchFamily="34" charset="0"/>
            </a:endParaRPr>
          </a:p>
          <a:p>
            <a:pPr algn="l">
              <a:spcBef>
                <a:spcPct val="0"/>
              </a:spcBef>
              <a:buClr>
                <a:srgbClr val="FFFF00"/>
              </a:buClr>
              <a:buSzPct val="75000"/>
            </a:pPr>
            <a:r>
              <a:rPr lang="en-US" altLang="it-IT" sz="2400" b="1" dirty="0" smtClean="0">
                <a:solidFill>
                  <a:schemeClr val="accent6"/>
                </a:solidFill>
                <a:latin typeface="Tahoma" panose="020B0604030504040204" pitchFamily="34" charset="0"/>
              </a:rPr>
              <a:t> Il r</a:t>
            </a:r>
            <a:r>
              <a:rPr lang="it-IT" altLang="it-IT" sz="2400" b="1" dirty="0" err="1" smtClean="0">
                <a:solidFill>
                  <a:schemeClr val="accent6"/>
                </a:solidFill>
                <a:latin typeface="Tahoma" panose="020B0604030504040204" pitchFamily="34" charset="0"/>
              </a:rPr>
              <a:t>itmo</a:t>
            </a:r>
            <a:r>
              <a:rPr lang="it-IT" altLang="it-IT" sz="2400" b="1" dirty="0" smtClean="0">
                <a:solidFill>
                  <a:schemeClr val="accent6"/>
                </a:solidFill>
                <a:latin typeface="Tahoma" panose="020B0604030504040204" pitchFamily="34" charset="0"/>
              </a:rPr>
              <a:t> </a:t>
            </a:r>
            <a:r>
              <a:rPr lang="en-US" altLang="it-IT" sz="2400" b="1" dirty="0" smtClean="0">
                <a:solidFill>
                  <a:schemeClr val="accent6"/>
                </a:solidFill>
                <a:latin typeface="Tahoma" panose="020B0604030504040204" pitchFamily="34" charset="0"/>
              </a:rPr>
              <a:t>e’ </a:t>
            </a:r>
            <a:r>
              <a:rPr lang="it-IT" altLang="it-IT" sz="2400" b="1" dirty="0" smtClean="0">
                <a:solidFill>
                  <a:schemeClr val="accent6"/>
                </a:solidFill>
                <a:latin typeface="Tahoma" panose="020B0604030504040204" pitchFamily="34" charset="0"/>
              </a:rPr>
              <a:t>regolare o irregolare ?</a:t>
            </a:r>
          </a:p>
          <a:p>
            <a:pPr algn="l">
              <a:spcBef>
                <a:spcPct val="0"/>
              </a:spcBef>
              <a:buClr>
                <a:srgbClr val="FFFF00"/>
              </a:buClr>
              <a:buSzPct val="75000"/>
              <a:buFont typeface="Wingdings" panose="05000000000000000000" pitchFamily="2" charset="2"/>
              <a:buChar char="l"/>
            </a:pPr>
            <a:endParaRPr lang="it-IT" altLang="it-IT" sz="2400" b="1" dirty="0" smtClean="0">
              <a:solidFill>
                <a:schemeClr val="accent6"/>
              </a:solidFill>
              <a:latin typeface="Tahoma" panose="020B0604030504040204" pitchFamily="34" charset="0"/>
            </a:endParaRPr>
          </a:p>
          <a:p>
            <a:pPr algn="l">
              <a:spcBef>
                <a:spcPct val="0"/>
              </a:spcBef>
              <a:buClr>
                <a:srgbClr val="FFFF00"/>
              </a:buClr>
              <a:buSzPct val="75000"/>
            </a:pPr>
            <a:r>
              <a:rPr lang="en-US" altLang="it-IT" sz="2400" b="1" dirty="0" smtClean="0">
                <a:solidFill>
                  <a:schemeClr val="accent6"/>
                </a:solidFill>
                <a:latin typeface="Tahoma" panose="020B0604030504040204" pitchFamily="34" charset="0"/>
              </a:rPr>
              <a:t> S</a:t>
            </a:r>
            <a:r>
              <a:rPr lang="it-IT" altLang="it-IT" sz="2400" b="1" dirty="0" err="1" smtClean="0">
                <a:solidFill>
                  <a:schemeClr val="accent6"/>
                </a:solidFill>
                <a:latin typeface="Tahoma" panose="020B0604030504040204" pitchFamily="34" charset="0"/>
              </a:rPr>
              <a:t>ono</a:t>
            </a:r>
            <a:r>
              <a:rPr lang="it-IT" altLang="it-IT" sz="2400" b="1" dirty="0" smtClean="0">
                <a:solidFill>
                  <a:schemeClr val="accent6"/>
                </a:solidFill>
                <a:latin typeface="Tahoma" panose="020B0604030504040204" pitchFamily="34" charset="0"/>
              </a:rPr>
              <a:t> presenti onde P</a:t>
            </a:r>
            <a:r>
              <a:rPr lang="en-US" altLang="it-IT" sz="2400" b="1" dirty="0" smtClean="0">
                <a:solidFill>
                  <a:schemeClr val="accent6"/>
                </a:solidFill>
                <a:latin typeface="Tahoma" panose="020B0604030504040204" pitchFamily="34" charset="0"/>
              </a:rPr>
              <a:t>? </a:t>
            </a:r>
            <a:r>
              <a:rPr lang="en-US" altLang="it-IT" sz="2400" b="1" dirty="0" err="1" smtClean="0">
                <a:solidFill>
                  <a:schemeClr val="accent6"/>
                </a:solidFill>
                <a:latin typeface="Tahoma" panose="020B0604030504040204" pitchFamily="34" charset="0"/>
              </a:rPr>
              <a:t>Inducono</a:t>
            </a:r>
            <a:r>
              <a:rPr lang="en-US" altLang="it-IT" sz="2400" b="1" dirty="0" smtClean="0">
                <a:solidFill>
                  <a:schemeClr val="accent6"/>
                </a:solidFill>
                <a:latin typeface="Tahoma" panose="020B0604030504040204" pitchFamily="34" charset="0"/>
              </a:rPr>
              <a:t> </a:t>
            </a:r>
            <a:r>
              <a:rPr lang="it-IT" altLang="it-IT" sz="2400" b="1" dirty="0" smtClean="0">
                <a:solidFill>
                  <a:schemeClr val="accent6"/>
                </a:solidFill>
                <a:latin typeface="Tahoma" panose="020B0604030504040204" pitchFamily="34" charset="0"/>
              </a:rPr>
              <a:t>i complessi QRS</a:t>
            </a:r>
            <a:r>
              <a:rPr lang="en-US" altLang="it-IT" sz="2400" b="1" dirty="0" smtClean="0">
                <a:solidFill>
                  <a:schemeClr val="accent6"/>
                </a:solidFill>
                <a:latin typeface="Tahoma" panose="020B0604030504040204" pitchFamily="34" charset="0"/>
              </a:rPr>
              <a:t>?</a:t>
            </a:r>
            <a:r>
              <a:rPr lang="it-IT" altLang="it-IT" sz="2400" b="1" dirty="0" smtClean="0">
                <a:solidFill>
                  <a:schemeClr val="accent6"/>
                </a:solidFill>
                <a:latin typeface="Tahoma" panose="020B0604030504040204" pitchFamily="34" charset="0"/>
              </a:rPr>
              <a:t> </a:t>
            </a:r>
            <a:br>
              <a:rPr lang="it-IT" altLang="it-IT" sz="2400" b="1" dirty="0" smtClean="0">
                <a:solidFill>
                  <a:schemeClr val="accent6"/>
                </a:solidFill>
                <a:latin typeface="Tahoma" panose="020B0604030504040204" pitchFamily="34" charset="0"/>
              </a:rPr>
            </a:br>
            <a:endParaRPr lang="it-IT" altLang="it-IT" sz="2400" b="1" dirty="0" smtClean="0">
              <a:solidFill>
                <a:schemeClr val="accent6"/>
              </a:solidFill>
              <a:latin typeface="Tahoma" panose="020B0604030504040204" pitchFamily="34" charset="0"/>
            </a:endParaRPr>
          </a:p>
          <a:p>
            <a:pPr algn="l">
              <a:spcBef>
                <a:spcPct val="0"/>
              </a:spcBef>
              <a:buClr>
                <a:srgbClr val="FFFF00"/>
              </a:buClr>
              <a:buSzPct val="75000"/>
            </a:pPr>
            <a:r>
              <a:rPr lang="it-IT" altLang="it-IT" sz="2400" b="1" dirty="0" smtClean="0">
                <a:solidFill>
                  <a:schemeClr val="accent6"/>
                </a:solidFill>
                <a:latin typeface="Tahoma" panose="020B0604030504040204" pitchFamily="34" charset="0"/>
              </a:rPr>
              <a:t> I complessi QRS sono di origine </a:t>
            </a:r>
            <a:r>
              <a:rPr lang="it-IT" altLang="it-IT" sz="2400" b="1" dirty="0" err="1" smtClean="0">
                <a:solidFill>
                  <a:schemeClr val="accent6"/>
                </a:solidFill>
                <a:latin typeface="Tahoma" panose="020B0604030504040204" pitchFamily="34" charset="0"/>
              </a:rPr>
              <a:t>sopraventricolare</a:t>
            </a:r>
            <a:r>
              <a:rPr lang="it-IT" altLang="it-IT" sz="2400" b="1" dirty="0" smtClean="0">
                <a:solidFill>
                  <a:schemeClr val="accent6"/>
                </a:solidFill>
                <a:latin typeface="Tahoma" panose="020B0604030504040204" pitchFamily="34" charset="0"/>
              </a:rPr>
              <a:t> </a:t>
            </a:r>
          </a:p>
          <a:p>
            <a:pPr algn="l">
              <a:spcBef>
                <a:spcPct val="0"/>
              </a:spcBef>
              <a:buClr>
                <a:srgbClr val="FFFF00"/>
              </a:buClr>
              <a:buSzPct val="75000"/>
              <a:buFont typeface="Wingdings" panose="05000000000000000000" pitchFamily="2" charset="2"/>
              <a:buNone/>
            </a:pPr>
            <a:r>
              <a:rPr lang="it-IT" altLang="it-IT" sz="2400" b="1" dirty="0" smtClean="0">
                <a:solidFill>
                  <a:schemeClr val="accent6"/>
                </a:solidFill>
                <a:latin typeface="Tahoma" panose="020B0604030504040204" pitchFamily="34" charset="0"/>
              </a:rPr>
              <a:t>   (stretti) o ventricolare (larghi) ?</a:t>
            </a:r>
          </a:p>
        </p:txBody>
      </p:sp>
    </p:spTree>
    <p:extLst>
      <p:ext uri="{BB962C8B-B14F-4D97-AF65-F5344CB8AC3E}">
        <p14:creationId xmlns:p14="http://schemas.microsoft.com/office/powerpoint/2010/main" val="16363203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dissolve">
                                      <p:cBhvr>
                                        <p:cTn id="12" dur="500"/>
                                        <p:tgtEl>
                                          <p:spTgt spid="71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4" end="4"/>
                                            </p:txEl>
                                          </p:spTgt>
                                        </p:tgtEl>
                                        <p:attrNameLst>
                                          <p:attrName>style.visibility</p:attrName>
                                        </p:attrNameLst>
                                      </p:cBhvr>
                                      <p:to>
                                        <p:strVal val="visible"/>
                                      </p:to>
                                    </p:set>
                                    <p:animEffect transition="in" filter="dissolve">
                                      <p:cBhvr>
                                        <p:cTn id="17" dur="500"/>
                                        <p:tgtEl>
                                          <p:spTgt spid="717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6" end="6"/>
                                            </p:txEl>
                                          </p:spTgt>
                                        </p:tgtEl>
                                        <p:attrNameLst>
                                          <p:attrName>style.visibility</p:attrName>
                                        </p:attrNameLst>
                                      </p:cBhvr>
                                      <p:to>
                                        <p:strVal val="visible"/>
                                      </p:to>
                                    </p:set>
                                    <p:animEffect transition="in" filter="dissolve">
                                      <p:cBhvr>
                                        <p:cTn id="22" dur="500"/>
                                        <p:tgtEl>
                                          <p:spTgt spid="7171">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7" end="7"/>
                                            </p:txEl>
                                          </p:spTgt>
                                        </p:tgtEl>
                                        <p:attrNameLst>
                                          <p:attrName>style.visibility</p:attrName>
                                        </p:attrNameLst>
                                      </p:cBhvr>
                                      <p:to>
                                        <p:strVal val="visible"/>
                                      </p:to>
                                    </p:set>
                                    <p:animEffect transition="in" filter="dissolve">
                                      <p:cBhvr>
                                        <p:cTn id="27" dur="500"/>
                                        <p:tgtEl>
                                          <p:spTgt spid="7171">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8" end="8"/>
                                            </p:txEl>
                                          </p:spTgt>
                                        </p:tgtEl>
                                        <p:attrNameLst>
                                          <p:attrName>style.visibility</p:attrName>
                                        </p:attrNameLst>
                                      </p:cBhvr>
                                      <p:to>
                                        <p:strVal val="visible"/>
                                      </p:to>
                                    </p:set>
                                    <p:animEffect transition="in" filter="dissolve">
                                      <p:cBhvr>
                                        <p:cTn id="32"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Shape 1056"/>
          <p:cNvSpPr/>
          <p:nvPr/>
        </p:nvSpPr>
        <p:spPr>
          <a:xfrm>
            <a:off x="147637" y="333375"/>
            <a:ext cx="10274301" cy="5539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41275" algn="ctr">
              <a:spcBef>
                <a:spcPts val="2400"/>
              </a:spcBef>
              <a:defRPr sz="40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dirty="0">
                <a:solidFill>
                  <a:srgbClr val="000066"/>
                </a:solidFill>
              </a:rPr>
              <a:t>Frequenza Cardiaca</a:t>
            </a:r>
          </a:p>
        </p:txBody>
      </p:sp>
      <p:pic>
        <p:nvPicPr>
          <p:cNvPr id="1057" name="image.png"/>
          <p:cNvPicPr/>
          <p:nvPr/>
        </p:nvPicPr>
        <p:blipFill>
          <a:blip r:embed="rId2">
            <a:extLst/>
          </a:blip>
          <a:stretch>
            <a:fillRect/>
          </a:stretch>
        </p:blipFill>
        <p:spPr>
          <a:xfrm>
            <a:off x="558800" y="4365625"/>
            <a:ext cx="9261475" cy="1557338"/>
          </a:xfrm>
          <a:prstGeom prst="rect">
            <a:avLst/>
          </a:prstGeom>
          <a:ln w="12700">
            <a:miter lim="400000"/>
          </a:ln>
        </p:spPr>
      </p:pic>
      <p:grpSp>
        <p:nvGrpSpPr>
          <p:cNvPr id="1071" name="Group 1071"/>
          <p:cNvGrpSpPr/>
          <p:nvPr/>
        </p:nvGrpSpPr>
        <p:grpSpPr>
          <a:xfrm>
            <a:off x="882650" y="1295400"/>
            <a:ext cx="8424863" cy="2554288"/>
            <a:chOff x="0" y="0"/>
            <a:chExt cx="8424862" cy="2554287"/>
          </a:xfrm>
        </p:grpSpPr>
        <p:pic>
          <p:nvPicPr>
            <p:cNvPr id="1058" name="image.png"/>
            <p:cNvPicPr/>
            <p:nvPr/>
          </p:nvPicPr>
          <p:blipFill>
            <a:blip r:embed="rId3">
              <a:extLst/>
            </a:blip>
            <a:stretch>
              <a:fillRect/>
            </a:stretch>
          </p:blipFill>
          <p:spPr>
            <a:xfrm>
              <a:off x="0" y="84137"/>
              <a:ext cx="8424863" cy="2470151"/>
            </a:xfrm>
            <a:prstGeom prst="rect">
              <a:avLst/>
            </a:prstGeom>
            <a:ln w="12700" cap="flat">
              <a:noFill/>
              <a:miter lim="400000"/>
            </a:ln>
            <a:effectLst/>
          </p:spPr>
        </p:pic>
        <p:sp>
          <p:nvSpPr>
            <p:cNvPr id="1059" name="Shape 1059"/>
            <p:cNvSpPr/>
            <p:nvPr/>
          </p:nvSpPr>
          <p:spPr>
            <a:xfrm>
              <a:off x="1365250" y="77787"/>
              <a:ext cx="558800"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spcBef>
                  <a:spcPts val="800"/>
                </a:spcBef>
                <a:defRPr sz="1400">
                  <a:solidFill>
                    <a:srgbClr val="000066"/>
                  </a:solidFill>
                  <a:effectLst>
                    <a:outerShdw blurRad="12700" dist="25400" dir="2700000" rotWithShape="0">
                      <a:srgbClr val="000000"/>
                    </a:outerShdw>
                  </a:effectLst>
                  <a:latin typeface="Arial Bold"/>
                  <a:ea typeface="Arial Bold"/>
                  <a:cs typeface="Arial Bold"/>
                  <a:sym typeface="Arial Bold"/>
                </a:defRPr>
              </a:lvl1pPr>
            </a:lstStyle>
            <a:p>
              <a:pPr lvl="0">
                <a:defRPr sz="1800">
                  <a:solidFill>
                    <a:srgbClr val="000000"/>
                  </a:solidFill>
                  <a:effectLst/>
                </a:defRPr>
              </a:pPr>
              <a:r>
                <a:rPr sz="1400">
                  <a:solidFill>
                    <a:srgbClr val="000066"/>
                  </a:solidFill>
                  <a:effectLst>
                    <a:outerShdw blurRad="12700" dist="25400" dir="2700000" rotWithShape="0">
                      <a:srgbClr val="000000"/>
                    </a:outerShdw>
                  </a:effectLst>
                </a:rPr>
                <a:t>300</a:t>
              </a:r>
            </a:p>
          </p:txBody>
        </p:sp>
        <p:sp>
          <p:nvSpPr>
            <p:cNvPr id="1060" name="Shape 1060"/>
            <p:cNvSpPr/>
            <p:nvPr/>
          </p:nvSpPr>
          <p:spPr>
            <a:xfrm>
              <a:off x="2051050" y="77787"/>
              <a:ext cx="558800"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spcBef>
                  <a:spcPts val="800"/>
                </a:spcBef>
                <a:defRPr sz="1400">
                  <a:solidFill>
                    <a:srgbClr val="000066"/>
                  </a:solidFill>
                  <a:effectLst>
                    <a:outerShdw blurRad="12700" dist="25400" dir="2700000" rotWithShape="0">
                      <a:srgbClr val="000000"/>
                    </a:outerShdw>
                  </a:effectLst>
                  <a:latin typeface="Arial Bold"/>
                  <a:ea typeface="Arial Bold"/>
                  <a:cs typeface="Arial Bold"/>
                  <a:sym typeface="Arial Bold"/>
                </a:defRPr>
              </a:lvl1pPr>
            </a:lstStyle>
            <a:p>
              <a:pPr lvl="0">
                <a:defRPr sz="1800">
                  <a:solidFill>
                    <a:srgbClr val="000000"/>
                  </a:solidFill>
                  <a:effectLst/>
                </a:defRPr>
              </a:pPr>
              <a:r>
                <a:rPr sz="1400">
                  <a:solidFill>
                    <a:srgbClr val="000066"/>
                  </a:solidFill>
                  <a:effectLst>
                    <a:outerShdw blurRad="12700" dist="25400" dir="2700000" rotWithShape="0">
                      <a:srgbClr val="000000"/>
                    </a:outerShdw>
                  </a:effectLst>
                </a:rPr>
                <a:t>150</a:t>
              </a:r>
            </a:p>
          </p:txBody>
        </p:sp>
        <p:sp>
          <p:nvSpPr>
            <p:cNvPr id="1061" name="Shape 1061"/>
            <p:cNvSpPr/>
            <p:nvPr/>
          </p:nvSpPr>
          <p:spPr>
            <a:xfrm>
              <a:off x="2651125" y="77787"/>
              <a:ext cx="558800"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spcBef>
                  <a:spcPts val="800"/>
                </a:spcBef>
                <a:defRPr sz="1400">
                  <a:solidFill>
                    <a:srgbClr val="000066"/>
                  </a:solidFill>
                  <a:effectLst>
                    <a:outerShdw blurRad="12700" dist="25400" dir="2700000" rotWithShape="0">
                      <a:srgbClr val="000000"/>
                    </a:outerShdw>
                  </a:effectLst>
                  <a:latin typeface="Arial Bold"/>
                  <a:ea typeface="Arial Bold"/>
                  <a:cs typeface="Arial Bold"/>
                  <a:sym typeface="Arial Bold"/>
                </a:defRPr>
              </a:lvl1pPr>
            </a:lstStyle>
            <a:p>
              <a:pPr lvl="0">
                <a:defRPr sz="1800">
                  <a:solidFill>
                    <a:srgbClr val="000000"/>
                  </a:solidFill>
                  <a:effectLst/>
                </a:defRPr>
              </a:pPr>
              <a:r>
                <a:rPr sz="1400">
                  <a:solidFill>
                    <a:srgbClr val="000066"/>
                  </a:solidFill>
                  <a:effectLst>
                    <a:outerShdw blurRad="12700" dist="25400" dir="2700000" rotWithShape="0">
                      <a:srgbClr val="000000"/>
                    </a:outerShdw>
                  </a:effectLst>
                </a:rPr>
                <a:t>100</a:t>
              </a:r>
            </a:p>
          </p:txBody>
        </p:sp>
        <p:sp>
          <p:nvSpPr>
            <p:cNvPr id="1062" name="Shape 1062"/>
            <p:cNvSpPr/>
            <p:nvPr/>
          </p:nvSpPr>
          <p:spPr>
            <a:xfrm>
              <a:off x="3336925" y="77787"/>
              <a:ext cx="558800"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spcBef>
                  <a:spcPts val="800"/>
                </a:spcBef>
                <a:defRPr sz="1400">
                  <a:solidFill>
                    <a:srgbClr val="000066"/>
                  </a:solidFill>
                  <a:effectLst>
                    <a:outerShdw blurRad="12700" dist="25400" dir="2700000" rotWithShape="0">
                      <a:srgbClr val="000000"/>
                    </a:outerShdw>
                  </a:effectLst>
                  <a:latin typeface="Arial Bold"/>
                  <a:ea typeface="Arial Bold"/>
                  <a:cs typeface="Arial Bold"/>
                  <a:sym typeface="Arial Bold"/>
                </a:defRPr>
              </a:lvl1pPr>
            </a:lstStyle>
            <a:p>
              <a:pPr lvl="0">
                <a:defRPr sz="1800">
                  <a:solidFill>
                    <a:srgbClr val="000000"/>
                  </a:solidFill>
                  <a:effectLst/>
                </a:defRPr>
              </a:pPr>
              <a:r>
                <a:rPr sz="1400">
                  <a:solidFill>
                    <a:srgbClr val="000066"/>
                  </a:solidFill>
                  <a:effectLst>
                    <a:outerShdw blurRad="12700" dist="25400" dir="2700000" rotWithShape="0">
                      <a:srgbClr val="000000"/>
                    </a:outerShdw>
                  </a:effectLst>
                </a:rPr>
                <a:t>75</a:t>
              </a:r>
            </a:p>
          </p:txBody>
        </p:sp>
        <p:sp>
          <p:nvSpPr>
            <p:cNvPr id="1063" name="Shape 1063"/>
            <p:cNvSpPr/>
            <p:nvPr/>
          </p:nvSpPr>
          <p:spPr>
            <a:xfrm>
              <a:off x="3905250" y="68262"/>
              <a:ext cx="558800"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spcBef>
                  <a:spcPts val="800"/>
                </a:spcBef>
                <a:defRPr sz="1400">
                  <a:solidFill>
                    <a:srgbClr val="000066"/>
                  </a:solidFill>
                  <a:effectLst>
                    <a:outerShdw blurRad="12700" dist="25400" dir="2700000" rotWithShape="0">
                      <a:srgbClr val="000000"/>
                    </a:outerShdw>
                  </a:effectLst>
                  <a:latin typeface="Arial Bold"/>
                  <a:ea typeface="Arial Bold"/>
                  <a:cs typeface="Arial Bold"/>
                  <a:sym typeface="Arial Bold"/>
                </a:defRPr>
              </a:lvl1pPr>
            </a:lstStyle>
            <a:p>
              <a:pPr lvl="0">
                <a:defRPr sz="1800">
                  <a:solidFill>
                    <a:srgbClr val="000000"/>
                  </a:solidFill>
                  <a:effectLst/>
                </a:defRPr>
              </a:pPr>
              <a:r>
                <a:rPr sz="1400">
                  <a:solidFill>
                    <a:srgbClr val="000066"/>
                  </a:solidFill>
                  <a:effectLst>
                    <a:outerShdw blurRad="12700" dist="25400" dir="2700000" rotWithShape="0">
                      <a:srgbClr val="000000"/>
                    </a:outerShdw>
                  </a:effectLst>
                </a:rPr>
                <a:t>60</a:t>
              </a:r>
            </a:p>
          </p:txBody>
        </p:sp>
        <p:sp>
          <p:nvSpPr>
            <p:cNvPr id="1064" name="Shape 1064"/>
            <p:cNvSpPr/>
            <p:nvPr/>
          </p:nvSpPr>
          <p:spPr>
            <a:xfrm>
              <a:off x="6765925" y="0"/>
              <a:ext cx="546100" cy="3456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spcBef>
                  <a:spcPts val="1300"/>
                </a:spcBef>
                <a:defRPr sz="2400">
                  <a:solidFill>
                    <a:srgbClr val="000066"/>
                  </a:solidFill>
                  <a:effectLst>
                    <a:outerShdw blurRad="12700" dist="25400" dir="2700000" rotWithShape="0">
                      <a:srgbClr val="000000"/>
                    </a:outerShdw>
                  </a:effectLst>
                  <a:latin typeface="Arial"/>
                  <a:ea typeface="Arial"/>
                  <a:cs typeface="Arial"/>
                  <a:sym typeface="Arial"/>
                </a:defRPr>
              </a:lvl1pPr>
            </a:lstStyle>
            <a:p>
              <a:pPr lvl="0">
                <a:defRPr sz="1800">
                  <a:solidFill>
                    <a:srgbClr val="000000"/>
                  </a:solidFill>
                  <a:effectLst/>
                </a:defRPr>
              </a:pPr>
              <a:r>
                <a:rPr sz="2400">
                  <a:solidFill>
                    <a:srgbClr val="000066"/>
                  </a:solidFill>
                  <a:effectLst>
                    <a:outerShdw blurRad="12700" dist="25400" dir="2700000" rotWithShape="0">
                      <a:srgbClr val="000000"/>
                    </a:outerShdw>
                  </a:effectLst>
                </a:rPr>
                <a:t>R</a:t>
              </a:r>
            </a:p>
          </p:txBody>
        </p:sp>
        <p:sp>
          <p:nvSpPr>
            <p:cNvPr id="1065" name="Shape 1065"/>
            <p:cNvSpPr/>
            <p:nvPr/>
          </p:nvSpPr>
          <p:spPr>
            <a:xfrm>
              <a:off x="6337300" y="1754187"/>
              <a:ext cx="546100" cy="345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spcBef>
                  <a:spcPts val="1300"/>
                </a:spcBef>
                <a:defRPr sz="2400">
                  <a:solidFill>
                    <a:srgbClr val="000066"/>
                  </a:solidFill>
                  <a:effectLst>
                    <a:outerShdw blurRad="12700" dist="25400" dir="2700000" rotWithShape="0">
                      <a:srgbClr val="000000"/>
                    </a:outerShdw>
                  </a:effectLst>
                  <a:latin typeface="Arial"/>
                  <a:ea typeface="Arial"/>
                  <a:cs typeface="Arial"/>
                  <a:sym typeface="Arial"/>
                </a:defRPr>
              </a:lvl1pPr>
            </a:lstStyle>
            <a:p>
              <a:pPr lvl="0">
                <a:defRPr sz="1800">
                  <a:solidFill>
                    <a:srgbClr val="000000"/>
                  </a:solidFill>
                  <a:effectLst/>
                </a:defRPr>
              </a:pPr>
              <a:r>
                <a:rPr sz="2400">
                  <a:solidFill>
                    <a:srgbClr val="000066"/>
                  </a:solidFill>
                  <a:effectLst>
                    <a:outerShdw blurRad="12700" dist="25400" dir="2700000" rotWithShape="0">
                      <a:srgbClr val="000000"/>
                    </a:outerShdw>
                  </a:effectLst>
                </a:rPr>
                <a:t>Q</a:t>
              </a:r>
            </a:p>
          </p:txBody>
        </p:sp>
        <p:sp>
          <p:nvSpPr>
            <p:cNvPr id="1066" name="Shape 1066"/>
            <p:cNvSpPr/>
            <p:nvPr/>
          </p:nvSpPr>
          <p:spPr>
            <a:xfrm>
              <a:off x="6165850" y="1068387"/>
              <a:ext cx="546100" cy="345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spcBef>
                  <a:spcPts val="1300"/>
                </a:spcBef>
                <a:defRPr sz="2400">
                  <a:solidFill>
                    <a:srgbClr val="000066"/>
                  </a:solidFill>
                  <a:effectLst>
                    <a:outerShdw blurRad="12700" dist="25400" dir="2700000" rotWithShape="0">
                      <a:srgbClr val="000000"/>
                    </a:outerShdw>
                  </a:effectLst>
                  <a:latin typeface="Arial"/>
                  <a:ea typeface="Arial"/>
                  <a:cs typeface="Arial"/>
                  <a:sym typeface="Arial"/>
                </a:defRPr>
              </a:lvl1pPr>
            </a:lstStyle>
            <a:p>
              <a:pPr lvl="0">
                <a:defRPr sz="1800">
                  <a:solidFill>
                    <a:srgbClr val="000000"/>
                  </a:solidFill>
                  <a:effectLst/>
                </a:defRPr>
              </a:pPr>
              <a:r>
                <a:rPr sz="2400">
                  <a:solidFill>
                    <a:srgbClr val="000066"/>
                  </a:solidFill>
                  <a:effectLst>
                    <a:outerShdw blurRad="12700" dist="25400" dir="2700000" rotWithShape="0">
                      <a:srgbClr val="000000"/>
                    </a:outerShdw>
                  </a:effectLst>
                </a:rPr>
                <a:t>P</a:t>
              </a:r>
            </a:p>
          </p:txBody>
        </p:sp>
        <p:sp>
          <p:nvSpPr>
            <p:cNvPr id="1067" name="Shape 1067"/>
            <p:cNvSpPr/>
            <p:nvPr/>
          </p:nvSpPr>
          <p:spPr>
            <a:xfrm>
              <a:off x="6851650" y="1981200"/>
              <a:ext cx="546100" cy="3456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spcBef>
                  <a:spcPts val="1300"/>
                </a:spcBef>
                <a:defRPr sz="2400">
                  <a:solidFill>
                    <a:srgbClr val="000066"/>
                  </a:solidFill>
                  <a:effectLst>
                    <a:outerShdw blurRad="12700" dist="25400" dir="2700000" rotWithShape="0">
                      <a:srgbClr val="000000"/>
                    </a:outerShdw>
                  </a:effectLst>
                  <a:latin typeface="Arial"/>
                  <a:ea typeface="Arial"/>
                  <a:cs typeface="Arial"/>
                  <a:sym typeface="Arial"/>
                </a:defRPr>
              </a:lvl1pPr>
            </a:lstStyle>
            <a:p>
              <a:pPr lvl="0">
                <a:defRPr sz="1800">
                  <a:solidFill>
                    <a:srgbClr val="000000"/>
                  </a:solidFill>
                  <a:effectLst/>
                </a:defRPr>
              </a:pPr>
              <a:r>
                <a:rPr sz="2400">
                  <a:solidFill>
                    <a:srgbClr val="000066"/>
                  </a:solidFill>
                  <a:effectLst>
                    <a:outerShdw blurRad="12700" dist="25400" dir="2700000" rotWithShape="0">
                      <a:srgbClr val="000000"/>
                    </a:outerShdw>
                  </a:effectLst>
                </a:rPr>
                <a:t>S</a:t>
              </a:r>
            </a:p>
          </p:txBody>
        </p:sp>
        <p:sp>
          <p:nvSpPr>
            <p:cNvPr id="1068" name="Shape 1068"/>
            <p:cNvSpPr/>
            <p:nvPr/>
          </p:nvSpPr>
          <p:spPr>
            <a:xfrm>
              <a:off x="7194550" y="915987"/>
              <a:ext cx="546100" cy="345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spcBef>
                  <a:spcPts val="1300"/>
                </a:spcBef>
                <a:defRPr sz="2400">
                  <a:solidFill>
                    <a:srgbClr val="000066"/>
                  </a:solidFill>
                  <a:effectLst>
                    <a:outerShdw blurRad="12700" dist="25400" dir="2700000" rotWithShape="0">
                      <a:srgbClr val="000000"/>
                    </a:outerShdw>
                  </a:effectLst>
                  <a:latin typeface="Arial"/>
                  <a:ea typeface="Arial"/>
                  <a:cs typeface="Arial"/>
                  <a:sym typeface="Arial"/>
                </a:defRPr>
              </a:lvl1pPr>
            </a:lstStyle>
            <a:p>
              <a:pPr lvl="0">
                <a:defRPr sz="1800">
                  <a:solidFill>
                    <a:srgbClr val="000000"/>
                  </a:solidFill>
                  <a:effectLst/>
                </a:defRPr>
              </a:pPr>
              <a:r>
                <a:rPr sz="2400">
                  <a:solidFill>
                    <a:srgbClr val="000066"/>
                  </a:solidFill>
                  <a:effectLst>
                    <a:outerShdw blurRad="12700" dist="25400" dir="2700000" rotWithShape="0">
                      <a:srgbClr val="000000"/>
                    </a:outerShdw>
                  </a:effectLst>
                </a:rPr>
                <a:t>T</a:t>
              </a:r>
            </a:p>
          </p:txBody>
        </p:sp>
        <p:sp>
          <p:nvSpPr>
            <p:cNvPr id="1069" name="Shape 1069"/>
            <p:cNvSpPr/>
            <p:nvPr/>
          </p:nvSpPr>
          <p:spPr>
            <a:xfrm>
              <a:off x="1279525" y="382587"/>
              <a:ext cx="1066800" cy="345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300"/>
                </a:spcBef>
                <a:defRPr sz="2400">
                  <a:solidFill>
                    <a:srgbClr val="000066"/>
                  </a:solidFill>
                  <a:effectLst>
                    <a:outerShdw blurRad="12700" dist="25400" dir="2700000" rotWithShape="0">
                      <a:srgbClr val="000000"/>
                    </a:outerShdw>
                  </a:effectLst>
                  <a:latin typeface="Arial"/>
                  <a:ea typeface="Arial"/>
                  <a:cs typeface="Arial"/>
                  <a:sym typeface="Arial"/>
                </a:defRPr>
              </a:lvl1pPr>
            </a:lstStyle>
            <a:p>
              <a:pPr lvl="0">
                <a:defRPr sz="1800">
                  <a:solidFill>
                    <a:srgbClr val="000000"/>
                  </a:solidFill>
                  <a:effectLst/>
                </a:defRPr>
              </a:pPr>
              <a:r>
                <a:rPr sz="2400">
                  <a:solidFill>
                    <a:srgbClr val="000066"/>
                  </a:solidFill>
                  <a:effectLst>
                    <a:outerShdw blurRad="12700" dist="25400" dir="2700000" rotWithShape="0">
                      <a:srgbClr val="000000"/>
                    </a:outerShdw>
                  </a:effectLst>
                </a:rPr>
                <a:t>R-R</a:t>
              </a:r>
            </a:p>
          </p:txBody>
        </p:sp>
        <p:sp>
          <p:nvSpPr>
            <p:cNvPr id="1070" name="Shape 1070"/>
            <p:cNvSpPr/>
            <p:nvPr/>
          </p:nvSpPr>
          <p:spPr>
            <a:xfrm>
              <a:off x="4537075" y="77787"/>
              <a:ext cx="558800"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spcBef>
                  <a:spcPts val="800"/>
                </a:spcBef>
                <a:defRPr sz="1400">
                  <a:solidFill>
                    <a:srgbClr val="000066"/>
                  </a:solidFill>
                  <a:effectLst>
                    <a:outerShdw blurRad="12700" dist="25400" dir="2700000" rotWithShape="0">
                      <a:srgbClr val="000000"/>
                    </a:outerShdw>
                  </a:effectLst>
                  <a:latin typeface="Arial Bold"/>
                  <a:ea typeface="Arial Bold"/>
                  <a:cs typeface="Arial Bold"/>
                  <a:sym typeface="Arial Bold"/>
                </a:defRPr>
              </a:lvl1pPr>
            </a:lstStyle>
            <a:p>
              <a:pPr lvl="0">
                <a:defRPr sz="1800">
                  <a:solidFill>
                    <a:srgbClr val="000000"/>
                  </a:solidFill>
                  <a:effectLst/>
                </a:defRPr>
              </a:pPr>
              <a:r>
                <a:rPr sz="1400">
                  <a:solidFill>
                    <a:srgbClr val="000066"/>
                  </a:solidFill>
                  <a:effectLst>
                    <a:outerShdw blurRad="12700" dist="25400" dir="2700000" rotWithShape="0">
                      <a:srgbClr val="000000"/>
                    </a:outerShdw>
                  </a:effectLst>
                </a:rPr>
                <a:t>50</a:t>
              </a:r>
            </a:p>
          </p:txBody>
        </p:sp>
      </p:grpSp>
      <p:sp>
        <p:nvSpPr>
          <p:cNvPr id="1072" name="Shape 1072"/>
          <p:cNvSpPr/>
          <p:nvPr/>
        </p:nvSpPr>
        <p:spPr>
          <a:xfrm>
            <a:off x="1524000" y="1700212"/>
            <a:ext cx="1862138" cy="1588"/>
          </a:xfrm>
          <a:prstGeom prst="line">
            <a:avLst/>
          </a:prstGeom>
          <a:ln w="12700">
            <a:solidFill/>
            <a:round/>
            <a:headEnd type="triangle"/>
            <a:tailEnd type="triangle"/>
          </a:ln>
        </p:spPr>
        <p:txBody>
          <a:bodyPr lIns="0" tIns="0" rIns="0" bIns="0"/>
          <a:lstStyle/>
          <a:p>
            <a:pPr lvl="0" defTabSz="457200">
              <a:defRPr>
                <a:solidFill>
                  <a:srgbClr val="000000"/>
                </a:solidFill>
                <a:latin typeface="+mn-lt"/>
                <a:ea typeface="+mn-ea"/>
                <a:cs typeface="+mn-cs"/>
                <a:sym typeface="Helvetica"/>
              </a:defRPr>
            </a:pPr>
            <a:endParaRPr/>
          </a:p>
        </p:txBody>
      </p:sp>
    </p:spTree>
  </p:cSld>
  <p:clrMapOvr>
    <a:masterClrMapping/>
  </p:clrMapOvr>
  <p:transition xmlns:p14="http://schemas.microsoft.com/office/powerpoint/2010/mai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Shape 1074"/>
          <p:cNvSpPr/>
          <p:nvPr/>
        </p:nvSpPr>
        <p:spPr>
          <a:xfrm>
            <a:off x="6350" y="533400"/>
            <a:ext cx="10274300" cy="4924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41275" algn="ctr">
              <a:spcBef>
                <a:spcPts val="2400"/>
              </a:spcBef>
              <a:defRPr sz="4000">
                <a:solidFill>
                  <a:srgbClr val="000066"/>
                </a:solidFill>
                <a:latin typeface="Tahoma"/>
                <a:ea typeface="Tahoma"/>
                <a:cs typeface="Tahoma"/>
                <a:sym typeface="Tahoma"/>
              </a:defRPr>
            </a:lvl1pPr>
          </a:lstStyle>
          <a:p>
            <a:pPr lvl="0">
              <a:defRPr sz="1800">
                <a:solidFill>
                  <a:srgbClr val="000000"/>
                </a:solidFill>
              </a:defRPr>
            </a:pPr>
            <a:r>
              <a:rPr sz="3200" b="1" dirty="0">
                <a:solidFill>
                  <a:srgbClr val="000066"/>
                </a:solidFill>
              </a:rPr>
              <a:t>Larghezza del QRS (&lt; 0.08 sec)</a:t>
            </a:r>
          </a:p>
        </p:txBody>
      </p:sp>
      <p:pic>
        <p:nvPicPr>
          <p:cNvPr id="1075" name="image.png"/>
          <p:cNvPicPr/>
          <p:nvPr/>
        </p:nvPicPr>
        <p:blipFill>
          <a:blip r:embed="rId2">
            <a:extLst/>
          </a:blip>
          <a:stretch>
            <a:fillRect/>
          </a:stretch>
        </p:blipFill>
        <p:spPr>
          <a:xfrm>
            <a:off x="1063625" y="1828800"/>
            <a:ext cx="2605088" cy="3411538"/>
          </a:xfrm>
          <a:prstGeom prst="rect">
            <a:avLst/>
          </a:prstGeom>
          <a:ln w="12700">
            <a:miter lim="400000"/>
          </a:ln>
        </p:spPr>
      </p:pic>
      <p:pic>
        <p:nvPicPr>
          <p:cNvPr id="1076" name="image.png"/>
          <p:cNvPicPr/>
          <p:nvPr/>
        </p:nvPicPr>
        <p:blipFill>
          <a:blip r:embed="rId3">
            <a:extLst/>
          </a:blip>
          <a:stretch>
            <a:fillRect/>
          </a:stretch>
        </p:blipFill>
        <p:spPr>
          <a:xfrm>
            <a:off x="4165600" y="3551237"/>
            <a:ext cx="2122488" cy="3130551"/>
          </a:xfrm>
          <a:prstGeom prst="rect">
            <a:avLst/>
          </a:prstGeom>
          <a:ln w="12700">
            <a:miter lim="400000"/>
          </a:ln>
        </p:spPr>
      </p:pic>
      <p:sp>
        <p:nvSpPr>
          <p:cNvPr id="1077" name="Shape 1077"/>
          <p:cNvSpPr/>
          <p:nvPr/>
        </p:nvSpPr>
        <p:spPr>
          <a:xfrm>
            <a:off x="4637087" y="5256212"/>
            <a:ext cx="1389063" cy="1588"/>
          </a:xfrm>
          <a:prstGeom prst="line">
            <a:avLst/>
          </a:prstGeom>
          <a:ln w="25400">
            <a:solidFill/>
            <a:round/>
            <a:headEnd type="triangle"/>
            <a:tailEnd type="triangle"/>
          </a:ln>
        </p:spPr>
        <p:txBody>
          <a:bodyPr lIns="0" tIns="0" rIns="0" bIns="0"/>
          <a:lstStyle/>
          <a:p>
            <a:pPr lvl="0" defTabSz="457200">
              <a:defRPr>
                <a:solidFill>
                  <a:srgbClr val="000000"/>
                </a:solidFill>
                <a:latin typeface="+mn-lt"/>
                <a:ea typeface="+mn-ea"/>
                <a:cs typeface="+mn-cs"/>
                <a:sym typeface="Helvetica"/>
              </a:defRPr>
            </a:pPr>
            <a:endParaRPr/>
          </a:p>
        </p:txBody>
      </p:sp>
      <p:sp>
        <p:nvSpPr>
          <p:cNvPr id="1078" name="Shape 1078"/>
          <p:cNvSpPr/>
          <p:nvPr/>
        </p:nvSpPr>
        <p:spPr>
          <a:xfrm>
            <a:off x="4692650" y="4794250"/>
            <a:ext cx="1295400" cy="2813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spcBef>
                <a:spcPts val="1200"/>
              </a:spcBef>
              <a:defRPr sz="2000">
                <a:solidFill>
                  <a:srgbClr val="000066"/>
                </a:solidFill>
                <a:latin typeface="Times New Roman Bold"/>
                <a:ea typeface="Times New Roman Bold"/>
                <a:cs typeface="Times New Roman Bold"/>
                <a:sym typeface="Times New Roman Bold"/>
              </a:defRPr>
            </a:lvl1pPr>
          </a:lstStyle>
          <a:p>
            <a:pPr lvl="0">
              <a:defRPr sz="1800">
                <a:solidFill>
                  <a:srgbClr val="000000"/>
                </a:solidFill>
              </a:defRPr>
            </a:pPr>
            <a:r>
              <a:rPr sz="2000">
                <a:solidFill>
                  <a:srgbClr val="000066"/>
                </a:solidFill>
              </a:rPr>
              <a:t>0,20 sec</a:t>
            </a:r>
          </a:p>
        </p:txBody>
      </p:sp>
      <p:pic>
        <p:nvPicPr>
          <p:cNvPr id="1079" name="image.png"/>
          <p:cNvPicPr/>
          <p:nvPr/>
        </p:nvPicPr>
        <p:blipFill>
          <a:blip r:embed="rId4">
            <a:extLst/>
          </a:blip>
          <a:stretch>
            <a:fillRect/>
          </a:stretch>
        </p:blipFill>
        <p:spPr>
          <a:xfrm>
            <a:off x="6721475" y="1828800"/>
            <a:ext cx="2424113" cy="3386138"/>
          </a:xfrm>
          <a:prstGeom prst="rect">
            <a:avLst/>
          </a:prstGeom>
          <a:ln w="12700">
            <a:miter lim="400000"/>
          </a:ln>
        </p:spPr>
      </p:pic>
      <p:sp>
        <p:nvSpPr>
          <p:cNvPr id="1080" name="Shape 1080"/>
          <p:cNvSpPr/>
          <p:nvPr/>
        </p:nvSpPr>
        <p:spPr>
          <a:xfrm>
            <a:off x="4846637" y="5824537"/>
            <a:ext cx="304801" cy="242888"/>
          </a:xfrm>
          <a:prstGeom prst="rect">
            <a:avLst/>
          </a:prstGeom>
          <a:ln w="25400">
            <a:solidFill/>
            <a:round/>
          </a:ln>
        </p:spPr>
        <p:txBody>
          <a:bodyPr lIns="0" tIns="0" rIns="0" bIns="0"/>
          <a:lstStyle/>
          <a:p>
            <a:pPr lvl="0">
              <a:defRPr sz="1800">
                <a:solidFill>
                  <a:srgbClr val="000000"/>
                </a:solidFill>
                <a:latin typeface="Arial"/>
                <a:ea typeface="Arial"/>
                <a:cs typeface="Arial"/>
                <a:sym typeface="Arial"/>
              </a:defRPr>
            </a:pPr>
            <a:endParaRPr/>
          </a:p>
        </p:txBody>
      </p:sp>
      <p:sp>
        <p:nvSpPr>
          <p:cNvPr id="1081" name="Shape 1081"/>
          <p:cNvSpPr/>
          <p:nvPr/>
        </p:nvSpPr>
        <p:spPr>
          <a:xfrm>
            <a:off x="5270500" y="5784850"/>
            <a:ext cx="1485900" cy="2569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spcBef>
                <a:spcPts val="900"/>
              </a:spcBef>
              <a:defRPr sz="1800">
                <a:solidFill>
                  <a:srgbClr val="000000"/>
                </a:solidFill>
              </a:defRPr>
            </a:pPr>
            <a:r>
              <a:rPr sz="1600">
                <a:solidFill>
                  <a:srgbClr val="000066"/>
                </a:solidFill>
                <a:latin typeface="Times New Roman Bold"/>
                <a:ea typeface="Times New Roman Bold"/>
                <a:cs typeface="Times New Roman Bold"/>
                <a:sym typeface="Times New Roman Bold"/>
              </a:rPr>
              <a:t>0,04 </a:t>
            </a:r>
            <a:r>
              <a:rPr>
                <a:solidFill>
                  <a:srgbClr val="000066"/>
                </a:solidFill>
                <a:latin typeface="Times New Roman Bold"/>
                <a:ea typeface="Times New Roman Bold"/>
                <a:cs typeface="Times New Roman Bold"/>
                <a:sym typeface="Times New Roman Bold"/>
              </a:rPr>
              <a:t>sec</a:t>
            </a:r>
          </a:p>
        </p:txBody>
      </p:sp>
    </p:spTree>
  </p:cSld>
  <p:clrMapOvr>
    <a:masterClrMapping/>
  </p:clrMapOvr>
  <p:transition xmlns:p14="http://schemas.microsoft.com/office/powerpoint/2010/mai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 name="Group 1085"/>
          <p:cNvGrpSpPr/>
          <p:nvPr/>
        </p:nvGrpSpPr>
        <p:grpSpPr>
          <a:xfrm>
            <a:off x="1981200" y="838200"/>
            <a:ext cx="6394450" cy="546100"/>
            <a:chOff x="0" y="0"/>
            <a:chExt cx="6394450" cy="546100"/>
          </a:xfrm>
        </p:grpSpPr>
        <p:sp>
          <p:nvSpPr>
            <p:cNvPr id="1083" name="Shape 1083"/>
            <p:cNvSpPr/>
            <p:nvPr/>
          </p:nvSpPr>
          <p:spPr>
            <a:xfrm>
              <a:off x="0" y="0"/>
              <a:ext cx="6394450" cy="546100"/>
            </a:xfrm>
            <a:prstGeom prst="rect">
              <a:avLst/>
            </a:prstGeom>
            <a:noFill/>
            <a:ln w="38100" cap="flat">
              <a:solidFill>
                <a:srgbClr val="000066"/>
              </a:solidFill>
              <a:prstDash val="solid"/>
              <a:round/>
            </a:ln>
            <a:effectLst/>
          </p:spPr>
          <p:txBody>
            <a:bodyPr wrap="square" lIns="0" tIns="0" rIns="0" bIns="0" numCol="1" anchor="ctr">
              <a:noAutofit/>
            </a:bodyPr>
            <a:lstStyle/>
            <a:p>
              <a:pPr lvl="0" algn="ctr">
                <a:defRPr sz="3600">
                  <a:solidFill>
                    <a:srgbClr val="000066"/>
                  </a:solidFill>
                  <a:latin typeface="Tahoma Negreta"/>
                  <a:ea typeface="Tahoma Negreta"/>
                  <a:cs typeface="Tahoma Negreta"/>
                  <a:sym typeface="Tahoma Negreta"/>
                </a:defRPr>
              </a:pPr>
              <a:endParaRPr/>
            </a:p>
          </p:txBody>
        </p:sp>
        <p:sp>
          <p:nvSpPr>
            <p:cNvPr id="1084" name="Shape 1084"/>
            <p:cNvSpPr/>
            <p:nvPr/>
          </p:nvSpPr>
          <p:spPr>
            <a:xfrm>
              <a:off x="0" y="0"/>
              <a:ext cx="6394450" cy="546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39687" algn="ctr">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a:solidFill>
                    <a:srgbClr val="000066"/>
                  </a:solidFill>
                </a:rPr>
                <a:t>Aritmie in età pediatrica</a:t>
              </a:r>
            </a:p>
          </p:txBody>
        </p:sp>
      </p:grpSp>
      <p:sp>
        <p:nvSpPr>
          <p:cNvPr id="1086" name="Shape 1086"/>
          <p:cNvSpPr/>
          <p:nvPr/>
        </p:nvSpPr>
        <p:spPr>
          <a:xfrm>
            <a:off x="1371600" y="2133600"/>
            <a:ext cx="8343900" cy="3479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573087" lvl="0" indent="-533400">
              <a:spcBef>
                <a:spcPts val="600"/>
              </a:spcBef>
              <a:buClr>
                <a:srgbClr val="000066"/>
              </a:buClr>
              <a:buSzPct val="100000"/>
              <a:buFont typeface="Tahoma"/>
              <a:buChar char="•"/>
              <a:defRPr sz="1800">
                <a:solidFill>
                  <a:srgbClr val="000000"/>
                </a:solidFill>
              </a:defRPr>
            </a:pPr>
            <a:r>
              <a:rPr sz="2800" dirty="0" err="1">
                <a:solidFill>
                  <a:srgbClr val="000066"/>
                </a:solidFill>
                <a:latin typeface="Tahoma Negreta"/>
                <a:ea typeface="Tahoma Negreta"/>
                <a:cs typeface="Tahoma Negreta"/>
                <a:sym typeface="Tahoma Negreta"/>
              </a:rPr>
              <a:t>Bradicardia</a:t>
            </a:r>
            <a:endParaRPr sz="2800" dirty="0">
              <a:solidFill>
                <a:srgbClr val="000066"/>
              </a:solidFill>
              <a:latin typeface="Tahoma Negreta"/>
              <a:ea typeface="Tahoma Negreta"/>
              <a:cs typeface="Tahoma Negreta"/>
              <a:sym typeface="Tahoma Negreta"/>
            </a:endParaRPr>
          </a:p>
          <a:p>
            <a:pPr marL="382587" lvl="0" indent="-342900">
              <a:spcBef>
                <a:spcPts val="600"/>
              </a:spcBef>
              <a:buClr>
                <a:srgbClr val="000066"/>
              </a:buClr>
              <a:buSzPct val="100000"/>
              <a:buFont typeface="Tahoma"/>
              <a:buChar char="•"/>
              <a:defRPr sz="1800">
                <a:solidFill>
                  <a:srgbClr val="000000"/>
                </a:solidFill>
              </a:defRPr>
            </a:pPr>
            <a:endParaRPr sz="2800" dirty="0">
              <a:solidFill>
                <a:srgbClr val="000066"/>
              </a:solidFill>
              <a:latin typeface="Tahoma Negreta"/>
              <a:ea typeface="Tahoma Negreta"/>
              <a:cs typeface="Tahoma Negreta"/>
              <a:sym typeface="Tahoma Negreta"/>
            </a:endParaRPr>
          </a:p>
          <a:p>
            <a:pPr marL="573087" lvl="0" indent="-533400">
              <a:spcBef>
                <a:spcPts val="600"/>
              </a:spcBef>
              <a:buClr>
                <a:srgbClr val="000066"/>
              </a:buClr>
              <a:buSzPct val="100000"/>
              <a:buFont typeface="Tahoma"/>
              <a:buChar char="•"/>
              <a:defRPr sz="1800">
                <a:solidFill>
                  <a:srgbClr val="000000"/>
                </a:solidFill>
              </a:defRPr>
            </a:pPr>
            <a:r>
              <a:rPr sz="2800" dirty="0" err="1">
                <a:solidFill>
                  <a:srgbClr val="000066"/>
                </a:solidFill>
                <a:latin typeface="Tahoma Negreta"/>
                <a:ea typeface="Tahoma Negreta"/>
                <a:cs typeface="Tahoma Negreta"/>
                <a:sym typeface="Tahoma Negreta"/>
              </a:rPr>
              <a:t>Tachicardia</a:t>
            </a:r>
            <a:r>
              <a:rPr sz="2800" dirty="0">
                <a:solidFill>
                  <a:srgbClr val="000066"/>
                </a:solidFill>
                <a:latin typeface="Tahoma Negreta"/>
                <a:ea typeface="Tahoma Negreta"/>
                <a:cs typeface="Tahoma Negreta"/>
                <a:sym typeface="Tahoma Negreta"/>
              </a:rPr>
              <a:t> a </a:t>
            </a:r>
            <a:r>
              <a:rPr sz="2800" dirty="0" err="1">
                <a:solidFill>
                  <a:srgbClr val="000066"/>
                </a:solidFill>
                <a:latin typeface="Tahoma Negreta"/>
                <a:ea typeface="Tahoma Negreta"/>
                <a:cs typeface="Tahoma Negreta"/>
                <a:sym typeface="Tahoma Negreta"/>
              </a:rPr>
              <a:t>complessi</a:t>
            </a:r>
            <a:r>
              <a:rPr sz="2800" dirty="0">
                <a:solidFill>
                  <a:srgbClr val="000066"/>
                </a:solidFill>
                <a:latin typeface="Tahoma Negreta"/>
                <a:ea typeface="Tahoma Negreta"/>
                <a:cs typeface="Tahoma Negreta"/>
                <a:sym typeface="Tahoma Negreta"/>
              </a:rPr>
              <a:t> "</a:t>
            </a:r>
            <a:r>
              <a:rPr sz="2800" dirty="0" err="1">
                <a:solidFill>
                  <a:srgbClr val="000066"/>
                </a:solidFill>
                <a:latin typeface="Tahoma Negreta"/>
                <a:ea typeface="Tahoma Negreta"/>
                <a:cs typeface="Tahoma Negreta"/>
                <a:sym typeface="Tahoma Negreta"/>
              </a:rPr>
              <a:t>stretti</a:t>
            </a:r>
            <a:r>
              <a:rPr sz="2800" dirty="0">
                <a:solidFill>
                  <a:srgbClr val="000066"/>
                </a:solidFill>
                <a:latin typeface="Tahoma Negreta"/>
                <a:ea typeface="Tahoma Negreta"/>
                <a:cs typeface="Tahoma Negreta"/>
                <a:sym typeface="Tahoma Negreta"/>
              </a:rPr>
              <a:t>"</a:t>
            </a:r>
          </a:p>
          <a:p>
            <a:pPr marL="342900" lvl="0" indent="-303212">
              <a:spcBef>
                <a:spcPts val="600"/>
              </a:spcBef>
              <a:defRPr sz="1800">
                <a:solidFill>
                  <a:srgbClr val="000000"/>
                </a:solidFill>
              </a:defRPr>
            </a:pPr>
            <a:r>
              <a:rPr sz="2800" dirty="0">
                <a:solidFill>
                  <a:srgbClr val="000066"/>
                </a:solidFill>
                <a:latin typeface="Tahoma Negreta"/>
                <a:ea typeface="Tahoma Negreta"/>
                <a:cs typeface="Tahoma Negreta"/>
                <a:sym typeface="Tahoma Negreta"/>
              </a:rPr>
              <a:t>	</a:t>
            </a:r>
            <a:r>
              <a:rPr lang="it-IT" sz="2800" dirty="0" smtClean="0">
                <a:solidFill>
                  <a:srgbClr val="000066"/>
                </a:solidFill>
                <a:latin typeface="Tahoma Negreta"/>
                <a:ea typeface="Tahoma Negreta"/>
                <a:cs typeface="Tahoma Negreta"/>
                <a:sym typeface="Tahoma Negreta"/>
              </a:rPr>
              <a:t>       </a:t>
            </a:r>
            <a:r>
              <a:rPr sz="2800" dirty="0" smtClean="0">
                <a:solidFill>
                  <a:srgbClr val="000066"/>
                </a:solidFill>
                <a:latin typeface="Tahoma Negreta"/>
                <a:ea typeface="Tahoma Negreta"/>
                <a:cs typeface="Tahoma Negreta"/>
                <a:sym typeface="Tahoma Negreta"/>
              </a:rPr>
              <a:t>(</a:t>
            </a:r>
            <a:r>
              <a:rPr sz="2800" dirty="0" err="1">
                <a:solidFill>
                  <a:srgbClr val="000066"/>
                </a:solidFill>
                <a:latin typeface="Tahoma Negreta"/>
                <a:ea typeface="Tahoma Negreta"/>
                <a:cs typeface="Tahoma Negreta"/>
                <a:sym typeface="Tahoma Negreta"/>
              </a:rPr>
              <a:t>Tachicardia</a:t>
            </a:r>
            <a:r>
              <a:rPr sz="2800" dirty="0">
                <a:solidFill>
                  <a:srgbClr val="000066"/>
                </a:solidFill>
                <a:latin typeface="Tahoma Negreta"/>
                <a:ea typeface="Tahoma Negreta"/>
                <a:cs typeface="Tahoma Negreta"/>
                <a:sym typeface="Tahoma Negreta"/>
              </a:rPr>
              <a:t> </a:t>
            </a:r>
            <a:r>
              <a:rPr sz="2800" dirty="0" err="1">
                <a:solidFill>
                  <a:srgbClr val="000066"/>
                </a:solidFill>
                <a:latin typeface="Tahoma Negreta"/>
                <a:ea typeface="Tahoma Negreta"/>
                <a:cs typeface="Tahoma Negreta"/>
                <a:sym typeface="Tahoma Negreta"/>
              </a:rPr>
              <a:t>sinusale</a:t>
            </a:r>
            <a:r>
              <a:rPr sz="2800" dirty="0">
                <a:solidFill>
                  <a:srgbClr val="000066"/>
                </a:solidFill>
                <a:latin typeface="Tahoma Negreta"/>
                <a:ea typeface="Tahoma Negreta"/>
                <a:cs typeface="Tahoma Negreta"/>
                <a:sym typeface="Tahoma Negreta"/>
              </a:rPr>
              <a:t> - T.S.V.)</a:t>
            </a:r>
          </a:p>
          <a:p>
            <a:pPr marL="382587" lvl="0" indent="-342900">
              <a:spcBef>
                <a:spcPts val="600"/>
              </a:spcBef>
              <a:buClr>
                <a:srgbClr val="000066"/>
              </a:buClr>
              <a:buSzPct val="100000"/>
              <a:buFont typeface="Tahoma"/>
              <a:buChar char="•"/>
              <a:defRPr sz="1800">
                <a:solidFill>
                  <a:srgbClr val="000000"/>
                </a:solidFill>
              </a:defRPr>
            </a:pPr>
            <a:endParaRPr sz="2800" dirty="0">
              <a:solidFill>
                <a:srgbClr val="000066"/>
              </a:solidFill>
              <a:latin typeface="Tahoma Negreta"/>
              <a:ea typeface="Tahoma Negreta"/>
              <a:cs typeface="Tahoma Negreta"/>
              <a:sym typeface="Tahoma Negreta"/>
            </a:endParaRPr>
          </a:p>
          <a:p>
            <a:pPr marL="573087" lvl="0" indent="-533400">
              <a:spcBef>
                <a:spcPts val="600"/>
              </a:spcBef>
              <a:buClr>
                <a:srgbClr val="000066"/>
              </a:buClr>
              <a:buSzPct val="100000"/>
              <a:buFont typeface="Tahoma"/>
              <a:buChar char="•"/>
              <a:defRPr sz="1800">
                <a:solidFill>
                  <a:srgbClr val="000000"/>
                </a:solidFill>
              </a:defRPr>
            </a:pPr>
            <a:r>
              <a:rPr sz="2800" dirty="0" err="1">
                <a:solidFill>
                  <a:srgbClr val="000066"/>
                </a:solidFill>
                <a:latin typeface="Tahoma Negreta"/>
                <a:ea typeface="Tahoma Negreta"/>
                <a:cs typeface="Tahoma Negreta"/>
                <a:sym typeface="Tahoma Negreta"/>
              </a:rPr>
              <a:t>Tachicardia</a:t>
            </a:r>
            <a:r>
              <a:rPr sz="2800" dirty="0">
                <a:solidFill>
                  <a:srgbClr val="000066"/>
                </a:solidFill>
                <a:latin typeface="Tahoma Negreta"/>
                <a:ea typeface="Tahoma Negreta"/>
                <a:cs typeface="Tahoma Negreta"/>
                <a:sym typeface="Tahoma Negreta"/>
              </a:rPr>
              <a:t> a </a:t>
            </a:r>
            <a:r>
              <a:rPr sz="2800" dirty="0" err="1">
                <a:solidFill>
                  <a:srgbClr val="000066"/>
                </a:solidFill>
                <a:latin typeface="Tahoma Negreta"/>
                <a:ea typeface="Tahoma Negreta"/>
                <a:cs typeface="Tahoma Negreta"/>
                <a:sym typeface="Tahoma Negreta"/>
              </a:rPr>
              <a:t>complessi</a:t>
            </a:r>
            <a:r>
              <a:rPr sz="2800" dirty="0">
                <a:solidFill>
                  <a:srgbClr val="000066"/>
                </a:solidFill>
                <a:latin typeface="Tahoma Negreta"/>
                <a:ea typeface="Tahoma Negreta"/>
                <a:cs typeface="Tahoma Negreta"/>
                <a:sym typeface="Tahoma Negreta"/>
              </a:rPr>
              <a:t> "</a:t>
            </a:r>
            <a:r>
              <a:rPr sz="2800" dirty="0" err="1">
                <a:solidFill>
                  <a:srgbClr val="000066"/>
                </a:solidFill>
                <a:latin typeface="Tahoma Negreta"/>
                <a:ea typeface="Tahoma Negreta"/>
                <a:cs typeface="Tahoma Negreta"/>
                <a:sym typeface="Tahoma Negreta"/>
              </a:rPr>
              <a:t>larghi</a:t>
            </a:r>
            <a:r>
              <a:rPr sz="2800" dirty="0">
                <a:solidFill>
                  <a:srgbClr val="000066"/>
                </a:solidFill>
                <a:latin typeface="Tahoma Negreta"/>
                <a:ea typeface="Tahoma Negreta"/>
                <a:cs typeface="Tahoma Negreta"/>
                <a:sym typeface="Tahoma Negreta"/>
              </a:rPr>
              <a:t>” </a:t>
            </a:r>
          </a:p>
          <a:p>
            <a:pPr marL="342900" lvl="0" indent="-303212">
              <a:spcBef>
                <a:spcPts val="600"/>
              </a:spcBef>
              <a:defRPr sz="1800">
                <a:solidFill>
                  <a:srgbClr val="000000"/>
                </a:solidFill>
              </a:defRPr>
            </a:pPr>
            <a:r>
              <a:rPr sz="2800" dirty="0">
                <a:solidFill>
                  <a:srgbClr val="000066"/>
                </a:solidFill>
                <a:latin typeface="Tahoma Negreta"/>
                <a:ea typeface="Tahoma Negreta"/>
                <a:cs typeface="Tahoma Negreta"/>
                <a:sym typeface="Tahoma Negreta"/>
              </a:rPr>
              <a:t>	</a:t>
            </a:r>
            <a:r>
              <a:rPr lang="it-IT" sz="2800" dirty="0" smtClean="0">
                <a:solidFill>
                  <a:srgbClr val="000066"/>
                </a:solidFill>
                <a:latin typeface="Tahoma Negreta"/>
                <a:ea typeface="Tahoma Negreta"/>
                <a:cs typeface="Tahoma Negreta"/>
                <a:sym typeface="Tahoma Negreta"/>
              </a:rPr>
              <a:t>       </a:t>
            </a:r>
            <a:r>
              <a:rPr sz="2800" dirty="0" smtClean="0">
                <a:solidFill>
                  <a:srgbClr val="000066"/>
                </a:solidFill>
                <a:latin typeface="Tahoma Negreta"/>
                <a:ea typeface="Tahoma Negreta"/>
                <a:cs typeface="Tahoma Negreta"/>
                <a:sym typeface="Tahoma Negreta"/>
              </a:rPr>
              <a:t>(</a:t>
            </a:r>
            <a:r>
              <a:rPr sz="2800" dirty="0" err="1">
                <a:solidFill>
                  <a:srgbClr val="000066"/>
                </a:solidFill>
                <a:latin typeface="Tahoma Negreta"/>
                <a:ea typeface="Tahoma Negreta"/>
                <a:cs typeface="Tahoma Negreta"/>
                <a:sym typeface="Tahoma Negreta"/>
              </a:rPr>
              <a:t>sospetta</a:t>
            </a:r>
            <a:r>
              <a:rPr sz="2800" dirty="0">
                <a:solidFill>
                  <a:srgbClr val="000066"/>
                </a:solidFill>
                <a:latin typeface="Tahoma Negreta"/>
                <a:ea typeface="Tahoma Negreta"/>
                <a:cs typeface="Tahoma Negreta"/>
                <a:sym typeface="Tahoma Negreta"/>
              </a:rPr>
              <a:t> T.V. </a:t>
            </a:r>
            <a:r>
              <a:rPr sz="2800" dirty="0" err="1">
                <a:solidFill>
                  <a:srgbClr val="000066"/>
                </a:solidFill>
                <a:latin typeface="Tahoma Negreta"/>
                <a:ea typeface="Tahoma Negreta"/>
                <a:cs typeface="Tahoma Negreta"/>
                <a:sym typeface="Tahoma Negreta"/>
              </a:rPr>
              <a:t>sino</a:t>
            </a:r>
            <a:r>
              <a:rPr sz="2800" dirty="0">
                <a:solidFill>
                  <a:srgbClr val="000066"/>
                </a:solidFill>
                <a:latin typeface="Tahoma Negreta"/>
                <a:ea typeface="Tahoma Negreta"/>
                <a:cs typeface="Tahoma Negreta"/>
                <a:sym typeface="Tahoma Negreta"/>
              </a:rPr>
              <a:t> a </a:t>
            </a:r>
            <a:r>
              <a:rPr sz="2800" dirty="0" err="1">
                <a:solidFill>
                  <a:srgbClr val="000066"/>
                </a:solidFill>
                <a:latin typeface="Tahoma Negreta"/>
                <a:ea typeface="Tahoma Negreta"/>
                <a:cs typeface="Tahoma Negreta"/>
                <a:sym typeface="Tahoma Negreta"/>
              </a:rPr>
              <a:t>prova</a:t>
            </a:r>
            <a:r>
              <a:rPr sz="2800" dirty="0">
                <a:solidFill>
                  <a:srgbClr val="000066"/>
                </a:solidFill>
                <a:latin typeface="Tahoma Negreta"/>
                <a:ea typeface="Tahoma Negreta"/>
                <a:cs typeface="Tahoma Negreta"/>
                <a:sym typeface="Tahoma Negreta"/>
              </a:rPr>
              <a:t> </a:t>
            </a:r>
            <a:r>
              <a:rPr sz="2800" dirty="0" err="1">
                <a:solidFill>
                  <a:srgbClr val="000066"/>
                </a:solidFill>
                <a:latin typeface="Tahoma Negreta"/>
                <a:ea typeface="Tahoma Negreta"/>
                <a:cs typeface="Tahoma Negreta"/>
                <a:sym typeface="Tahoma Negreta"/>
              </a:rPr>
              <a:t>contraria</a:t>
            </a:r>
            <a:r>
              <a:rPr sz="2800" dirty="0">
                <a:solidFill>
                  <a:srgbClr val="000066"/>
                </a:solidFill>
                <a:latin typeface="Tahoma Negreta"/>
                <a:ea typeface="Tahoma Negreta"/>
                <a:cs typeface="Tahoma Negreta"/>
                <a:sym typeface="Tahoma Negreta"/>
              </a:rPr>
              <a:t>)</a:t>
            </a:r>
          </a:p>
        </p:txBody>
      </p:sp>
    </p:spTree>
  </p:cSld>
  <p:clrMapOvr>
    <a:masterClrMapping/>
  </p:clrMapOvr>
  <p:transition xmlns:p14="http://schemas.microsoft.com/office/powerpoint/2010/mai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Shape 896"/>
          <p:cNvSpPr/>
          <p:nvPr/>
        </p:nvSpPr>
        <p:spPr>
          <a:xfrm>
            <a:off x="751012" y="4653136"/>
            <a:ext cx="8640763" cy="523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dirty="0">
                <a:solidFill>
                  <a:srgbClr val="000066"/>
                </a:solidFill>
              </a:rPr>
              <a:t>Monitorare le variazioni nel tempo!</a:t>
            </a:r>
          </a:p>
        </p:txBody>
      </p:sp>
      <p:sp>
        <p:nvSpPr>
          <p:cNvPr id="897" name="Shape 897"/>
          <p:cNvSpPr/>
          <p:nvPr/>
        </p:nvSpPr>
        <p:spPr>
          <a:xfrm>
            <a:off x="2982912" y="279935"/>
            <a:ext cx="4438376" cy="1132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400">
                <a:solidFill>
                  <a:srgbClr val="11178D"/>
                </a:solidFill>
                <a:latin typeface="Tahoma Negreta"/>
                <a:ea typeface="Tahoma Negreta"/>
                <a:cs typeface="Tahoma Negreta"/>
                <a:sym typeface="Tahoma Negreta"/>
              </a:defRPr>
            </a:lvl1pPr>
          </a:lstStyle>
          <a:p>
            <a:pPr lvl="0">
              <a:defRPr sz="1800">
                <a:solidFill>
                  <a:srgbClr val="000000"/>
                </a:solidFill>
              </a:defRPr>
            </a:pPr>
            <a:r>
              <a:rPr sz="3400" dirty="0">
                <a:solidFill>
                  <a:srgbClr val="11178D"/>
                </a:solidFill>
              </a:rPr>
              <a:t>Frequenza cardiaca</a:t>
            </a:r>
          </a:p>
        </p:txBody>
      </p:sp>
      <p:sp>
        <p:nvSpPr>
          <p:cNvPr id="898" name="Shape 898"/>
          <p:cNvSpPr/>
          <p:nvPr/>
        </p:nvSpPr>
        <p:spPr>
          <a:xfrm>
            <a:off x="1398587" y="1772717"/>
            <a:ext cx="7993063" cy="863601"/>
          </a:xfrm>
          <a:prstGeom prst="rect">
            <a:avLst/>
          </a:prstGeom>
          <a:solidFill>
            <a:srgbClr val="EAEAEA"/>
          </a:solidFill>
          <a:ln w="12700">
            <a:miter lim="400000"/>
          </a:ln>
        </p:spPr>
        <p:txBody>
          <a:bodyPr lIns="0" tIns="0" rIns="0" bIns="0" anchor="ctr"/>
          <a:lstStyle/>
          <a:p>
            <a:pPr lvl="0">
              <a:defRPr>
                <a:solidFill>
                  <a:srgbClr val="FFFF00"/>
                </a:solidFill>
                <a:latin typeface="Times New Roman"/>
                <a:ea typeface="Times New Roman"/>
                <a:cs typeface="Times New Roman"/>
                <a:sym typeface="Times New Roman"/>
              </a:defRPr>
            </a:pPr>
            <a:endParaRPr/>
          </a:p>
        </p:txBody>
      </p:sp>
      <p:sp>
        <p:nvSpPr>
          <p:cNvPr id="6" name="ZoneTexte 10"/>
          <p:cNvSpPr txBox="1">
            <a:spLocks noChangeArrowheads="1"/>
          </p:cNvSpPr>
          <p:nvPr/>
        </p:nvSpPr>
        <p:spPr bwMode="auto">
          <a:xfrm>
            <a:off x="390973" y="3573016"/>
            <a:ext cx="93610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 typeface="Arial"/>
              <a:buChar char="•"/>
            </a:pPr>
            <a:r>
              <a:rPr lang="nl-BE" b="1" dirty="0">
                <a:solidFill>
                  <a:srgbClr val="2E2E8B"/>
                </a:solidFill>
                <a:latin typeface="Tahoma"/>
                <a:cs typeface="Tahoma"/>
              </a:rPr>
              <a:t>Valori anormali ~ insufficienza cardiaca (precoce)</a:t>
            </a:r>
          </a:p>
          <a:p>
            <a:pPr marL="342900" indent="-342900" eaLnBrk="1" hangingPunct="1">
              <a:buFont typeface="Arial"/>
              <a:buChar char="•"/>
            </a:pPr>
            <a:r>
              <a:rPr lang="nl-BE" b="1" dirty="0">
                <a:solidFill>
                  <a:srgbClr val="2E2E8B"/>
                </a:solidFill>
                <a:latin typeface="Tahoma"/>
                <a:cs typeface="Tahoma"/>
              </a:rPr>
              <a:t>Ma varia anche con età, agitazione, dolore, temperatura</a:t>
            </a:r>
            <a:r>
              <a:rPr lang="fr-FR" b="1" dirty="0">
                <a:solidFill>
                  <a:srgbClr val="2E2E8B"/>
                </a:solidFill>
                <a:latin typeface="Tahoma"/>
                <a:cs typeface="Tahoma"/>
              </a:rPr>
              <a:t> </a:t>
            </a:r>
          </a:p>
        </p:txBody>
      </p:sp>
      <p:graphicFrame>
        <p:nvGraphicFramePr>
          <p:cNvPr id="7" name="Tableau 9"/>
          <p:cNvGraphicFramePr>
            <a:graphicFrameLocks noGrp="1"/>
          </p:cNvGraphicFramePr>
          <p:nvPr>
            <p:extLst/>
          </p:nvPr>
        </p:nvGraphicFramePr>
        <p:xfrm>
          <a:off x="1543100" y="5445224"/>
          <a:ext cx="6883400" cy="1280160"/>
        </p:xfrm>
        <a:graphic>
          <a:graphicData uri="http://schemas.openxmlformats.org/drawingml/2006/table">
            <a:tbl>
              <a:tblPr/>
              <a:tblGrid>
                <a:gridCol w="1778000"/>
                <a:gridCol w="2811463"/>
                <a:gridCol w="2293937"/>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200" b="1" i="0" u="none" strike="noStrike" cap="none" normalizeH="0" baseline="0" dirty="0" smtClean="0">
                        <a:ln>
                          <a:noFill/>
                        </a:ln>
                        <a:solidFill>
                          <a:srgbClr val="FFFFFF"/>
                        </a:solidFill>
                        <a:effectLst/>
                        <a:latin typeface="Tahoma"/>
                        <a:ea typeface="ＭＳ Ｐゴシック" pitchFamily="34" charset="-128"/>
                        <a:cs typeface="Tahom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dirty="0" err="1" smtClean="0">
                          <a:ln>
                            <a:noFill/>
                          </a:ln>
                          <a:solidFill>
                            <a:srgbClr val="FFFFFF"/>
                          </a:solidFill>
                          <a:effectLst/>
                          <a:latin typeface="Tahoma"/>
                          <a:ea typeface="ＭＳ Ｐゴシック" pitchFamily="34" charset="-128"/>
                          <a:cs typeface="Tahoma"/>
                        </a:rPr>
                        <a:t>Bradicardia</a:t>
                      </a:r>
                      <a:endParaRPr kumimoji="0" lang="fr-FR" sz="2200" b="1" i="0" u="none" strike="noStrike" cap="none" normalizeH="0" baseline="0" dirty="0" smtClean="0">
                        <a:ln>
                          <a:noFill/>
                        </a:ln>
                        <a:solidFill>
                          <a:srgbClr val="FFFFFF"/>
                        </a:solidFill>
                        <a:effectLst/>
                        <a:latin typeface="Tahoma"/>
                        <a:ea typeface="ＭＳ Ｐゴシック" pitchFamily="34" charset="-128"/>
                        <a:cs typeface="Tahom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dirty="0" err="1" smtClean="0">
                          <a:ln>
                            <a:noFill/>
                          </a:ln>
                          <a:solidFill>
                            <a:srgbClr val="FFFFFF"/>
                          </a:solidFill>
                          <a:effectLst/>
                          <a:latin typeface="Tahoma"/>
                          <a:ea typeface="ＭＳ Ｐゴシック" pitchFamily="34" charset="-128"/>
                          <a:cs typeface="Tahoma"/>
                        </a:rPr>
                        <a:t>Tachicardia</a:t>
                      </a:r>
                      <a:endParaRPr kumimoji="0" lang="fr-FR" sz="2200" b="1" i="0" u="none" strike="noStrike" cap="none" normalizeH="0" baseline="0" dirty="0" smtClean="0">
                        <a:ln>
                          <a:noFill/>
                        </a:ln>
                        <a:solidFill>
                          <a:srgbClr val="FFFFFF"/>
                        </a:solidFill>
                        <a:effectLst/>
                        <a:latin typeface="Tahoma"/>
                        <a:ea typeface="ＭＳ Ｐゴシック" pitchFamily="34" charset="-128"/>
                        <a:cs typeface="Tahom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dirty="0" smtClean="0">
                          <a:ln>
                            <a:noFill/>
                          </a:ln>
                          <a:solidFill>
                            <a:srgbClr val="00447A"/>
                          </a:solidFill>
                          <a:effectLst/>
                          <a:latin typeface="Tahoma"/>
                          <a:ea typeface="ＭＳ Ｐゴシック" pitchFamily="34" charset="-128"/>
                          <a:cs typeface="Tahoma"/>
                        </a:rPr>
                        <a:t>&lt; 1 </a:t>
                      </a:r>
                      <a:r>
                        <a:rPr kumimoji="0" lang="fr-FR" sz="2200" b="1" i="0" u="none" strike="noStrike" cap="none" normalizeH="0" baseline="0" dirty="0" err="1" smtClean="0">
                          <a:ln>
                            <a:noFill/>
                          </a:ln>
                          <a:solidFill>
                            <a:srgbClr val="00447A"/>
                          </a:solidFill>
                          <a:effectLst/>
                          <a:latin typeface="Tahoma"/>
                          <a:ea typeface="ＭＳ Ｐゴシック" pitchFamily="34" charset="-128"/>
                          <a:cs typeface="Tahoma"/>
                        </a:rPr>
                        <a:t>anno</a:t>
                      </a:r>
                      <a:endParaRPr kumimoji="0" lang="fr-FR" sz="2200" b="1" i="0" u="none" strike="noStrike" cap="none" normalizeH="0" baseline="0" dirty="0" smtClean="0">
                        <a:ln>
                          <a:noFill/>
                        </a:ln>
                        <a:solidFill>
                          <a:srgbClr val="00447A"/>
                        </a:solidFill>
                        <a:effectLst/>
                        <a:latin typeface="Tahoma"/>
                        <a:ea typeface="ＭＳ Ｐゴシック" pitchFamily="34" charset="-128"/>
                        <a:cs typeface="Tahom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D8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smtClean="0">
                          <a:ln>
                            <a:noFill/>
                          </a:ln>
                          <a:solidFill>
                            <a:srgbClr val="00447A"/>
                          </a:solidFill>
                          <a:effectLst/>
                          <a:latin typeface="Tahoma"/>
                          <a:ea typeface="ＭＳ Ｐゴシック" pitchFamily="34" charset="-128"/>
                          <a:cs typeface="Tahoma"/>
                        </a:rPr>
                        <a:t>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D8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smtClean="0">
                          <a:ln>
                            <a:noFill/>
                          </a:ln>
                          <a:solidFill>
                            <a:srgbClr val="00447A"/>
                          </a:solidFill>
                          <a:effectLst/>
                          <a:latin typeface="Tahoma"/>
                          <a:ea typeface="ＭＳ Ｐゴシック" pitchFamily="34" charset="-128"/>
                          <a:cs typeface="Tahoma"/>
                        </a:rPr>
                        <a:t>180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D8CC"/>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dirty="0" smtClean="0">
                          <a:ln>
                            <a:noFill/>
                          </a:ln>
                          <a:solidFill>
                            <a:srgbClr val="00447A"/>
                          </a:solidFill>
                          <a:effectLst/>
                          <a:latin typeface="Tahoma"/>
                          <a:ea typeface="ＭＳ Ｐゴシック" pitchFamily="34" charset="-128"/>
                          <a:cs typeface="Tahoma"/>
                        </a:rPr>
                        <a:t>&gt; 1 </a:t>
                      </a:r>
                      <a:r>
                        <a:rPr kumimoji="0" lang="fr-FR" sz="2200" b="1" i="0" u="none" strike="noStrike" cap="none" normalizeH="0" baseline="0" dirty="0" err="1" smtClean="0">
                          <a:ln>
                            <a:noFill/>
                          </a:ln>
                          <a:solidFill>
                            <a:srgbClr val="00447A"/>
                          </a:solidFill>
                          <a:effectLst/>
                          <a:latin typeface="Tahoma"/>
                          <a:ea typeface="ＭＳ Ｐゴシック" pitchFamily="34" charset="-128"/>
                          <a:cs typeface="Tahoma"/>
                        </a:rPr>
                        <a:t>anno</a:t>
                      </a:r>
                      <a:endParaRPr kumimoji="0" lang="fr-FR" sz="2200" b="1" i="0" u="none" strike="noStrike" cap="none" normalizeH="0" baseline="0" dirty="0" smtClean="0">
                        <a:ln>
                          <a:noFill/>
                        </a:ln>
                        <a:solidFill>
                          <a:srgbClr val="00447A"/>
                        </a:solidFill>
                        <a:effectLst/>
                        <a:latin typeface="Tahoma"/>
                        <a:ea typeface="ＭＳ Ｐゴシック" pitchFamily="34" charset="-128"/>
                        <a:cs typeface="Tahom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smtClean="0">
                          <a:ln>
                            <a:noFill/>
                          </a:ln>
                          <a:solidFill>
                            <a:srgbClr val="00447A"/>
                          </a:solidFill>
                          <a:effectLst/>
                          <a:latin typeface="Tahoma"/>
                          <a:ea typeface="ＭＳ Ｐゴシック" pitchFamily="34" charset="-128"/>
                          <a:cs typeface="Tahoma"/>
                        </a:rPr>
                        <a:t>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dirty="0" smtClean="0">
                          <a:ln>
                            <a:noFill/>
                          </a:ln>
                          <a:solidFill>
                            <a:srgbClr val="00447A"/>
                          </a:solidFill>
                          <a:effectLst/>
                          <a:latin typeface="Tahoma"/>
                          <a:ea typeface="ＭＳ Ｐゴシック" pitchFamily="34" charset="-128"/>
                          <a:cs typeface="Tahoma"/>
                        </a:rPr>
                        <a:t>160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DE7"/>
                    </a:solidFill>
                  </a:tcPr>
                </a:tc>
              </a:tr>
            </a:tbl>
          </a:graphicData>
        </a:graphic>
      </p:graphicFrame>
      <p:graphicFrame>
        <p:nvGraphicFramePr>
          <p:cNvPr id="8" name="Table 900"/>
          <p:cNvGraphicFramePr/>
          <p:nvPr>
            <p:extLst/>
          </p:nvPr>
        </p:nvGraphicFramePr>
        <p:xfrm>
          <a:off x="1759124" y="1268760"/>
          <a:ext cx="6983412" cy="1931987"/>
        </p:xfrm>
        <a:graphic>
          <a:graphicData uri="http://schemas.openxmlformats.org/drawingml/2006/table">
            <a:tbl>
              <a:tblPr>
                <a:tableStyleId>{4C3C2611-4C71-4FC5-86AE-919BDF0F9419}</a:tableStyleId>
              </a:tblPr>
              <a:tblGrid>
                <a:gridCol w="1600200"/>
                <a:gridCol w="2030412"/>
                <a:gridCol w="1676400"/>
                <a:gridCol w="1676400"/>
              </a:tblGrid>
              <a:tr h="503237">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ETA’</a:t>
                      </a:r>
                    </a:p>
                  </a:txBody>
                  <a:tcPr marL="45720" marR="45720" anchor="ctr" horzOverflow="overflow">
                    <a:lnL w="38100">
                      <a:solidFill>
                        <a:srgbClr val="FFFF00"/>
                      </a:solidFill>
                      <a:round/>
                    </a:lnL>
                    <a:lnR w="12700">
                      <a:solidFill>
                        <a:srgbClr val="FFFF00"/>
                      </a:solidFill>
                      <a:round/>
                    </a:lnR>
                    <a:lnT w="381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&gt;30 giorni</a:t>
                      </a:r>
                    </a:p>
                  </a:txBody>
                  <a:tcPr marL="45720" marR="45720" horzOverflow="overflow">
                    <a:lnL w="12700">
                      <a:solidFill>
                        <a:srgbClr val="FFFF00"/>
                      </a:solidFill>
                      <a:round/>
                    </a:lnL>
                    <a:lnR w="12700">
                      <a:solidFill>
                        <a:srgbClr val="FFFF00"/>
                      </a:solidFill>
                      <a:round/>
                    </a:lnR>
                    <a:lnT w="381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5 anni</a:t>
                      </a:r>
                    </a:p>
                  </a:txBody>
                  <a:tcPr marL="45720" marR="45720" horzOverflow="overflow">
                    <a:lnL w="12700">
                      <a:solidFill>
                        <a:srgbClr val="FFFF00"/>
                      </a:solidFill>
                      <a:round/>
                    </a:lnL>
                    <a:lnR w="12700">
                      <a:solidFill>
                        <a:srgbClr val="FFFF00"/>
                      </a:solidFill>
                      <a:round/>
                    </a:lnR>
                    <a:lnT w="381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14 anni</a:t>
                      </a:r>
                    </a:p>
                  </a:txBody>
                  <a:tcPr marL="45720" marR="45720" anchor="ctr" horzOverflow="overflow">
                    <a:lnL w="12700">
                      <a:solidFill>
                        <a:srgbClr val="FFFF00"/>
                      </a:solidFill>
                      <a:round/>
                    </a:lnL>
                    <a:lnR w="38100">
                      <a:solidFill>
                        <a:srgbClr val="FFFF00"/>
                      </a:solidFill>
                      <a:round/>
                    </a:lnR>
                    <a:lnT w="38100">
                      <a:solidFill>
                        <a:srgbClr val="FFFF00"/>
                      </a:solidFill>
                      <a:round/>
                    </a:lnT>
                    <a:lnB w="12700">
                      <a:solidFill>
                        <a:srgbClr val="FFFF00"/>
                      </a:solidFill>
                      <a:round/>
                    </a:lnB>
                    <a:noFill/>
                  </a:tcPr>
                </a:tc>
              </a:tr>
              <a:tr h="476250">
                <a:tc>
                  <a:txBody>
                    <a:bodyPr/>
                    <a:lstStyle/>
                    <a:p>
                      <a:pPr lvl="0">
                        <a:spcBef>
                          <a:spcPts val="700"/>
                        </a:spcBef>
                        <a:defRPr sz="1800" b="0" i="0">
                          <a:solidFill>
                            <a:srgbClr val="000000"/>
                          </a:solidFill>
                        </a:defRPr>
                      </a:pPr>
                      <a:r>
                        <a:rPr sz="2400">
                          <a:solidFill>
                            <a:srgbClr val="000066"/>
                          </a:solidFill>
                          <a:latin typeface="Tahoma Negreta"/>
                          <a:ea typeface="Tahoma Negreta"/>
                          <a:cs typeface="Tahoma Negreta"/>
                          <a:sym typeface="Tahoma Negreta"/>
                        </a:rPr>
                        <a:t>FR</a:t>
                      </a:r>
                    </a:p>
                  </a:txBody>
                  <a:tcPr marL="45720" marR="45720" horzOverflow="overflow">
                    <a:lnL w="381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400">
                          <a:solidFill>
                            <a:srgbClr val="000066"/>
                          </a:solidFill>
                          <a:latin typeface="Tahoma Negreta"/>
                          <a:ea typeface="Tahoma Negreta"/>
                          <a:cs typeface="Tahoma Negreta"/>
                          <a:sym typeface="Tahoma Negreta"/>
                        </a:rPr>
                        <a:t>30</a:t>
                      </a:r>
                    </a:p>
                  </a:txBody>
                  <a:tcPr marL="45720" marR="45720" horzOverflow="overflow">
                    <a:lnL w="127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400" dirty="0">
                          <a:solidFill>
                            <a:srgbClr val="000066"/>
                          </a:solidFill>
                          <a:latin typeface="Tahoma Negreta"/>
                          <a:ea typeface="Tahoma Negreta"/>
                          <a:cs typeface="Tahoma Negreta"/>
                          <a:sym typeface="Tahoma Negreta"/>
                        </a:rPr>
                        <a:t>20</a:t>
                      </a:r>
                    </a:p>
                  </a:txBody>
                  <a:tcPr marL="45720" marR="45720" horzOverflow="overflow">
                    <a:lnL w="127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400">
                          <a:solidFill>
                            <a:srgbClr val="000066"/>
                          </a:solidFill>
                          <a:latin typeface="Tahoma Negreta"/>
                          <a:ea typeface="Tahoma Negreta"/>
                          <a:cs typeface="Tahoma Negreta"/>
                          <a:sym typeface="Tahoma Negreta"/>
                        </a:rPr>
                        <a:t>14</a:t>
                      </a:r>
                    </a:p>
                  </a:txBody>
                  <a:tcPr marL="45720" marR="45720" anchor="ctr" horzOverflow="overflow">
                    <a:lnL w="12700">
                      <a:solidFill>
                        <a:srgbClr val="FFFF00"/>
                      </a:solidFill>
                      <a:round/>
                    </a:lnL>
                    <a:lnR w="38100">
                      <a:solidFill>
                        <a:srgbClr val="FFFF00"/>
                      </a:solidFill>
                      <a:round/>
                    </a:lnR>
                    <a:lnT w="12700">
                      <a:solidFill>
                        <a:srgbClr val="FFFF00"/>
                      </a:solidFill>
                      <a:round/>
                    </a:lnT>
                    <a:lnB w="12700">
                      <a:solidFill>
                        <a:srgbClr val="FFFF00"/>
                      </a:solidFill>
                      <a:round/>
                    </a:lnB>
                    <a:noFill/>
                  </a:tcPr>
                </a:tc>
              </a:tr>
              <a:tr h="476250">
                <a:tc>
                  <a:txBody>
                    <a:bodyPr/>
                    <a:lstStyle/>
                    <a:p>
                      <a:pPr lvl="0">
                        <a:spcBef>
                          <a:spcPts val="700"/>
                        </a:spcBef>
                        <a:defRPr sz="1800" b="0" i="0">
                          <a:solidFill>
                            <a:srgbClr val="000000"/>
                          </a:solidFill>
                        </a:defRPr>
                      </a:pPr>
                      <a:endParaRPr/>
                    </a:p>
                  </a:txBody>
                  <a:tcPr marL="45720" marR="45720" horzOverflow="overflow">
                    <a:lnL w="381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endParaRPr/>
                    </a:p>
                  </a:txBody>
                  <a:tcPr marL="45720" marR="45720" horzOverflow="overflow">
                    <a:lnL w="127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1800" dirty="0">
                          <a:solidFill>
                            <a:srgbClr val="000066"/>
                          </a:solidFill>
                          <a:latin typeface="Tahoma Negreta"/>
                          <a:ea typeface="Tahoma Negreta"/>
                          <a:cs typeface="Tahoma Negreta"/>
                          <a:sym typeface="Tahoma Negreta"/>
                        </a:rPr>
                        <a:t>X5</a:t>
                      </a:r>
                    </a:p>
                  </a:txBody>
                  <a:tcPr marL="45720" marR="45720" horzOverflow="overflow">
                    <a:lnL w="127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1800" dirty="0">
                          <a:solidFill>
                            <a:srgbClr val="000066"/>
                          </a:solidFill>
                          <a:latin typeface="Tahoma Negreta"/>
                          <a:ea typeface="Tahoma Negreta"/>
                          <a:cs typeface="Tahoma Negreta"/>
                          <a:sym typeface="Tahoma Negreta"/>
                        </a:rPr>
                        <a:t>X5</a:t>
                      </a:r>
                    </a:p>
                  </a:txBody>
                  <a:tcPr marL="45720" marR="45720" anchor="ctr" horzOverflow="overflow">
                    <a:lnL w="12700">
                      <a:solidFill>
                        <a:srgbClr val="FFFF00"/>
                      </a:solidFill>
                      <a:round/>
                    </a:lnL>
                    <a:lnR w="38100">
                      <a:solidFill>
                        <a:srgbClr val="FFFF00"/>
                      </a:solidFill>
                      <a:round/>
                    </a:lnR>
                    <a:lnT w="12700">
                      <a:solidFill>
                        <a:srgbClr val="FFFF00"/>
                      </a:solidFill>
                      <a:round/>
                    </a:lnT>
                    <a:lnB w="12700">
                      <a:solidFill>
                        <a:srgbClr val="FFFF00"/>
                      </a:solidFill>
                      <a:round/>
                    </a:lnB>
                    <a:noFill/>
                  </a:tcPr>
                </a:tc>
              </a:tr>
              <a:tr h="476250">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FC</a:t>
                      </a:r>
                    </a:p>
                  </a:txBody>
                  <a:tcPr marL="45720" marR="45720" horzOverflow="overflow">
                    <a:lnL w="38100">
                      <a:solidFill>
                        <a:srgbClr val="FFFF00"/>
                      </a:solidFill>
                      <a:round/>
                    </a:lnL>
                    <a:lnR w="12700">
                      <a:solidFill>
                        <a:srgbClr val="FFFF00"/>
                      </a:solidFill>
                      <a:round/>
                    </a:lnR>
                    <a:lnT w="12700">
                      <a:solidFill>
                        <a:srgbClr val="FFFF00"/>
                      </a:solidFill>
                      <a:round/>
                    </a:lnT>
                    <a:lnB w="38100">
                      <a:solidFill>
                        <a:srgbClr val="FFFF00"/>
                      </a:solidFill>
                      <a:round/>
                    </a:lnB>
                    <a:noFill/>
                  </a:tcPr>
                </a:tc>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130</a:t>
                      </a:r>
                    </a:p>
                  </a:txBody>
                  <a:tcPr marL="45720" marR="45720" horzOverflow="overflow">
                    <a:lnL w="12700">
                      <a:solidFill>
                        <a:srgbClr val="FFFF00"/>
                      </a:solidFill>
                      <a:round/>
                    </a:lnL>
                    <a:lnR w="12700">
                      <a:solidFill>
                        <a:srgbClr val="FFFF00"/>
                      </a:solidFill>
                      <a:round/>
                    </a:lnR>
                    <a:lnT w="12700">
                      <a:solidFill>
                        <a:srgbClr val="FFFF00"/>
                      </a:solidFill>
                      <a:round/>
                    </a:lnT>
                    <a:lnB w="38100">
                      <a:solidFill>
                        <a:srgbClr val="FFFF00"/>
                      </a:solidFill>
                      <a:round/>
                    </a:lnB>
                    <a:noFill/>
                  </a:tcPr>
                </a:tc>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100</a:t>
                      </a:r>
                    </a:p>
                  </a:txBody>
                  <a:tcPr marL="45720" marR="45720" horzOverflow="overflow">
                    <a:lnL w="12700">
                      <a:solidFill>
                        <a:srgbClr val="FFFF00"/>
                      </a:solidFill>
                      <a:round/>
                    </a:lnL>
                    <a:lnR w="12700">
                      <a:solidFill>
                        <a:srgbClr val="FFFF00"/>
                      </a:solidFill>
                      <a:round/>
                    </a:lnR>
                    <a:lnT w="12700">
                      <a:solidFill>
                        <a:srgbClr val="FFFF00"/>
                      </a:solidFill>
                      <a:round/>
                    </a:lnT>
                    <a:lnB w="38100">
                      <a:solidFill>
                        <a:srgbClr val="FFFF00"/>
                      </a:solidFill>
                      <a:round/>
                    </a:lnB>
                    <a:noFill/>
                  </a:tcPr>
                </a:tc>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70</a:t>
                      </a:r>
                    </a:p>
                  </a:txBody>
                  <a:tcPr marL="45720" marR="45720" anchor="ctr" horzOverflow="overflow">
                    <a:lnL w="12700">
                      <a:solidFill>
                        <a:srgbClr val="FFFF00"/>
                      </a:solidFill>
                      <a:round/>
                    </a:lnL>
                    <a:lnR w="38100">
                      <a:solidFill>
                        <a:srgbClr val="FFFF00"/>
                      </a:solidFill>
                      <a:round/>
                    </a:lnR>
                    <a:lnT w="12700">
                      <a:solidFill>
                        <a:srgbClr val="FFFF00"/>
                      </a:solidFill>
                      <a:round/>
                    </a:lnT>
                    <a:lnB w="38100">
                      <a:solidFill>
                        <a:srgbClr val="FFFF00"/>
                      </a:solidFill>
                      <a:round/>
                    </a:lnB>
                    <a:noFill/>
                  </a:tcPr>
                </a:tc>
              </a:tr>
            </a:tbl>
          </a:graphicData>
        </a:graphic>
      </p:graphicFrame>
    </p:spTree>
    <p:extLst>
      <p:ext uri="{BB962C8B-B14F-4D97-AF65-F5344CB8AC3E}">
        <p14:creationId xmlns:p14="http://schemas.microsoft.com/office/powerpoint/2010/main" val="2507731208"/>
      </p:ext>
    </p:extLst>
  </p:cSld>
  <p:clrMapOvr>
    <a:masterClrMapping/>
  </p:clrMapOvr>
  <p:transition xmlns:p14="http://schemas.microsoft.com/office/powerpoint/2010/mai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Shape 1088"/>
          <p:cNvSpPr/>
          <p:nvPr/>
        </p:nvSpPr>
        <p:spPr>
          <a:xfrm>
            <a:off x="939800" y="476249"/>
            <a:ext cx="8940800" cy="495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39687" algn="ctr">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b="1" dirty="0" err="1">
                <a:solidFill>
                  <a:srgbClr val="000066"/>
                </a:solidFill>
              </a:rPr>
              <a:t>Algoritmo</a:t>
            </a:r>
            <a:r>
              <a:rPr sz="3200" b="1" dirty="0">
                <a:solidFill>
                  <a:srgbClr val="000066"/>
                </a:solidFill>
              </a:rPr>
              <a:t> </a:t>
            </a:r>
            <a:r>
              <a:rPr sz="3200" b="1" dirty="0" err="1">
                <a:solidFill>
                  <a:srgbClr val="000066"/>
                </a:solidFill>
              </a:rPr>
              <a:t>della</a:t>
            </a:r>
            <a:r>
              <a:rPr sz="3200" b="1" dirty="0">
                <a:solidFill>
                  <a:srgbClr val="000066"/>
                </a:solidFill>
              </a:rPr>
              <a:t> </a:t>
            </a:r>
            <a:r>
              <a:rPr sz="3200" b="1" dirty="0" err="1">
                <a:solidFill>
                  <a:srgbClr val="000066"/>
                </a:solidFill>
              </a:rPr>
              <a:t>bradicardia</a:t>
            </a:r>
            <a:endParaRPr sz="3200" b="1" dirty="0">
              <a:solidFill>
                <a:srgbClr val="000066"/>
              </a:solidFill>
            </a:endParaRPr>
          </a:p>
        </p:txBody>
      </p:sp>
      <p:grpSp>
        <p:nvGrpSpPr>
          <p:cNvPr id="1091" name="Group 1091"/>
          <p:cNvGrpSpPr/>
          <p:nvPr/>
        </p:nvGrpSpPr>
        <p:grpSpPr>
          <a:xfrm>
            <a:off x="1028699" y="1524000"/>
            <a:ext cx="8585202" cy="1879600"/>
            <a:chOff x="0" y="0"/>
            <a:chExt cx="8585200" cy="1879600"/>
          </a:xfrm>
        </p:grpSpPr>
        <p:sp>
          <p:nvSpPr>
            <p:cNvPr id="1089" name="Shape 1089"/>
            <p:cNvSpPr/>
            <p:nvPr/>
          </p:nvSpPr>
          <p:spPr>
            <a:xfrm>
              <a:off x="-1" y="0"/>
              <a:ext cx="8585202" cy="18796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090" name="Shape 1090"/>
            <p:cNvSpPr/>
            <p:nvPr/>
          </p:nvSpPr>
          <p:spPr>
            <a:xfrm>
              <a:off x="-1" y="0"/>
              <a:ext cx="8585202" cy="1714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700"/>
                </a:spcBef>
                <a:defRPr sz="1800">
                  <a:solidFill>
                    <a:srgbClr val="000000"/>
                  </a:solidFill>
                </a:defRPr>
              </a:pPr>
              <a:r>
                <a:rPr sz="2800">
                  <a:solidFill>
                    <a:srgbClr val="000066"/>
                  </a:solidFill>
                  <a:latin typeface="Tahoma Negreta"/>
                  <a:ea typeface="Tahoma Negreta"/>
                  <a:cs typeface="Tahoma Negreta"/>
                  <a:sym typeface="Tahoma Negreta"/>
                </a:rPr>
                <a:t>Bradicardia con severa compromissione cardiorespiratoria?</a:t>
              </a:r>
            </a:p>
            <a:p>
              <a:pPr lvl="0" indent="39687" algn="ctr">
                <a:spcBef>
                  <a:spcPts val="1300"/>
                </a:spcBef>
                <a:defRPr sz="1800">
                  <a:solidFill>
                    <a:srgbClr val="000000"/>
                  </a:solidFill>
                </a:defRPr>
              </a:pPr>
              <a:r>
                <a:rPr sz="2200">
                  <a:solidFill>
                    <a:srgbClr val="000066"/>
                  </a:solidFill>
                  <a:latin typeface="Tahoma Negreta"/>
                  <a:ea typeface="Tahoma Negreta"/>
                  <a:cs typeface="Tahoma Negreta"/>
                  <a:sym typeface="Tahoma Negreta"/>
                </a:rPr>
                <a:t>Coscienza alterata, scarsa perfusione, ipotensione, difficoltà respiratoria</a:t>
              </a:r>
            </a:p>
          </p:txBody>
        </p:sp>
      </p:grpSp>
      <p:grpSp>
        <p:nvGrpSpPr>
          <p:cNvPr id="1094" name="Group 1094"/>
          <p:cNvGrpSpPr/>
          <p:nvPr/>
        </p:nvGrpSpPr>
        <p:grpSpPr>
          <a:xfrm>
            <a:off x="1714500" y="3505199"/>
            <a:ext cx="876300" cy="495301"/>
            <a:chOff x="0" y="0"/>
            <a:chExt cx="876300" cy="495300"/>
          </a:xfrm>
        </p:grpSpPr>
        <p:sp>
          <p:nvSpPr>
            <p:cNvPr id="1092" name="Shape 1092"/>
            <p:cNvSpPr/>
            <p:nvPr/>
          </p:nvSpPr>
          <p:spPr>
            <a:xfrm>
              <a:off x="0" y="0"/>
              <a:ext cx="876300" cy="495300"/>
            </a:xfrm>
            <a:prstGeom prst="rect">
              <a:avLst/>
            </a:prstGeom>
            <a:noFill/>
            <a:ln w="12700" cap="flat">
              <a:no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093" name="Shape 1093"/>
            <p:cNvSpPr/>
            <p:nvPr/>
          </p:nvSpPr>
          <p:spPr>
            <a:xfrm>
              <a:off x="0" y="-1"/>
              <a:ext cx="87630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spcBef>
                  <a:spcPts val="14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NO</a:t>
              </a:r>
            </a:p>
          </p:txBody>
        </p:sp>
      </p:grpSp>
      <p:grpSp>
        <p:nvGrpSpPr>
          <p:cNvPr id="1097" name="Group 1097"/>
          <p:cNvGrpSpPr/>
          <p:nvPr/>
        </p:nvGrpSpPr>
        <p:grpSpPr>
          <a:xfrm>
            <a:off x="8229600" y="3505199"/>
            <a:ext cx="876300" cy="495301"/>
            <a:chOff x="0" y="0"/>
            <a:chExt cx="876300" cy="495300"/>
          </a:xfrm>
        </p:grpSpPr>
        <p:sp>
          <p:nvSpPr>
            <p:cNvPr id="1095" name="Shape 1095"/>
            <p:cNvSpPr/>
            <p:nvPr/>
          </p:nvSpPr>
          <p:spPr>
            <a:xfrm>
              <a:off x="0" y="0"/>
              <a:ext cx="876300" cy="495300"/>
            </a:xfrm>
            <a:prstGeom prst="rect">
              <a:avLst/>
            </a:prstGeom>
            <a:noFill/>
            <a:ln w="12700" cap="flat">
              <a:no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096" name="Shape 1096"/>
            <p:cNvSpPr/>
            <p:nvPr/>
          </p:nvSpPr>
          <p:spPr>
            <a:xfrm>
              <a:off x="0" y="-1"/>
              <a:ext cx="87630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spcBef>
                  <a:spcPts val="14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SI</a:t>
              </a:r>
            </a:p>
          </p:txBody>
        </p:sp>
      </p:grpSp>
      <p:grpSp>
        <p:nvGrpSpPr>
          <p:cNvPr id="1102" name="Group 1102"/>
          <p:cNvGrpSpPr/>
          <p:nvPr/>
        </p:nvGrpSpPr>
        <p:grpSpPr>
          <a:xfrm>
            <a:off x="1409699" y="3581399"/>
            <a:ext cx="3136902" cy="1917701"/>
            <a:chOff x="0" y="0"/>
            <a:chExt cx="3136900" cy="1917700"/>
          </a:xfrm>
        </p:grpSpPr>
        <p:grpSp>
          <p:nvGrpSpPr>
            <p:cNvPr id="1100" name="Group 1100"/>
            <p:cNvGrpSpPr/>
            <p:nvPr/>
          </p:nvGrpSpPr>
          <p:grpSpPr>
            <a:xfrm>
              <a:off x="-1" y="685800"/>
              <a:ext cx="3136902" cy="1231900"/>
              <a:chOff x="0" y="0"/>
              <a:chExt cx="3136900" cy="1231900"/>
            </a:xfrm>
          </p:grpSpPr>
          <p:sp>
            <p:nvSpPr>
              <p:cNvPr id="1098" name="Shape 1098"/>
              <p:cNvSpPr/>
              <p:nvPr/>
            </p:nvSpPr>
            <p:spPr>
              <a:xfrm>
                <a:off x="-1" y="0"/>
                <a:ext cx="3136902" cy="12319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099" name="Shape 1099"/>
              <p:cNvSpPr/>
              <p:nvPr/>
            </p:nvSpPr>
            <p:spPr>
              <a:xfrm>
                <a:off x="-1" y="0"/>
                <a:ext cx="3136902" cy="1079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700"/>
                  </a:spcBef>
                  <a:defRPr sz="1800">
                    <a:solidFill>
                      <a:srgbClr val="000000"/>
                    </a:solidFill>
                  </a:defRPr>
                </a:pPr>
                <a:r>
                  <a:rPr sz="2800">
                    <a:solidFill>
                      <a:srgbClr val="000066"/>
                    </a:solidFill>
                    <a:latin typeface="Tahoma Negreta"/>
                    <a:ea typeface="Tahoma Negreta"/>
                    <a:cs typeface="Tahoma Negreta"/>
                    <a:sym typeface="Tahoma Negreta"/>
                  </a:rPr>
                  <a:t>Supporta l’ABC</a:t>
                </a:r>
              </a:p>
              <a:p>
                <a:pPr lvl="0" indent="39687" algn="ctr">
                  <a:spcBef>
                    <a:spcPts val="1700"/>
                  </a:spcBef>
                  <a:defRPr sz="1800">
                    <a:solidFill>
                      <a:srgbClr val="000000"/>
                    </a:solidFill>
                  </a:defRPr>
                </a:pPr>
                <a:r>
                  <a:rPr sz="2800">
                    <a:solidFill>
                      <a:srgbClr val="000066"/>
                    </a:solidFill>
                    <a:latin typeface="Tahoma Negreta"/>
                    <a:ea typeface="Tahoma Negreta"/>
                    <a:cs typeface="Tahoma Negreta"/>
                    <a:sym typeface="Tahoma Negreta"/>
                  </a:rPr>
                  <a:t>Trasporto</a:t>
                </a:r>
              </a:p>
            </p:txBody>
          </p:sp>
        </p:grpSp>
        <p:sp>
          <p:nvSpPr>
            <p:cNvPr id="1101" name="Shape 1101"/>
            <p:cNvSpPr/>
            <p:nvPr/>
          </p:nvSpPr>
          <p:spPr>
            <a:xfrm rot="16200000" flipH="1">
              <a:off x="1409699" y="114300"/>
              <a:ext cx="381002" cy="152401"/>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rgbClr val="000000"/>
            </a:solidFill>
            <a:ln w="12700" cap="flat">
              <a:solidFill>
                <a:srgbClr val="000066"/>
              </a:solidFill>
              <a:prstDash val="solid"/>
              <a:miter lim="8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grpSp>
        <p:nvGrpSpPr>
          <p:cNvPr id="1107" name="Group 1107"/>
          <p:cNvGrpSpPr/>
          <p:nvPr/>
        </p:nvGrpSpPr>
        <p:grpSpPr>
          <a:xfrm>
            <a:off x="6057899" y="3581399"/>
            <a:ext cx="3136902" cy="2019301"/>
            <a:chOff x="0" y="0"/>
            <a:chExt cx="3136900" cy="2019299"/>
          </a:xfrm>
        </p:grpSpPr>
        <p:grpSp>
          <p:nvGrpSpPr>
            <p:cNvPr id="1105" name="Group 1105"/>
            <p:cNvGrpSpPr/>
            <p:nvPr/>
          </p:nvGrpSpPr>
          <p:grpSpPr>
            <a:xfrm>
              <a:off x="-1" y="684212"/>
              <a:ext cx="3136902" cy="1335088"/>
              <a:chOff x="0" y="0"/>
              <a:chExt cx="3136900" cy="1335087"/>
            </a:xfrm>
          </p:grpSpPr>
          <p:sp>
            <p:nvSpPr>
              <p:cNvPr id="1103" name="Shape 1103"/>
              <p:cNvSpPr/>
              <p:nvPr/>
            </p:nvSpPr>
            <p:spPr>
              <a:xfrm>
                <a:off x="-1" y="0"/>
                <a:ext cx="3136902" cy="1335088"/>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04" name="Shape 1104"/>
              <p:cNvSpPr/>
              <p:nvPr/>
            </p:nvSpPr>
            <p:spPr>
              <a:xfrm>
                <a:off x="-1" y="0"/>
                <a:ext cx="3136902"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700"/>
                  </a:spcBef>
                  <a:defRPr sz="1800">
                    <a:solidFill>
                      <a:srgbClr val="000000"/>
                    </a:solidFill>
                  </a:defRPr>
                </a:pPr>
                <a:r>
                  <a:rPr sz="2800">
                    <a:solidFill>
                      <a:srgbClr val="000066"/>
                    </a:solidFill>
                    <a:latin typeface="Tahoma Negreta"/>
                    <a:ea typeface="Tahoma Negreta"/>
                    <a:cs typeface="Tahoma Negreta"/>
                    <a:sym typeface="Tahoma Negreta"/>
                  </a:rPr>
                  <a:t>Se FC &lt; 60/m</a:t>
                </a:r>
              </a:p>
              <a:p>
                <a:pPr lvl="0" indent="39687" algn="ctr">
                  <a:spcBef>
                    <a:spcPts val="1900"/>
                  </a:spcBef>
                  <a:defRPr sz="1800">
                    <a:solidFill>
                      <a:srgbClr val="000000"/>
                    </a:solidFill>
                  </a:defRPr>
                </a:pPr>
                <a:r>
                  <a:rPr sz="3200">
                    <a:solidFill>
                      <a:srgbClr val="000066"/>
                    </a:solidFill>
                    <a:latin typeface="Tahoma Negreta"/>
                    <a:ea typeface="Tahoma Negreta"/>
                    <a:cs typeface="Tahoma Negreta"/>
                    <a:sym typeface="Tahoma Negreta"/>
                  </a:rPr>
                  <a:t>RCP </a:t>
                </a:r>
              </a:p>
            </p:txBody>
          </p:sp>
        </p:grpSp>
        <p:sp>
          <p:nvSpPr>
            <p:cNvPr id="1106" name="Shape 1106"/>
            <p:cNvSpPr/>
            <p:nvPr/>
          </p:nvSpPr>
          <p:spPr>
            <a:xfrm rot="16200000" flipH="1">
              <a:off x="1333499" y="114300"/>
              <a:ext cx="381002" cy="152401"/>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rgbClr val="000000"/>
            </a:solidFill>
            <a:ln w="12700" cap="flat">
              <a:solidFill>
                <a:srgbClr val="000066"/>
              </a:solidFill>
              <a:prstDash val="solid"/>
              <a:miter lim="8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spTree>
  </p:cSld>
  <p:clrMapOvr>
    <a:masterClrMapping/>
  </p:clrMapOvr>
  <p:transition xmlns:p14="http://schemas.microsoft.com/office/powerpoint/2010/mai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1" name="Group 1111"/>
          <p:cNvGrpSpPr/>
          <p:nvPr/>
        </p:nvGrpSpPr>
        <p:grpSpPr>
          <a:xfrm>
            <a:off x="431800" y="533400"/>
            <a:ext cx="9867900" cy="558800"/>
            <a:chOff x="0" y="0"/>
            <a:chExt cx="9867900" cy="558799"/>
          </a:xfrm>
        </p:grpSpPr>
        <p:sp>
          <p:nvSpPr>
            <p:cNvPr id="1109" name="Shape 1109"/>
            <p:cNvSpPr/>
            <p:nvPr/>
          </p:nvSpPr>
          <p:spPr>
            <a:xfrm>
              <a:off x="0" y="0"/>
              <a:ext cx="9867900" cy="558800"/>
            </a:xfrm>
            <a:prstGeom prst="rect">
              <a:avLst/>
            </a:prstGeom>
            <a:noFill/>
            <a:ln w="12700"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10" name="Shape 1110"/>
            <p:cNvSpPr/>
            <p:nvPr/>
          </p:nvSpPr>
          <p:spPr>
            <a:xfrm>
              <a:off x="0" y="0"/>
              <a:ext cx="98679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700"/>
                </a:spcBef>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a:solidFill>
                    <a:srgbClr val="000066"/>
                  </a:solidFill>
                </a:rPr>
                <a:t>Bradicardia (&lt;60 /min con pz. compromesso)</a:t>
              </a:r>
            </a:p>
          </p:txBody>
        </p:sp>
      </p:grpSp>
      <p:grpSp>
        <p:nvGrpSpPr>
          <p:cNvPr id="1114" name="Group 1114"/>
          <p:cNvGrpSpPr/>
          <p:nvPr/>
        </p:nvGrpSpPr>
        <p:grpSpPr>
          <a:xfrm>
            <a:off x="7391400" y="1219200"/>
            <a:ext cx="1333500" cy="622300"/>
            <a:chOff x="0" y="0"/>
            <a:chExt cx="1333500" cy="622300"/>
          </a:xfrm>
        </p:grpSpPr>
        <p:sp>
          <p:nvSpPr>
            <p:cNvPr id="1112" name="Shape 1112"/>
            <p:cNvSpPr/>
            <p:nvPr/>
          </p:nvSpPr>
          <p:spPr>
            <a:xfrm>
              <a:off x="0" y="0"/>
              <a:ext cx="1333500" cy="622300"/>
            </a:xfrm>
            <a:prstGeom prst="rect">
              <a:avLst/>
            </a:prstGeom>
            <a:noFill/>
            <a:ln w="12700"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13" name="Shape 1113"/>
            <p:cNvSpPr/>
            <p:nvPr/>
          </p:nvSpPr>
          <p:spPr>
            <a:xfrm>
              <a:off x="0" y="0"/>
              <a:ext cx="1333500" cy="495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900"/>
                </a:spcBef>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a:solidFill>
                    <a:srgbClr val="000066"/>
                  </a:solidFill>
                </a:rPr>
                <a:t>RCP</a:t>
              </a:r>
            </a:p>
          </p:txBody>
        </p:sp>
      </p:grpSp>
      <p:sp>
        <p:nvSpPr>
          <p:cNvPr id="1115" name="Shape 1115"/>
          <p:cNvSpPr/>
          <p:nvPr/>
        </p:nvSpPr>
        <p:spPr>
          <a:xfrm rot="16200000" flipH="1">
            <a:off x="7833518" y="2040731"/>
            <a:ext cx="431801" cy="153988"/>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ln w="12700">
            <a:solidFill>
              <a:srgbClr val="000066"/>
            </a:solidFill>
            <a:miter/>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grpSp>
        <p:nvGrpSpPr>
          <p:cNvPr id="1118" name="Group 1118"/>
          <p:cNvGrpSpPr/>
          <p:nvPr/>
        </p:nvGrpSpPr>
        <p:grpSpPr>
          <a:xfrm>
            <a:off x="977900" y="2428874"/>
            <a:ext cx="3670300" cy="889001"/>
            <a:chOff x="0" y="0"/>
            <a:chExt cx="3670300" cy="889000"/>
          </a:xfrm>
        </p:grpSpPr>
        <p:sp>
          <p:nvSpPr>
            <p:cNvPr id="1116" name="Shape 1116"/>
            <p:cNvSpPr/>
            <p:nvPr/>
          </p:nvSpPr>
          <p:spPr>
            <a:xfrm>
              <a:off x="0" y="0"/>
              <a:ext cx="3670300" cy="8890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17" name="Shape 1117"/>
            <p:cNvSpPr/>
            <p:nvPr/>
          </p:nvSpPr>
          <p:spPr>
            <a:xfrm>
              <a:off x="0" y="-1"/>
              <a:ext cx="367030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4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Intubazione Accesso vascolare</a:t>
              </a:r>
            </a:p>
          </p:txBody>
        </p:sp>
      </p:grpSp>
      <p:sp>
        <p:nvSpPr>
          <p:cNvPr id="1119" name="Shape 1119"/>
          <p:cNvSpPr/>
          <p:nvPr/>
        </p:nvSpPr>
        <p:spPr>
          <a:xfrm flipH="1">
            <a:off x="4800600" y="1676399"/>
            <a:ext cx="2514600" cy="731839"/>
          </a:xfrm>
          <a:prstGeom prst="line">
            <a:avLst/>
          </a:prstGeom>
          <a:ln w="12700">
            <a:solidFill>
              <a:srgbClr val="000066"/>
            </a:solidFill>
            <a:miter/>
            <a:tailEnd type="triangle"/>
          </a:ln>
        </p:spPr>
        <p:txBody>
          <a:bodyPr lIns="0" tIns="0" rIns="0" bIns="0"/>
          <a:lstStyle/>
          <a:p>
            <a:pPr lvl="0" defTabSz="457200">
              <a:defRPr>
                <a:solidFill>
                  <a:srgbClr val="000000"/>
                </a:solidFill>
                <a:latin typeface="+mn-lt"/>
                <a:ea typeface="+mn-ea"/>
                <a:cs typeface="+mn-cs"/>
                <a:sym typeface="Helvetica"/>
              </a:defRPr>
            </a:pPr>
            <a:endParaRPr/>
          </a:p>
        </p:txBody>
      </p:sp>
      <p:grpSp>
        <p:nvGrpSpPr>
          <p:cNvPr id="1122" name="Group 1122"/>
          <p:cNvGrpSpPr/>
          <p:nvPr/>
        </p:nvGrpSpPr>
        <p:grpSpPr>
          <a:xfrm>
            <a:off x="5942012" y="2362200"/>
            <a:ext cx="4267201" cy="1054100"/>
            <a:chOff x="0" y="0"/>
            <a:chExt cx="4267200" cy="1054100"/>
          </a:xfrm>
        </p:grpSpPr>
        <p:sp>
          <p:nvSpPr>
            <p:cNvPr id="1120" name="Shape 1120"/>
            <p:cNvSpPr/>
            <p:nvPr/>
          </p:nvSpPr>
          <p:spPr>
            <a:xfrm>
              <a:off x="0" y="0"/>
              <a:ext cx="4267200" cy="1054100"/>
            </a:xfrm>
            <a:prstGeom prst="rect">
              <a:avLst/>
            </a:prstGeom>
            <a:noFill/>
            <a:ln w="12700"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21" name="Shape 1121"/>
            <p:cNvSpPr/>
            <p:nvPr/>
          </p:nvSpPr>
          <p:spPr>
            <a:xfrm>
              <a:off x="0" y="0"/>
              <a:ext cx="4267200" cy="914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400"/>
                </a:spcBef>
                <a:defRPr sz="1800">
                  <a:solidFill>
                    <a:srgbClr val="000000"/>
                  </a:solidFill>
                </a:defRPr>
              </a:pPr>
              <a:r>
                <a:rPr sz="2400" dirty="0">
                  <a:solidFill>
                    <a:srgbClr val="000066"/>
                  </a:solidFill>
                  <a:latin typeface="Tahoma Negreta"/>
                  <a:ea typeface="Tahoma Negreta"/>
                  <a:cs typeface="Tahoma Negreta"/>
                  <a:sym typeface="Tahoma Negreta"/>
                </a:rPr>
                <a:t>Adrenalina EV/</a:t>
              </a:r>
              <a:r>
                <a:rPr sz="2400" dirty="0" smtClean="0">
                  <a:solidFill>
                    <a:srgbClr val="000066"/>
                  </a:solidFill>
                  <a:latin typeface="Tahoma Negreta"/>
                  <a:ea typeface="Tahoma Negreta"/>
                  <a:cs typeface="Tahoma Negreta"/>
                  <a:sym typeface="Tahoma Negreta"/>
                </a:rPr>
                <a:t>IO</a:t>
              </a:r>
              <a:endParaRPr sz="2400" dirty="0">
                <a:solidFill>
                  <a:srgbClr val="000066"/>
                </a:solidFill>
                <a:latin typeface="Tahoma Negreta"/>
                <a:ea typeface="Tahoma Negreta"/>
                <a:cs typeface="Tahoma Negreta"/>
                <a:sym typeface="Tahoma Negreta"/>
              </a:endParaRPr>
            </a:p>
            <a:p>
              <a:pPr lvl="0" indent="39687" algn="ctr">
                <a:spcBef>
                  <a:spcPts val="1400"/>
                </a:spcBef>
                <a:defRPr sz="1800">
                  <a:solidFill>
                    <a:srgbClr val="000000"/>
                  </a:solidFill>
                </a:defRPr>
              </a:pPr>
              <a:r>
                <a:rPr sz="2400" dirty="0">
                  <a:solidFill>
                    <a:srgbClr val="000066"/>
                  </a:solidFill>
                  <a:latin typeface="Tahoma Negreta"/>
                  <a:ea typeface="Tahoma Negreta"/>
                  <a:cs typeface="Tahoma Negreta"/>
                  <a:sym typeface="Tahoma Negreta"/>
                </a:rPr>
                <a:t>ripetibile ogni 3-5 </a:t>
              </a:r>
              <a:r>
                <a:rPr sz="2400" dirty="0" smtClean="0">
                  <a:solidFill>
                    <a:srgbClr val="000066"/>
                  </a:solidFill>
                  <a:latin typeface="Tahoma Negreta"/>
                  <a:ea typeface="Tahoma Negreta"/>
                  <a:cs typeface="Tahoma Negreta"/>
                  <a:sym typeface="Tahoma Negreta"/>
                </a:rPr>
                <a:t>min</a:t>
              </a:r>
              <a:endParaRPr sz="2400" dirty="0">
                <a:solidFill>
                  <a:srgbClr val="000066"/>
                </a:solidFill>
                <a:latin typeface="Tahoma Negreta"/>
                <a:ea typeface="Tahoma Negreta"/>
                <a:cs typeface="Tahoma Negreta"/>
                <a:sym typeface="Tahoma Negreta"/>
              </a:endParaRPr>
            </a:p>
          </p:txBody>
        </p:sp>
      </p:grpSp>
      <p:sp>
        <p:nvSpPr>
          <p:cNvPr id="1123" name="Shape 1123"/>
          <p:cNvSpPr/>
          <p:nvPr/>
        </p:nvSpPr>
        <p:spPr>
          <a:xfrm rot="16200000" flipH="1">
            <a:off x="7828756" y="3564731"/>
            <a:ext cx="431801" cy="153988"/>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ln w="12700">
            <a:solidFill>
              <a:srgbClr val="000066"/>
            </a:solidFill>
            <a:miter/>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grpSp>
        <p:nvGrpSpPr>
          <p:cNvPr id="1126" name="Group 1126"/>
          <p:cNvGrpSpPr/>
          <p:nvPr/>
        </p:nvGrpSpPr>
        <p:grpSpPr>
          <a:xfrm>
            <a:off x="5854700" y="3886200"/>
            <a:ext cx="4356100" cy="1422401"/>
            <a:chOff x="0" y="0"/>
            <a:chExt cx="4356100" cy="1422400"/>
          </a:xfrm>
        </p:grpSpPr>
        <p:sp>
          <p:nvSpPr>
            <p:cNvPr id="1124" name="Shape 1124"/>
            <p:cNvSpPr/>
            <p:nvPr/>
          </p:nvSpPr>
          <p:spPr>
            <a:xfrm>
              <a:off x="0" y="0"/>
              <a:ext cx="4356100" cy="1422400"/>
            </a:xfrm>
            <a:prstGeom prst="rect">
              <a:avLst/>
            </a:prstGeom>
            <a:noFill/>
            <a:ln w="12700"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25" name="Shape 1125"/>
            <p:cNvSpPr/>
            <p:nvPr/>
          </p:nvSpPr>
          <p:spPr>
            <a:xfrm>
              <a:off x="0" y="0"/>
              <a:ext cx="4356100" cy="11028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400"/>
                </a:spcBef>
                <a:defRPr sz="1800">
                  <a:solidFill>
                    <a:srgbClr val="000000"/>
                  </a:solidFill>
                </a:defRPr>
              </a:pPr>
              <a:r>
                <a:rPr sz="2000" dirty="0">
                  <a:solidFill>
                    <a:srgbClr val="000066"/>
                  </a:solidFill>
                  <a:latin typeface="Tahoma Negreta"/>
                  <a:ea typeface="Tahoma Negreta"/>
                  <a:cs typeface="Tahoma Negreta"/>
                  <a:sym typeface="Tahoma Negreta"/>
                </a:rPr>
                <a:t>Atropina* EV/</a:t>
              </a:r>
              <a:r>
                <a:rPr sz="2000" dirty="0" smtClean="0">
                  <a:solidFill>
                    <a:srgbClr val="000066"/>
                  </a:solidFill>
                  <a:latin typeface="Tahoma Negreta"/>
                  <a:ea typeface="Tahoma Negreta"/>
                  <a:cs typeface="Tahoma Negreta"/>
                  <a:sym typeface="Tahoma Negreta"/>
                </a:rPr>
                <a:t>IO</a:t>
              </a:r>
              <a:endParaRPr sz="2000" dirty="0">
                <a:solidFill>
                  <a:srgbClr val="000066"/>
                </a:solidFill>
                <a:latin typeface="Tahoma Negreta"/>
                <a:ea typeface="Tahoma Negreta"/>
                <a:cs typeface="Tahoma Negreta"/>
                <a:sym typeface="Tahoma Negreta"/>
              </a:endParaRPr>
            </a:p>
            <a:p>
              <a:pPr lvl="0" indent="39687" algn="ctr">
                <a:spcBef>
                  <a:spcPts val="1400"/>
                </a:spcBef>
                <a:defRPr sz="1800">
                  <a:solidFill>
                    <a:srgbClr val="000000"/>
                  </a:solidFill>
                </a:defRPr>
              </a:pPr>
              <a:r>
                <a:rPr sz="2000" dirty="0">
                  <a:solidFill>
                    <a:srgbClr val="000066"/>
                  </a:solidFill>
                  <a:latin typeface="Tahoma Negreta"/>
                  <a:ea typeface="Tahoma Negreta"/>
                  <a:cs typeface="Tahoma Negreta"/>
                  <a:sym typeface="Tahoma Negreta"/>
                </a:rPr>
                <a:t>ripetibile una sola volta dopo 5 min</a:t>
              </a:r>
            </a:p>
          </p:txBody>
        </p:sp>
      </p:grpSp>
      <p:sp>
        <p:nvSpPr>
          <p:cNvPr id="1127" name="Shape 1127"/>
          <p:cNvSpPr/>
          <p:nvPr/>
        </p:nvSpPr>
        <p:spPr>
          <a:xfrm rot="16200000" flipH="1">
            <a:off x="7828756" y="5469731"/>
            <a:ext cx="431801" cy="153988"/>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ln w="12700">
            <a:solidFill>
              <a:srgbClr val="000066"/>
            </a:solidFill>
            <a:miter/>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grpSp>
        <p:nvGrpSpPr>
          <p:cNvPr id="1130" name="Group 1130"/>
          <p:cNvGrpSpPr/>
          <p:nvPr/>
        </p:nvGrpSpPr>
        <p:grpSpPr>
          <a:xfrm>
            <a:off x="30162" y="5791199"/>
            <a:ext cx="10185401" cy="736602"/>
            <a:chOff x="0" y="0"/>
            <a:chExt cx="10185400" cy="736600"/>
          </a:xfrm>
        </p:grpSpPr>
        <p:sp>
          <p:nvSpPr>
            <p:cNvPr id="1128" name="Shape 1128"/>
            <p:cNvSpPr/>
            <p:nvPr/>
          </p:nvSpPr>
          <p:spPr>
            <a:xfrm>
              <a:off x="0" y="-1"/>
              <a:ext cx="10185400" cy="736602"/>
            </a:xfrm>
            <a:prstGeom prst="rect">
              <a:avLst/>
            </a:prstGeom>
            <a:noFill/>
            <a:ln w="12700"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Bold"/>
                  <a:ea typeface="Arial Bold"/>
                  <a:cs typeface="Arial Bold"/>
                  <a:sym typeface="Arial Bold"/>
                </a:defRPr>
              </a:pPr>
              <a:endParaRPr/>
            </a:p>
          </p:txBody>
        </p:sp>
        <p:sp>
          <p:nvSpPr>
            <p:cNvPr id="1129" name="Shape 1129"/>
            <p:cNvSpPr/>
            <p:nvPr/>
          </p:nvSpPr>
          <p:spPr>
            <a:xfrm>
              <a:off x="0" y="0"/>
              <a:ext cx="10185400" cy="609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200"/>
                </a:spcBef>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a:solidFill>
                    <a:srgbClr val="000066"/>
                  </a:solidFill>
                </a:rPr>
                <a:t>Considera infusione continua di amine, identifica e tratta possibili cause (ipossia, ipotermia, trauma cranico, tossici)</a:t>
              </a:r>
            </a:p>
          </p:txBody>
        </p:sp>
      </p:grpSp>
      <p:grpSp>
        <p:nvGrpSpPr>
          <p:cNvPr id="1133" name="Group 1133"/>
          <p:cNvGrpSpPr/>
          <p:nvPr/>
        </p:nvGrpSpPr>
        <p:grpSpPr>
          <a:xfrm>
            <a:off x="431800" y="3962400"/>
            <a:ext cx="4991100" cy="850900"/>
            <a:chOff x="0" y="0"/>
            <a:chExt cx="4991100" cy="850900"/>
          </a:xfrm>
        </p:grpSpPr>
        <p:sp>
          <p:nvSpPr>
            <p:cNvPr id="1131" name="Shape 1131"/>
            <p:cNvSpPr/>
            <p:nvPr/>
          </p:nvSpPr>
          <p:spPr>
            <a:xfrm>
              <a:off x="0" y="0"/>
              <a:ext cx="4991100" cy="850900"/>
            </a:xfrm>
            <a:prstGeom prst="rect">
              <a:avLst/>
            </a:prstGeom>
            <a:noFill/>
            <a:ln w="12700" cap="flat">
              <a:solidFill>
                <a:srgbClr val="000066"/>
              </a:solidFill>
              <a:prstDash val="solid"/>
              <a:round/>
            </a:ln>
            <a:effectLst/>
          </p:spPr>
          <p:txBody>
            <a:bodyPr wrap="square" lIns="0" tIns="0" rIns="0" bIns="0" numCol="1" anchor="t">
              <a:noAutofit/>
            </a:bodyPr>
            <a:lstStyle/>
            <a:p>
              <a:pPr lvl="0" algn="ctr">
                <a:defRPr sz="1800">
                  <a:solidFill>
                    <a:srgbClr val="000000"/>
                  </a:solidFill>
                  <a:latin typeface="Arial"/>
                  <a:ea typeface="Arial"/>
                  <a:cs typeface="Arial"/>
                  <a:sym typeface="Arial"/>
                </a:defRPr>
              </a:pPr>
              <a:endParaRPr/>
            </a:p>
          </p:txBody>
        </p:sp>
        <p:sp>
          <p:nvSpPr>
            <p:cNvPr id="1132" name="Shape 1132"/>
            <p:cNvSpPr/>
            <p:nvPr/>
          </p:nvSpPr>
          <p:spPr>
            <a:xfrm>
              <a:off x="0" y="0"/>
              <a:ext cx="4991100" cy="7386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288925" indent="-249237" algn="ctr">
                <a:spcBef>
                  <a:spcPts val="900"/>
                </a:spcBef>
                <a:defRPr sz="1600">
                  <a:solidFill>
                    <a:srgbClr val="000066"/>
                  </a:solidFill>
                  <a:latin typeface="Tahoma Negreta"/>
                  <a:ea typeface="Tahoma Negreta"/>
                  <a:cs typeface="Tahoma Negreta"/>
                  <a:sym typeface="Tahoma Negreta"/>
                </a:defRPr>
              </a:lvl1pPr>
            </a:lstStyle>
            <a:p>
              <a:pPr lvl="0">
                <a:defRPr sz="1800">
                  <a:solidFill>
                    <a:srgbClr val="000000"/>
                  </a:solidFill>
                </a:defRPr>
              </a:pPr>
              <a:r>
                <a:rPr sz="1600" dirty="0">
                  <a:solidFill>
                    <a:srgbClr val="000066"/>
                  </a:solidFill>
                </a:rPr>
                <a:t>Somministra prima Atropina se la bradicardia </a:t>
              </a:r>
              <a:r>
                <a:rPr sz="1600" dirty="0" smtClean="0">
                  <a:solidFill>
                    <a:srgbClr val="000066"/>
                  </a:solidFill>
                </a:rPr>
                <a:t>è</a:t>
              </a:r>
              <a:r>
                <a:rPr lang="it-IT" sz="1600" dirty="0" smtClean="0">
                  <a:solidFill>
                    <a:srgbClr val="000066"/>
                  </a:solidFill>
                </a:rPr>
                <a:t> </a:t>
              </a:r>
              <a:r>
                <a:rPr sz="1600" dirty="0" smtClean="0">
                  <a:solidFill>
                    <a:srgbClr val="000066"/>
                  </a:solidFill>
                </a:rPr>
                <a:t>dovuta </a:t>
              </a:r>
              <a:r>
                <a:rPr sz="1600" dirty="0">
                  <a:solidFill>
                    <a:srgbClr val="000066"/>
                  </a:solidFill>
                </a:rPr>
                <a:t>ad aumentato tono vagale o blocco AV primario  </a:t>
              </a:r>
            </a:p>
          </p:txBody>
        </p:sp>
      </p:grpSp>
    </p:spTree>
  </p:cSld>
  <p:clrMapOvr>
    <a:masterClrMapping/>
  </p:clrMapOvr>
  <p:transition xmlns:p14="http://schemas.microsoft.com/office/powerpoint/2010/mai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Shape 1135"/>
          <p:cNvSpPr/>
          <p:nvPr/>
        </p:nvSpPr>
        <p:spPr>
          <a:xfrm>
            <a:off x="1500360" y="3022210"/>
            <a:ext cx="8343900" cy="18800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42900" lvl="0" indent="-303212">
              <a:spcBef>
                <a:spcPts val="700"/>
              </a:spcBef>
              <a:defRPr sz="1800">
                <a:solidFill>
                  <a:srgbClr val="000000"/>
                </a:solidFill>
              </a:defRPr>
            </a:pPr>
            <a:r>
              <a:rPr sz="3200" dirty="0">
                <a:solidFill>
                  <a:srgbClr val="000066"/>
                </a:solidFill>
                <a:latin typeface="Tahoma Negreta"/>
                <a:ea typeface="Tahoma Negreta"/>
                <a:cs typeface="Tahoma Negreta"/>
                <a:sym typeface="Tahoma Negreta"/>
              </a:rPr>
              <a:t>                     </a:t>
            </a:r>
            <a:r>
              <a:rPr sz="3200" b="1" dirty="0" err="1">
                <a:solidFill>
                  <a:srgbClr val="000066"/>
                </a:solidFill>
                <a:latin typeface="Tahoma Negreta"/>
                <a:ea typeface="Tahoma Negreta"/>
                <a:cs typeface="Tahoma Negreta"/>
                <a:sym typeface="Tahoma Negreta"/>
              </a:rPr>
              <a:t>Adrenalina</a:t>
            </a:r>
            <a:endParaRPr sz="3200" b="1" dirty="0">
              <a:solidFill>
                <a:srgbClr val="000066"/>
              </a:solidFill>
              <a:latin typeface="Tahoma Negreta"/>
              <a:ea typeface="Tahoma Negreta"/>
              <a:cs typeface="Tahoma Negreta"/>
              <a:sym typeface="Tahoma Negreta"/>
            </a:endParaRPr>
          </a:p>
          <a:p>
            <a:pPr marL="342900" lvl="0" indent="-303212">
              <a:spcBef>
                <a:spcPts val="700"/>
              </a:spcBef>
              <a:defRPr sz="1800">
                <a:solidFill>
                  <a:srgbClr val="000000"/>
                </a:solidFill>
              </a:defRPr>
            </a:pPr>
            <a:endParaRPr sz="3200" dirty="0">
              <a:solidFill>
                <a:srgbClr val="000066"/>
              </a:solidFill>
              <a:latin typeface="Tahoma Negreta"/>
              <a:ea typeface="Tahoma Negreta"/>
              <a:cs typeface="Tahoma Negreta"/>
              <a:sym typeface="Tahoma Negreta"/>
            </a:endParaRPr>
          </a:p>
          <a:p>
            <a:pPr marL="458787" lvl="0" indent="-419100">
              <a:spcBef>
                <a:spcPts val="500"/>
              </a:spcBef>
              <a:buClr>
                <a:srgbClr val="FFFF66"/>
              </a:buClr>
              <a:buSzPct val="100000"/>
              <a:buFont typeface="Tahoma"/>
              <a:buChar char="•"/>
              <a:defRPr sz="1800">
                <a:solidFill>
                  <a:srgbClr val="000000"/>
                </a:solidFill>
              </a:defRPr>
            </a:pPr>
            <a:r>
              <a:rPr sz="2200" dirty="0">
                <a:solidFill>
                  <a:srgbClr val="000066"/>
                </a:solidFill>
                <a:latin typeface="Tahoma Negreta"/>
                <a:ea typeface="Tahoma Negreta"/>
                <a:cs typeface="Tahoma Negreta"/>
                <a:sym typeface="Tahoma Negreta"/>
              </a:rPr>
              <a:t> EV/IO   dose = 0.1 ml/kg di sol. 1:10000 </a:t>
            </a:r>
          </a:p>
          <a:p>
            <a:pPr marL="458787" lvl="0" indent="-419100">
              <a:spcBef>
                <a:spcPts val="500"/>
              </a:spcBef>
              <a:buClr>
                <a:srgbClr val="FFFF66"/>
              </a:buClr>
              <a:buSzPct val="100000"/>
              <a:buFont typeface="Tahoma"/>
              <a:buChar char="•"/>
              <a:defRPr sz="1800">
                <a:solidFill>
                  <a:srgbClr val="000000"/>
                </a:solidFill>
              </a:defRPr>
            </a:pPr>
            <a:r>
              <a:rPr sz="2200" dirty="0" err="1" smtClean="0">
                <a:solidFill>
                  <a:srgbClr val="000066"/>
                </a:solidFill>
                <a:latin typeface="Tahoma Negreta"/>
                <a:ea typeface="Tahoma Negreta"/>
                <a:cs typeface="Tahoma Negreta"/>
                <a:sym typeface="Tahoma Negreta"/>
              </a:rPr>
              <a:t>ripetibile</a:t>
            </a:r>
            <a:r>
              <a:rPr sz="2200" dirty="0" smtClean="0">
                <a:solidFill>
                  <a:srgbClr val="000066"/>
                </a:solidFill>
                <a:latin typeface="Tahoma Negreta"/>
                <a:ea typeface="Tahoma Negreta"/>
                <a:cs typeface="Tahoma Negreta"/>
                <a:sym typeface="Tahoma Negreta"/>
              </a:rPr>
              <a:t> </a:t>
            </a:r>
            <a:r>
              <a:rPr sz="2200" dirty="0" err="1">
                <a:solidFill>
                  <a:srgbClr val="000066"/>
                </a:solidFill>
                <a:latin typeface="Tahoma Negreta"/>
                <a:ea typeface="Tahoma Negreta"/>
                <a:cs typeface="Tahoma Negreta"/>
                <a:sym typeface="Tahoma Negreta"/>
              </a:rPr>
              <a:t>ogni</a:t>
            </a:r>
            <a:r>
              <a:rPr sz="2200" dirty="0">
                <a:solidFill>
                  <a:srgbClr val="000066"/>
                </a:solidFill>
                <a:latin typeface="Tahoma Negreta"/>
                <a:ea typeface="Tahoma Negreta"/>
                <a:cs typeface="Tahoma Negreta"/>
                <a:sym typeface="Tahoma Negreta"/>
              </a:rPr>
              <a:t> 3-5 </a:t>
            </a:r>
            <a:r>
              <a:rPr sz="2200" dirty="0" err="1">
                <a:solidFill>
                  <a:srgbClr val="000066"/>
                </a:solidFill>
                <a:latin typeface="Tahoma Negreta"/>
                <a:ea typeface="Tahoma Negreta"/>
                <a:cs typeface="Tahoma Negreta"/>
                <a:sym typeface="Tahoma Negreta"/>
              </a:rPr>
              <a:t>minuti</a:t>
            </a:r>
            <a:r>
              <a:rPr sz="2200" dirty="0">
                <a:solidFill>
                  <a:srgbClr val="000066"/>
                </a:solidFill>
                <a:latin typeface="Tahoma Negreta"/>
                <a:ea typeface="Tahoma Negreta"/>
                <a:cs typeface="Tahoma Negreta"/>
                <a:sym typeface="Tahoma Negreta"/>
              </a:rPr>
              <a:t> </a:t>
            </a:r>
            <a:r>
              <a:rPr sz="2200" dirty="0" err="1">
                <a:solidFill>
                  <a:srgbClr val="000066"/>
                </a:solidFill>
                <a:latin typeface="Tahoma Negreta"/>
                <a:ea typeface="Tahoma Negreta"/>
                <a:cs typeface="Tahoma Negreta"/>
                <a:sym typeface="Tahoma Negreta"/>
              </a:rPr>
              <a:t>allo</a:t>
            </a:r>
            <a:r>
              <a:rPr sz="2200" dirty="0">
                <a:solidFill>
                  <a:srgbClr val="000066"/>
                </a:solidFill>
                <a:latin typeface="Tahoma Negreta"/>
                <a:ea typeface="Tahoma Negreta"/>
                <a:cs typeface="Tahoma Negreta"/>
                <a:sym typeface="Tahoma Negreta"/>
              </a:rPr>
              <a:t> </a:t>
            </a:r>
            <a:r>
              <a:rPr sz="2200" dirty="0" err="1">
                <a:solidFill>
                  <a:srgbClr val="000066"/>
                </a:solidFill>
                <a:latin typeface="Tahoma Negreta"/>
                <a:ea typeface="Tahoma Negreta"/>
                <a:cs typeface="Tahoma Negreta"/>
                <a:sym typeface="Tahoma Negreta"/>
              </a:rPr>
              <a:t>stesso</a:t>
            </a:r>
            <a:r>
              <a:rPr sz="2200" dirty="0">
                <a:solidFill>
                  <a:srgbClr val="000066"/>
                </a:solidFill>
                <a:latin typeface="Tahoma Negreta"/>
                <a:ea typeface="Tahoma Negreta"/>
                <a:cs typeface="Tahoma Negreta"/>
                <a:sym typeface="Tahoma Negreta"/>
              </a:rPr>
              <a:t> </a:t>
            </a:r>
            <a:r>
              <a:rPr sz="2200" dirty="0" err="1">
                <a:solidFill>
                  <a:srgbClr val="000066"/>
                </a:solidFill>
                <a:latin typeface="Tahoma Negreta"/>
                <a:ea typeface="Tahoma Negreta"/>
                <a:cs typeface="Tahoma Negreta"/>
                <a:sym typeface="Tahoma Negreta"/>
              </a:rPr>
              <a:t>dosaggio</a:t>
            </a:r>
            <a:endParaRPr sz="2200" dirty="0">
              <a:solidFill>
                <a:srgbClr val="000066"/>
              </a:solidFill>
              <a:latin typeface="Tahoma Negreta"/>
              <a:ea typeface="Tahoma Negreta"/>
              <a:cs typeface="Tahoma Negreta"/>
              <a:sym typeface="Tahoma Negreta"/>
            </a:endParaRPr>
          </a:p>
        </p:txBody>
      </p:sp>
      <p:sp>
        <p:nvSpPr>
          <p:cNvPr id="1136" name="Shape 1136"/>
          <p:cNvSpPr/>
          <p:nvPr/>
        </p:nvSpPr>
        <p:spPr>
          <a:xfrm>
            <a:off x="0" y="304800"/>
            <a:ext cx="9867900" cy="147732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ctr">
              <a:defRPr sz="1800">
                <a:solidFill>
                  <a:srgbClr val="000000"/>
                </a:solidFill>
              </a:defRPr>
            </a:pPr>
            <a:r>
              <a:rPr sz="3600" b="1" dirty="0" err="1">
                <a:solidFill>
                  <a:schemeClr val="accent6"/>
                </a:solidFill>
                <a:latin typeface="Tahoma Negreta"/>
                <a:ea typeface="Tahoma Negreta"/>
                <a:cs typeface="Tahoma Negreta"/>
                <a:sym typeface="Tahoma Negreta"/>
              </a:rPr>
              <a:t>Bradicardia</a:t>
            </a:r>
            <a:r>
              <a:rPr sz="3600" dirty="0">
                <a:solidFill>
                  <a:srgbClr val="000066"/>
                </a:solidFill>
                <a:latin typeface="Tahoma Negreta"/>
                <a:ea typeface="Tahoma Negreta"/>
                <a:cs typeface="Tahoma Negreta"/>
                <a:sym typeface="Tahoma Negreta"/>
              </a:rPr>
              <a:t/>
            </a:r>
            <a:br>
              <a:rPr sz="3600" dirty="0">
                <a:solidFill>
                  <a:srgbClr val="000066"/>
                </a:solidFill>
                <a:latin typeface="Tahoma Negreta"/>
                <a:ea typeface="Tahoma Negreta"/>
                <a:cs typeface="Tahoma Negreta"/>
                <a:sym typeface="Tahoma Negreta"/>
              </a:rPr>
            </a:br>
            <a:endParaRPr sz="3600" dirty="0">
              <a:solidFill>
                <a:srgbClr val="000066"/>
              </a:solidFill>
              <a:latin typeface="Tahoma Negreta"/>
              <a:ea typeface="Tahoma Negreta"/>
              <a:cs typeface="Tahoma Negreta"/>
              <a:sym typeface="Tahoma Negreta"/>
            </a:endParaRPr>
          </a:p>
          <a:p>
            <a:pPr lvl="0" indent="39687" algn="ctr">
              <a:defRPr sz="1800">
                <a:solidFill>
                  <a:srgbClr val="000000"/>
                </a:solidFill>
              </a:defRPr>
            </a:pPr>
            <a:r>
              <a:rPr sz="2400" dirty="0" err="1">
                <a:solidFill>
                  <a:srgbClr val="000066"/>
                </a:solidFill>
                <a:latin typeface="Tahoma Negreta"/>
                <a:ea typeface="Tahoma Negreta"/>
                <a:cs typeface="Tahoma Negreta"/>
                <a:sym typeface="Tahoma Negreta"/>
              </a:rPr>
              <a:t>Trattamento</a:t>
            </a:r>
            <a:r>
              <a:rPr sz="2400" dirty="0">
                <a:solidFill>
                  <a:srgbClr val="000066"/>
                </a:solidFill>
                <a:latin typeface="Tahoma Negreta"/>
                <a:ea typeface="Tahoma Negreta"/>
                <a:cs typeface="Tahoma Negreta"/>
                <a:sym typeface="Tahoma Negreta"/>
              </a:rPr>
              <a:t> </a:t>
            </a:r>
            <a:r>
              <a:rPr sz="2400" dirty="0" err="1">
                <a:solidFill>
                  <a:srgbClr val="000066"/>
                </a:solidFill>
                <a:latin typeface="Tahoma Negreta"/>
                <a:ea typeface="Tahoma Negreta"/>
                <a:cs typeface="Tahoma Negreta"/>
                <a:sym typeface="Tahoma Negreta"/>
              </a:rPr>
              <a:t>farmacologico</a:t>
            </a:r>
            <a:endParaRPr sz="2400" dirty="0">
              <a:solidFill>
                <a:srgbClr val="000066"/>
              </a:solidFill>
              <a:latin typeface="Tahoma Negreta"/>
              <a:ea typeface="Tahoma Negreta"/>
              <a:cs typeface="Tahoma Negreta"/>
              <a:sym typeface="Tahoma Negreta"/>
            </a:endParaRPr>
          </a:p>
        </p:txBody>
      </p:sp>
      <p:grpSp>
        <p:nvGrpSpPr>
          <p:cNvPr id="1141" name="Group 1141"/>
          <p:cNvGrpSpPr/>
          <p:nvPr/>
        </p:nvGrpSpPr>
        <p:grpSpPr>
          <a:xfrm>
            <a:off x="7776517" y="333375"/>
            <a:ext cx="1747541" cy="2405063"/>
            <a:chOff x="0" y="0"/>
            <a:chExt cx="1747539" cy="2405062"/>
          </a:xfrm>
        </p:grpSpPr>
        <p:sp>
          <p:nvSpPr>
            <p:cNvPr id="1137" name="Shape 1137"/>
            <p:cNvSpPr/>
            <p:nvPr/>
          </p:nvSpPr>
          <p:spPr>
            <a:xfrm>
              <a:off x="0" y="1795462"/>
              <a:ext cx="1747540"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indent="39687" algn="ctr">
                <a:defRPr sz="1800">
                  <a:solidFill>
                    <a:srgbClr val="000000"/>
                  </a:solidFill>
                </a:defRPr>
              </a:pPr>
              <a:r>
                <a:rPr sz="2000">
                  <a:solidFill>
                    <a:srgbClr val="000066"/>
                  </a:solidFill>
                  <a:latin typeface="Tahoma Negreta"/>
                  <a:ea typeface="Tahoma Negreta"/>
                  <a:cs typeface="Tahoma Negreta"/>
                  <a:sym typeface="Tahoma Negreta"/>
                </a:rPr>
                <a:t>Fiala da 1ml </a:t>
              </a:r>
            </a:p>
            <a:p>
              <a:pPr lvl="0" indent="39687" algn="ctr">
                <a:defRPr sz="1800">
                  <a:solidFill>
                    <a:srgbClr val="000000"/>
                  </a:solidFill>
                </a:defRPr>
              </a:pPr>
              <a:r>
                <a:rPr sz="2000">
                  <a:solidFill>
                    <a:srgbClr val="000066"/>
                  </a:solidFill>
                  <a:latin typeface="Tahoma Negreta"/>
                  <a:ea typeface="Tahoma Negreta"/>
                  <a:cs typeface="Tahoma Negreta"/>
                  <a:sym typeface="Tahoma Negreta"/>
                </a:rPr>
                <a:t>(1mg/ml)</a:t>
              </a:r>
            </a:p>
          </p:txBody>
        </p:sp>
        <p:grpSp>
          <p:nvGrpSpPr>
            <p:cNvPr id="1140" name="Group 1140"/>
            <p:cNvGrpSpPr/>
            <p:nvPr/>
          </p:nvGrpSpPr>
          <p:grpSpPr>
            <a:xfrm>
              <a:off x="397862" y="0"/>
              <a:ext cx="921625" cy="1811338"/>
              <a:chOff x="0" y="0"/>
              <a:chExt cx="921624" cy="1811337"/>
            </a:xfrm>
          </p:grpSpPr>
          <p:pic>
            <p:nvPicPr>
              <p:cNvPr id="1138" name="image.png"/>
              <p:cNvPicPr/>
              <p:nvPr/>
            </p:nvPicPr>
            <p:blipFill>
              <a:blip r:embed="rId2">
                <a:extLst/>
              </a:blip>
              <a:stretch>
                <a:fillRect/>
              </a:stretch>
            </p:blipFill>
            <p:spPr>
              <a:xfrm>
                <a:off x="0" y="0"/>
                <a:ext cx="921625" cy="1811338"/>
              </a:xfrm>
              <a:prstGeom prst="rect">
                <a:avLst/>
              </a:prstGeom>
              <a:ln w="12700" cap="flat">
                <a:noFill/>
                <a:miter lim="400000"/>
              </a:ln>
              <a:effectLst/>
            </p:spPr>
          </p:pic>
          <p:sp>
            <p:nvSpPr>
              <p:cNvPr id="1139" name="Shape 1139"/>
              <p:cNvSpPr/>
              <p:nvPr/>
            </p:nvSpPr>
            <p:spPr>
              <a:xfrm rot="16200000">
                <a:off x="-57064" y="986631"/>
                <a:ext cx="1014413"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defRPr sz="1600">
                    <a:solidFill>
                      <a:srgbClr val="000066"/>
                    </a:solidFill>
                    <a:latin typeface="Tahoma Negreta"/>
                    <a:ea typeface="Tahoma Negreta"/>
                    <a:cs typeface="Tahoma Negreta"/>
                    <a:sym typeface="Tahoma Negreta"/>
                  </a:defRPr>
                </a:lvl1pPr>
              </a:lstStyle>
              <a:p>
                <a:pPr lvl="0">
                  <a:defRPr sz="1800">
                    <a:solidFill>
                      <a:srgbClr val="000000"/>
                    </a:solidFill>
                  </a:defRPr>
                </a:pPr>
                <a:r>
                  <a:rPr sz="1600">
                    <a:solidFill>
                      <a:srgbClr val="000066"/>
                    </a:solidFill>
                  </a:rPr>
                  <a:t>1:1000</a:t>
                </a:r>
              </a:p>
            </p:txBody>
          </p:sp>
        </p:grpSp>
      </p:grpSp>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image.png"/>
          <p:cNvPicPr/>
          <p:nvPr/>
        </p:nvPicPr>
        <p:blipFill>
          <a:blip r:embed="rId2">
            <a:extLst/>
          </a:blip>
          <a:stretch>
            <a:fillRect/>
          </a:stretch>
        </p:blipFill>
        <p:spPr>
          <a:xfrm>
            <a:off x="609600" y="152400"/>
            <a:ext cx="8686800" cy="65151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3" name="image.png"/>
          <p:cNvPicPr/>
          <p:nvPr/>
        </p:nvPicPr>
        <p:blipFill>
          <a:blip r:embed="rId2">
            <a:extLst/>
          </a:blip>
          <a:stretch>
            <a:fillRect/>
          </a:stretch>
        </p:blipFill>
        <p:spPr>
          <a:xfrm>
            <a:off x="8267700" y="379412"/>
            <a:ext cx="985838" cy="1373188"/>
          </a:xfrm>
          <a:prstGeom prst="rect">
            <a:avLst/>
          </a:prstGeom>
          <a:ln w="12700">
            <a:miter lim="400000"/>
          </a:ln>
        </p:spPr>
      </p:pic>
      <p:sp>
        <p:nvSpPr>
          <p:cNvPr id="1144" name="Shape 1144"/>
          <p:cNvSpPr/>
          <p:nvPr/>
        </p:nvSpPr>
        <p:spPr>
          <a:xfrm>
            <a:off x="8132191" y="1905000"/>
            <a:ext cx="1904555" cy="609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indent="39687" algn="ctr">
              <a:defRPr sz="1800">
                <a:solidFill>
                  <a:srgbClr val="000000"/>
                </a:solidFill>
              </a:defRPr>
            </a:pPr>
            <a:r>
              <a:rPr sz="2000">
                <a:solidFill>
                  <a:srgbClr val="000066"/>
                </a:solidFill>
                <a:latin typeface="Tahoma Negreta"/>
                <a:ea typeface="Tahoma Negreta"/>
                <a:cs typeface="Tahoma Negreta"/>
                <a:sym typeface="Tahoma Negreta"/>
              </a:rPr>
              <a:t>Fiala 1ml</a:t>
            </a:r>
          </a:p>
          <a:p>
            <a:pPr lvl="0" indent="39687" algn="ctr">
              <a:defRPr sz="1800">
                <a:solidFill>
                  <a:srgbClr val="000000"/>
                </a:solidFill>
              </a:defRPr>
            </a:pPr>
            <a:r>
              <a:rPr sz="2000">
                <a:solidFill>
                  <a:srgbClr val="000066"/>
                </a:solidFill>
                <a:latin typeface="Tahoma Negreta"/>
                <a:ea typeface="Tahoma Negreta"/>
                <a:cs typeface="Tahoma Negreta"/>
                <a:sym typeface="Tahoma Negreta"/>
              </a:rPr>
              <a:t>0,5-1 mg/1 ml</a:t>
            </a:r>
          </a:p>
        </p:txBody>
      </p:sp>
      <p:sp>
        <p:nvSpPr>
          <p:cNvPr id="1145" name="Shape 1145"/>
          <p:cNvSpPr/>
          <p:nvPr/>
        </p:nvSpPr>
        <p:spPr>
          <a:xfrm>
            <a:off x="152400" y="2514600"/>
            <a:ext cx="10312400" cy="45704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423862" algn="ctr">
              <a:defRPr sz="1800">
                <a:solidFill>
                  <a:srgbClr val="000000"/>
                </a:solidFill>
              </a:defRPr>
            </a:pPr>
            <a:r>
              <a:rPr sz="3200" b="1" dirty="0" err="1">
                <a:solidFill>
                  <a:srgbClr val="000066"/>
                </a:solidFill>
                <a:latin typeface="Tahoma Negreta"/>
                <a:ea typeface="Tahoma Negreta"/>
                <a:cs typeface="Tahoma Negreta"/>
                <a:sym typeface="Tahoma Negreta"/>
              </a:rPr>
              <a:t>Atropina</a:t>
            </a:r>
            <a:endParaRPr sz="3200" b="1" dirty="0">
              <a:solidFill>
                <a:srgbClr val="000066"/>
              </a:solidFill>
              <a:latin typeface="Tahoma Negreta"/>
              <a:ea typeface="Tahoma Negreta"/>
              <a:cs typeface="Tahoma Negreta"/>
              <a:sym typeface="Tahoma Negreta"/>
            </a:endParaRPr>
          </a:p>
          <a:p>
            <a:pPr lvl="0" indent="423862" algn="ctr">
              <a:defRPr sz="1800">
                <a:solidFill>
                  <a:srgbClr val="000000"/>
                </a:solidFill>
              </a:defRPr>
            </a:pPr>
            <a:r>
              <a:rPr sz="2400" dirty="0">
                <a:solidFill>
                  <a:srgbClr val="000066"/>
                </a:solidFill>
                <a:latin typeface="Tahoma Negreta"/>
                <a:ea typeface="Tahoma Negreta"/>
                <a:cs typeface="Tahoma Negreta"/>
                <a:sym typeface="Tahoma Negreta"/>
              </a:rPr>
              <a:t>solo </a:t>
            </a:r>
            <a:r>
              <a:rPr sz="2400" dirty="0" err="1">
                <a:solidFill>
                  <a:srgbClr val="000066"/>
                </a:solidFill>
                <a:latin typeface="Tahoma Negreta"/>
                <a:ea typeface="Tahoma Negreta"/>
                <a:cs typeface="Tahoma Negreta"/>
                <a:sym typeface="Tahoma Negreta"/>
              </a:rPr>
              <a:t>nelle</a:t>
            </a:r>
            <a:r>
              <a:rPr sz="2400" dirty="0">
                <a:solidFill>
                  <a:srgbClr val="000066"/>
                </a:solidFill>
                <a:latin typeface="Tahoma Negreta"/>
                <a:ea typeface="Tahoma Negreta"/>
                <a:cs typeface="Tahoma Negreta"/>
                <a:sym typeface="Tahoma Negreta"/>
              </a:rPr>
              <a:t> </a:t>
            </a:r>
            <a:r>
              <a:rPr sz="2400" dirty="0" err="1">
                <a:solidFill>
                  <a:srgbClr val="000066"/>
                </a:solidFill>
                <a:latin typeface="Tahoma Negreta"/>
                <a:ea typeface="Tahoma Negreta"/>
                <a:cs typeface="Tahoma Negreta"/>
                <a:sym typeface="Tahoma Negreta"/>
              </a:rPr>
              <a:t>bradicardie</a:t>
            </a:r>
            <a:r>
              <a:rPr sz="2400" dirty="0">
                <a:solidFill>
                  <a:srgbClr val="000066"/>
                </a:solidFill>
                <a:latin typeface="Tahoma Negreta"/>
                <a:ea typeface="Tahoma Negreta"/>
                <a:cs typeface="Tahoma Negreta"/>
                <a:sym typeface="Tahoma Negreta"/>
              </a:rPr>
              <a:t> da </a:t>
            </a:r>
            <a:r>
              <a:rPr sz="2400" dirty="0" err="1">
                <a:solidFill>
                  <a:srgbClr val="000066"/>
                </a:solidFill>
                <a:latin typeface="Tahoma Negreta"/>
                <a:ea typeface="Tahoma Negreta"/>
                <a:cs typeface="Tahoma Negreta"/>
                <a:sym typeface="Tahoma Negreta"/>
              </a:rPr>
              <a:t>aumentato</a:t>
            </a:r>
            <a:r>
              <a:rPr sz="2400" dirty="0">
                <a:solidFill>
                  <a:srgbClr val="000066"/>
                </a:solidFill>
                <a:latin typeface="Tahoma Negreta"/>
                <a:ea typeface="Tahoma Negreta"/>
                <a:cs typeface="Tahoma Negreta"/>
                <a:sym typeface="Tahoma Negreta"/>
              </a:rPr>
              <a:t> </a:t>
            </a:r>
            <a:r>
              <a:rPr sz="2400" dirty="0" err="1">
                <a:solidFill>
                  <a:srgbClr val="000066"/>
                </a:solidFill>
                <a:latin typeface="Tahoma Negreta"/>
                <a:ea typeface="Tahoma Negreta"/>
                <a:cs typeface="Tahoma Negreta"/>
                <a:sym typeface="Tahoma Negreta"/>
              </a:rPr>
              <a:t>stimolo</a:t>
            </a:r>
            <a:r>
              <a:rPr sz="2400" dirty="0">
                <a:solidFill>
                  <a:srgbClr val="000066"/>
                </a:solidFill>
                <a:latin typeface="Tahoma Negreta"/>
                <a:ea typeface="Tahoma Negreta"/>
                <a:cs typeface="Tahoma Negreta"/>
                <a:sym typeface="Tahoma Negreta"/>
              </a:rPr>
              <a:t> </a:t>
            </a:r>
            <a:r>
              <a:rPr sz="2400" dirty="0" err="1" smtClean="0">
                <a:solidFill>
                  <a:srgbClr val="000066"/>
                </a:solidFill>
                <a:latin typeface="Tahoma Negreta"/>
                <a:ea typeface="Tahoma Negreta"/>
                <a:cs typeface="Tahoma Negreta"/>
                <a:sym typeface="Tahoma Negreta"/>
              </a:rPr>
              <a:t>vagale</a:t>
            </a:r>
            <a:r>
              <a:rPr lang="it-IT" sz="2400" dirty="0" smtClean="0">
                <a:solidFill>
                  <a:srgbClr val="000066"/>
                </a:solidFill>
                <a:latin typeface="Tahoma Negreta"/>
                <a:ea typeface="Tahoma Negreta"/>
                <a:cs typeface="Tahoma Negreta"/>
                <a:sym typeface="Tahoma Negreta"/>
              </a:rPr>
              <a:t> o </a:t>
            </a:r>
          </a:p>
          <a:p>
            <a:pPr lvl="0" indent="423862" algn="ctr">
              <a:defRPr sz="1800">
                <a:solidFill>
                  <a:srgbClr val="000000"/>
                </a:solidFill>
              </a:defRPr>
            </a:pPr>
            <a:r>
              <a:rPr lang="it-IT" sz="2400" dirty="0" smtClean="0">
                <a:solidFill>
                  <a:srgbClr val="000066"/>
                </a:solidFill>
                <a:latin typeface="Tahoma Negreta"/>
                <a:ea typeface="Tahoma Negreta"/>
                <a:cs typeface="Tahoma Negreta"/>
                <a:sym typeface="Tahoma Negreta"/>
              </a:rPr>
              <a:t>blocco AV primario</a:t>
            </a:r>
            <a:endParaRPr sz="2400" dirty="0">
              <a:solidFill>
                <a:srgbClr val="000066"/>
              </a:solidFill>
              <a:latin typeface="Tahoma Negreta"/>
              <a:ea typeface="Tahoma Negreta"/>
              <a:cs typeface="Tahoma Negreta"/>
              <a:sym typeface="Tahoma Negreta"/>
            </a:endParaRPr>
          </a:p>
          <a:p>
            <a:pPr lvl="0" indent="423862" algn="ctr">
              <a:defRPr sz="1800">
                <a:solidFill>
                  <a:srgbClr val="000000"/>
                </a:solidFill>
              </a:defRPr>
            </a:pPr>
            <a:endParaRPr sz="3200" dirty="0">
              <a:solidFill>
                <a:srgbClr val="000066"/>
              </a:solidFill>
              <a:latin typeface="Tahoma Negreta"/>
              <a:ea typeface="Tahoma Negreta"/>
              <a:cs typeface="Tahoma Negreta"/>
              <a:sym typeface="Tahoma Negreta"/>
            </a:endParaRPr>
          </a:p>
          <a:p>
            <a:pPr lvl="0" indent="423862">
              <a:defRPr sz="1800">
                <a:solidFill>
                  <a:srgbClr val="000000"/>
                </a:solidFill>
              </a:defRPr>
            </a:pPr>
            <a:endParaRPr sz="2000" dirty="0">
              <a:solidFill>
                <a:srgbClr val="000066"/>
              </a:solidFill>
              <a:latin typeface="Tahoma Negreta"/>
              <a:ea typeface="Tahoma Negreta"/>
              <a:cs typeface="Tahoma Negreta"/>
              <a:sym typeface="Tahoma Negreta"/>
            </a:endParaRPr>
          </a:p>
          <a:p>
            <a:pPr marL="509234" lvl="0" indent="-469547">
              <a:buClr>
                <a:srgbClr val="FFFF66"/>
              </a:buClr>
              <a:buSzPct val="100000"/>
              <a:buFont typeface="Tahoma"/>
              <a:buChar char="•"/>
              <a:defRPr sz="1800">
                <a:solidFill>
                  <a:srgbClr val="000000"/>
                </a:solidFill>
              </a:defRPr>
            </a:pPr>
            <a:r>
              <a:rPr sz="2200" dirty="0">
                <a:solidFill>
                  <a:srgbClr val="000066"/>
                </a:solidFill>
                <a:latin typeface="Tahoma Negreta"/>
                <a:ea typeface="Tahoma Negreta"/>
                <a:cs typeface="Tahoma Negreta"/>
                <a:sym typeface="Tahoma Negreta"/>
              </a:rPr>
              <a:t>EV/IO:  dose = 0.02 mg/kg</a:t>
            </a:r>
          </a:p>
          <a:p>
            <a:pPr marL="509234" lvl="0" indent="-469547">
              <a:buClr>
                <a:srgbClr val="FFFF66"/>
              </a:buClr>
              <a:buSzPct val="100000"/>
              <a:buFont typeface="Tahoma"/>
              <a:buChar char="•"/>
              <a:defRPr sz="1800">
                <a:solidFill>
                  <a:srgbClr val="000000"/>
                </a:solidFill>
              </a:defRPr>
            </a:pPr>
            <a:r>
              <a:rPr sz="2200" dirty="0">
                <a:solidFill>
                  <a:srgbClr val="000066"/>
                </a:solidFill>
                <a:latin typeface="Tahoma Negreta"/>
                <a:ea typeface="Tahoma Negreta"/>
                <a:cs typeface="Tahoma Negreta"/>
                <a:sym typeface="Tahoma Negreta"/>
              </a:rPr>
              <a:t>dose minima:  0.1 mg</a:t>
            </a:r>
          </a:p>
          <a:p>
            <a:pPr marL="509234" lvl="0" indent="-469547">
              <a:buClr>
                <a:srgbClr val="FFFF66"/>
              </a:buClr>
              <a:buSzPct val="100000"/>
              <a:buFont typeface="Tahoma"/>
              <a:buChar char="•"/>
              <a:defRPr sz="1800">
                <a:solidFill>
                  <a:srgbClr val="000000"/>
                </a:solidFill>
              </a:defRPr>
            </a:pPr>
            <a:r>
              <a:rPr sz="2200" dirty="0">
                <a:solidFill>
                  <a:srgbClr val="000066"/>
                </a:solidFill>
                <a:latin typeface="Tahoma Negreta"/>
                <a:ea typeface="Tahoma Negreta"/>
                <a:cs typeface="Tahoma Negreta"/>
                <a:sym typeface="Tahoma Negreta"/>
              </a:rPr>
              <a:t>dose </a:t>
            </a:r>
            <a:r>
              <a:rPr sz="2200" dirty="0" err="1">
                <a:solidFill>
                  <a:srgbClr val="000066"/>
                </a:solidFill>
                <a:latin typeface="Tahoma Negreta"/>
                <a:ea typeface="Tahoma Negreta"/>
                <a:cs typeface="Tahoma Negreta"/>
                <a:sym typeface="Tahoma Negreta"/>
              </a:rPr>
              <a:t>singola</a:t>
            </a:r>
            <a:r>
              <a:rPr sz="2200" dirty="0">
                <a:solidFill>
                  <a:srgbClr val="000066"/>
                </a:solidFill>
                <a:latin typeface="Tahoma Negreta"/>
                <a:ea typeface="Tahoma Negreta"/>
                <a:cs typeface="Tahoma Negreta"/>
                <a:sym typeface="Tahoma Negreta"/>
              </a:rPr>
              <a:t> </a:t>
            </a:r>
            <a:r>
              <a:rPr sz="2200" dirty="0" err="1">
                <a:solidFill>
                  <a:srgbClr val="000066"/>
                </a:solidFill>
                <a:latin typeface="Tahoma Negreta"/>
                <a:ea typeface="Tahoma Negreta"/>
                <a:cs typeface="Tahoma Negreta"/>
                <a:sym typeface="Tahoma Negreta"/>
              </a:rPr>
              <a:t>massima</a:t>
            </a:r>
            <a:r>
              <a:rPr sz="2200" dirty="0">
                <a:solidFill>
                  <a:srgbClr val="000066"/>
                </a:solidFill>
                <a:latin typeface="Tahoma Negreta"/>
                <a:ea typeface="Tahoma Negreta"/>
                <a:cs typeface="Tahoma Negreta"/>
                <a:sym typeface="Tahoma Negreta"/>
              </a:rPr>
              <a:t>: 0.5 mg  bambino / 1  mg </a:t>
            </a:r>
            <a:r>
              <a:rPr sz="2200" dirty="0" err="1">
                <a:solidFill>
                  <a:srgbClr val="000066"/>
                </a:solidFill>
                <a:latin typeface="Tahoma Negreta"/>
                <a:ea typeface="Tahoma Negreta"/>
                <a:cs typeface="Tahoma Negreta"/>
                <a:sym typeface="Tahoma Negreta"/>
              </a:rPr>
              <a:t>adolescente</a:t>
            </a:r>
            <a:endParaRPr sz="2200" dirty="0">
              <a:solidFill>
                <a:srgbClr val="000066"/>
              </a:solidFill>
              <a:latin typeface="Tahoma Negreta"/>
              <a:ea typeface="Tahoma Negreta"/>
              <a:cs typeface="Tahoma Negreta"/>
              <a:sym typeface="Tahoma Negreta"/>
            </a:endParaRPr>
          </a:p>
          <a:p>
            <a:pPr lvl="0" indent="423862">
              <a:defRPr sz="1800">
                <a:solidFill>
                  <a:srgbClr val="000000"/>
                </a:solidFill>
              </a:defRPr>
            </a:pPr>
            <a:r>
              <a:rPr sz="2200" dirty="0">
                <a:solidFill>
                  <a:srgbClr val="000066"/>
                </a:solidFill>
                <a:latin typeface="Tahoma Negreta"/>
                <a:ea typeface="Tahoma Negreta"/>
                <a:cs typeface="Tahoma Negreta"/>
                <a:sym typeface="Tahoma Negreta"/>
              </a:rPr>
              <a:t>     </a:t>
            </a:r>
          </a:p>
          <a:p>
            <a:pPr lvl="0" indent="423862">
              <a:defRPr sz="1800">
                <a:solidFill>
                  <a:srgbClr val="000000"/>
                </a:solidFill>
              </a:defRPr>
            </a:pPr>
            <a:r>
              <a:rPr sz="2200" dirty="0">
                <a:solidFill>
                  <a:srgbClr val="000066"/>
                </a:solidFill>
                <a:latin typeface="Tahoma Negreta"/>
                <a:ea typeface="Tahoma Negreta"/>
                <a:cs typeface="Tahoma Negreta"/>
                <a:sym typeface="Tahoma Negreta"/>
              </a:rPr>
              <a:t>     </a:t>
            </a:r>
            <a:r>
              <a:rPr sz="2200" dirty="0" err="1">
                <a:solidFill>
                  <a:srgbClr val="000066"/>
                </a:solidFill>
                <a:latin typeface="Tahoma Negreta"/>
                <a:ea typeface="Tahoma Negreta"/>
                <a:cs typeface="Tahoma Negreta"/>
                <a:sym typeface="Tahoma Negreta"/>
              </a:rPr>
              <a:t>può</a:t>
            </a:r>
            <a:r>
              <a:rPr sz="2200" dirty="0">
                <a:solidFill>
                  <a:srgbClr val="000066"/>
                </a:solidFill>
                <a:latin typeface="Tahoma Negreta"/>
                <a:ea typeface="Tahoma Negreta"/>
                <a:cs typeface="Tahoma Negreta"/>
                <a:sym typeface="Tahoma Negreta"/>
              </a:rPr>
              <a:t> </a:t>
            </a:r>
            <a:r>
              <a:rPr sz="2200" dirty="0" err="1">
                <a:solidFill>
                  <a:srgbClr val="000066"/>
                </a:solidFill>
                <a:latin typeface="Tahoma Negreta"/>
                <a:ea typeface="Tahoma Negreta"/>
                <a:cs typeface="Tahoma Negreta"/>
                <a:sym typeface="Tahoma Negreta"/>
              </a:rPr>
              <a:t>essere</a:t>
            </a:r>
            <a:r>
              <a:rPr sz="2200" dirty="0">
                <a:solidFill>
                  <a:srgbClr val="000066"/>
                </a:solidFill>
                <a:latin typeface="Tahoma Negreta"/>
                <a:ea typeface="Tahoma Negreta"/>
                <a:cs typeface="Tahoma Negreta"/>
                <a:sym typeface="Tahoma Negreta"/>
              </a:rPr>
              <a:t> </a:t>
            </a:r>
            <a:r>
              <a:rPr sz="2200" dirty="0" err="1">
                <a:solidFill>
                  <a:srgbClr val="000066"/>
                </a:solidFill>
                <a:latin typeface="Tahoma Negreta"/>
                <a:ea typeface="Tahoma Negreta"/>
                <a:cs typeface="Tahoma Negreta"/>
                <a:sym typeface="Tahoma Negreta"/>
              </a:rPr>
              <a:t>ripetuta</a:t>
            </a:r>
            <a:r>
              <a:rPr sz="2200" dirty="0">
                <a:solidFill>
                  <a:srgbClr val="000066"/>
                </a:solidFill>
                <a:latin typeface="Tahoma Negreta"/>
                <a:ea typeface="Tahoma Negreta"/>
                <a:cs typeface="Tahoma Negreta"/>
                <a:sym typeface="Tahoma Negreta"/>
              </a:rPr>
              <a:t> 1 </a:t>
            </a:r>
            <a:r>
              <a:rPr sz="2200" dirty="0" err="1">
                <a:solidFill>
                  <a:srgbClr val="000066"/>
                </a:solidFill>
                <a:latin typeface="Tahoma Negreta"/>
                <a:ea typeface="Tahoma Negreta"/>
                <a:cs typeface="Tahoma Negreta"/>
                <a:sym typeface="Tahoma Negreta"/>
              </a:rPr>
              <a:t>volta</a:t>
            </a:r>
            <a:r>
              <a:rPr sz="2200" dirty="0">
                <a:solidFill>
                  <a:srgbClr val="000066"/>
                </a:solidFill>
                <a:latin typeface="Tahoma Negreta"/>
                <a:ea typeface="Tahoma Negreta"/>
                <a:cs typeface="Tahoma Negreta"/>
                <a:sym typeface="Tahoma Negreta"/>
              </a:rPr>
              <a:t> </a:t>
            </a:r>
            <a:r>
              <a:rPr sz="2200" dirty="0" err="1">
                <a:solidFill>
                  <a:srgbClr val="000066"/>
                </a:solidFill>
                <a:latin typeface="Tahoma Negreta"/>
                <a:ea typeface="Tahoma Negreta"/>
                <a:cs typeface="Tahoma Negreta"/>
                <a:sym typeface="Tahoma Negreta"/>
              </a:rPr>
              <a:t>dopo</a:t>
            </a:r>
            <a:r>
              <a:rPr sz="2200" dirty="0">
                <a:solidFill>
                  <a:srgbClr val="000066"/>
                </a:solidFill>
                <a:latin typeface="Tahoma Negreta"/>
                <a:ea typeface="Tahoma Negreta"/>
                <a:cs typeface="Tahoma Negreta"/>
                <a:sym typeface="Tahoma Negreta"/>
              </a:rPr>
              <a:t> 5 min</a:t>
            </a:r>
          </a:p>
          <a:p>
            <a:pPr lvl="0" indent="423862">
              <a:defRPr sz="1800">
                <a:solidFill>
                  <a:srgbClr val="000000"/>
                </a:solidFill>
              </a:defRPr>
            </a:pPr>
            <a:r>
              <a:rPr sz="2200" dirty="0">
                <a:solidFill>
                  <a:srgbClr val="000066"/>
                </a:solidFill>
                <a:latin typeface="Tahoma Negreta"/>
                <a:ea typeface="Tahoma Negreta"/>
                <a:cs typeface="Tahoma Negreta"/>
                <a:sym typeface="Tahoma Negreta"/>
              </a:rPr>
              <a:t>     dose </a:t>
            </a:r>
            <a:r>
              <a:rPr sz="2200" dirty="0" err="1">
                <a:solidFill>
                  <a:srgbClr val="000066"/>
                </a:solidFill>
                <a:latin typeface="Tahoma Negreta"/>
                <a:ea typeface="Tahoma Negreta"/>
                <a:cs typeface="Tahoma Negreta"/>
                <a:sym typeface="Tahoma Negreta"/>
              </a:rPr>
              <a:t>massima</a:t>
            </a:r>
            <a:r>
              <a:rPr sz="2200" dirty="0">
                <a:solidFill>
                  <a:srgbClr val="000066"/>
                </a:solidFill>
                <a:latin typeface="Tahoma Negreta"/>
                <a:ea typeface="Tahoma Negreta"/>
                <a:cs typeface="Tahoma Negreta"/>
                <a:sym typeface="Tahoma Negreta"/>
              </a:rPr>
              <a:t> </a:t>
            </a:r>
            <a:r>
              <a:rPr sz="2200" dirty="0" err="1">
                <a:solidFill>
                  <a:srgbClr val="000066"/>
                </a:solidFill>
                <a:latin typeface="Tahoma Negreta"/>
                <a:ea typeface="Tahoma Negreta"/>
                <a:cs typeface="Tahoma Negreta"/>
                <a:sym typeface="Tahoma Negreta"/>
              </a:rPr>
              <a:t>totale</a:t>
            </a:r>
            <a:r>
              <a:rPr sz="2200" dirty="0">
                <a:solidFill>
                  <a:srgbClr val="000066"/>
                </a:solidFill>
                <a:latin typeface="Tahoma Negreta"/>
                <a:ea typeface="Tahoma Negreta"/>
                <a:cs typeface="Tahoma Negreta"/>
                <a:sym typeface="Tahoma Negreta"/>
              </a:rPr>
              <a:t> 1 mg bambino / 2 mg </a:t>
            </a:r>
            <a:r>
              <a:rPr sz="2200" dirty="0" err="1">
                <a:solidFill>
                  <a:srgbClr val="000066"/>
                </a:solidFill>
                <a:latin typeface="Tahoma Negreta"/>
                <a:ea typeface="Tahoma Negreta"/>
                <a:cs typeface="Tahoma Negreta"/>
                <a:sym typeface="Tahoma Negreta"/>
              </a:rPr>
              <a:t>adolescente</a:t>
            </a:r>
            <a:endParaRPr sz="2200" dirty="0">
              <a:solidFill>
                <a:srgbClr val="000066"/>
              </a:solidFill>
              <a:latin typeface="Tahoma Negreta"/>
              <a:ea typeface="Tahoma Negreta"/>
              <a:cs typeface="Tahoma Negreta"/>
              <a:sym typeface="Tahoma Negreta"/>
            </a:endParaRPr>
          </a:p>
          <a:p>
            <a:pPr lvl="0" indent="423862">
              <a:defRPr sz="1800">
                <a:solidFill>
                  <a:srgbClr val="000000"/>
                </a:solidFill>
              </a:defRPr>
            </a:pPr>
            <a:endParaRPr sz="2200" dirty="0">
              <a:solidFill>
                <a:srgbClr val="000066"/>
              </a:solidFill>
              <a:latin typeface="Tahoma Negreta"/>
              <a:ea typeface="Tahoma Negreta"/>
              <a:cs typeface="Tahoma Negreta"/>
              <a:sym typeface="Tahoma Negreta"/>
            </a:endParaRPr>
          </a:p>
          <a:p>
            <a:pPr lvl="0" indent="423862">
              <a:lnSpc>
                <a:spcPct val="50000"/>
              </a:lnSpc>
              <a:defRPr sz="1800">
                <a:solidFill>
                  <a:srgbClr val="000000"/>
                </a:solidFill>
              </a:defRPr>
            </a:pPr>
            <a:endParaRPr sz="2200" dirty="0">
              <a:solidFill>
                <a:srgbClr val="000066"/>
              </a:solidFill>
              <a:latin typeface="Tahoma Negreta"/>
              <a:ea typeface="Tahoma Negreta"/>
              <a:cs typeface="Tahoma Negreta"/>
              <a:sym typeface="Tahoma Negreta"/>
            </a:endParaRPr>
          </a:p>
        </p:txBody>
      </p:sp>
      <p:sp>
        <p:nvSpPr>
          <p:cNvPr id="1146" name="Shape 1146"/>
          <p:cNvSpPr/>
          <p:nvPr/>
        </p:nvSpPr>
        <p:spPr>
          <a:xfrm>
            <a:off x="134937" y="228600"/>
            <a:ext cx="9867901" cy="12003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ctr">
              <a:defRPr sz="1800">
                <a:solidFill>
                  <a:srgbClr val="000000"/>
                </a:solidFill>
              </a:defRPr>
            </a:pPr>
            <a:r>
              <a:rPr sz="3600" b="1" dirty="0" err="1">
                <a:solidFill>
                  <a:srgbClr val="000066"/>
                </a:solidFill>
                <a:latin typeface="Tahoma Negreta"/>
                <a:ea typeface="Tahoma Negreta"/>
                <a:cs typeface="Tahoma Negreta"/>
                <a:sym typeface="Tahoma Negreta"/>
              </a:rPr>
              <a:t>Bradicardia</a:t>
            </a:r>
            <a:r>
              <a:rPr sz="3600" b="1" dirty="0">
                <a:solidFill>
                  <a:srgbClr val="000066"/>
                </a:solidFill>
                <a:latin typeface="Tahoma Negreta"/>
                <a:ea typeface="Tahoma Negreta"/>
                <a:cs typeface="Tahoma Negreta"/>
                <a:sym typeface="Tahoma Negreta"/>
              </a:rPr>
              <a:t/>
            </a:r>
            <a:br>
              <a:rPr sz="3600" b="1" dirty="0">
                <a:solidFill>
                  <a:srgbClr val="000066"/>
                </a:solidFill>
                <a:latin typeface="Tahoma Negreta"/>
                <a:ea typeface="Tahoma Negreta"/>
                <a:cs typeface="Tahoma Negreta"/>
                <a:sym typeface="Tahoma Negreta"/>
              </a:rPr>
            </a:br>
            <a:endParaRPr b="1" dirty="0">
              <a:latin typeface="Arial"/>
              <a:ea typeface="Arial"/>
              <a:cs typeface="Arial"/>
              <a:sym typeface="Arial"/>
            </a:endParaRPr>
          </a:p>
          <a:p>
            <a:pPr lvl="0" indent="39687" algn="ctr">
              <a:defRPr sz="1800">
                <a:solidFill>
                  <a:srgbClr val="000000"/>
                </a:solidFill>
              </a:defRPr>
            </a:pPr>
            <a:r>
              <a:rPr sz="2400" dirty="0" err="1">
                <a:solidFill>
                  <a:srgbClr val="000066"/>
                </a:solidFill>
                <a:latin typeface="Tahoma Negreta"/>
                <a:ea typeface="Tahoma Negreta"/>
                <a:cs typeface="Tahoma Negreta"/>
                <a:sym typeface="Tahoma Negreta"/>
              </a:rPr>
              <a:t>Trattamento</a:t>
            </a:r>
            <a:r>
              <a:rPr sz="2400" dirty="0">
                <a:solidFill>
                  <a:srgbClr val="000066"/>
                </a:solidFill>
                <a:latin typeface="Tahoma Negreta"/>
                <a:ea typeface="Tahoma Negreta"/>
                <a:cs typeface="Tahoma Negreta"/>
                <a:sym typeface="Tahoma Negreta"/>
              </a:rPr>
              <a:t> </a:t>
            </a:r>
            <a:r>
              <a:rPr sz="2400" dirty="0" err="1">
                <a:solidFill>
                  <a:srgbClr val="000066"/>
                </a:solidFill>
                <a:latin typeface="Tahoma Negreta"/>
                <a:ea typeface="Tahoma Negreta"/>
                <a:cs typeface="Tahoma Negreta"/>
                <a:sym typeface="Tahoma Negreta"/>
              </a:rPr>
              <a:t>farmacologico</a:t>
            </a:r>
            <a:endParaRPr sz="2400" dirty="0">
              <a:solidFill>
                <a:srgbClr val="000066"/>
              </a:solidFill>
              <a:latin typeface="Tahoma Negreta"/>
              <a:ea typeface="Tahoma Negreta"/>
              <a:cs typeface="Tahoma Negreta"/>
              <a:sym typeface="Tahoma Negreta"/>
            </a:endParaRPr>
          </a:p>
        </p:txBody>
      </p:sp>
    </p:spTree>
  </p:cSld>
  <p:clrMapOvr>
    <a:masterClrMapping/>
  </p:clrMapOvr>
  <p:transition xmlns:p14="http://schemas.microsoft.com/office/powerpoint/2010/mai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Shape 1148"/>
          <p:cNvSpPr/>
          <p:nvPr/>
        </p:nvSpPr>
        <p:spPr>
          <a:xfrm>
            <a:off x="88900" y="381000"/>
            <a:ext cx="9880600" cy="5539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b="1" dirty="0" err="1">
                <a:solidFill>
                  <a:srgbClr val="000066"/>
                </a:solidFill>
              </a:rPr>
              <a:t>Tachicardia</a:t>
            </a:r>
            <a:endParaRPr sz="3600" b="1" dirty="0">
              <a:solidFill>
                <a:srgbClr val="000066"/>
              </a:solidFill>
            </a:endParaRPr>
          </a:p>
        </p:txBody>
      </p:sp>
      <p:sp>
        <p:nvSpPr>
          <p:cNvPr id="1149" name="Shape 1149"/>
          <p:cNvSpPr/>
          <p:nvPr/>
        </p:nvSpPr>
        <p:spPr>
          <a:xfrm>
            <a:off x="609600" y="1905000"/>
            <a:ext cx="10058400" cy="431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900" indent="-303212">
              <a:spcBef>
                <a:spcPts val="600"/>
              </a:spcBef>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a:solidFill>
                  <a:srgbClr val="000066"/>
                </a:solidFill>
              </a:rPr>
              <a:t>con perfusione adeguata - con ipoperfusione</a:t>
            </a:r>
          </a:p>
        </p:txBody>
      </p:sp>
      <p:sp>
        <p:nvSpPr>
          <p:cNvPr id="1150" name="Shape 1150"/>
          <p:cNvSpPr/>
          <p:nvPr/>
        </p:nvSpPr>
        <p:spPr>
          <a:xfrm rot="16200000" flipH="1">
            <a:off x="4706937" y="2654299"/>
            <a:ext cx="431801" cy="152401"/>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ln w="12700">
            <a:miter lim="400000"/>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sp>
        <p:nvSpPr>
          <p:cNvPr id="1151" name="Shape 1151"/>
          <p:cNvSpPr/>
          <p:nvPr/>
        </p:nvSpPr>
        <p:spPr>
          <a:xfrm>
            <a:off x="609600" y="3124200"/>
            <a:ext cx="10058400" cy="3947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900" indent="-303212">
              <a:spcBef>
                <a:spcPts val="600"/>
              </a:spcBef>
              <a:defRPr sz="2800">
                <a:solidFill>
                  <a:srgbClr val="000066"/>
                </a:solidFill>
                <a:latin typeface="Arial Bold"/>
                <a:ea typeface="Arial Bold"/>
                <a:cs typeface="Arial Bold"/>
                <a:sym typeface="Arial Bold"/>
              </a:defRPr>
            </a:lvl1pPr>
          </a:lstStyle>
          <a:p>
            <a:pPr lvl="0">
              <a:defRPr sz="1800">
                <a:solidFill>
                  <a:srgbClr val="000000"/>
                </a:solidFill>
              </a:defRPr>
            </a:pPr>
            <a:r>
              <a:rPr sz="2800">
                <a:solidFill>
                  <a:srgbClr val="000066"/>
                </a:solidFill>
              </a:rPr>
              <a:t>a complessi QRS stretti              a complessi QRS larghi</a:t>
            </a:r>
          </a:p>
        </p:txBody>
      </p:sp>
      <p:sp>
        <p:nvSpPr>
          <p:cNvPr id="1152" name="Shape 1152"/>
          <p:cNvSpPr/>
          <p:nvPr/>
        </p:nvSpPr>
        <p:spPr>
          <a:xfrm>
            <a:off x="1079500" y="4343400"/>
            <a:ext cx="4521200" cy="1282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ctr">
              <a:spcBef>
                <a:spcPts val="1400"/>
              </a:spcBef>
              <a:defRPr sz="1800">
                <a:solidFill>
                  <a:srgbClr val="000000"/>
                </a:solidFill>
              </a:defRPr>
            </a:pPr>
            <a:r>
              <a:rPr sz="2400">
                <a:solidFill>
                  <a:srgbClr val="000066"/>
                </a:solidFill>
                <a:latin typeface="Tahoma Negreta"/>
                <a:ea typeface="Tahoma Negreta"/>
                <a:cs typeface="Tahoma Negreta"/>
                <a:sym typeface="Tahoma Negreta"/>
              </a:rPr>
              <a:t>Tachicardia sinusale</a:t>
            </a:r>
          </a:p>
          <a:p>
            <a:pPr lvl="0" indent="39687" algn="ctr">
              <a:spcBef>
                <a:spcPts val="1400"/>
              </a:spcBef>
              <a:defRPr sz="1800">
                <a:solidFill>
                  <a:srgbClr val="000000"/>
                </a:solidFill>
              </a:defRPr>
            </a:pPr>
            <a:r>
              <a:rPr sz="2400">
                <a:solidFill>
                  <a:srgbClr val="000066"/>
                </a:solidFill>
                <a:latin typeface="Tahoma Negreta"/>
                <a:ea typeface="Tahoma Negreta"/>
                <a:cs typeface="Tahoma Negreta"/>
                <a:sym typeface="Tahoma Negreta"/>
              </a:rPr>
              <a:t>Tachicardia sopraventricolare</a:t>
            </a:r>
          </a:p>
        </p:txBody>
      </p:sp>
      <p:sp>
        <p:nvSpPr>
          <p:cNvPr id="1153" name="Shape 1153"/>
          <p:cNvSpPr/>
          <p:nvPr/>
        </p:nvSpPr>
        <p:spPr>
          <a:xfrm rot="16200000" flipH="1">
            <a:off x="3174999" y="3848100"/>
            <a:ext cx="381002" cy="152401"/>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ln w="12700">
            <a:miter lim="400000"/>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grpSp>
        <p:nvGrpSpPr>
          <p:cNvPr id="1156" name="Group 1156"/>
          <p:cNvGrpSpPr/>
          <p:nvPr/>
        </p:nvGrpSpPr>
        <p:grpSpPr>
          <a:xfrm>
            <a:off x="6091237" y="3810000"/>
            <a:ext cx="3739903" cy="901700"/>
            <a:chOff x="0" y="0"/>
            <a:chExt cx="3739901" cy="901699"/>
          </a:xfrm>
        </p:grpSpPr>
        <p:sp>
          <p:nvSpPr>
            <p:cNvPr id="1154" name="Shape 1154"/>
            <p:cNvSpPr/>
            <p:nvPr/>
          </p:nvSpPr>
          <p:spPr>
            <a:xfrm>
              <a:off x="0" y="533399"/>
              <a:ext cx="3739902"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indent="39687">
                <a:spcBef>
                  <a:spcPts val="14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Tachicardia ventricolare</a:t>
              </a:r>
            </a:p>
          </p:txBody>
        </p:sp>
        <p:sp>
          <p:nvSpPr>
            <p:cNvPr id="1155" name="Shape 1155"/>
            <p:cNvSpPr/>
            <p:nvPr/>
          </p:nvSpPr>
          <p:spPr>
            <a:xfrm rot="16200000" flipH="1">
              <a:off x="1730375" y="112712"/>
              <a:ext cx="379413" cy="153988"/>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rgbClr val="000000"/>
            </a:solid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spTree>
  </p:cSld>
  <p:clrMapOvr>
    <a:masterClrMapping/>
  </p:clrMapOvr>
  <p:transition xmlns:p14="http://schemas.microsoft.com/office/powerpoint/2010/mai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S"/>
          <p:cNvPicPr>
            <a:picLocks noChangeAspect="1" noChangeArrowheads="1"/>
          </p:cNvPicPr>
          <p:nvPr/>
        </p:nvPicPr>
        <p:blipFill>
          <a:blip r:embed="rId2">
            <a:extLst>
              <a:ext uri="{28A0092B-C50C-407E-A947-70E740481C1C}">
                <a14:useLocalDpi xmlns:a14="http://schemas.microsoft.com/office/drawing/2010/main" val="0"/>
              </a:ext>
            </a:extLst>
          </a:blip>
          <a:srcRect l="5862" t="5562" r="3706"/>
          <a:stretch>
            <a:fillRect/>
          </a:stretch>
        </p:blipFill>
        <p:spPr bwMode="auto">
          <a:xfrm>
            <a:off x="895350" y="2097088"/>
            <a:ext cx="9088438"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771525" y="332656"/>
            <a:ext cx="87439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a:lstStyle>
          <a:p>
            <a:r>
              <a:rPr lang="it-IT" altLang="it-IT" sz="4000" b="1" kern="0" dirty="0" smtClean="0">
                <a:solidFill>
                  <a:schemeClr val="accent6"/>
                </a:solidFill>
                <a:latin typeface="Tahoma" panose="020B0604030504040204" pitchFamily="34" charset="0"/>
              </a:rPr>
              <a:t>Polso rapido - QRS stretto</a:t>
            </a:r>
            <a:endParaRPr lang="it-IT" altLang="it-IT" sz="4000" kern="0" dirty="0" smtClean="0">
              <a:solidFill>
                <a:schemeClr val="accent6"/>
              </a:solidFill>
              <a:latin typeface="Tahoma" panose="020B0604030504040204" pitchFamily="34" charset="0"/>
            </a:endParaRPr>
          </a:p>
        </p:txBody>
      </p:sp>
      <p:sp>
        <p:nvSpPr>
          <p:cNvPr id="6" name="Rectangle 3"/>
          <p:cNvSpPr txBox="1">
            <a:spLocks noChangeArrowheads="1"/>
          </p:cNvSpPr>
          <p:nvPr/>
        </p:nvSpPr>
        <p:spPr bwMode="auto">
          <a:xfrm>
            <a:off x="771525" y="5257800"/>
            <a:ext cx="874395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82587" indent="-3429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1pPr>
            <a:lvl2pPr marL="776287" indent="-3810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2pPr>
            <a:lvl3pPr marL="1157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3pPr>
            <a:lvl4pPr marL="1614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4pPr>
            <a:lvl5pPr marL="20716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5pPr>
            <a:lvl6pPr marL="25288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6pPr>
            <a:lvl7pPr marL="29860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7pPr>
            <a:lvl8pPr marL="3443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8pPr>
            <a:lvl9pPr marL="3900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9pPr>
          </a:lstStyle>
          <a:p>
            <a:pPr algn="ctr">
              <a:buFontTx/>
              <a:buNone/>
            </a:pPr>
            <a:r>
              <a:rPr lang="it-IT" altLang="it-IT" sz="3200" b="1" dirty="0" smtClean="0">
                <a:solidFill>
                  <a:schemeClr val="accent6"/>
                </a:solidFill>
                <a:latin typeface="Tahoma" panose="020B0604030504040204" pitchFamily="34" charset="0"/>
              </a:rPr>
              <a:t>Tachicardia sinusale</a:t>
            </a:r>
            <a:r>
              <a:rPr lang="it-IT" altLang="it-IT" sz="3200" dirty="0" smtClean="0">
                <a:solidFill>
                  <a:schemeClr val="accent6"/>
                </a:solidFill>
                <a:latin typeface="Tahoma" panose="020B0604030504040204" pitchFamily="34" charset="0"/>
              </a:rPr>
              <a:t>  </a:t>
            </a:r>
          </a:p>
        </p:txBody>
      </p:sp>
    </p:spTree>
    <p:extLst>
      <p:ext uri="{BB962C8B-B14F-4D97-AF65-F5344CB8AC3E}">
        <p14:creationId xmlns:p14="http://schemas.microsoft.com/office/powerpoint/2010/main" val="332714347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SV"/>
          <p:cNvPicPr>
            <a:picLocks noChangeAspect="1" noChangeArrowheads="1"/>
          </p:cNvPicPr>
          <p:nvPr/>
        </p:nvPicPr>
        <p:blipFill>
          <a:blip r:embed="rId2">
            <a:clrChange>
              <a:clrFrom>
                <a:srgbClr val="ECF0EE"/>
              </a:clrFrom>
              <a:clrTo>
                <a:srgbClr val="ECF0EE">
                  <a:alpha val="0"/>
                </a:srgbClr>
              </a:clrTo>
            </a:clrChange>
            <a:lum bright="12000" contrast="12000"/>
            <a:extLst>
              <a:ext uri="{28A0092B-C50C-407E-A947-70E740481C1C}">
                <a14:useLocalDpi xmlns:a14="http://schemas.microsoft.com/office/drawing/2010/main" val="0"/>
              </a:ext>
            </a:extLst>
          </a:blip>
          <a:srcRect t="2194" r="2197"/>
          <a:stretch>
            <a:fillRect/>
          </a:stretch>
        </p:blipFill>
        <p:spPr bwMode="auto">
          <a:xfrm>
            <a:off x="1111052" y="2132856"/>
            <a:ext cx="8870950" cy="275431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5"/>
          <p:cNvSpPr txBox="1">
            <a:spLocks noChangeArrowheads="1"/>
          </p:cNvSpPr>
          <p:nvPr/>
        </p:nvSpPr>
        <p:spPr bwMode="auto">
          <a:xfrm>
            <a:off x="838200" y="304800"/>
            <a:ext cx="87439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39687" algn="ctr">
              <a:defRPr sz="3200">
                <a:solidFill>
                  <a:srgbClr val="FFFF00"/>
                </a:solidFill>
                <a:latin typeface="Comic Sans MS"/>
                <a:ea typeface="Comic Sans MS"/>
                <a:cs typeface="Comic Sans MS"/>
                <a:sym typeface="Comic Sans MS"/>
              </a:defRPr>
            </a:lvl1pPr>
            <a:lvl2pPr indent="39687" algn="ctr">
              <a:defRPr sz="3200">
                <a:solidFill>
                  <a:srgbClr val="FFFF00"/>
                </a:solidFill>
                <a:latin typeface="Comic Sans MS"/>
                <a:ea typeface="Comic Sans MS"/>
                <a:cs typeface="Comic Sans MS"/>
                <a:sym typeface="Comic Sans MS"/>
              </a:defRPr>
            </a:lvl2pPr>
            <a:lvl3pPr indent="39687" algn="ctr">
              <a:defRPr sz="3200">
                <a:solidFill>
                  <a:srgbClr val="FFFF00"/>
                </a:solidFill>
                <a:latin typeface="Comic Sans MS"/>
                <a:ea typeface="Comic Sans MS"/>
                <a:cs typeface="Comic Sans MS"/>
                <a:sym typeface="Comic Sans MS"/>
              </a:defRPr>
            </a:lvl3pPr>
            <a:lvl4pPr indent="39687" algn="ctr">
              <a:defRPr sz="3200">
                <a:solidFill>
                  <a:srgbClr val="FFFF00"/>
                </a:solidFill>
                <a:latin typeface="Comic Sans MS"/>
                <a:ea typeface="Comic Sans MS"/>
                <a:cs typeface="Comic Sans MS"/>
                <a:sym typeface="Comic Sans MS"/>
              </a:defRPr>
            </a:lvl4pPr>
            <a:lvl5pPr indent="39687" algn="ctr">
              <a:defRPr sz="3200">
                <a:solidFill>
                  <a:srgbClr val="FFFF00"/>
                </a:solidFill>
                <a:latin typeface="Comic Sans MS"/>
                <a:ea typeface="Comic Sans MS"/>
                <a:cs typeface="Comic Sans MS"/>
                <a:sym typeface="Comic Sans MS"/>
              </a:defRPr>
            </a:lvl5pPr>
            <a:lvl6pPr indent="496887" algn="ctr">
              <a:defRPr sz="3200">
                <a:solidFill>
                  <a:srgbClr val="FFFF00"/>
                </a:solidFill>
                <a:latin typeface="Comic Sans MS"/>
                <a:ea typeface="Comic Sans MS"/>
                <a:cs typeface="Comic Sans MS"/>
                <a:sym typeface="Comic Sans MS"/>
              </a:defRPr>
            </a:lvl6pPr>
            <a:lvl7pPr indent="954087" algn="ctr">
              <a:defRPr sz="3200">
                <a:solidFill>
                  <a:srgbClr val="FFFF00"/>
                </a:solidFill>
                <a:latin typeface="Comic Sans MS"/>
                <a:ea typeface="Comic Sans MS"/>
                <a:cs typeface="Comic Sans MS"/>
                <a:sym typeface="Comic Sans MS"/>
              </a:defRPr>
            </a:lvl7pPr>
            <a:lvl8pPr indent="1411287" algn="ctr">
              <a:defRPr sz="3200">
                <a:solidFill>
                  <a:srgbClr val="FFFF00"/>
                </a:solidFill>
                <a:latin typeface="Comic Sans MS"/>
                <a:ea typeface="Comic Sans MS"/>
                <a:cs typeface="Comic Sans MS"/>
                <a:sym typeface="Comic Sans MS"/>
              </a:defRPr>
            </a:lvl8pPr>
            <a:lvl9pPr indent="1868487" algn="ctr">
              <a:defRPr sz="3200">
                <a:solidFill>
                  <a:srgbClr val="FFFF00"/>
                </a:solidFill>
                <a:latin typeface="Comic Sans MS"/>
                <a:ea typeface="Comic Sans MS"/>
                <a:cs typeface="Comic Sans MS"/>
                <a:sym typeface="Comic Sans MS"/>
              </a:defRPr>
            </a:lvl9pPr>
          </a:lstStyle>
          <a:p>
            <a:r>
              <a:rPr lang="en-US" altLang="it-IT" sz="4000" b="1" smtClean="0">
                <a:solidFill>
                  <a:schemeClr val="accent6"/>
                </a:solidFill>
                <a:latin typeface="Tahoma" panose="020B0604030504040204" pitchFamily="34" charset="0"/>
              </a:rPr>
              <a:t>Polso rapido - QRS stretto</a:t>
            </a:r>
            <a:endParaRPr lang="it-IT" altLang="it-IT" sz="4000" b="1" dirty="0" smtClean="0">
              <a:solidFill>
                <a:schemeClr val="accent6"/>
              </a:solidFill>
              <a:latin typeface="Tahoma" panose="020B0604030504040204" pitchFamily="34" charset="0"/>
            </a:endParaRPr>
          </a:p>
        </p:txBody>
      </p:sp>
      <p:sp>
        <p:nvSpPr>
          <p:cNvPr id="5" name="Rectangle 6"/>
          <p:cNvSpPr>
            <a:spLocks noChangeArrowheads="1"/>
          </p:cNvSpPr>
          <p:nvPr/>
        </p:nvSpPr>
        <p:spPr bwMode="auto">
          <a:xfrm>
            <a:off x="1443038" y="5468938"/>
            <a:ext cx="7500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800">
                <a:solidFill>
                  <a:srgbClr val="FFFFFF"/>
                </a:solidFill>
                <a:latin typeface="Comic Sans MS" panose="030F0702030302020204" pitchFamily="66" charset="0"/>
              </a:defRPr>
            </a:lvl1pPr>
            <a:lvl2pPr marL="742950" indent="-285750" defTabSz="762000">
              <a:defRPr sz="2800">
                <a:solidFill>
                  <a:srgbClr val="FFFFFF"/>
                </a:solidFill>
                <a:latin typeface="Comic Sans MS" panose="030F0702030302020204" pitchFamily="66" charset="0"/>
              </a:defRPr>
            </a:lvl2pPr>
            <a:lvl3pPr marL="1143000" indent="-228600" defTabSz="762000">
              <a:defRPr sz="2800">
                <a:solidFill>
                  <a:srgbClr val="FFFFFF"/>
                </a:solidFill>
                <a:latin typeface="Comic Sans MS" panose="030F0702030302020204" pitchFamily="66" charset="0"/>
              </a:defRPr>
            </a:lvl3pPr>
            <a:lvl4pPr marL="1600200" indent="-228600" defTabSz="762000">
              <a:defRPr sz="2800">
                <a:solidFill>
                  <a:srgbClr val="FFFFFF"/>
                </a:solidFill>
                <a:latin typeface="Comic Sans MS" panose="030F0702030302020204" pitchFamily="66" charset="0"/>
              </a:defRPr>
            </a:lvl4pPr>
            <a:lvl5pPr marL="2057400" indent="-228600" defTabSz="762000">
              <a:defRPr sz="2800">
                <a:solidFill>
                  <a:srgbClr val="FFFFFF"/>
                </a:solidFill>
                <a:latin typeface="Comic Sans MS" panose="030F0702030302020204" pitchFamily="66" charset="0"/>
              </a:defRPr>
            </a:lvl5pPr>
            <a:lvl6pPr marL="2514600" indent="-228600" defTabSz="762000" eaLnBrk="0" fontAlgn="base" hangingPunct="0">
              <a:spcBef>
                <a:spcPct val="0"/>
              </a:spcBef>
              <a:spcAft>
                <a:spcPct val="0"/>
              </a:spcAft>
              <a:defRPr sz="2800">
                <a:solidFill>
                  <a:srgbClr val="FFFFFF"/>
                </a:solidFill>
                <a:latin typeface="Comic Sans MS" panose="030F0702030302020204" pitchFamily="66" charset="0"/>
              </a:defRPr>
            </a:lvl6pPr>
            <a:lvl7pPr marL="2971800" indent="-228600" defTabSz="762000" eaLnBrk="0" fontAlgn="base" hangingPunct="0">
              <a:spcBef>
                <a:spcPct val="0"/>
              </a:spcBef>
              <a:spcAft>
                <a:spcPct val="0"/>
              </a:spcAft>
              <a:defRPr sz="2800">
                <a:solidFill>
                  <a:srgbClr val="FFFFFF"/>
                </a:solidFill>
                <a:latin typeface="Comic Sans MS" panose="030F0702030302020204" pitchFamily="66" charset="0"/>
              </a:defRPr>
            </a:lvl7pPr>
            <a:lvl8pPr marL="3429000" indent="-228600" defTabSz="762000" eaLnBrk="0" fontAlgn="base" hangingPunct="0">
              <a:spcBef>
                <a:spcPct val="0"/>
              </a:spcBef>
              <a:spcAft>
                <a:spcPct val="0"/>
              </a:spcAft>
              <a:defRPr sz="2800">
                <a:solidFill>
                  <a:srgbClr val="FFFFFF"/>
                </a:solidFill>
                <a:latin typeface="Comic Sans MS" panose="030F0702030302020204" pitchFamily="66" charset="0"/>
              </a:defRPr>
            </a:lvl8pPr>
            <a:lvl9pPr marL="3886200" indent="-228600" defTabSz="762000" eaLnBrk="0" fontAlgn="base" hangingPunct="0">
              <a:spcBef>
                <a:spcPct val="0"/>
              </a:spcBef>
              <a:spcAft>
                <a:spcPct val="0"/>
              </a:spcAft>
              <a:defRPr sz="2800">
                <a:solidFill>
                  <a:srgbClr val="FFFFFF"/>
                </a:solidFill>
                <a:latin typeface="Comic Sans MS" panose="030F0702030302020204" pitchFamily="66" charset="0"/>
              </a:defRPr>
            </a:lvl9pPr>
          </a:lstStyle>
          <a:p>
            <a:r>
              <a:rPr lang="en-US" altLang="it-IT" sz="3200" b="1" dirty="0" err="1">
                <a:solidFill>
                  <a:schemeClr val="accent6"/>
                </a:solidFill>
                <a:latin typeface="Tahoma" panose="020B0604030504040204" pitchFamily="34" charset="0"/>
              </a:rPr>
              <a:t>Tachicardia</a:t>
            </a:r>
            <a:r>
              <a:rPr lang="en-US" altLang="it-IT" sz="3200" b="1" dirty="0">
                <a:solidFill>
                  <a:schemeClr val="accent6"/>
                </a:solidFill>
                <a:latin typeface="Tahoma" panose="020B0604030504040204" pitchFamily="34" charset="0"/>
              </a:rPr>
              <a:t> </a:t>
            </a:r>
            <a:r>
              <a:rPr lang="en-US" altLang="it-IT" sz="3200" b="1" dirty="0" err="1">
                <a:solidFill>
                  <a:schemeClr val="accent6"/>
                </a:solidFill>
                <a:latin typeface="Tahoma" panose="020B0604030504040204" pitchFamily="34" charset="0"/>
              </a:rPr>
              <a:t>sopraventricolare</a:t>
            </a:r>
            <a:r>
              <a:rPr lang="en-US" altLang="it-IT" sz="3200" b="1" dirty="0">
                <a:solidFill>
                  <a:schemeClr val="accent6"/>
                </a:solidFill>
                <a:latin typeface="Tahoma" panose="020B0604030504040204" pitchFamily="34" charset="0"/>
              </a:rPr>
              <a:t> (TSV)</a:t>
            </a:r>
            <a:endParaRPr lang="it-IT" altLang="it-IT" sz="2400" dirty="0">
              <a:solidFill>
                <a:schemeClr val="accent6"/>
              </a:solidFill>
              <a:latin typeface="Tahoma" panose="020B0604030504040204" pitchFamily="34" charset="0"/>
            </a:endParaRPr>
          </a:p>
        </p:txBody>
      </p:sp>
    </p:spTree>
    <p:extLst>
      <p:ext uri="{BB962C8B-B14F-4D97-AF65-F5344CB8AC3E}">
        <p14:creationId xmlns:p14="http://schemas.microsoft.com/office/powerpoint/2010/main" val="38937406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Shape 1158"/>
          <p:cNvSpPr/>
          <p:nvPr/>
        </p:nvSpPr>
        <p:spPr>
          <a:xfrm>
            <a:off x="446087" y="304800"/>
            <a:ext cx="9867901" cy="11695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ctr">
              <a:defRPr sz="1800">
                <a:solidFill>
                  <a:srgbClr val="000000"/>
                </a:solidFill>
              </a:defRPr>
            </a:pPr>
            <a:r>
              <a:rPr sz="4000" b="1" dirty="0" err="1">
                <a:solidFill>
                  <a:srgbClr val="000066"/>
                </a:solidFill>
                <a:latin typeface="Tahoma Negreta"/>
                <a:ea typeface="Tahoma Negreta"/>
                <a:cs typeface="Tahoma Negreta"/>
                <a:sym typeface="Tahoma Negreta"/>
              </a:rPr>
              <a:t>Polso</a:t>
            </a:r>
            <a:r>
              <a:rPr sz="4000" b="1" dirty="0">
                <a:solidFill>
                  <a:srgbClr val="000066"/>
                </a:solidFill>
                <a:latin typeface="Tahoma Negreta"/>
                <a:ea typeface="Tahoma Negreta"/>
                <a:cs typeface="Tahoma Negreta"/>
                <a:sym typeface="Tahoma Negreta"/>
              </a:rPr>
              <a:t> </a:t>
            </a:r>
            <a:r>
              <a:rPr sz="4000" b="1" dirty="0" err="1">
                <a:solidFill>
                  <a:srgbClr val="000066"/>
                </a:solidFill>
                <a:latin typeface="Tahoma Negreta"/>
                <a:ea typeface="Tahoma Negreta"/>
                <a:cs typeface="Tahoma Negreta"/>
                <a:sym typeface="Tahoma Negreta"/>
              </a:rPr>
              <a:t>rapido</a:t>
            </a:r>
            <a:r>
              <a:rPr sz="4000" b="1" dirty="0">
                <a:solidFill>
                  <a:srgbClr val="000066"/>
                </a:solidFill>
                <a:latin typeface="Tahoma Negreta"/>
                <a:ea typeface="Tahoma Negreta"/>
                <a:cs typeface="Tahoma Negreta"/>
                <a:sym typeface="Tahoma Negreta"/>
              </a:rPr>
              <a:t/>
            </a:r>
            <a:br>
              <a:rPr sz="4000" b="1" dirty="0">
                <a:solidFill>
                  <a:srgbClr val="000066"/>
                </a:solidFill>
                <a:latin typeface="Tahoma Negreta"/>
                <a:ea typeface="Tahoma Negreta"/>
                <a:cs typeface="Tahoma Negreta"/>
                <a:sym typeface="Tahoma Negreta"/>
              </a:rPr>
            </a:br>
            <a:r>
              <a:rPr sz="3600" b="1" dirty="0">
                <a:solidFill>
                  <a:srgbClr val="000066"/>
                </a:solidFill>
                <a:latin typeface="Tahoma Negreta"/>
                <a:ea typeface="Tahoma Negreta"/>
                <a:cs typeface="Tahoma Negreta"/>
                <a:sym typeface="Tahoma Negreta"/>
              </a:rPr>
              <a:t>QRS </a:t>
            </a:r>
            <a:r>
              <a:rPr sz="3600" b="1" dirty="0" err="1">
                <a:solidFill>
                  <a:srgbClr val="000066"/>
                </a:solidFill>
                <a:latin typeface="Tahoma Negreta"/>
                <a:ea typeface="Tahoma Negreta"/>
                <a:cs typeface="Tahoma Negreta"/>
                <a:sym typeface="Tahoma Negreta"/>
              </a:rPr>
              <a:t>stretto</a:t>
            </a:r>
            <a:r>
              <a:rPr sz="3600" b="1" dirty="0">
                <a:solidFill>
                  <a:srgbClr val="000066"/>
                </a:solidFill>
                <a:latin typeface="Tahoma Negreta"/>
                <a:ea typeface="Tahoma Negreta"/>
                <a:cs typeface="Tahoma Negreta"/>
                <a:sym typeface="Tahoma Negreta"/>
              </a:rPr>
              <a:t>: ECG</a:t>
            </a:r>
          </a:p>
        </p:txBody>
      </p:sp>
      <p:grpSp>
        <p:nvGrpSpPr>
          <p:cNvPr id="1161" name="Group 1161"/>
          <p:cNvGrpSpPr/>
          <p:nvPr/>
        </p:nvGrpSpPr>
        <p:grpSpPr>
          <a:xfrm>
            <a:off x="679450" y="1981200"/>
            <a:ext cx="3825875" cy="3319463"/>
            <a:chOff x="0" y="0"/>
            <a:chExt cx="3825875" cy="3319462"/>
          </a:xfrm>
        </p:grpSpPr>
        <p:sp>
          <p:nvSpPr>
            <p:cNvPr id="1159" name="Shape 1159"/>
            <p:cNvSpPr/>
            <p:nvPr/>
          </p:nvSpPr>
          <p:spPr>
            <a:xfrm>
              <a:off x="0" y="0"/>
              <a:ext cx="3816350" cy="3319463"/>
            </a:xfrm>
            <a:prstGeom prst="rect">
              <a:avLst/>
            </a:prstGeom>
            <a:noFill/>
            <a:ln w="952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60" name="Shape 1160"/>
            <p:cNvSpPr/>
            <p:nvPr/>
          </p:nvSpPr>
          <p:spPr>
            <a:xfrm>
              <a:off x="3175" y="0"/>
              <a:ext cx="3822700" cy="266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342900" lvl="0" indent="-303212" algn="ctr">
                <a:spcBef>
                  <a:spcPts val="600"/>
                </a:spcBef>
                <a:defRPr sz="1800">
                  <a:solidFill>
                    <a:srgbClr val="000000"/>
                  </a:solidFill>
                </a:defRPr>
              </a:pPr>
              <a:r>
                <a:rPr sz="2800">
                  <a:solidFill>
                    <a:srgbClr val="000066"/>
                  </a:solidFill>
                  <a:latin typeface="Tahoma Negreta"/>
                  <a:ea typeface="Tahoma Negreta"/>
                  <a:cs typeface="Tahoma Negreta"/>
                  <a:sym typeface="Tahoma Negreta"/>
                </a:rPr>
                <a:t>Probabile TS</a:t>
              </a:r>
            </a:p>
            <a:p>
              <a:pPr marL="382587" lvl="0" indent="-342900">
                <a:spcBef>
                  <a:spcPts val="600"/>
                </a:spcBef>
                <a:buClr>
                  <a:srgbClr val="000066"/>
                </a:buClr>
                <a:buSzPct val="100000"/>
                <a:buFont typeface="Tahoma"/>
                <a:buChar char="•"/>
                <a:defRPr sz="1800">
                  <a:solidFill>
                    <a:srgbClr val="000000"/>
                  </a:solidFill>
                </a:defRPr>
              </a:pPr>
              <a:endParaRPr sz="2800">
                <a:solidFill>
                  <a:srgbClr val="000066"/>
                </a:solidFill>
                <a:latin typeface="Tahoma"/>
                <a:ea typeface="Tahoma"/>
                <a:cs typeface="Tahoma"/>
                <a:sym typeface="Tahoma"/>
              </a:endParaRPr>
            </a:p>
            <a:p>
              <a:pPr marL="496887" lvl="0" indent="-457200">
                <a:spcBef>
                  <a:spcPts val="500"/>
                </a:spcBef>
                <a:buClr>
                  <a:srgbClr val="FFFF66"/>
                </a:buClr>
                <a:buSzPct val="100000"/>
                <a:buFont typeface="Tahoma"/>
                <a:buChar char="•"/>
                <a:defRPr sz="1800">
                  <a:solidFill>
                    <a:srgbClr val="000000"/>
                  </a:solidFill>
                </a:defRPr>
              </a:pPr>
              <a:r>
                <a:rPr sz="2400">
                  <a:solidFill>
                    <a:srgbClr val="000066"/>
                  </a:solidFill>
                  <a:latin typeface="Tahoma"/>
                  <a:ea typeface="Tahoma"/>
                  <a:cs typeface="Tahoma"/>
                  <a:sym typeface="Tahoma"/>
                </a:rPr>
                <a:t>P presenti e normali</a:t>
              </a:r>
            </a:p>
            <a:p>
              <a:pPr marL="496887" lvl="0" indent="-457200">
                <a:spcBef>
                  <a:spcPts val="500"/>
                </a:spcBef>
                <a:buClr>
                  <a:srgbClr val="FFFF66"/>
                </a:buClr>
                <a:buSzPct val="100000"/>
                <a:buFont typeface="Tahoma"/>
                <a:buChar char="•"/>
                <a:defRPr sz="1800">
                  <a:solidFill>
                    <a:srgbClr val="000000"/>
                  </a:solidFill>
                </a:defRPr>
              </a:pPr>
              <a:r>
                <a:rPr sz="2400">
                  <a:solidFill>
                    <a:srgbClr val="000066"/>
                  </a:solidFill>
                  <a:latin typeface="Tahoma"/>
                  <a:ea typeface="Tahoma"/>
                  <a:cs typeface="Tahoma"/>
                  <a:sym typeface="Tahoma"/>
                </a:rPr>
                <a:t>RR variabile </a:t>
              </a:r>
            </a:p>
            <a:p>
              <a:pPr marL="496887" lvl="0" indent="-457200">
                <a:spcBef>
                  <a:spcPts val="500"/>
                </a:spcBef>
                <a:buClr>
                  <a:srgbClr val="FFFF66"/>
                </a:buClr>
                <a:buSzPct val="100000"/>
                <a:buFont typeface="Tahoma"/>
                <a:buChar char="•"/>
                <a:defRPr sz="1800">
                  <a:solidFill>
                    <a:srgbClr val="000000"/>
                  </a:solidFill>
                </a:defRPr>
              </a:pPr>
              <a:r>
                <a:rPr sz="2400">
                  <a:solidFill>
                    <a:srgbClr val="000066"/>
                  </a:solidFill>
                  <a:latin typeface="Tahoma"/>
                  <a:ea typeface="Tahoma"/>
                  <a:cs typeface="Tahoma"/>
                  <a:sym typeface="Tahoma"/>
                </a:rPr>
                <a:t>&lt; 1 anno FC &lt;220 bpm</a:t>
              </a:r>
            </a:p>
            <a:p>
              <a:pPr marL="496887" lvl="0" indent="-457200">
                <a:spcBef>
                  <a:spcPts val="500"/>
                </a:spcBef>
                <a:buClr>
                  <a:srgbClr val="FFFF66"/>
                </a:buClr>
                <a:buSzPct val="100000"/>
                <a:buFont typeface="Tahoma"/>
                <a:buChar char="•"/>
                <a:defRPr sz="1800">
                  <a:solidFill>
                    <a:srgbClr val="000000"/>
                  </a:solidFill>
                </a:defRPr>
              </a:pPr>
              <a:r>
                <a:rPr sz="2400">
                  <a:solidFill>
                    <a:srgbClr val="000066"/>
                  </a:solidFill>
                  <a:latin typeface="Tahoma"/>
                  <a:ea typeface="Tahoma"/>
                  <a:cs typeface="Tahoma"/>
                  <a:sym typeface="Tahoma"/>
                </a:rPr>
                <a:t>&gt; 1 anno FC &lt;180 bpm</a:t>
              </a:r>
            </a:p>
          </p:txBody>
        </p:sp>
      </p:grpSp>
      <p:grpSp>
        <p:nvGrpSpPr>
          <p:cNvPr id="1164" name="Group 1164"/>
          <p:cNvGrpSpPr/>
          <p:nvPr/>
        </p:nvGrpSpPr>
        <p:grpSpPr>
          <a:xfrm>
            <a:off x="4638675" y="1981200"/>
            <a:ext cx="4979988" cy="3319463"/>
            <a:chOff x="0" y="0"/>
            <a:chExt cx="4979987" cy="3319462"/>
          </a:xfrm>
        </p:grpSpPr>
        <p:sp>
          <p:nvSpPr>
            <p:cNvPr id="1162" name="Shape 1162"/>
            <p:cNvSpPr/>
            <p:nvPr/>
          </p:nvSpPr>
          <p:spPr>
            <a:xfrm>
              <a:off x="0" y="0"/>
              <a:ext cx="4968875" cy="3319463"/>
            </a:xfrm>
            <a:prstGeom prst="rect">
              <a:avLst/>
            </a:prstGeom>
            <a:noFill/>
            <a:ln w="952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63" name="Shape 1163"/>
            <p:cNvSpPr/>
            <p:nvPr/>
          </p:nvSpPr>
          <p:spPr>
            <a:xfrm>
              <a:off x="1587" y="0"/>
              <a:ext cx="4978401" cy="266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342900" lvl="0" indent="-303212" algn="ctr">
                <a:spcBef>
                  <a:spcPts val="600"/>
                </a:spcBef>
                <a:defRPr sz="1800">
                  <a:solidFill>
                    <a:srgbClr val="000000"/>
                  </a:solidFill>
                </a:defRPr>
              </a:pPr>
              <a:r>
                <a:rPr sz="2800">
                  <a:solidFill>
                    <a:srgbClr val="000066"/>
                  </a:solidFill>
                  <a:latin typeface="Tahoma Negreta"/>
                  <a:ea typeface="Tahoma Negreta"/>
                  <a:cs typeface="Tahoma Negreta"/>
                  <a:sym typeface="Tahoma Negreta"/>
                </a:rPr>
                <a:t>Probabile TSV</a:t>
              </a:r>
            </a:p>
            <a:p>
              <a:pPr marL="382587" lvl="0" indent="-342900">
                <a:spcBef>
                  <a:spcPts val="600"/>
                </a:spcBef>
                <a:buClr>
                  <a:srgbClr val="000066"/>
                </a:buClr>
                <a:buSzPct val="100000"/>
                <a:buFont typeface="Tahoma"/>
                <a:buChar char="•"/>
                <a:defRPr sz="1800">
                  <a:solidFill>
                    <a:srgbClr val="000000"/>
                  </a:solidFill>
                </a:defRPr>
              </a:pPr>
              <a:endParaRPr sz="2800">
                <a:solidFill>
                  <a:srgbClr val="000066"/>
                </a:solidFill>
                <a:latin typeface="Tahoma"/>
                <a:ea typeface="Tahoma"/>
                <a:cs typeface="Tahoma"/>
                <a:sym typeface="Tahoma"/>
              </a:endParaRPr>
            </a:p>
            <a:p>
              <a:pPr marL="496887" lvl="0" indent="-457200">
                <a:spcBef>
                  <a:spcPts val="500"/>
                </a:spcBef>
                <a:buClr>
                  <a:srgbClr val="FFFF66"/>
                </a:buClr>
                <a:buSzPct val="100000"/>
                <a:buFont typeface="Tahoma"/>
                <a:buChar char="•"/>
                <a:defRPr sz="1800">
                  <a:solidFill>
                    <a:srgbClr val="000000"/>
                  </a:solidFill>
                </a:defRPr>
              </a:pPr>
              <a:r>
                <a:rPr sz="2400">
                  <a:solidFill>
                    <a:srgbClr val="000066"/>
                  </a:solidFill>
                  <a:latin typeface="Tahoma"/>
                  <a:ea typeface="Tahoma"/>
                  <a:cs typeface="Tahoma"/>
                  <a:sym typeface="Tahoma"/>
                </a:rPr>
                <a:t>P assenti o anormali</a:t>
              </a:r>
            </a:p>
            <a:p>
              <a:pPr marL="496887" lvl="0" indent="-457200">
                <a:spcBef>
                  <a:spcPts val="500"/>
                </a:spcBef>
                <a:buClr>
                  <a:srgbClr val="FFFF66"/>
                </a:buClr>
                <a:buSzPct val="100000"/>
                <a:buFont typeface="Tahoma"/>
                <a:buChar char="•"/>
                <a:defRPr sz="1800">
                  <a:solidFill>
                    <a:srgbClr val="000000"/>
                  </a:solidFill>
                </a:defRPr>
              </a:pPr>
              <a:r>
                <a:rPr sz="2400">
                  <a:solidFill>
                    <a:srgbClr val="000066"/>
                  </a:solidFill>
                  <a:latin typeface="Tahoma"/>
                  <a:ea typeface="Tahoma"/>
                  <a:cs typeface="Tahoma"/>
                  <a:sym typeface="Tahoma"/>
                </a:rPr>
                <a:t>RR fisso e/o bruschi cambi di FC </a:t>
              </a:r>
            </a:p>
            <a:p>
              <a:pPr marL="496887" lvl="0" indent="-457200">
                <a:spcBef>
                  <a:spcPts val="500"/>
                </a:spcBef>
                <a:buClr>
                  <a:srgbClr val="FFFF66"/>
                </a:buClr>
                <a:buSzPct val="100000"/>
                <a:buFont typeface="Tahoma"/>
                <a:buChar char="•"/>
                <a:defRPr sz="1800">
                  <a:solidFill>
                    <a:srgbClr val="000000"/>
                  </a:solidFill>
                </a:defRPr>
              </a:pPr>
              <a:r>
                <a:rPr sz="2400">
                  <a:solidFill>
                    <a:srgbClr val="000066"/>
                  </a:solidFill>
                  <a:latin typeface="Tahoma"/>
                  <a:ea typeface="Tahoma"/>
                  <a:cs typeface="Tahoma"/>
                  <a:sym typeface="Tahoma"/>
                </a:rPr>
                <a:t>&lt; 1 anno FC &gt;220 bpm</a:t>
              </a:r>
            </a:p>
            <a:p>
              <a:pPr marL="496887" lvl="0" indent="-457200">
                <a:spcBef>
                  <a:spcPts val="500"/>
                </a:spcBef>
                <a:buClr>
                  <a:srgbClr val="FFFF66"/>
                </a:buClr>
                <a:buSzPct val="100000"/>
                <a:buFont typeface="Tahoma"/>
                <a:buChar char="•"/>
                <a:defRPr sz="1800">
                  <a:solidFill>
                    <a:srgbClr val="000000"/>
                  </a:solidFill>
                </a:defRPr>
              </a:pPr>
              <a:r>
                <a:rPr sz="2400">
                  <a:solidFill>
                    <a:srgbClr val="000066"/>
                  </a:solidFill>
                  <a:latin typeface="Tahoma"/>
                  <a:ea typeface="Tahoma"/>
                  <a:cs typeface="Tahoma"/>
                  <a:sym typeface="Tahoma"/>
                </a:rPr>
                <a:t>&gt; 1 anno FC &gt;180 bpm</a:t>
              </a:r>
            </a:p>
          </p:txBody>
        </p:sp>
      </p:grpSp>
    </p:spTree>
  </p:cSld>
  <p:clrMapOvr>
    <a:masterClrMapping/>
  </p:clrMapOvr>
  <p:transition xmlns:p14="http://schemas.microsoft.com/office/powerpoint/2010/mai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l="999" t="4170" r="999" b="4083"/>
          <a:stretch>
            <a:fillRect/>
          </a:stretch>
        </p:blipFill>
        <p:spPr bwMode="auto">
          <a:xfrm>
            <a:off x="802239" y="1484784"/>
            <a:ext cx="9018587"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txBox="1">
            <a:spLocks noChangeArrowheads="1"/>
          </p:cNvSpPr>
          <p:nvPr/>
        </p:nvSpPr>
        <p:spPr bwMode="auto">
          <a:xfrm>
            <a:off x="771525" y="304800"/>
            <a:ext cx="87439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39687" algn="ctr">
              <a:defRPr sz="3200">
                <a:solidFill>
                  <a:srgbClr val="FFFF00"/>
                </a:solidFill>
                <a:latin typeface="Comic Sans MS"/>
                <a:ea typeface="Comic Sans MS"/>
                <a:cs typeface="Comic Sans MS"/>
                <a:sym typeface="Comic Sans MS"/>
              </a:defRPr>
            </a:lvl1pPr>
            <a:lvl2pPr indent="39687" algn="ctr">
              <a:defRPr sz="3200">
                <a:solidFill>
                  <a:srgbClr val="FFFF00"/>
                </a:solidFill>
                <a:latin typeface="Comic Sans MS"/>
                <a:ea typeface="Comic Sans MS"/>
                <a:cs typeface="Comic Sans MS"/>
                <a:sym typeface="Comic Sans MS"/>
              </a:defRPr>
            </a:lvl2pPr>
            <a:lvl3pPr indent="39687" algn="ctr">
              <a:defRPr sz="3200">
                <a:solidFill>
                  <a:srgbClr val="FFFF00"/>
                </a:solidFill>
                <a:latin typeface="Comic Sans MS"/>
                <a:ea typeface="Comic Sans MS"/>
                <a:cs typeface="Comic Sans MS"/>
                <a:sym typeface="Comic Sans MS"/>
              </a:defRPr>
            </a:lvl3pPr>
            <a:lvl4pPr indent="39687" algn="ctr">
              <a:defRPr sz="3200">
                <a:solidFill>
                  <a:srgbClr val="FFFF00"/>
                </a:solidFill>
                <a:latin typeface="Comic Sans MS"/>
                <a:ea typeface="Comic Sans MS"/>
                <a:cs typeface="Comic Sans MS"/>
                <a:sym typeface="Comic Sans MS"/>
              </a:defRPr>
            </a:lvl4pPr>
            <a:lvl5pPr indent="39687" algn="ctr">
              <a:defRPr sz="3200">
                <a:solidFill>
                  <a:srgbClr val="FFFF00"/>
                </a:solidFill>
                <a:latin typeface="Comic Sans MS"/>
                <a:ea typeface="Comic Sans MS"/>
                <a:cs typeface="Comic Sans MS"/>
                <a:sym typeface="Comic Sans MS"/>
              </a:defRPr>
            </a:lvl5pPr>
            <a:lvl6pPr indent="496887" algn="ctr">
              <a:defRPr sz="3200">
                <a:solidFill>
                  <a:srgbClr val="FFFF00"/>
                </a:solidFill>
                <a:latin typeface="Comic Sans MS"/>
                <a:ea typeface="Comic Sans MS"/>
                <a:cs typeface="Comic Sans MS"/>
                <a:sym typeface="Comic Sans MS"/>
              </a:defRPr>
            </a:lvl6pPr>
            <a:lvl7pPr indent="954087" algn="ctr">
              <a:defRPr sz="3200">
                <a:solidFill>
                  <a:srgbClr val="FFFF00"/>
                </a:solidFill>
                <a:latin typeface="Comic Sans MS"/>
                <a:ea typeface="Comic Sans MS"/>
                <a:cs typeface="Comic Sans MS"/>
                <a:sym typeface="Comic Sans MS"/>
              </a:defRPr>
            </a:lvl7pPr>
            <a:lvl8pPr indent="1411287" algn="ctr">
              <a:defRPr sz="3200">
                <a:solidFill>
                  <a:srgbClr val="FFFF00"/>
                </a:solidFill>
                <a:latin typeface="Comic Sans MS"/>
                <a:ea typeface="Comic Sans MS"/>
                <a:cs typeface="Comic Sans MS"/>
                <a:sym typeface="Comic Sans MS"/>
              </a:defRPr>
            </a:lvl8pPr>
            <a:lvl9pPr indent="1868487" algn="ctr">
              <a:defRPr sz="3200">
                <a:solidFill>
                  <a:srgbClr val="FFFF00"/>
                </a:solidFill>
                <a:latin typeface="Comic Sans MS"/>
                <a:ea typeface="Comic Sans MS"/>
                <a:cs typeface="Comic Sans MS"/>
                <a:sym typeface="Comic Sans MS"/>
              </a:defRPr>
            </a:lvl9pPr>
          </a:lstStyle>
          <a:p>
            <a:r>
              <a:rPr lang="it-IT" altLang="it-IT" sz="4000" b="1" smtClean="0">
                <a:solidFill>
                  <a:schemeClr val="accent6"/>
                </a:solidFill>
                <a:latin typeface="Tahoma" panose="020B0604030504040204" pitchFamily="34" charset="0"/>
              </a:rPr>
              <a:t>Polso rapido - QRS largo</a:t>
            </a:r>
            <a:br>
              <a:rPr lang="it-IT" altLang="it-IT" sz="4000" b="1" smtClean="0">
                <a:solidFill>
                  <a:schemeClr val="accent6"/>
                </a:solidFill>
                <a:latin typeface="Tahoma" panose="020B0604030504040204" pitchFamily="34" charset="0"/>
              </a:rPr>
            </a:br>
            <a:endParaRPr lang="it-IT" altLang="it-IT" sz="4000" dirty="0" smtClean="0">
              <a:solidFill>
                <a:schemeClr val="accent6"/>
              </a:solidFill>
              <a:latin typeface="Tahoma" panose="020B0604030504040204" pitchFamily="34" charset="0"/>
            </a:endParaRPr>
          </a:p>
        </p:txBody>
      </p:sp>
      <p:sp>
        <p:nvSpPr>
          <p:cNvPr id="4" name="Rectangle 3"/>
          <p:cNvSpPr txBox="1">
            <a:spLocks noChangeArrowheads="1"/>
          </p:cNvSpPr>
          <p:nvPr/>
        </p:nvSpPr>
        <p:spPr bwMode="auto">
          <a:xfrm>
            <a:off x="967036" y="5733256"/>
            <a:ext cx="8743950" cy="6482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82587" indent="-3429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1pPr>
            <a:lvl2pPr marL="776287" indent="-3810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2pPr>
            <a:lvl3pPr marL="1157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3pPr>
            <a:lvl4pPr marL="1614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4pPr>
            <a:lvl5pPr marL="20716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5pPr>
            <a:lvl6pPr marL="25288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6pPr>
            <a:lvl7pPr marL="29860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7pPr>
            <a:lvl8pPr marL="3443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8pPr>
            <a:lvl9pPr marL="3900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9pPr>
          </a:lstStyle>
          <a:p>
            <a:pPr algn="ctr">
              <a:buFontTx/>
              <a:buNone/>
            </a:pPr>
            <a:r>
              <a:rPr lang="it-IT" altLang="it-IT" sz="3200" b="1" dirty="0" smtClean="0">
                <a:solidFill>
                  <a:schemeClr val="accent6"/>
                </a:solidFill>
                <a:latin typeface="Tahoma" panose="020B0604030504040204" pitchFamily="34" charset="0"/>
              </a:rPr>
              <a:t>Tachicardia ventricolare (TV)</a:t>
            </a:r>
          </a:p>
          <a:p>
            <a:pPr>
              <a:buFontTx/>
              <a:buNone/>
            </a:pPr>
            <a:r>
              <a:rPr lang="it-IT" altLang="it-IT" sz="3200" dirty="0" smtClean="0">
                <a:solidFill>
                  <a:schemeClr val="accent6"/>
                </a:solidFill>
                <a:latin typeface="Tahoma" panose="020B0604030504040204" pitchFamily="34" charset="0"/>
              </a:rPr>
              <a:t>   </a:t>
            </a:r>
          </a:p>
        </p:txBody>
      </p:sp>
      <p:pic>
        <p:nvPicPr>
          <p:cNvPr id="5" name="Picture 1036" descr="RimFig16"/>
          <p:cNvPicPr>
            <a:picLocks noChangeAspect="1" noChangeArrowheads="1"/>
          </p:cNvPicPr>
          <p:nvPr/>
        </p:nvPicPr>
        <p:blipFill>
          <a:blip r:embed="rId3">
            <a:extLst>
              <a:ext uri="{28A0092B-C50C-407E-A947-70E740481C1C}">
                <a14:useLocalDpi xmlns:a14="http://schemas.microsoft.com/office/drawing/2010/main" val="0"/>
              </a:ext>
            </a:extLst>
          </a:blip>
          <a:srcRect r="5797"/>
          <a:stretch>
            <a:fillRect/>
          </a:stretch>
        </p:blipFill>
        <p:spPr bwMode="auto">
          <a:xfrm>
            <a:off x="3086100" y="3582069"/>
            <a:ext cx="41148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10616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Shape 1166"/>
          <p:cNvSpPr/>
          <p:nvPr/>
        </p:nvSpPr>
        <p:spPr>
          <a:xfrm>
            <a:off x="534987" y="457199"/>
            <a:ext cx="9372601" cy="457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39687" algn="ctr">
              <a:defRPr sz="3000">
                <a:solidFill>
                  <a:srgbClr val="000066"/>
                </a:solidFill>
                <a:latin typeface="Tahoma Negreta"/>
                <a:ea typeface="Tahoma Negreta"/>
                <a:cs typeface="Tahoma Negreta"/>
                <a:sym typeface="Tahoma Negreta"/>
              </a:defRPr>
            </a:lvl1pPr>
          </a:lstStyle>
          <a:p>
            <a:pPr lvl="0">
              <a:defRPr sz="1800">
                <a:solidFill>
                  <a:srgbClr val="000000"/>
                </a:solidFill>
              </a:defRPr>
            </a:pPr>
            <a:r>
              <a:rPr sz="3000">
                <a:solidFill>
                  <a:srgbClr val="000066"/>
                </a:solidFill>
              </a:rPr>
              <a:t>Algoritmo tachicardia con perfusione adeguata</a:t>
            </a:r>
          </a:p>
        </p:txBody>
      </p:sp>
      <p:grpSp>
        <p:nvGrpSpPr>
          <p:cNvPr id="1169" name="Group 1169"/>
          <p:cNvGrpSpPr/>
          <p:nvPr/>
        </p:nvGrpSpPr>
        <p:grpSpPr>
          <a:xfrm>
            <a:off x="4343400" y="1524000"/>
            <a:ext cx="4216400" cy="1460500"/>
            <a:chOff x="0" y="0"/>
            <a:chExt cx="4216400" cy="1460500"/>
          </a:xfrm>
        </p:grpSpPr>
        <p:sp>
          <p:nvSpPr>
            <p:cNvPr id="1167" name="Shape 1167"/>
            <p:cNvSpPr/>
            <p:nvPr/>
          </p:nvSpPr>
          <p:spPr>
            <a:xfrm>
              <a:off x="0" y="0"/>
              <a:ext cx="4216400" cy="1460500"/>
            </a:xfrm>
            <a:prstGeom prst="rect">
              <a:avLst/>
            </a:prstGeom>
            <a:noFill/>
            <a:ln w="12700"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68" name="Shape 1168"/>
            <p:cNvSpPr/>
            <p:nvPr/>
          </p:nvSpPr>
          <p:spPr>
            <a:xfrm>
              <a:off x="0" y="0"/>
              <a:ext cx="4216400" cy="1331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231775">
                <a:spcBef>
                  <a:spcPts val="900"/>
                </a:spcBef>
                <a:tabLst>
                  <a:tab pos="228600" algn="l"/>
                  <a:tab pos="800100" algn="l"/>
                  <a:tab pos="914400" algn="l"/>
                </a:tabLst>
                <a:defRPr sz="1800">
                  <a:solidFill>
                    <a:srgbClr val="000000"/>
                  </a:solidFill>
                </a:defRPr>
              </a:pPr>
              <a:r>
                <a:rPr sz="1600" u="sng" dirty="0">
                  <a:solidFill>
                    <a:srgbClr val="000066"/>
                  </a:solidFill>
                  <a:latin typeface="Tahoma Negreta"/>
                  <a:ea typeface="Tahoma Negreta"/>
                  <a:cs typeface="Tahoma Negreta"/>
                  <a:sym typeface="Tahoma Negreta"/>
                </a:rPr>
                <a:t>Durante la valutazione:</a:t>
              </a:r>
            </a:p>
            <a:p>
              <a:pPr marL="210431" lvl="0" indent="-170744">
                <a:spcBef>
                  <a:spcPts val="900"/>
                </a:spcBef>
                <a:buClr>
                  <a:srgbClr val="000066"/>
                </a:buClr>
                <a:buSzPct val="100000"/>
                <a:buFont typeface="Tahoma"/>
                <a:buChar char="•"/>
                <a:tabLst>
                  <a:tab pos="228600" algn="l"/>
                  <a:tab pos="800100" algn="l"/>
                  <a:tab pos="914400" algn="l"/>
                </a:tabLst>
                <a:defRPr sz="1800">
                  <a:solidFill>
                    <a:srgbClr val="000000"/>
                  </a:solidFill>
                </a:defRPr>
              </a:pPr>
              <a:r>
                <a:rPr sz="1600" dirty="0">
                  <a:solidFill>
                    <a:srgbClr val="000066"/>
                  </a:solidFill>
                  <a:latin typeface="Tahoma"/>
                  <a:ea typeface="Tahoma"/>
                  <a:cs typeface="Tahoma"/>
                  <a:sym typeface="Tahoma"/>
                </a:rPr>
                <a:t>Supporta l’ABC</a:t>
              </a:r>
            </a:p>
            <a:p>
              <a:pPr marL="210431" lvl="0" indent="-170744">
                <a:spcBef>
                  <a:spcPts val="900"/>
                </a:spcBef>
                <a:buClr>
                  <a:srgbClr val="000066"/>
                </a:buClr>
                <a:buSzPct val="100000"/>
                <a:buFont typeface="Tahoma"/>
                <a:buChar char="•"/>
                <a:tabLst>
                  <a:tab pos="228600" algn="l"/>
                  <a:tab pos="800100" algn="l"/>
                  <a:tab pos="914400" algn="l"/>
                </a:tabLst>
                <a:defRPr sz="1800">
                  <a:solidFill>
                    <a:srgbClr val="000000"/>
                  </a:solidFill>
                </a:defRPr>
              </a:pPr>
              <a:r>
                <a:rPr sz="1600" dirty="0">
                  <a:solidFill>
                    <a:srgbClr val="000066"/>
                  </a:solidFill>
                  <a:latin typeface="Tahoma Negreta"/>
                  <a:ea typeface="Tahoma Negreta"/>
                  <a:cs typeface="Tahoma Negreta"/>
                  <a:sym typeface="Tahoma Negreta"/>
                </a:rPr>
                <a:t>Considera il consulto di cardiologo </a:t>
              </a:r>
              <a:r>
                <a:rPr lang="it-IT" sz="1600" dirty="0" smtClean="0">
                  <a:solidFill>
                    <a:srgbClr val="000066"/>
                  </a:solidFill>
                  <a:latin typeface="Tahoma Negreta"/>
                  <a:ea typeface="Tahoma Negreta"/>
                  <a:cs typeface="Tahoma Negreta"/>
                  <a:sym typeface="Tahoma Negreta"/>
                </a:rPr>
                <a:t>(?)</a:t>
              </a:r>
              <a:endParaRPr sz="1600" dirty="0">
                <a:solidFill>
                  <a:srgbClr val="000066"/>
                </a:solidFill>
                <a:latin typeface="Tahoma Negreta"/>
                <a:ea typeface="Tahoma Negreta"/>
                <a:cs typeface="Tahoma Negreta"/>
                <a:sym typeface="Tahoma Negreta"/>
              </a:endParaRPr>
            </a:p>
            <a:p>
              <a:pPr marL="210431" lvl="0" indent="-170744">
                <a:spcBef>
                  <a:spcPts val="900"/>
                </a:spcBef>
                <a:buClr>
                  <a:srgbClr val="000066"/>
                </a:buClr>
                <a:buSzPct val="100000"/>
                <a:buFont typeface="Tahoma"/>
                <a:buChar char="•"/>
                <a:tabLst>
                  <a:tab pos="228600" algn="l"/>
                  <a:tab pos="800100" algn="l"/>
                  <a:tab pos="914400" algn="l"/>
                </a:tabLst>
                <a:defRPr sz="1800">
                  <a:solidFill>
                    <a:srgbClr val="000000"/>
                  </a:solidFill>
                </a:defRPr>
              </a:pPr>
              <a:r>
                <a:rPr sz="1600" dirty="0">
                  <a:solidFill>
                    <a:srgbClr val="000066"/>
                  </a:solidFill>
                  <a:latin typeface="Tahoma"/>
                  <a:ea typeface="Tahoma"/>
                  <a:cs typeface="Tahoma"/>
                  <a:sym typeface="Tahoma"/>
                </a:rPr>
                <a:t>Identifica e tratta possibili cause</a:t>
              </a:r>
            </a:p>
          </p:txBody>
        </p:sp>
      </p:grpSp>
      <p:grpSp>
        <p:nvGrpSpPr>
          <p:cNvPr id="1179" name="Group 1179"/>
          <p:cNvGrpSpPr/>
          <p:nvPr/>
        </p:nvGrpSpPr>
        <p:grpSpPr>
          <a:xfrm>
            <a:off x="4405312" y="1676399"/>
            <a:ext cx="5199063" cy="4425951"/>
            <a:chOff x="0" y="0"/>
            <a:chExt cx="5199062" cy="4425949"/>
          </a:xfrm>
        </p:grpSpPr>
        <p:sp>
          <p:nvSpPr>
            <p:cNvPr id="1170" name="Shape 1170"/>
            <p:cNvSpPr/>
            <p:nvPr/>
          </p:nvSpPr>
          <p:spPr>
            <a:xfrm flipH="1">
              <a:off x="-1" y="242887"/>
              <a:ext cx="5199064" cy="4183063"/>
            </a:xfrm>
            <a:custGeom>
              <a:avLst/>
              <a:gdLst/>
              <a:ahLst/>
              <a:cxnLst>
                <a:cxn ang="0">
                  <a:pos x="wd2" y="hd2"/>
                </a:cxn>
                <a:cxn ang="5400000">
                  <a:pos x="wd2" y="hd2"/>
                </a:cxn>
                <a:cxn ang="10800000">
                  <a:pos x="wd2" y="hd2"/>
                </a:cxn>
                <a:cxn ang="16200000">
                  <a:pos x="wd2" y="hd2"/>
                </a:cxn>
              </a:cxnLst>
              <a:rect l="0" t="0" r="r" b="b"/>
              <a:pathLst>
                <a:path w="21600" h="21600" extrusionOk="0">
                  <a:moveTo>
                    <a:pt x="890" y="0"/>
                  </a:moveTo>
                  <a:lnTo>
                    <a:pt x="0" y="0"/>
                  </a:lnTo>
                  <a:lnTo>
                    <a:pt x="0" y="21600"/>
                  </a:lnTo>
                  <a:lnTo>
                    <a:pt x="21600" y="21600"/>
                  </a:lnTo>
                </a:path>
              </a:pathLst>
            </a:custGeom>
            <a:noFill/>
            <a:ln w="28575" cap="flat">
              <a:solidFill>
                <a:srgbClr val="000066"/>
              </a:solidFill>
              <a:prstDash val="solid"/>
              <a:miter lim="800000"/>
              <a:tailEnd type="triangle" w="med" len="me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1171" name="Shape 1171"/>
            <p:cNvSpPr/>
            <p:nvPr/>
          </p:nvSpPr>
          <p:spPr>
            <a:xfrm rot="5400000">
              <a:off x="3852862" y="122237"/>
              <a:ext cx="152401" cy="3873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320"/>
                  </a:lnTo>
                  <a:lnTo>
                    <a:pt x="16200" y="4320"/>
                  </a:lnTo>
                  <a:lnTo>
                    <a:pt x="16200" y="17280"/>
                  </a:lnTo>
                  <a:lnTo>
                    <a:pt x="21600" y="17280"/>
                  </a:lnTo>
                  <a:lnTo>
                    <a:pt x="10800" y="21600"/>
                  </a:lnTo>
                  <a:lnTo>
                    <a:pt x="0" y="17280"/>
                  </a:lnTo>
                  <a:lnTo>
                    <a:pt x="5400" y="17280"/>
                  </a:lnTo>
                  <a:lnTo>
                    <a:pt x="5400" y="4320"/>
                  </a:lnTo>
                  <a:lnTo>
                    <a:pt x="0" y="4320"/>
                  </a:lnTo>
                  <a:close/>
                </a:path>
              </a:pathLst>
            </a:custGeom>
            <a:solidFill>
              <a:srgbClr val="000066"/>
            </a:solidFill>
            <a:ln w="12700" cap="flat">
              <a:solidFill>
                <a:srgbClr val="000066"/>
              </a:solidFill>
              <a:prstDash val="solid"/>
              <a:miter lim="8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nvGrpSpPr>
            <p:cNvPr id="1174" name="Group 1174"/>
            <p:cNvGrpSpPr/>
            <p:nvPr/>
          </p:nvGrpSpPr>
          <p:grpSpPr>
            <a:xfrm>
              <a:off x="4213225" y="-1"/>
              <a:ext cx="711200" cy="520701"/>
              <a:chOff x="0" y="0"/>
              <a:chExt cx="711199" cy="520700"/>
            </a:xfrm>
          </p:grpSpPr>
          <p:sp>
            <p:nvSpPr>
              <p:cNvPr id="1172" name="Shape 1172"/>
              <p:cNvSpPr/>
              <p:nvPr/>
            </p:nvSpPr>
            <p:spPr>
              <a:xfrm>
                <a:off x="0" y="0"/>
                <a:ext cx="711200" cy="5207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73" name="Shape 1173"/>
              <p:cNvSpPr/>
              <p:nvPr/>
            </p:nvSpPr>
            <p:spPr>
              <a:xfrm>
                <a:off x="0" y="-1"/>
                <a:ext cx="71120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400"/>
                  </a:spcBef>
                  <a:defRPr sz="2400">
                    <a:solidFill>
                      <a:srgbClr val="000066"/>
                    </a:solidFill>
                    <a:latin typeface="Tahoma"/>
                    <a:ea typeface="Tahoma"/>
                    <a:cs typeface="Tahoma"/>
                    <a:sym typeface="Tahoma"/>
                  </a:defRPr>
                </a:lvl1pPr>
              </a:lstStyle>
              <a:p>
                <a:pPr lvl="0">
                  <a:defRPr sz="1800">
                    <a:solidFill>
                      <a:srgbClr val="000000"/>
                    </a:solidFill>
                  </a:defRPr>
                </a:pPr>
                <a:r>
                  <a:rPr sz="2400">
                    <a:solidFill>
                      <a:srgbClr val="000066"/>
                    </a:solidFill>
                  </a:rPr>
                  <a:t>VT</a:t>
                </a:r>
              </a:p>
            </p:txBody>
          </p:sp>
        </p:grpSp>
        <p:sp>
          <p:nvSpPr>
            <p:cNvPr id="1175" name="Shape 1175"/>
            <p:cNvSpPr/>
            <p:nvPr/>
          </p:nvSpPr>
          <p:spPr>
            <a:xfrm>
              <a:off x="4325937" y="685800"/>
              <a:ext cx="228601" cy="12192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320"/>
                  </a:lnTo>
                  <a:lnTo>
                    <a:pt x="16200" y="4320"/>
                  </a:lnTo>
                  <a:lnTo>
                    <a:pt x="16200" y="17280"/>
                  </a:lnTo>
                  <a:lnTo>
                    <a:pt x="21600" y="17280"/>
                  </a:lnTo>
                  <a:lnTo>
                    <a:pt x="10800" y="21600"/>
                  </a:lnTo>
                  <a:lnTo>
                    <a:pt x="0" y="17280"/>
                  </a:lnTo>
                  <a:lnTo>
                    <a:pt x="5400" y="17280"/>
                  </a:lnTo>
                  <a:lnTo>
                    <a:pt x="5400" y="4320"/>
                  </a:lnTo>
                  <a:lnTo>
                    <a:pt x="0" y="4320"/>
                  </a:lnTo>
                  <a:close/>
                </a:path>
              </a:pathLst>
            </a:custGeom>
            <a:solidFill>
              <a:srgbClr val="000066"/>
            </a:solidFill>
            <a:ln w="12700" cap="flat">
              <a:solidFill>
                <a:srgbClr val="000066"/>
              </a:solidFill>
              <a:prstDash val="solid"/>
              <a:miter lim="8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nvGrpSpPr>
            <p:cNvPr id="1178" name="Group 1178"/>
            <p:cNvGrpSpPr/>
            <p:nvPr/>
          </p:nvGrpSpPr>
          <p:grpSpPr>
            <a:xfrm>
              <a:off x="1778000" y="2039937"/>
              <a:ext cx="3365500" cy="1079501"/>
              <a:chOff x="0" y="0"/>
              <a:chExt cx="3365500" cy="1079500"/>
            </a:xfrm>
          </p:grpSpPr>
          <p:sp>
            <p:nvSpPr>
              <p:cNvPr id="1176" name="Shape 1176"/>
              <p:cNvSpPr/>
              <p:nvPr/>
            </p:nvSpPr>
            <p:spPr>
              <a:xfrm>
                <a:off x="0" y="0"/>
                <a:ext cx="3365500" cy="10795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77" name="Shape 1177"/>
              <p:cNvSpPr/>
              <p:nvPr/>
            </p:nvSpPr>
            <p:spPr>
              <a:xfrm>
                <a:off x="0" y="0"/>
                <a:ext cx="3365500" cy="914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400"/>
                  </a:spcBef>
                  <a:defRPr sz="1800">
                    <a:solidFill>
                      <a:srgbClr val="000000"/>
                    </a:solidFill>
                  </a:defRPr>
                </a:pPr>
                <a:r>
                  <a:rPr sz="2400" dirty="0">
                    <a:solidFill>
                      <a:srgbClr val="000066"/>
                    </a:solidFill>
                    <a:latin typeface="Tahoma Negreta"/>
                    <a:ea typeface="Tahoma Negreta"/>
                    <a:cs typeface="Tahoma Negreta"/>
                    <a:sym typeface="Tahoma Negreta"/>
                  </a:rPr>
                  <a:t>Amiodarone </a:t>
                </a:r>
                <a:r>
                  <a:rPr sz="1600" dirty="0">
                    <a:solidFill>
                      <a:srgbClr val="000066"/>
                    </a:solidFill>
                    <a:latin typeface="Tahoma"/>
                    <a:ea typeface="Tahoma"/>
                    <a:cs typeface="Tahoma"/>
                    <a:sym typeface="Tahoma"/>
                  </a:rPr>
                  <a:t>1° scelta</a:t>
                </a:r>
                <a:r>
                  <a:rPr sz="2400" dirty="0">
                    <a:solidFill>
                      <a:srgbClr val="000066"/>
                    </a:solidFill>
                    <a:latin typeface="Tahoma"/>
                    <a:ea typeface="Tahoma"/>
                    <a:cs typeface="Tahoma"/>
                    <a:sym typeface="Tahoma"/>
                  </a:rPr>
                  <a:t> </a:t>
                </a:r>
                <a:r>
                  <a:rPr sz="2400" dirty="0" smtClean="0">
                    <a:solidFill>
                      <a:srgbClr val="000066"/>
                    </a:solidFill>
                    <a:latin typeface="Tahoma"/>
                    <a:ea typeface="Tahoma"/>
                    <a:cs typeface="Tahoma"/>
                    <a:sym typeface="Tahoma"/>
                  </a:rPr>
                  <a:t> </a:t>
                </a:r>
                <a:endParaRPr sz="2400" dirty="0">
                  <a:solidFill>
                    <a:srgbClr val="000066"/>
                  </a:solidFill>
                  <a:latin typeface="Tahoma"/>
                  <a:ea typeface="Tahoma"/>
                  <a:cs typeface="Tahoma"/>
                  <a:sym typeface="Tahoma"/>
                </a:endParaRPr>
              </a:p>
              <a:p>
                <a:pPr lvl="0" indent="39687" algn="ctr">
                  <a:spcBef>
                    <a:spcPts val="1400"/>
                  </a:spcBef>
                  <a:defRPr sz="1800">
                    <a:solidFill>
                      <a:srgbClr val="000000"/>
                    </a:solidFill>
                  </a:defRPr>
                </a:pPr>
                <a:r>
                  <a:rPr sz="2400" dirty="0">
                    <a:solidFill>
                      <a:srgbClr val="000066"/>
                    </a:solidFill>
                    <a:latin typeface="Tahoma Negreta"/>
                    <a:ea typeface="Tahoma Negreta"/>
                    <a:cs typeface="Tahoma Negreta"/>
                    <a:sym typeface="Tahoma Negreta"/>
                  </a:rPr>
                  <a:t>Procainamide </a:t>
                </a:r>
                <a:r>
                  <a:rPr sz="1600" dirty="0">
                    <a:solidFill>
                      <a:srgbClr val="000066"/>
                    </a:solidFill>
                    <a:latin typeface="Tahoma"/>
                    <a:ea typeface="Tahoma"/>
                    <a:cs typeface="Tahoma"/>
                    <a:sym typeface="Tahoma"/>
                  </a:rPr>
                  <a:t>2° scelta</a:t>
                </a:r>
              </a:p>
            </p:txBody>
          </p:sp>
        </p:grpSp>
      </p:grpSp>
      <p:grpSp>
        <p:nvGrpSpPr>
          <p:cNvPr id="1187" name="Group 1187"/>
          <p:cNvGrpSpPr/>
          <p:nvPr/>
        </p:nvGrpSpPr>
        <p:grpSpPr>
          <a:xfrm>
            <a:off x="88900" y="1752599"/>
            <a:ext cx="1905000" cy="2235201"/>
            <a:chOff x="0" y="0"/>
            <a:chExt cx="1905000" cy="2235199"/>
          </a:xfrm>
        </p:grpSpPr>
        <p:grpSp>
          <p:nvGrpSpPr>
            <p:cNvPr id="1182" name="Group 1182"/>
            <p:cNvGrpSpPr/>
            <p:nvPr/>
          </p:nvGrpSpPr>
          <p:grpSpPr>
            <a:xfrm>
              <a:off x="0" y="-1"/>
              <a:ext cx="1905000" cy="520701"/>
              <a:chOff x="0" y="0"/>
              <a:chExt cx="1905000" cy="520700"/>
            </a:xfrm>
          </p:grpSpPr>
          <p:sp>
            <p:nvSpPr>
              <p:cNvPr id="1180" name="Shape 1180"/>
              <p:cNvSpPr/>
              <p:nvPr/>
            </p:nvSpPr>
            <p:spPr>
              <a:xfrm>
                <a:off x="0" y="0"/>
                <a:ext cx="1905000" cy="5207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81" name="Shape 1181"/>
              <p:cNvSpPr/>
              <p:nvPr/>
            </p:nvSpPr>
            <p:spPr>
              <a:xfrm>
                <a:off x="0" y="-1"/>
                <a:ext cx="190500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400"/>
                  </a:spcBef>
                  <a:defRPr sz="2400">
                    <a:solidFill>
                      <a:srgbClr val="000066"/>
                    </a:solidFill>
                    <a:latin typeface="Tahoma"/>
                    <a:ea typeface="Tahoma"/>
                    <a:cs typeface="Tahoma"/>
                    <a:sym typeface="Tahoma"/>
                  </a:defRPr>
                </a:lvl1pPr>
              </a:lstStyle>
              <a:p>
                <a:pPr lvl="0">
                  <a:defRPr sz="1800">
                    <a:solidFill>
                      <a:srgbClr val="000000"/>
                    </a:solidFill>
                  </a:defRPr>
                </a:pPr>
                <a:r>
                  <a:rPr sz="2400">
                    <a:solidFill>
                      <a:srgbClr val="000066"/>
                    </a:solidFill>
                  </a:rPr>
                  <a:t>T.sinusale</a:t>
                </a:r>
              </a:p>
            </p:txBody>
          </p:sp>
        </p:grpSp>
        <p:grpSp>
          <p:nvGrpSpPr>
            <p:cNvPr id="1185" name="Group 1185"/>
            <p:cNvGrpSpPr/>
            <p:nvPr/>
          </p:nvGrpSpPr>
          <p:grpSpPr>
            <a:xfrm>
              <a:off x="0" y="1371599"/>
              <a:ext cx="1816100" cy="863601"/>
              <a:chOff x="0" y="0"/>
              <a:chExt cx="1816100" cy="863600"/>
            </a:xfrm>
          </p:grpSpPr>
          <p:sp>
            <p:nvSpPr>
              <p:cNvPr id="1183" name="Shape 1183"/>
              <p:cNvSpPr/>
              <p:nvPr/>
            </p:nvSpPr>
            <p:spPr>
              <a:xfrm>
                <a:off x="0" y="0"/>
                <a:ext cx="1816100" cy="863600"/>
              </a:xfrm>
              <a:prstGeom prst="rect">
                <a:avLst/>
              </a:prstGeom>
              <a:noFill/>
              <a:ln w="12700"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84" name="Shape 1184"/>
              <p:cNvSpPr/>
              <p:nvPr/>
            </p:nvSpPr>
            <p:spPr>
              <a:xfrm>
                <a:off x="0" y="-1"/>
                <a:ext cx="181610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400"/>
                  </a:spcBef>
                  <a:defRPr sz="2400">
                    <a:solidFill>
                      <a:srgbClr val="000066"/>
                    </a:solidFill>
                    <a:latin typeface="Tahoma"/>
                    <a:ea typeface="Tahoma"/>
                    <a:cs typeface="Tahoma"/>
                    <a:sym typeface="Tahoma"/>
                  </a:defRPr>
                </a:lvl1pPr>
              </a:lstStyle>
              <a:p>
                <a:pPr lvl="0">
                  <a:defRPr sz="1800">
                    <a:solidFill>
                      <a:srgbClr val="000000"/>
                    </a:solidFill>
                  </a:defRPr>
                </a:pPr>
                <a:r>
                  <a:rPr sz="2400">
                    <a:solidFill>
                      <a:srgbClr val="000066"/>
                    </a:solidFill>
                  </a:rPr>
                  <a:t>Trattare le cause</a:t>
                </a:r>
              </a:p>
            </p:txBody>
          </p:sp>
        </p:grpSp>
        <p:sp>
          <p:nvSpPr>
            <p:cNvPr id="1186" name="Shape 1186"/>
            <p:cNvSpPr/>
            <p:nvPr/>
          </p:nvSpPr>
          <p:spPr>
            <a:xfrm rot="16200000" flipH="1">
              <a:off x="552449" y="831850"/>
              <a:ext cx="596902" cy="152401"/>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rgbClr val="000066"/>
            </a:solidFill>
            <a:ln w="12700" cap="flat">
              <a:solidFill>
                <a:srgbClr val="000066"/>
              </a:solidFill>
              <a:prstDash val="solid"/>
              <a:miter lim="8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grpSp>
        <p:nvGrpSpPr>
          <p:cNvPr id="1204" name="Group 1204"/>
          <p:cNvGrpSpPr/>
          <p:nvPr/>
        </p:nvGrpSpPr>
        <p:grpSpPr>
          <a:xfrm>
            <a:off x="1409700" y="1752599"/>
            <a:ext cx="2778125" cy="4610101"/>
            <a:chOff x="0" y="0"/>
            <a:chExt cx="2778124" cy="4610100"/>
          </a:xfrm>
        </p:grpSpPr>
        <p:grpSp>
          <p:nvGrpSpPr>
            <p:cNvPr id="1190" name="Group 1190"/>
            <p:cNvGrpSpPr/>
            <p:nvPr/>
          </p:nvGrpSpPr>
          <p:grpSpPr>
            <a:xfrm>
              <a:off x="0" y="4114799"/>
              <a:ext cx="2693940" cy="495301"/>
              <a:chOff x="0" y="0"/>
              <a:chExt cx="2693939" cy="495300"/>
            </a:xfrm>
          </p:grpSpPr>
          <p:sp>
            <p:nvSpPr>
              <p:cNvPr id="1188" name="Shape 1188"/>
              <p:cNvSpPr/>
              <p:nvPr/>
            </p:nvSpPr>
            <p:spPr>
              <a:xfrm>
                <a:off x="0" y="0"/>
                <a:ext cx="2693940" cy="495300"/>
              </a:xfrm>
              <a:prstGeom prst="rect">
                <a:avLst/>
              </a:prstGeom>
              <a:noFill/>
              <a:ln w="12700"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89" name="Shape 1189"/>
              <p:cNvSpPr/>
              <p:nvPr/>
            </p:nvSpPr>
            <p:spPr>
              <a:xfrm>
                <a:off x="0" y="-1"/>
                <a:ext cx="269394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4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Cardioversione</a:t>
                </a:r>
              </a:p>
            </p:txBody>
          </p:sp>
        </p:grpSp>
        <p:sp>
          <p:nvSpPr>
            <p:cNvPr id="1191" name="Shape 1191"/>
            <p:cNvSpPr/>
            <p:nvPr/>
          </p:nvSpPr>
          <p:spPr>
            <a:xfrm rot="5400000">
              <a:off x="2417599" y="-55725"/>
              <a:ext cx="152401" cy="5686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320"/>
                  </a:lnTo>
                  <a:lnTo>
                    <a:pt x="16200" y="4320"/>
                  </a:lnTo>
                  <a:lnTo>
                    <a:pt x="16200" y="17280"/>
                  </a:lnTo>
                  <a:lnTo>
                    <a:pt x="21600" y="17280"/>
                  </a:lnTo>
                  <a:lnTo>
                    <a:pt x="10800" y="21600"/>
                  </a:lnTo>
                  <a:lnTo>
                    <a:pt x="0" y="17280"/>
                  </a:lnTo>
                  <a:lnTo>
                    <a:pt x="5400" y="17280"/>
                  </a:lnTo>
                  <a:lnTo>
                    <a:pt x="5400" y="4320"/>
                  </a:lnTo>
                  <a:lnTo>
                    <a:pt x="0" y="4320"/>
                  </a:lnTo>
                  <a:close/>
                </a:path>
              </a:pathLst>
            </a:custGeom>
            <a:solidFill>
              <a:srgbClr val="000066"/>
            </a:solidFill>
            <a:ln w="12700" cap="flat">
              <a:solidFill>
                <a:srgbClr val="000066"/>
              </a:solidFill>
              <a:prstDash val="solid"/>
              <a:miter lim="8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nvGrpSpPr>
            <p:cNvPr id="1194" name="Group 1194"/>
            <p:cNvGrpSpPr/>
            <p:nvPr/>
          </p:nvGrpSpPr>
          <p:grpSpPr>
            <a:xfrm>
              <a:off x="1065821" y="-1"/>
              <a:ext cx="1003875" cy="520701"/>
              <a:chOff x="0" y="0"/>
              <a:chExt cx="1003873" cy="520700"/>
            </a:xfrm>
          </p:grpSpPr>
          <p:sp>
            <p:nvSpPr>
              <p:cNvPr id="1192" name="Shape 1192"/>
              <p:cNvSpPr/>
              <p:nvPr/>
            </p:nvSpPr>
            <p:spPr>
              <a:xfrm>
                <a:off x="0" y="0"/>
                <a:ext cx="1003874" cy="5207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93" name="Shape 1193"/>
              <p:cNvSpPr/>
              <p:nvPr/>
            </p:nvSpPr>
            <p:spPr>
              <a:xfrm>
                <a:off x="0" y="-1"/>
                <a:ext cx="1003874"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400"/>
                  </a:spcBef>
                  <a:defRPr sz="2400">
                    <a:solidFill>
                      <a:srgbClr val="000066"/>
                    </a:solidFill>
                    <a:latin typeface="Tahoma"/>
                    <a:ea typeface="Tahoma"/>
                    <a:cs typeface="Tahoma"/>
                    <a:sym typeface="Tahoma"/>
                  </a:defRPr>
                </a:lvl1pPr>
              </a:lstStyle>
              <a:p>
                <a:pPr lvl="0">
                  <a:defRPr sz="1800">
                    <a:solidFill>
                      <a:srgbClr val="000000"/>
                    </a:solidFill>
                  </a:defRPr>
                </a:pPr>
                <a:r>
                  <a:rPr sz="2400">
                    <a:solidFill>
                      <a:srgbClr val="000066"/>
                    </a:solidFill>
                  </a:rPr>
                  <a:t>TSV</a:t>
                </a:r>
              </a:p>
            </p:txBody>
          </p:sp>
        </p:grpSp>
        <p:grpSp>
          <p:nvGrpSpPr>
            <p:cNvPr id="1197" name="Group 1197"/>
            <p:cNvGrpSpPr/>
            <p:nvPr/>
          </p:nvGrpSpPr>
          <p:grpSpPr>
            <a:xfrm>
              <a:off x="989577" y="1371599"/>
              <a:ext cx="1613824" cy="863601"/>
              <a:chOff x="0" y="0"/>
              <a:chExt cx="1613822" cy="863600"/>
            </a:xfrm>
          </p:grpSpPr>
          <p:sp>
            <p:nvSpPr>
              <p:cNvPr id="1195" name="Shape 1195"/>
              <p:cNvSpPr/>
              <p:nvPr/>
            </p:nvSpPr>
            <p:spPr>
              <a:xfrm>
                <a:off x="0" y="0"/>
                <a:ext cx="1613823" cy="863600"/>
              </a:xfrm>
              <a:prstGeom prst="rect">
                <a:avLst/>
              </a:prstGeom>
              <a:noFill/>
              <a:ln w="12700"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196" name="Shape 1196"/>
              <p:cNvSpPr/>
              <p:nvPr/>
            </p:nvSpPr>
            <p:spPr>
              <a:xfrm>
                <a:off x="0" y="-1"/>
                <a:ext cx="1613823"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4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Manovre vagali</a:t>
                </a:r>
              </a:p>
            </p:txBody>
          </p:sp>
        </p:grpSp>
        <p:sp>
          <p:nvSpPr>
            <p:cNvPr id="1198" name="Shape 1198"/>
            <p:cNvSpPr/>
            <p:nvPr/>
          </p:nvSpPr>
          <p:spPr>
            <a:xfrm rot="16200000" flipH="1">
              <a:off x="1408232" y="2531224"/>
              <a:ext cx="381001" cy="154077"/>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rgbClr val="000066"/>
            </a:solidFill>
            <a:ln w="12700" cap="flat">
              <a:solidFill>
                <a:srgbClr val="000066"/>
              </a:solidFill>
              <a:prstDash val="solid"/>
              <a:miter lim="8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1199" name="Shape 1199"/>
            <p:cNvSpPr/>
            <p:nvPr/>
          </p:nvSpPr>
          <p:spPr>
            <a:xfrm rot="16200000" flipH="1">
              <a:off x="1351114" y="743655"/>
              <a:ext cx="609601" cy="309740"/>
            </a:xfrm>
            <a:custGeom>
              <a:avLst/>
              <a:gdLst/>
              <a:ahLst/>
              <a:cxnLst>
                <a:cxn ang="0">
                  <a:pos x="wd2" y="hd2"/>
                </a:cxn>
                <a:cxn ang="5400000">
                  <a:pos x="wd2" y="hd2"/>
                </a:cxn>
                <a:cxn ang="10800000">
                  <a:pos x="wd2" y="hd2"/>
                </a:cxn>
                <a:cxn ang="16200000">
                  <a:pos x="wd2" y="hd2"/>
                </a:cxn>
              </a:cxnLst>
              <a:rect l="0" t="0" r="r" b="b"/>
              <a:pathLst>
                <a:path w="21600" h="21600" extrusionOk="0">
                  <a:moveTo>
                    <a:pt x="16199" y="0"/>
                  </a:moveTo>
                  <a:lnTo>
                    <a:pt x="16199" y="7874"/>
                  </a:lnTo>
                  <a:lnTo>
                    <a:pt x="3375" y="7874"/>
                  </a:lnTo>
                  <a:lnTo>
                    <a:pt x="3375" y="13726"/>
                  </a:lnTo>
                  <a:lnTo>
                    <a:pt x="16199" y="13726"/>
                  </a:lnTo>
                  <a:lnTo>
                    <a:pt x="16199" y="21600"/>
                  </a:lnTo>
                  <a:lnTo>
                    <a:pt x="21600" y="10800"/>
                  </a:lnTo>
                  <a:close/>
                  <a:moveTo>
                    <a:pt x="1350" y="7874"/>
                  </a:moveTo>
                  <a:lnTo>
                    <a:pt x="1350" y="13726"/>
                  </a:lnTo>
                  <a:lnTo>
                    <a:pt x="2700" y="13726"/>
                  </a:lnTo>
                  <a:lnTo>
                    <a:pt x="2700" y="7874"/>
                  </a:lnTo>
                  <a:close/>
                  <a:moveTo>
                    <a:pt x="0" y="7874"/>
                  </a:moveTo>
                  <a:lnTo>
                    <a:pt x="0" y="13726"/>
                  </a:lnTo>
                  <a:lnTo>
                    <a:pt x="675" y="13726"/>
                  </a:lnTo>
                  <a:lnTo>
                    <a:pt x="675" y="7874"/>
                  </a:lnTo>
                  <a:close/>
                </a:path>
              </a:pathLst>
            </a:custGeom>
            <a:solidFill>
              <a:srgbClr val="000066"/>
            </a:solidFill>
            <a:ln w="12700" cap="flat">
              <a:solidFill>
                <a:srgbClr val="000066"/>
              </a:solidFill>
              <a:prstDash val="solid"/>
              <a:miter lim="8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nvGrpSpPr>
            <p:cNvPr id="1202" name="Group 1202"/>
            <p:cNvGrpSpPr/>
            <p:nvPr/>
          </p:nvGrpSpPr>
          <p:grpSpPr>
            <a:xfrm>
              <a:off x="417751" y="2935287"/>
              <a:ext cx="2300015" cy="495301"/>
              <a:chOff x="0" y="0"/>
              <a:chExt cx="2300014" cy="495300"/>
            </a:xfrm>
          </p:grpSpPr>
          <p:sp>
            <p:nvSpPr>
              <p:cNvPr id="1200" name="Shape 1200"/>
              <p:cNvSpPr/>
              <p:nvPr/>
            </p:nvSpPr>
            <p:spPr>
              <a:xfrm>
                <a:off x="0" y="0"/>
                <a:ext cx="2300015" cy="495300"/>
              </a:xfrm>
              <a:prstGeom prst="rect">
                <a:avLst/>
              </a:prstGeom>
              <a:noFill/>
              <a:ln w="12700"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201" name="Shape 1201"/>
              <p:cNvSpPr/>
              <p:nvPr/>
            </p:nvSpPr>
            <p:spPr>
              <a:xfrm>
                <a:off x="0" y="-1"/>
                <a:ext cx="2300015"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4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Adenosina</a:t>
                </a:r>
              </a:p>
            </p:txBody>
          </p:sp>
        </p:grpSp>
        <p:sp>
          <p:nvSpPr>
            <p:cNvPr id="1203" name="Shape 1203"/>
            <p:cNvSpPr/>
            <p:nvPr/>
          </p:nvSpPr>
          <p:spPr>
            <a:xfrm rot="16200000" flipH="1">
              <a:off x="1374875" y="3693274"/>
              <a:ext cx="381001" cy="154077"/>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rgbClr val="000066"/>
            </a:solidFill>
            <a:ln w="12700" cap="flat">
              <a:solidFill>
                <a:srgbClr val="000066"/>
              </a:solidFill>
              <a:prstDash val="solid"/>
              <a:miter lim="8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spTree>
  </p:cSld>
  <p:clrMapOvr>
    <a:masterClrMapping/>
  </p:clrMapOvr>
  <p:transition xmlns:p14="http://schemas.microsoft.com/office/powerpoint/2010/mai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 name="Shape 1206"/>
          <p:cNvSpPr/>
          <p:nvPr/>
        </p:nvSpPr>
        <p:spPr>
          <a:xfrm>
            <a:off x="750887" y="177799"/>
            <a:ext cx="9029701" cy="495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39687" algn="ctr">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a:solidFill>
                  <a:srgbClr val="000066"/>
                </a:solidFill>
              </a:rPr>
              <a:t>Algoritmo tachicardia con scarsa perfusione</a:t>
            </a:r>
          </a:p>
        </p:txBody>
      </p:sp>
      <p:grpSp>
        <p:nvGrpSpPr>
          <p:cNvPr id="1209" name="Group 1209"/>
          <p:cNvGrpSpPr/>
          <p:nvPr/>
        </p:nvGrpSpPr>
        <p:grpSpPr>
          <a:xfrm>
            <a:off x="117475" y="1009649"/>
            <a:ext cx="1905000" cy="520701"/>
            <a:chOff x="0" y="0"/>
            <a:chExt cx="1905000" cy="520700"/>
          </a:xfrm>
        </p:grpSpPr>
        <p:sp>
          <p:nvSpPr>
            <p:cNvPr id="1207" name="Shape 1207"/>
            <p:cNvSpPr/>
            <p:nvPr/>
          </p:nvSpPr>
          <p:spPr>
            <a:xfrm>
              <a:off x="0" y="0"/>
              <a:ext cx="1905000" cy="5207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208" name="Shape 1208"/>
            <p:cNvSpPr/>
            <p:nvPr/>
          </p:nvSpPr>
          <p:spPr>
            <a:xfrm>
              <a:off x="0" y="-1"/>
              <a:ext cx="190500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400"/>
                </a:spcBef>
                <a:defRPr sz="2400">
                  <a:solidFill>
                    <a:srgbClr val="000066"/>
                  </a:solidFill>
                  <a:latin typeface="Tahoma"/>
                  <a:ea typeface="Tahoma"/>
                  <a:cs typeface="Tahoma"/>
                  <a:sym typeface="Tahoma"/>
                </a:defRPr>
              </a:lvl1pPr>
            </a:lstStyle>
            <a:p>
              <a:pPr lvl="0">
                <a:defRPr sz="1800">
                  <a:solidFill>
                    <a:srgbClr val="000000"/>
                  </a:solidFill>
                </a:defRPr>
              </a:pPr>
              <a:r>
                <a:rPr sz="2400">
                  <a:solidFill>
                    <a:srgbClr val="000066"/>
                  </a:solidFill>
                </a:rPr>
                <a:t>T.sinusale</a:t>
              </a:r>
            </a:p>
          </p:txBody>
        </p:sp>
      </p:grpSp>
      <p:grpSp>
        <p:nvGrpSpPr>
          <p:cNvPr id="1212" name="Group 1212"/>
          <p:cNvGrpSpPr/>
          <p:nvPr/>
        </p:nvGrpSpPr>
        <p:grpSpPr>
          <a:xfrm>
            <a:off x="2235200" y="1009649"/>
            <a:ext cx="1130300" cy="520701"/>
            <a:chOff x="0" y="0"/>
            <a:chExt cx="1130300" cy="520700"/>
          </a:xfrm>
        </p:grpSpPr>
        <p:sp>
          <p:nvSpPr>
            <p:cNvPr id="1210" name="Shape 1210"/>
            <p:cNvSpPr/>
            <p:nvPr/>
          </p:nvSpPr>
          <p:spPr>
            <a:xfrm>
              <a:off x="0" y="0"/>
              <a:ext cx="1130300" cy="5207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211" name="Shape 1211"/>
            <p:cNvSpPr/>
            <p:nvPr/>
          </p:nvSpPr>
          <p:spPr>
            <a:xfrm>
              <a:off x="0" y="-1"/>
              <a:ext cx="113030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400"/>
                </a:spcBef>
                <a:defRPr sz="2400">
                  <a:solidFill>
                    <a:srgbClr val="000066"/>
                  </a:solidFill>
                  <a:latin typeface="Tahoma"/>
                  <a:ea typeface="Tahoma"/>
                  <a:cs typeface="Tahoma"/>
                  <a:sym typeface="Tahoma"/>
                </a:defRPr>
              </a:lvl1pPr>
            </a:lstStyle>
            <a:p>
              <a:pPr lvl="0">
                <a:defRPr sz="1800">
                  <a:solidFill>
                    <a:srgbClr val="000000"/>
                  </a:solidFill>
                </a:defRPr>
              </a:pPr>
              <a:r>
                <a:rPr sz="2400">
                  <a:solidFill>
                    <a:srgbClr val="000066"/>
                  </a:solidFill>
                </a:rPr>
                <a:t>TSV</a:t>
              </a:r>
            </a:p>
          </p:txBody>
        </p:sp>
      </p:grpSp>
      <p:grpSp>
        <p:nvGrpSpPr>
          <p:cNvPr id="1215" name="Group 1215"/>
          <p:cNvGrpSpPr/>
          <p:nvPr/>
        </p:nvGrpSpPr>
        <p:grpSpPr>
          <a:xfrm>
            <a:off x="8810625" y="1085849"/>
            <a:ext cx="800100" cy="520701"/>
            <a:chOff x="0" y="0"/>
            <a:chExt cx="800100" cy="520700"/>
          </a:xfrm>
        </p:grpSpPr>
        <p:sp>
          <p:nvSpPr>
            <p:cNvPr id="1213" name="Shape 1213"/>
            <p:cNvSpPr/>
            <p:nvPr/>
          </p:nvSpPr>
          <p:spPr>
            <a:xfrm>
              <a:off x="0" y="0"/>
              <a:ext cx="800100" cy="5207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214" name="Shape 1214"/>
            <p:cNvSpPr/>
            <p:nvPr/>
          </p:nvSpPr>
          <p:spPr>
            <a:xfrm>
              <a:off x="0" y="-1"/>
              <a:ext cx="80010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400"/>
                </a:spcBef>
                <a:defRPr sz="2400">
                  <a:solidFill>
                    <a:srgbClr val="000066"/>
                  </a:solidFill>
                  <a:latin typeface="Tahoma"/>
                  <a:ea typeface="Tahoma"/>
                  <a:cs typeface="Tahoma"/>
                  <a:sym typeface="Tahoma"/>
                </a:defRPr>
              </a:lvl1pPr>
            </a:lstStyle>
            <a:p>
              <a:pPr lvl="0">
                <a:defRPr sz="1800">
                  <a:solidFill>
                    <a:srgbClr val="000000"/>
                  </a:solidFill>
                </a:defRPr>
              </a:pPr>
              <a:r>
                <a:rPr sz="2400">
                  <a:solidFill>
                    <a:srgbClr val="000066"/>
                  </a:solidFill>
                </a:rPr>
                <a:t>TV</a:t>
              </a:r>
            </a:p>
          </p:txBody>
        </p:sp>
      </p:grpSp>
      <p:sp>
        <p:nvSpPr>
          <p:cNvPr id="1216" name="Shape 1216"/>
          <p:cNvSpPr/>
          <p:nvPr/>
        </p:nvSpPr>
        <p:spPr>
          <a:xfrm rot="16200000" flipH="1">
            <a:off x="2384425" y="2209799"/>
            <a:ext cx="1028700" cy="152401"/>
          </a:xfrm>
          <a:custGeom>
            <a:avLst/>
            <a:gdLst/>
            <a:ahLst/>
            <a:cxnLst>
              <a:cxn ang="0">
                <a:pos x="wd2" y="hd2"/>
              </a:cxn>
              <a:cxn ang="5400000">
                <a:pos x="wd2" y="hd2"/>
              </a:cxn>
              <a:cxn ang="10800000">
                <a:pos x="wd2" y="hd2"/>
              </a:cxn>
              <a:cxn ang="16200000">
                <a:pos x="wd2" y="hd2"/>
              </a:cxn>
            </a:cxnLst>
            <a:rect l="0" t="0" r="r" b="b"/>
            <a:pathLst>
              <a:path w="21600" h="21600" extrusionOk="0">
                <a:moveTo>
                  <a:pt x="16199" y="0"/>
                </a:moveTo>
                <a:lnTo>
                  <a:pt x="16199" y="7874"/>
                </a:lnTo>
                <a:lnTo>
                  <a:pt x="3375" y="7874"/>
                </a:lnTo>
                <a:lnTo>
                  <a:pt x="3375" y="13726"/>
                </a:lnTo>
                <a:lnTo>
                  <a:pt x="16199" y="13726"/>
                </a:lnTo>
                <a:lnTo>
                  <a:pt x="16199" y="21600"/>
                </a:lnTo>
                <a:lnTo>
                  <a:pt x="21600" y="10800"/>
                </a:lnTo>
                <a:close/>
                <a:moveTo>
                  <a:pt x="1350" y="7874"/>
                </a:moveTo>
                <a:lnTo>
                  <a:pt x="1350" y="13726"/>
                </a:lnTo>
                <a:lnTo>
                  <a:pt x="2700" y="13726"/>
                </a:lnTo>
                <a:lnTo>
                  <a:pt x="2700" y="7874"/>
                </a:lnTo>
                <a:close/>
                <a:moveTo>
                  <a:pt x="0" y="7874"/>
                </a:moveTo>
                <a:lnTo>
                  <a:pt x="0" y="13726"/>
                </a:lnTo>
                <a:lnTo>
                  <a:pt x="675" y="13726"/>
                </a:lnTo>
                <a:lnTo>
                  <a:pt x="675" y="7874"/>
                </a:lnTo>
                <a:close/>
              </a:path>
            </a:pathLst>
          </a:custGeom>
          <a:solidFill>
            <a:srgbClr val="000066"/>
          </a:solidFill>
          <a:ln w="12700">
            <a:solidFill>
              <a:srgbClr val="000066"/>
            </a:solidFill>
            <a:miter/>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grpSp>
        <p:nvGrpSpPr>
          <p:cNvPr id="1219" name="Group 1219"/>
          <p:cNvGrpSpPr/>
          <p:nvPr/>
        </p:nvGrpSpPr>
        <p:grpSpPr>
          <a:xfrm>
            <a:off x="1955550" y="2762250"/>
            <a:ext cx="2755902" cy="1041400"/>
            <a:chOff x="0" y="0"/>
            <a:chExt cx="2755900" cy="1041400"/>
          </a:xfrm>
        </p:grpSpPr>
        <p:sp>
          <p:nvSpPr>
            <p:cNvPr id="1217" name="Shape 1217"/>
            <p:cNvSpPr/>
            <p:nvPr/>
          </p:nvSpPr>
          <p:spPr>
            <a:xfrm>
              <a:off x="-1" y="0"/>
              <a:ext cx="2755902" cy="1041400"/>
            </a:xfrm>
            <a:prstGeom prst="rect">
              <a:avLst/>
            </a:prstGeom>
            <a:noFill/>
            <a:ln w="12700"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218" name="Shape 1218"/>
            <p:cNvSpPr/>
            <p:nvPr/>
          </p:nvSpPr>
          <p:spPr>
            <a:xfrm>
              <a:off x="-1" y="0"/>
              <a:ext cx="2755902" cy="901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200"/>
                </a:spcBef>
                <a:defRPr sz="1800">
                  <a:solidFill>
                    <a:srgbClr val="000000"/>
                  </a:solidFill>
                </a:defRPr>
              </a:pPr>
              <a:r>
                <a:rPr sz="2000">
                  <a:solidFill>
                    <a:srgbClr val="000066"/>
                  </a:solidFill>
                  <a:latin typeface="Tahoma Negreta"/>
                  <a:ea typeface="Tahoma Negreta"/>
                  <a:cs typeface="Tahoma Negreta"/>
                  <a:sym typeface="Tahoma Negreta"/>
                </a:rPr>
                <a:t>Manovre vagali</a:t>
              </a:r>
              <a:r>
                <a:rPr sz="2000">
                  <a:solidFill>
                    <a:srgbClr val="000066"/>
                  </a:solidFill>
                  <a:latin typeface="Tahoma"/>
                  <a:ea typeface="Tahoma"/>
                  <a:cs typeface="Tahoma"/>
                  <a:sym typeface="Tahoma"/>
                </a:rPr>
                <a:t> </a:t>
              </a:r>
            </a:p>
            <a:p>
              <a:pPr lvl="0" indent="39687" algn="ctr">
                <a:spcBef>
                  <a:spcPts val="900"/>
                </a:spcBef>
                <a:defRPr sz="1800">
                  <a:solidFill>
                    <a:srgbClr val="000000"/>
                  </a:solidFill>
                </a:defRPr>
              </a:pPr>
              <a:r>
                <a:rPr sz="1600">
                  <a:solidFill>
                    <a:srgbClr val="000066"/>
                  </a:solidFill>
                  <a:latin typeface="Tahoma Negreta"/>
                  <a:ea typeface="Tahoma Negreta"/>
                  <a:cs typeface="Tahoma Negreta"/>
                  <a:sym typeface="Tahoma Negreta"/>
                </a:rPr>
                <a:t>(non ritardare altri interventi)</a:t>
              </a:r>
            </a:p>
          </p:txBody>
        </p:sp>
      </p:grpSp>
      <p:grpSp>
        <p:nvGrpSpPr>
          <p:cNvPr id="1222" name="Group 1222"/>
          <p:cNvGrpSpPr/>
          <p:nvPr/>
        </p:nvGrpSpPr>
        <p:grpSpPr>
          <a:xfrm>
            <a:off x="6426200" y="4972050"/>
            <a:ext cx="3784600" cy="1244600"/>
            <a:chOff x="0" y="0"/>
            <a:chExt cx="3784600" cy="1244600"/>
          </a:xfrm>
        </p:grpSpPr>
        <p:sp>
          <p:nvSpPr>
            <p:cNvPr id="1220" name="Shape 1220"/>
            <p:cNvSpPr/>
            <p:nvPr/>
          </p:nvSpPr>
          <p:spPr>
            <a:xfrm>
              <a:off x="0" y="0"/>
              <a:ext cx="3784600" cy="12446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221" name="Shape 1221"/>
            <p:cNvSpPr/>
            <p:nvPr/>
          </p:nvSpPr>
          <p:spPr>
            <a:xfrm>
              <a:off x="0" y="0"/>
              <a:ext cx="3784600" cy="918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400"/>
                </a:spcBef>
                <a:defRPr sz="1800">
                  <a:solidFill>
                    <a:srgbClr val="000000"/>
                  </a:solidFill>
                </a:defRPr>
              </a:pPr>
              <a:r>
                <a:rPr sz="2400" dirty="0">
                  <a:solidFill>
                    <a:srgbClr val="000066"/>
                  </a:solidFill>
                  <a:latin typeface="Tahoma Negreta"/>
                  <a:ea typeface="Tahoma Negreta"/>
                  <a:cs typeface="Tahoma Negreta"/>
                  <a:sym typeface="Tahoma Negreta"/>
                </a:rPr>
                <a:t>Amiodarone </a:t>
              </a:r>
              <a:r>
                <a:rPr sz="1600" dirty="0">
                  <a:solidFill>
                    <a:srgbClr val="000066"/>
                  </a:solidFill>
                  <a:latin typeface="Tahoma"/>
                  <a:ea typeface="Tahoma"/>
                  <a:cs typeface="Tahoma"/>
                  <a:sym typeface="Tahoma"/>
                </a:rPr>
                <a:t>1° scelta</a:t>
              </a:r>
              <a:r>
                <a:rPr sz="2400" dirty="0">
                  <a:solidFill>
                    <a:srgbClr val="000066"/>
                  </a:solidFill>
                  <a:latin typeface="Tahoma"/>
                  <a:ea typeface="Tahoma"/>
                  <a:cs typeface="Tahoma"/>
                  <a:sym typeface="Tahoma"/>
                </a:rPr>
                <a:t> </a:t>
              </a:r>
              <a:r>
                <a:rPr sz="2400" dirty="0" smtClean="0">
                  <a:solidFill>
                    <a:srgbClr val="000066"/>
                  </a:solidFill>
                  <a:latin typeface="Tahoma"/>
                  <a:ea typeface="Tahoma"/>
                  <a:cs typeface="Tahoma"/>
                  <a:sym typeface="Tahoma"/>
                </a:rPr>
                <a:t> </a:t>
              </a:r>
              <a:endParaRPr sz="2400" dirty="0">
                <a:solidFill>
                  <a:srgbClr val="000066"/>
                </a:solidFill>
                <a:latin typeface="Tahoma"/>
                <a:ea typeface="Tahoma"/>
                <a:cs typeface="Tahoma"/>
                <a:sym typeface="Tahoma"/>
              </a:endParaRPr>
            </a:p>
            <a:p>
              <a:pPr lvl="0" indent="39687" algn="ctr">
                <a:spcBef>
                  <a:spcPts val="1400"/>
                </a:spcBef>
                <a:defRPr sz="1800">
                  <a:solidFill>
                    <a:srgbClr val="000000"/>
                  </a:solidFill>
                </a:defRPr>
              </a:pPr>
              <a:r>
                <a:rPr sz="2400" dirty="0">
                  <a:solidFill>
                    <a:srgbClr val="000066"/>
                  </a:solidFill>
                  <a:latin typeface="Tahoma Negreta"/>
                  <a:ea typeface="Tahoma Negreta"/>
                  <a:cs typeface="Tahoma Negreta"/>
                  <a:sym typeface="Tahoma Negreta"/>
                </a:rPr>
                <a:t>Procainamide </a:t>
              </a:r>
              <a:r>
                <a:rPr sz="1600" dirty="0">
                  <a:solidFill>
                    <a:srgbClr val="000066"/>
                  </a:solidFill>
                  <a:latin typeface="Tahoma"/>
                  <a:ea typeface="Tahoma"/>
                  <a:cs typeface="Tahoma"/>
                  <a:sym typeface="Tahoma"/>
                </a:rPr>
                <a:t>2° scelta</a:t>
              </a:r>
            </a:p>
          </p:txBody>
        </p:sp>
      </p:grpSp>
      <p:grpSp>
        <p:nvGrpSpPr>
          <p:cNvPr id="1228" name="Group 1228"/>
          <p:cNvGrpSpPr/>
          <p:nvPr/>
        </p:nvGrpSpPr>
        <p:grpSpPr>
          <a:xfrm>
            <a:off x="3454399" y="1022350"/>
            <a:ext cx="4824414" cy="1573213"/>
            <a:chOff x="0" y="0"/>
            <a:chExt cx="4824412" cy="1573212"/>
          </a:xfrm>
        </p:grpSpPr>
        <p:grpSp>
          <p:nvGrpSpPr>
            <p:cNvPr id="1225" name="Group 1225"/>
            <p:cNvGrpSpPr/>
            <p:nvPr/>
          </p:nvGrpSpPr>
          <p:grpSpPr>
            <a:xfrm>
              <a:off x="700087" y="0"/>
              <a:ext cx="3517901" cy="1573213"/>
              <a:chOff x="0" y="0"/>
              <a:chExt cx="3517900" cy="1573212"/>
            </a:xfrm>
          </p:grpSpPr>
          <p:sp>
            <p:nvSpPr>
              <p:cNvPr id="1223" name="Shape 1223"/>
              <p:cNvSpPr/>
              <p:nvPr/>
            </p:nvSpPr>
            <p:spPr>
              <a:xfrm>
                <a:off x="0" y="0"/>
                <a:ext cx="3514725" cy="1573213"/>
              </a:xfrm>
              <a:prstGeom prst="rect">
                <a:avLst/>
              </a:prstGeom>
              <a:noFill/>
              <a:ln w="12700"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224" name="Shape 1224"/>
              <p:cNvSpPr/>
              <p:nvPr/>
            </p:nvSpPr>
            <p:spPr>
              <a:xfrm>
                <a:off x="0" y="0"/>
                <a:ext cx="3517900" cy="1371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231775">
                  <a:spcBef>
                    <a:spcPts val="1200"/>
                  </a:spcBef>
                  <a:tabLst>
                    <a:tab pos="228600" algn="l"/>
                    <a:tab pos="800100" algn="l"/>
                    <a:tab pos="914400" algn="l"/>
                  </a:tabLst>
                  <a:defRPr sz="1800">
                    <a:solidFill>
                      <a:srgbClr val="000000"/>
                    </a:solidFill>
                  </a:defRPr>
                </a:pPr>
                <a:r>
                  <a:rPr sz="2000" u="sng">
                    <a:solidFill>
                      <a:srgbClr val="000066"/>
                    </a:solidFill>
                    <a:latin typeface="Tahoma"/>
                    <a:ea typeface="Tahoma"/>
                    <a:cs typeface="Tahoma"/>
                    <a:sym typeface="Tahoma"/>
                  </a:rPr>
                  <a:t>Durante la valutazione:</a:t>
                </a:r>
              </a:p>
              <a:p>
                <a:pPr marL="210431" lvl="0" indent="-170744">
                  <a:spcBef>
                    <a:spcPts val="900"/>
                  </a:spcBef>
                  <a:buClr>
                    <a:srgbClr val="000066"/>
                  </a:buClr>
                  <a:buSzPct val="100000"/>
                  <a:buFont typeface="Tahoma"/>
                  <a:buChar char="•"/>
                  <a:tabLst>
                    <a:tab pos="228600" algn="l"/>
                    <a:tab pos="800100" algn="l"/>
                    <a:tab pos="914400" algn="l"/>
                  </a:tabLst>
                  <a:defRPr sz="1800">
                    <a:solidFill>
                      <a:srgbClr val="000000"/>
                    </a:solidFill>
                  </a:defRPr>
                </a:pPr>
                <a:r>
                  <a:rPr sz="1600">
                    <a:solidFill>
                      <a:srgbClr val="000066"/>
                    </a:solidFill>
                    <a:latin typeface="Tahoma"/>
                    <a:ea typeface="Tahoma"/>
                    <a:cs typeface="Tahoma"/>
                    <a:sym typeface="Tahoma"/>
                  </a:rPr>
                  <a:t>Supporta l’ABC</a:t>
                </a:r>
              </a:p>
              <a:p>
                <a:pPr marL="210431" lvl="0" indent="-170744">
                  <a:spcBef>
                    <a:spcPts val="900"/>
                  </a:spcBef>
                  <a:buClr>
                    <a:srgbClr val="000066"/>
                  </a:buClr>
                  <a:buSzPct val="100000"/>
                  <a:buFont typeface="Tahoma"/>
                  <a:buChar char="•"/>
                  <a:tabLst>
                    <a:tab pos="228600" algn="l"/>
                    <a:tab pos="800100" algn="l"/>
                    <a:tab pos="914400" algn="l"/>
                  </a:tabLst>
                  <a:defRPr sz="1800">
                    <a:solidFill>
                      <a:srgbClr val="000000"/>
                    </a:solidFill>
                  </a:defRPr>
                </a:pPr>
                <a:r>
                  <a:rPr sz="1600">
                    <a:solidFill>
                      <a:srgbClr val="000066"/>
                    </a:solidFill>
                    <a:latin typeface="Tahoma"/>
                    <a:ea typeface="Tahoma"/>
                    <a:cs typeface="Tahoma"/>
                    <a:sym typeface="Tahoma"/>
                  </a:rPr>
                  <a:t>Considera il consulto di cardiologo</a:t>
                </a:r>
              </a:p>
              <a:p>
                <a:pPr marL="210431" lvl="0" indent="-170744">
                  <a:spcBef>
                    <a:spcPts val="900"/>
                  </a:spcBef>
                  <a:buClr>
                    <a:srgbClr val="000066"/>
                  </a:buClr>
                  <a:buSzPct val="100000"/>
                  <a:buFont typeface="Tahoma"/>
                  <a:buChar char="•"/>
                  <a:tabLst>
                    <a:tab pos="228600" algn="l"/>
                    <a:tab pos="800100" algn="l"/>
                    <a:tab pos="914400" algn="l"/>
                  </a:tabLst>
                  <a:defRPr sz="1800">
                    <a:solidFill>
                      <a:srgbClr val="000000"/>
                    </a:solidFill>
                  </a:defRPr>
                </a:pPr>
                <a:r>
                  <a:rPr sz="1600">
                    <a:solidFill>
                      <a:srgbClr val="000066"/>
                    </a:solidFill>
                    <a:latin typeface="Tahoma"/>
                    <a:ea typeface="Tahoma"/>
                    <a:cs typeface="Tahoma"/>
                    <a:sym typeface="Tahoma"/>
                  </a:rPr>
                  <a:t>Identifica e tratta possibili cause</a:t>
                </a:r>
              </a:p>
            </p:txBody>
          </p:sp>
        </p:grpSp>
        <p:sp>
          <p:nvSpPr>
            <p:cNvPr id="1226" name="Shape 1226"/>
            <p:cNvSpPr/>
            <p:nvPr/>
          </p:nvSpPr>
          <p:spPr>
            <a:xfrm rot="5400000">
              <a:off x="4457700" y="-47625"/>
              <a:ext cx="190501" cy="5429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320"/>
                  </a:lnTo>
                  <a:lnTo>
                    <a:pt x="16200" y="4320"/>
                  </a:lnTo>
                  <a:lnTo>
                    <a:pt x="16200" y="17280"/>
                  </a:lnTo>
                  <a:lnTo>
                    <a:pt x="21600" y="17280"/>
                  </a:lnTo>
                  <a:lnTo>
                    <a:pt x="10800" y="21600"/>
                  </a:lnTo>
                  <a:lnTo>
                    <a:pt x="0" y="17280"/>
                  </a:lnTo>
                  <a:lnTo>
                    <a:pt x="5400" y="17280"/>
                  </a:lnTo>
                  <a:lnTo>
                    <a:pt x="5400" y="4320"/>
                  </a:lnTo>
                  <a:lnTo>
                    <a:pt x="0" y="4320"/>
                  </a:lnTo>
                  <a:close/>
                </a:path>
              </a:pathLst>
            </a:custGeom>
            <a:solidFill>
              <a:srgbClr val="000066"/>
            </a:solidFill>
            <a:ln w="12700" cap="flat">
              <a:solidFill>
                <a:srgbClr val="000066"/>
              </a:solidFill>
              <a:prstDash val="solid"/>
              <a:miter lim="8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1227" name="Shape 1227"/>
            <p:cNvSpPr/>
            <p:nvPr/>
          </p:nvSpPr>
          <p:spPr>
            <a:xfrm rot="16200000">
              <a:off x="176212" y="-47625"/>
              <a:ext cx="190501" cy="5429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7280"/>
                  </a:lnTo>
                  <a:lnTo>
                    <a:pt x="16200" y="17280"/>
                  </a:lnTo>
                  <a:lnTo>
                    <a:pt x="16200" y="4320"/>
                  </a:lnTo>
                  <a:lnTo>
                    <a:pt x="21600" y="4320"/>
                  </a:lnTo>
                  <a:lnTo>
                    <a:pt x="10800" y="0"/>
                  </a:lnTo>
                  <a:lnTo>
                    <a:pt x="0" y="4320"/>
                  </a:lnTo>
                  <a:lnTo>
                    <a:pt x="5400" y="4320"/>
                  </a:lnTo>
                  <a:lnTo>
                    <a:pt x="5400" y="17280"/>
                  </a:lnTo>
                  <a:lnTo>
                    <a:pt x="0" y="17280"/>
                  </a:lnTo>
                  <a:close/>
                </a:path>
              </a:pathLst>
            </a:custGeom>
            <a:solidFill>
              <a:srgbClr val="000066"/>
            </a:solidFill>
            <a:ln w="12700" cap="flat">
              <a:solidFill>
                <a:srgbClr val="000066"/>
              </a:solidFill>
              <a:prstDash val="solid"/>
              <a:miter lim="8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grpSp>
        <p:nvGrpSpPr>
          <p:cNvPr id="1231" name="Group 1231"/>
          <p:cNvGrpSpPr/>
          <p:nvPr/>
        </p:nvGrpSpPr>
        <p:grpSpPr>
          <a:xfrm>
            <a:off x="7721600" y="2381250"/>
            <a:ext cx="2501900" cy="457200"/>
            <a:chOff x="0" y="0"/>
            <a:chExt cx="2501900" cy="457200"/>
          </a:xfrm>
        </p:grpSpPr>
        <p:sp>
          <p:nvSpPr>
            <p:cNvPr id="1229" name="Shape 1229"/>
            <p:cNvSpPr/>
            <p:nvPr/>
          </p:nvSpPr>
          <p:spPr>
            <a:xfrm>
              <a:off x="0" y="0"/>
              <a:ext cx="2501900" cy="4572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230" name="Shape 1230"/>
            <p:cNvSpPr/>
            <p:nvPr/>
          </p:nvSpPr>
          <p:spPr>
            <a:xfrm>
              <a:off x="0" y="0"/>
              <a:ext cx="2501900" cy="304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200"/>
                </a:spcBef>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a:solidFill>
                    <a:srgbClr val="000066"/>
                  </a:solidFill>
                </a:rPr>
                <a:t>Cardioversione</a:t>
              </a:r>
            </a:p>
          </p:txBody>
        </p:sp>
      </p:grpSp>
      <p:sp>
        <p:nvSpPr>
          <p:cNvPr id="1232" name="Shape 1232"/>
          <p:cNvSpPr/>
          <p:nvPr/>
        </p:nvSpPr>
        <p:spPr>
          <a:xfrm rot="16200000" flipH="1">
            <a:off x="8864600" y="1987549"/>
            <a:ext cx="431800" cy="152401"/>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rgbClr val="000066"/>
          </a:solidFill>
          <a:ln w="12700">
            <a:solidFill>
              <a:srgbClr val="000066"/>
            </a:solidFill>
            <a:miter/>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sp>
        <p:nvSpPr>
          <p:cNvPr id="1233" name="Shape 1233"/>
          <p:cNvSpPr/>
          <p:nvPr/>
        </p:nvSpPr>
        <p:spPr>
          <a:xfrm rot="16200000" flipH="1">
            <a:off x="8286750" y="3975099"/>
            <a:ext cx="1892300" cy="228601"/>
          </a:xfrm>
          <a:custGeom>
            <a:avLst/>
            <a:gdLst/>
            <a:ahLst/>
            <a:cxnLst>
              <a:cxn ang="0">
                <a:pos x="wd2" y="hd2"/>
              </a:cxn>
              <a:cxn ang="5400000">
                <a:pos x="wd2" y="hd2"/>
              </a:cxn>
              <a:cxn ang="10800000">
                <a:pos x="wd2" y="hd2"/>
              </a:cxn>
              <a:cxn ang="16200000">
                <a:pos x="wd2" y="hd2"/>
              </a:cxn>
            </a:cxnLst>
            <a:rect l="0" t="0" r="r" b="b"/>
            <a:pathLst>
              <a:path w="21600" h="21600" extrusionOk="0">
                <a:moveTo>
                  <a:pt x="16199" y="0"/>
                </a:moveTo>
                <a:lnTo>
                  <a:pt x="16199" y="7874"/>
                </a:lnTo>
                <a:lnTo>
                  <a:pt x="3375" y="7874"/>
                </a:lnTo>
                <a:lnTo>
                  <a:pt x="3375" y="13726"/>
                </a:lnTo>
                <a:lnTo>
                  <a:pt x="16199" y="13726"/>
                </a:lnTo>
                <a:lnTo>
                  <a:pt x="16199" y="21600"/>
                </a:lnTo>
                <a:lnTo>
                  <a:pt x="21600" y="10800"/>
                </a:lnTo>
                <a:close/>
                <a:moveTo>
                  <a:pt x="1350" y="7874"/>
                </a:moveTo>
                <a:lnTo>
                  <a:pt x="1350" y="13726"/>
                </a:lnTo>
                <a:lnTo>
                  <a:pt x="2700" y="13726"/>
                </a:lnTo>
                <a:lnTo>
                  <a:pt x="2700" y="7874"/>
                </a:lnTo>
                <a:close/>
                <a:moveTo>
                  <a:pt x="0" y="7874"/>
                </a:moveTo>
                <a:lnTo>
                  <a:pt x="0" y="13726"/>
                </a:lnTo>
                <a:lnTo>
                  <a:pt x="675" y="13726"/>
                </a:lnTo>
                <a:lnTo>
                  <a:pt x="675" y="7874"/>
                </a:lnTo>
                <a:close/>
              </a:path>
            </a:pathLst>
          </a:custGeom>
          <a:solidFill>
            <a:srgbClr val="000066"/>
          </a:solidFill>
          <a:ln w="12700">
            <a:solidFill>
              <a:srgbClr val="000066"/>
            </a:solidFill>
            <a:miter/>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grpSp>
        <p:nvGrpSpPr>
          <p:cNvPr id="1239" name="Group 1239"/>
          <p:cNvGrpSpPr/>
          <p:nvPr/>
        </p:nvGrpSpPr>
        <p:grpSpPr>
          <a:xfrm>
            <a:off x="1362075" y="4972050"/>
            <a:ext cx="3822700" cy="1562100"/>
            <a:chOff x="0" y="0"/>
            <a:chExt cx="3822700" cy="1562100"/>
          </a:xfrm>
        </p:grpSpPr>
        <p:grpSp>
          <p:nvGrpSpPr>
            <p:cNvPr id="1236" name="Group 1236"/>
            <p:cNvGrpSpPr/>
            <p:nvPr/>
          </p:nvGrpSpPr>
          <p:grpSpPr>
            <a:xfrm>
              <a:off x="0" y="0"/>
              <a:ext cx="3822700" cy="1562100"/>
              <a:chOff x="0" y="0"/>
              <a:chExt cx="3822700" cy="1562100"/>
            </a:xfrm>
          </p:grpSpPr>
          <p:sp>
            <p:nvSpPr>
              <p:cNvPr id="1234" name="Shape 1234"/>
              <p:cNvSpPr/>
              <p:nvPr/>
            </p:nvSpPr>
            <p:spPr>
              <a:xfrm>
                <a:off x="0" y="0"/>
                <a:ext cx="3822700" cy="15621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235" name="Shape 1235"/>
              <p:cNvSpPr/>
              <p:nvPr/>
            </p:nvSpPr>
            <p:spPr>
              <a:xfrm>
                <a:off x="0" y="0"/>
                <a:ext cx="3822700" cy="1409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400"/>
                  </a:spcBef>
                  <a:defRPr sz="1800">
                    <a:solidFill>
                      <a:srgbClr val="000000"/>
                    </a:solidFill>
                  </a:defRPr>
                </a:pPr>
                <a:r>
                  <a:rPr sz="2400" dirty="0">
                    <a:solidFill>
                      <a:srgbClr val="000066"/>
                    </a:solidFill>
                    <a:latin typeface="Tahoma Negreta"/>
                    <a:ea typeface="Tahoma Negreta"/>
                    <a:cs typeface="Tahoma Negreta"/>
                    <a:sym typeface="Tahoma Negreta"/>
                  </a:rPr>
                  <a:t>Accesso venoso:</a:t>
                </a:r>
              </a:p>
              <a:p>
                <a:pPr lvl="0" indent="39687">
                  <a:spcBef>
                    <a:spcPts val="1200"/>
                  </a:spcBef>
                  <a:defRPr sz="1800">
                    <a:solidFill>
                      <a:srgbClr val="000000"/>
                    </a:solidFill>
                  </a:defRPr>
                </a:pPr>
                <a:r>
                  <a:rPr sz="2000" dirty="0">
                    <a:solidFill>
                      <a:srgbClr val="000066"/>
                    </a:solidFill>
                    <a:latin typeface="Tahoma Negreta"/>
                    <a:ea typeface="Tahoma Negreta"/>
                    <a:cs typeface="Tahoma Negreta"/>
                    <a:sym typeface="Tahoma Negreta"/>
                  </a:rPr>
                  <a:t>NO</a:t>
                </a:r>
                <a:r>
                  <a:rPr sz="2400" dirty="0">
                    <a:solidFill>
                      <a:srgbClr val="000066"/>
                    </a:solidFill>
                    <a:latin typeface="Tahoma"/>
                    <a:ea typeface="Tahoma"/>
                    <a:cs typeface="Tahoma"/>
                    <a:sym typeface="Tahoma"/>
                  </a:rPr>
                  <a:t>       </a:t>
                </a:r>
                <a:r>
                  <a:rPr sz="2400" dirty="0">
                    <a:solidFill>
                      <a:srgbClr val="000066"/>
                    </a:solidFill>
                    <a:latin typeface="Tahoma Negreta"/>
                    <a:ea typeface="Tahoma Negreta"/>
                    <a:cs typeface="Tahoma Negreta"/>
                    <a:sym typeface="Tahoma Negreta"/>
                  </a:rPr>
                  <a:t> Cardioversione</a:t>
                </a:r>
              </a:p>
              <a:p>
                <a:pPr lvl="0" indent="39687">
                  <a:spcBef>
                    <a:spcPts val="1200"/>
                  </a:spcBef>
                  <a:defRPr sz="1800">
                    <a:solidFill>
                      <a:srgbClr val="000000"/>
                    </a:solidFill>
                  </a:defRPr>
                </a:pPr>
                <a:r>
                  <a:rPr sz="2000" dirty="0">
                    <a:solidFill>
                      <a:srgbClr val="000066"/>
                    </a:solidFill>
                    <a:latin typeface="Tahoma Negreta"/>
                    <a:ea typeface="Tahoma Negreta"/>
                    <a:cs typeface="Tahoma Negreta"/>
                    <a:sym typeface="Tahoma Negreta"/>
                  </a:rPr>
                  <a:t>SI </a:t>
                </a:r>
                <a:r>
                  <a:rPr sz="2400" dirty="0">
                    <a:solidFill>
                      <a:srgbClr val="000066"/>
                    </a:solidFill>
                    <a:latin typeface="Tahoma"/>
                    <a:ea typeface="Tahoma"/>
                    <a:cs typeface="Tahoma"/>
                    <a:sym typeface="Tahoma"/>
                  </a:rPr>
                  <a:t>         </a:t>
                </a:r>
                <a:r>
                  <a:rPr sz="2400" dirty="0">
                    <a:solidFill>
                      <a:srgbClr val="000066"/>
                    </a:solidFill>
                    <a:latin typeface="Tahoma Negreta"/>
                    <a:ea typeface="Tahoma Negreta"/>
                    <a:cs typeface="Tahoma Negreta"/>
                    <a:sym typeface="Tahoma Negreta"/>
                  </a:rPr>
                  <a:t>Adenosina</a:t>
                </a:r>
              </a:p>
            </p:txBody>
          </p:sp>
        </p:grpSp>
        <p:sp>
          <p:nvSpPr>
            <p:cNvPr id="1237" name="Shape 1237"/>
            <p:cNvSpPr/>
            <p:nvPr/>
          </p:nvSpPr>
          <p:spPr>
            <a:xfrm rot="10800000" flipH="1">
              <a:off x="613073" y="680813"/>
              <a:ext cx="381001" cy="152401"/>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rgbClr val="000066"/>
            </a:solidFill>
            <a:ln w="12700" cap="flat">
              <a:solidFill>
                <a:srgbClr val="000066"/>
              </a:solidFill>
              <a:prstDash val="solid"/>
              <a:miter lim="8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1238" name="Shape 1238"/>
            <p:cNvSpPr/>
            <p:nvPr/>
          </p:nvSpPr>
          <p:spPr>
            <a:xfrm rot="10800000" flipH="1">
              <a:off x="613073" y="1193254"/>
              <a:ext cx="381001" cy="152401"/>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rgbClr val="000066"/>
            </a:solidFill>
            <a:ln w="12700" cap="flat">
              <a:solidFill>
                <a:srgbClr val="000066"/>
              </a:solidFill>
              <a:prstDash val="solid"/>
              <a:miter lim="8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sp>
        <p:nvSpPr>
          <p:cNvPr id="1240" name="Shape 1240"/>
          <p:cNvSpPr/>
          <p:nvPr/>
        </p:nvSpPr>
        <p:spPr>
          <a:xfrm rot="16200000" flipH="1">
            <a:off x="2398712" y="4367212"/>
            <a:ext cx="1028701" cy="161926"/>
          </a:xfrm>
          <a:custGeom>
            <a:avLst/>
            <a:gdLst/>
            <a:ahLst/>
            <a:cxnLst>
              <a:cxn ang="0">
                <a:pos x="wd2" y="hd2"/>
              </a:cxn>
              <a:cxn ang="5400000">
                <a:pos x="wd2" y="hd2"/>
              </a:cxn>
              <a:cxn ang="10800000">
                <a:pos x="wd2" y="hd2"/>
              </a:cxn>
              <a:cxn ang="16200000">
                <a:pos x="wd2" y="hd2"/>
              </a:cxn>
            </a:cxnLst>
            <a:rect l="0" t="0" r="r" b="b"/>
            <a:pathLst>
              <a:path w="21600" h="21600" extrusionOk="0">
                <a:moveTo>
                  <a:pt x="16199" y="0"/>
                </a:moveTo>
                <a:lnTo>
                  <a:pt x="16199" y="7874"/>
                </a:lnTo>
                <a:lnTo>
                  <a:pt x="3375" y="7874"/>
                </a:lnTo>
                <a:lnTo>
                  <a:pt x="3375" y="13726"/>
                </a:lnTo>
                <a:lnTo>
                  <a:pt x="16199" y="13726"/>
                </a:lnTo>
                <a:lnTo>
                  <a:pt x="16199" y="21600"/>
                </a:lnTo>
                <a:lnTo>
                  <a:pt x="21600" y="10800"/>
                </a:lnTo>
                <a:close/>
                <a:moveTo>
                  <a:pt x="1350" y="7874"/>
                </a:moveTo>
                <a:lnTo>
                  <a:pt x="1350" y="13726"/>
                </a:lnTo>
                <a:lnTo>
                  <a:pt x="2700" y="13726"/>
                </a:lnTo>
                <a:lnTo>
                  <a:pt x="2700" y="7874"/>
                </a:lnTo>
                <a:close/>
                <a:moveTo>
                  <a:pt x="0" y="7874"/>
                </a:moveTo>
                <a:lnTo>
                  <a:pt x="0" y="13726"/>
                </a:lnTo>
                <a:lnTo>
                  <a:pt x="675" y="13726"/>
                </a:lnTo>
                <a:lnTo>
                  <a:pt x="675" y="7874"/>
                </a:lnTo>
                <a:close/>
              </a:path>
            </a:pathLst>
          </a:custGeom>
          <a:solidFill>
            <a:srgbClr val="000066"/>
          </a:solidFill>
          <a:ln w="12700">
            <a:solidFill>
              <a:srgbClr val="000066"/>
            </a:solidFill>
            <a:miter/>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sp>
        <p:nvSpPr>
          <p:cNvPr id="1241" name="Shape 1241"/>
          <p:cNvSpPr/>
          <p:nvPr/>
        </p:nvSpPr>
        <p:spPr>
          <a:xfrm rot="16200000" flipH="1">
            <a:off x="641349" y="1917700"/>
            <a:ext cx="596902" cy="152401"/>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rgbClr val="000066"/>
          </a:solidFill>
          <a:ln w="12700">
            <a:solidFill>
              <a:srgbClr val="000066"/>
            </a:solidFill>
            <a:miter/>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grpSp>
        <p:nvGrpSpPr>
          <p:cNvPr id="1244" name="Group 1244"/>
          <p:cNvGrpSpPr/>
          <p:nvPr/>
        </p:nvGrpSpPr>
        <p:grpSpPr>
          <a:xfrm>
            <a:off x="88900" y="2457449"/>
            <a:ext cx="1816100" cy="889001"/>
            <a:chOff x="0" y="0"/>
            <a:chExt cx="1816100" cy="889000"/>
          </a:xfrm>
        </p:grpSpPr>
        <p:sp>
          <p:nvSpPr>
            <p:cNvPr id="1242" name="Shape 1242"/>
            <p:cNvSpPr/>
            <p:nvPr/>
          </p:nvSpPr>
          <p:spPr>
            <a:xfrm>
              <a:off x="0" y="0"/>
              <a:ext cx="1816100" cy="8890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243" name="Shape 1243"/>
            <p:cNvSpPr/>
            <p:nvPr/>
          </p:nvSpPr>
          <p:spPr>
            <a:xfrm>
              <a:off x="0" y="-1"/>
              <a:ext cx="181610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1400"/>
                </a:spcBef>
                <a:defRPr sz="2400">
                  <a:solidFill>
                    <a:srgbClr val="000066"/>
                  </a:solidFill>
                  <a:latin typeface="Tahoma"/>
                  <a:ea typeface="Tahoma"/>
                  <a:cs typeface="Tahoma"/>
                  <a:sym typeface="Tahoma"/>
                </a:defRPr>
              </a:lvl1pPr>
            </a:lstStyle>
            <a:p>
              <a:pPr lvl="0">
                <a:defRPr sz="1800">
                  <a:solidFill>
                    <a:srgbClr val="000000"/>
                  </a:solidFill>
                </a:defRPr>
              </a:pPr>
              <a:r>
                <a:rPr sz="2400">
                  <a:solidFill>
                    <a:srgbClr val="000066"/>
                  </a:solidFill>
                </a:rPr>
                <a:t>Trattare le cause</a:t>
              </a:r>
            </a:p>
          </p:txBody>
        </p:sp>
      </p:grpSp>
    </p:spTree>
  </p:cSld>
  <p:clrMapOvr>
    <a:masterClrMapping/>
  </p:clrMapOvr>
  <p:transition xmlns:p14="http://schemas.microsoft.com/office/powerpoint/2010/mai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Shape 1246"/>
          <p:cNvSpPr/>
          <p:nvPr/>
        </p:nvSpPr>
        <p:spPr>
          <a:xfrm>
            <a:off x="3086100" y="400049"/>
            <a:ext cx="4737100" cy="495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39687" algn="ctr">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a:solidFill>
                  <a:srgbClr val="000066"/>
                </a:solidFill>
              </a:rPr>
              <a:t>Algoritmo tachicardia</a:t>
            </a:r>
          </a:p>
        </p:txBody>
      </p:sp>
      <p:sp>
        <p:nvSpPr>
          <p:cNvPr id="1247" name="Shape 1247"/>
          <p:cNvSpPr/>
          <p:nvPr/>
        </p:nvSpPr>
        <p:spPr>
          <a:xfrm>
            <a:off x="534988" y="1308100"/>
            <a:ext cx="9512300" cy="409062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231775" algn="ctr">
              <a:spcBef>
                <a:spcPts val="1700"/>
              </a:spcBef>
              <a:tabLst>
                <a:tab pos="228600" algn="l"/>
                <a:tab pos="800100" algn="l"/>
                <a:tab pos="914400" algn="l"/>
              </a:tabLst>
              <a:defRPr sz="1800">
                <a:solidFill>
                  <a:srgbClr val="000000"/>
                </a:solidFill>
              </a:defRPr>
            </a:pPr>
            <a:r>
              <a:rPr sz="2800" u="sng" dirty="0">
                <a:solidFill>
                  <a:srgbClr val="000066"/>
                </a:solidFill>
                <a:latin typeface="Tahoma Negreta"/>
                <a:ea typeface="Tahoma Negreta"/>
                <a:cs typeface="Tahoma Negreta"/>
                <a:sym typeface="Tahoma Negreta"/>
              </a:rPr>
              <a:t>Durante la valutazione:</a:t>
            </a:r>
          </a:p>
          <a:p>
            <a:pPr lvl="0" indent="231775" algn="ctr">
              <a:spcBef>
                <a:spcPts val="1200"/>
              </a:spcBef>
              <a:tabLst>
                <a:tab pos="228600" algn="l"/>
                <a:tab pos="800100" algn="l"/>
                <a:tab pos="914400" algn="l"/>
              </a:tabLst>
              <a:defRPr sz="1800">
                <a:solidFill>
                  <a:srgbClr val="000000"/>
                </a:solidFill>
              </a:defRPr>
            </a:pPr>
            <a:endParaRPr sz="2000" u="sng" dirty="0">
              <a:solidFill>
                <a:srgbClr val="000066"/>
              </a:solidFill>
              <a:latin typeface="Tahoma Negreta"/>
              <a:ea typeface="Tahoma Negreta"/>
              <a:cs typeface="Tahoma Negreta"/>
              <a:sym typeface="Tahoma Negreta"/>
            </a:endParaRPr>
          </a:p>
          <a:p>
            <a:pPr marL="295804" lvl="0" indent="-256116">
              <a:spcBef>
                <a:spcPts val="1400"/>
              </a:spcBef>
              <a:buClr>
                <a:srgbClr val="000066"/>
              </a:buClr>
              <a:buSzPct val="100000"/>
              <a:buFont typeface="Tahoma"/>
              <a:buChar char="•"/>
              <a:tabLst>
                <a:tab pos="228600" algn="l"/>
                <a:tab pos="800100" algn="l"/>
                <a:tab pos="914400" algn="l"/>
              </a:tabLst>
              <a:defRPr sz="1800">
                <a:solidFill>
                  <a:srgbClr val="000000"/>
                </a:solidFill>
              </a:defRPr>
            </a:pPr>
            <a:r>
              <a:rPr sz="2400" dirty="0">
                <a:solidFill>
                  <a:srgbClr val="000066"/>
                </a:solidFill>
                <a:latin typeface="Tahoma Negreta"/>
                <a:ea typeface="Tahoma Negreta"/>
                <a:cs typeface="Tahoma Negreta"/>
                <a:sym typeface="Tahoma Negreta"/>
              </a:rPr>
              <a:t>Supporta l’ABC</a:t>
            </a:r>
          </a:p>
          <a:p>
            <a:pPr marL="295804" lvl="0" indent="-256116">
              <a:spcBef>
                <a:spcPts val="1400"/>
              </a:spcBef>
              <a:buClr>
                <a:srgbClr val="000066"/>
              </a:buClr>
              <a:buSzPct val="100000"/>
              <a:buFont typeface="Tahoma"/>
              <a:buChar char="•"/>
              <a:tabLst>
                <a:tab pos="228600" algn="l"/>
                <a:tab pos="800100" algn="l"/>
                <a:tab pos="914400" algn="l"/>
              </a:tabLst>
              <a:defRPr sz="1800">
                <a:solidFill>
                  <a:srgbClr val="000000"/>
                </a:solidFill>
              </a:defRPr>
            </a:pPr>
            <a:r>
              <a:rPr sz="2400" dirty="0">
                <a:solidFill>
                  <a:srgbClr val="000066"/>
                </a:solidFill>
                <a:latin typeface="Tahoma Negreta"/>
                <a:ea typeface="Tahoma Negreta"/>
                <a:cs typeface="Tahoma Negreta"/>
                <a:sym typeface="Tahoma Negreta"/>
              </a:rPr>
              <a:t>Consigliata Consulenza cardiologo pediatra per </a:t>
            </a:r>
            <a:r>
              <a:rPr sz="2400" dirty="0" smtClean="0">
                <a:solidFill>
                  <a:srgbClr val="000066"/>
                </a:solidFill>
                <a:latin typeface="Tahoma Negreta"/>
                <a:ea typeface="Tahoma Negreta"/>
                <a:cs typeface="Tahoma Negreta"/>
                <a:sym typeface="Tahoma Negreta"/>
              </a:rPr>
              <a:t>terapia</a:t>
            </a:r>
            <a:r>
              <a:rPr lang="it-IT" sz="2400" dirty="0" smtClean="0">
                <a:solidFill>
                  <a:srgbClr val="000066"/>
                </a:solidFill>
                <a:latin typeface="Tahoma Negreta"/>
                <a:ea typeface="Tahoma Negreta"/>
                <a:cs typeface="Tahoma Negreta"/>
                <a:sym typeface="Tahoma Negreta"/>
              </a:rPr>
              <a:t> (?)</a:t>
            </a:r>
            <a:endParaRPr sz="2400" dirty="0">
              <a:solidFill>
                <a:srgbClr val="000066"/>
              </a:solidFill>
              <a:latin typeface="Tahoma Negreta"/>
              <a:ea typeface="Tahoma Negreta"/>
              <a:cs typeface="Tahoma Negreta"/>
              <a:sym typeface="Tahoma Negreta"/>
            </a:endParaRPr>
          </a:p>
          <a:p>
            <a:pPr marL="295804" lvl="0" indent="-256116">
              <a:spcBef>
                <a:spcPts val="1400"/>
              </a:spcBef>
              <a:buClr>
                <a:srgbClr val="000066"/>
              </a:buClr>
              <a:buSzPct val="100000"/>
              <a:buFont typeface="Tahoma"/>
              <a:buChar char="•"/>
              <a:tabLst>
                <a:tab pos="228600" algn="l"/>
                <a:tab pos="800100" algn="l"/>
                <a:tab pos="914400" algn="l"/>
              </a:tabLst>
              <a:defRPr sz="1800">
                <a:solidFill>
                  <a:srgbClr val="000000"/>
                </a:solidFill>
              </a:defRPr>
            </a:pPr>
            <a:r>
              <a:rPr sz="2400" dirty="0">
                <a:solidFill>
                  <a:srgbClr val="000066"/>
                </a:solidFill>
                <a:latin typeface="Tahoma Negreta"/>
                <a:ea typeface="Tahoma Negreta"/>
                <a:cs typeface="Tahoma Negreta"/>
                <a:sym typeface="Tahoma Negreta"/>
              </a:rPr>
              <a:t>Identifica e tratta possibili cause: </a:t>
            </a:r>
          </a:p>
          <a:p>
            <a:pPr marL="295804" lvl="0" indent="-256116">
              <a:spcBef>
                <a:spcPts val="1400"/>
              </a:spcBef>
              <a:buClr>
                <a:srgbClr val="000066"/>
              </a:buClr>
              <a:buSzPct val="100000"/>
              <a:buFont typeface="Tahoma"/>
              <a:buChar char="•"/>
              <a:tabLst>
                <a:tab pos="228600" algn="l"/>
                <a:tab pos="800100" algn="l"/>
                <a:tab pos="914400" algn="l"/>
              </a:tabLst>
              <a:defRPr sz="1800">
                <a:solidFill>
                  <a:srgbClr val="000000"/>
                </a:solidFill>
              </a:defRPr>
            </a:pPr>
            <a:r>
              <a:rPr sz="2400" dirty="0">
                <a:solidFill>
                  <a:srgbClr val="000066"/>
                </a:solidFill>
                <a:latin typeface="Tahoma Negreta"/>
                <a:ea typeface="Tahoma Negreta"/>
                <a:cs typeface="Tahoma Negreta"/>
                <a:sym typeface="Tahoma Negreta"/>
              </a:rPr>
              <a:t> </a:t>
            </a:r>
            <a:r>
              <a:rPr sz="2200" dirty="0">
                <a:solidFill>
                  <a:srgbClr val="000066"/>
                </a:solidFill>
                <a:latin typeface="Tahoma Negreta"/>
                <a:ea typeface="Tahoma Negreta"/>
                <a:cs typeface="Tahoma Negreta"/>
                <a:sym typeface="Tahoma Negreta"/>
              </a:rPr>
              <a:t>ipossia, ipovolemia, ipertermia, dolore</a:t>
            </a:r>
          </a:p>
          <a:p>
            <a:pPr marL="274461" lvl="0" indent="-234773">
              <a:spcBef>
                <a:spcPts val="1300"/>
              </a:spcBef>
              <a:buClr>
                <a:srgbClr val="000066"/>
              </a:buClr>
              <a:buSzPct val="100000"/>
              <a:buFont typeface="Tahoma"/>
              <a:buChar char="•"/>
              <a:tabLst>
                <a:tab pos="228600" algn="l"/>
                <a:tab pos="800100" algn="l"/>
                <a:tab pos="914400" algn="l"/>
              </a:tabLst>
              <a:defRPr sz="1800">
                <a:solidFill>
                  <a:srgbClr val="000000"/>
                </a:solidFill>
              </a:defRPr>
            </a:pPr>
            <a:r>
              <a:rPr sz="2200" b="1" dirty="0">
                <a:solidFill>
                  <a:srgbClr val="000066"/>
                </a:solidFill>
                <a:latin typeface="Lucida Grande"/>
                <a:ea typeface="Lucida Grande"/>
                <a:cs typeface="Lucida Grande"/>
                <a:sym typeface="Lucida Grande"/>
              </a:rPr>
              <a:t>	</a:t>
            </a:r>
            <a:r>
              <a:rPr sz="2200" dirty="0">
                <a:solidFill>
                  <a:srgbClr val="000066"/>
                </a:solidFill>
                <a:latin typeface="Tahoma Negreta"/>
                <a:ea typeface="Tahoma Negreta"/>
                <a:cs typeface="Tahoma Negreta"/>
                <a:sym typeface="Tahoma Negreta"/>
              </a:rPr>
              <a:t> ipo/iperkaliemia, malattie metaboliche</a:t>
            </a:r>
          </a:p>
          <a:p>
            <a:pPr marL="274461" lvl="0" indent="-234773">
              <a:spcBef>
                <a:spcPts val="1300"/>
              </a:spcBef>
              <a:buClr>
                <a:srgbClr val="000066"/>
              </a:buClr>
              <a:buSzPct val="100000"/>
              <a:buFont typeface="Tahoma"/>
              <a:buChar char="•"/>
              <a:tabLst>
                <a:tab pos="228600" algn="l"/>
                <a:tab pos="800100" algn="l"/>
                <a:tab pos="914400" algn="l"/>
              </a:tabLst>
              <a:defRPr sz="1800">
                <a:solidFill>
                  <a:srgbClr val="000000"/>
                </a:solidFill>
              </a:defRPr>
            </a:pPr>
            <a:r>
              <a:rPr sz="2200" dirty="0">
                <a:solidFill>
                  <a:srgbClr val="000066"/>
                </a:solidFill>
                <a:latin typeface="Tahoma Negreta"/>
                <a:ea typeface="Tahoma Negreta"/>
                <a:cs typeface="Tahoma Negreta"/>
                <a:sym typeface="Tahoma Negreta"/>
              </a:rPr>
              <a:t> PNX, tamponamento, tossici, tromboembolismi</a:t>
            </a:r>
          </a:p>
        </p:txBody>
      </p:sp>
    </p:spTree>
  </p:cSld>
  <p:clrMapOvr>
    <a:masterClrMapping/>
  </p:clrMapOvr>
  <p:transition xmlns:p14="http://schemas.microsoft.com/office/powerpoint/2010/mai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 name="Shape 1249"/>
          <p:cNvSpPr/>
          <p:nvPr/>
        </p:nvSpPr>
        <p:spPr>
          <a:xfrm>
            <a:off x="1687116" y="1622965"/>
            <a:ext cx="7162800" cy="93871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573087" lvl="0" indent="-533400">
              <a:spcBef>
                <a:spcPts val="600"/>
              </a:spcBef>
              <a:buClr>
                <a:srgbClr val="FFFF66"/>
              </a:buClr>
              <a:buSzPct val="100000"/>
              <a:buFont typeface="Tahoma"/>
              <a:buChar char="•"/>
              <a:defRPr sz="1800">
                <a:solidFill>
                  <a:srgbClr val="000000"/>
                </a:solidFill>
              </a:defRPr>
            </a:pPr>
            <a:r>
              <a:rPr sz="2800" b="1" dirty="0">
                <a:solidFill>
                  <a:srgbClr val="000066"/>
                </a:solidFill>
                <a:latin typeface="Tahoma Negreta"/>
                <a:ea typeface="Tahoma Negreta"/>
                <a:cs typeface="Tahoma Negreta"/>
                <a:sym typeface="Tahoma Negreta"/>
              </a:rPr>
              <a:t>Diving reflex</a:t>
            </a:r>
          </a:p>
          <a:p>
            <a:pPr marL="573087" lvl="0" indent="-533400">
              <a:spcBef>
                <a:spcPts val="600"/>
              </a:spcBef>
              <a:buClr>
                <a:srgbClr val="FFFF66"/>
              </a:buClr>
              <a:buSzPct val="100000"/>
              <a:buFont typeface="Tahoma"/>
              <a:buChar char="•"/>
              <a:defRPr sz="1800">
                <a:solidFill>
                  <a:srgbClr val="000000"/>
                </a:solidFill>
              </a:defRPr>
            </a:pPr>
            <a:r>
              <a:rPr sz="2800" b="1" dirty="0" err="1">
                <a:solidFill>
                  <a:srgbClr val="000066"/>
                </a:solidFill>
                <a:latin typeface="Tahoma Negreta"/>
                <a:ea typeface="Tahoma Negreta"/>
                <a:cs typeface="Tahoma Negreta"/>
                <a:sym typeface="Tahoma Negreta"/>
              </a:rPr>
              <a:t>Valsalva</a:t>
            </a:r>
            <a:r>
              <a:rPr sz="2800" b="1" dirty="0">
                <a:solidFill>
                  <a:srgbClr val="000066"/>
                </a:solidFill>
                <a:latin typeface="Tahoma Negreta"/>
                <a:ea typeface="Tahoma Negreta"/>
                <a:cs typeface="Tahoma Negreta"/>
                <a:sym typeface="Tahoma Negreta"/>
              </a:rPr>
              <a:t> </a:t>
            </a:r>
            <a:r>
              <a:rPr lang="it-IT" sz="2400" b="1" dirty="0" smtClean="0">
                <a:solidFill>
                  <a:srgbClr val="000066"/>
                </a:solidFill>
                <a:latin typeface="Tahoma Negreta"/>
                <a:ea typeface="Tahoma Negreta"/>
                <a:cs typeface="Tahoma Negreta"/>
                <a:sym typeface="Tahoma Negreta"/>
              </a:rPr>
              <a:t>(bambino collaborante)</a:t>
            </a:r>
            <a:endParaRPr sz="2400" b="1" dirty="0">
              <a:solidFill>
                <a:srgbClr val="000066"/>
              </a:solidFill>
              <a:latin typeface="Tahoma Negreta"/>
              <a:ea typeface="Tahoma Negreta"/>
              <a:cs typeface="Tahoma Negreta"/>
              <a:sym typeface="Tahoma Negreta"/>
            </a:endParaRPr>
          </a:p>
        </p:txBody>
      </p:sp>
      <p:sp>
        <p:nvSpPr>
          <p:cNvPr id="1250" name="Shape 1250"/>
          <p:cNvSpPr/>
          <p:nvPr/>
        </p:nvSpPr>
        <p:spPr>
          <a:xfrm>
            <a:off x="2747962" y="404812"/>
            <a:ext cx="5295901" cy="495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spcBef>
                <a:spcPts val="1900"/>
              </a:spcBef>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b="1" dirty="0" err="1">
                <a:solidFill>
                  <a:srgbClr val="000066"/>
                </a:solidFill>
              </a:rPr>
              <a:t>Manovre</a:t>
            </a:r>
            <a:r>
              <a:rPr sz="3200" b="1" dirty="0">
                <a:solidFill>
                  <a:srgbClr val="000066"/>
                </a:solidFill>
              </a:rPr>
              <a:t> </a:t>
            </a:r>
            <a:r>
              <a:rPr sz="3200" b="1" dirty="0" err="1">
                <a:solidFill>
                  <a:srgbClr val="000066"/>
                </a:solidFill>
              </a:rPr>
              <a:t>vagali</a:t>
            </a:r>
            <a:endParaRPr sz="3200" b="1" dirty="0">
              <a:solidFill>
                <a:srgbClr val="000066"/>
              </a:solidFill>
            </a:endParaRPr>
          </a:p>
        </p:txBody>
      </p:sp>
      <p:pic>
        <p:nvPicPr>
          <p:cNvPr id="1251" name="image.jpg"/>
          <p:cNvPicPr/>
          <p:nvPr/>
        </p:nvPicPr>
        <p:blipFill>
          <a:blip r:embed="rId2">
            <a:extLst/>
          </a:blip>
          <a:stretch>
            <a:fillRect/>
          </a:stretch>
        </p:blipFill>
        <p:spPr>
          <a:xfrm>
            <a:off x="2695575" y="3284537"/>
            <a:ext cx="4537075" cy="3086101"/>
          </a:xfrm>
          <a:prstGeom prst="rect">
            <a:avLst/>
          </a:prstGeom>
          <a:ln>
            <a:solidFill/>
            <a:round/>
          </a:ln>
        </p:spPr>
      </p:pic>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olo 1"/>
          <p:cNvSpPr>
            <a:spLocks noGrp="1"/>
          </p:cNvSpPr>
          <p:nvPr>
            <p:ph type="title"/>
          </p:nvPr>
        </p:nvSpPr>
        <p:spPr/>
        <p:txBody>
          <a:bodyPr/>
          <a:lstStyle/>
          <a:p>
            <a:endParaRPr lang="it-IT">
              <a:latin typeface="Myriad Pro" charset="0"/>
              <a:ea typeface="ＭＳ Ｐゴシック" charset="0"/>
              <a:cs typeface="ＭＳ Ｐゴシック" charset="0"/>
            </a:endParaRPr>
          </a:p>
        </p:txBody>
      </p:sp>
      <p:pic>
        <p:nvPicPr>
          <p:cNvPr id="141314" name="Segnaposto contenuto 5" descr="morte bambino 2.jpg"/>
          <p:cNvPicPr>
            <a:picLocks noGrp="1" noChangeAspect="1"/>
          </p:cNvPicPr>
          <p:nvPr>
            <p:ph idx="1"/>
          </p:nvPr>
        </p:nvPicPr>
        <p:blipFill>
          <a:blip r:embed="rId2">
            <a:extLst>
              <a:ext uri="{28A0092B-C50C-407E-A947-70E740481C1C}">
                <a14:useLocalDpi xmlns:a14="http://schemas.microsoft.com/office/drawing/2010/main" val="0"/>
              </a:ext>
            </a:extLst>
          </a:blip>
          <a:srcRect l="5249" t="4662" r="-612"/>
          <a:stretch>
            <a:fillRect/>
          </a:stretch>
        </p:blipFill>
        <p:spPr>
          <a:xfrm>
            <a:off x="0" y="0"/>
            <a:ext cx="10538818" cy="8890001"/>
          </a:xfrm>
        </p:spPr>
      </p:pic>
    </p:spTree>
    <p:extLst>
      <p:ext uri="{BB962C8B-B14F-4D97-AF65-F5344CB8AC3E}">
        <p14:creationId xmlns:p14="http://schemas.microsoft.com/office/powerpoint/2010/main" val="9553209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Shape 1253"/>
          <p:cNvSpPr/>
          <p:nvPr/>
        </p:nvSpPr>
        <p:spPr>
          <a:xfrm>
            <a:off x="2311400" y="457200"/>
            <a:ext cx="4660900" cy="5539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b="1" dirty="0" err="1">
                <a:solidFill>
                  <a:srgbClr val="000066"/>
                </a:solidFill>
              </a:rPr>
              <a:t>Adenosina</a:t>
            </a:r>
            <a:endParaRPr sz="3600" b="1" dirty="0">
              <a:solidFill>
                <a:srgbClr val="000066"/>
              </a:solidFill>
            </a:endParaRPr>
          </a:p>
        </p:txBody>
      </p:sp>
      <p:sp>
        <p:nvSpPr>
          <p:cNvPr id="1254" name="Shape 1254"/>
          <p:cNvSpPr/>
          <p:nvPr/>
        </p:nvSpPr>
        <p:spPr>
          <a:xfrm>
            <a:off x="1028700" y="1981200"/>
            <a:ext cx="8623300" cy="1320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20687" lvl="0" indent="-381000">
              <a:spcBef>
                <a:spcPts val="400"/>
              </a:spcBef>
              <a:buClr>
                <a:srgbClr val="FFFF66"/>
              </a:buClr>
              <a:buSzPct val="100000"/>
              <a:buFont typeface="Tahoma"/>
              <a:buChar char="•"/>
              <a:defRPr sz="1800">
                <a:solidFill>
                  <a:srgbClr val="000000"/>
                </a:solidFill>
              </a:defRPr>
            </a:pPr>
            <a:r>
              <a:rPr sz="2000">
                <a:solidFill>
                  <a:srgbClr val="000066"/>
                </a:solidFill>
                <a:latin typeface="Tahoma Negreta"/>
                <a:ea typeface="Tahoma Negreta"/>
                <a:cs typeface="Tahoma Negreta"/>
                <a:sym typeface="Tahoma Negreta"/>
              </a:rPr>
              <a:t>Azione: blocco nodo AV</a:t>
            </a:r>
          </a:p>
          <a:p>
            <a:pPr marL="420687" lvl="0" indent="-381000">
              <a:spcBef>
                <a:spcPts val="400"/>
              </a:spcBef>
              <a:buClr>
                <a:srgbClr val="FFFF66"/>
              </a:buClr>
              <a:buSzPct val="100000"/>
              <a:buFont typeface="Tahoma"/>
              <a:buChar char="•"/>
              <a:defRPr sz="1800">
                <a:solidFill>
                  <a:srgbClr val="000000"/>
                </a:solidFill>
              </a:defRPr>
            </a:pPr>
            <a:r>
              <a:rPr sz="2000">
                <a:solidFill>
                  <a:srgbClr val="000066"/>
                </a:solidFill>
                <a:latin typeface="Tahoma Negreta"/>
                <a:ea typeface="Tahoma Negreta"/>
                <a:cs typeface="Tahoma Negreta"/>
                <a:sym typeface="Tahoma Negreta"/>
              </a:rPr>
              <a:t>Emivita: 10 sec., durata d’azione  &lt; 2 min.</a:t>
            </a:r>
          </a:p>
          <a:p>
            <a:pPr marL="420687" lvl="0" indent="-381000">
              <a:spcBef>
                <a:spcPts val="400"/>
              </a:spcBef>
              <a:buClr>
                <a:srgbClr val="FFFF66"/>
              </a:buClr>
              <a:buSzPct val="100000"/>
              <a:buFont typeface="Tahoma"/>
              <a:buChar char="•"/>
              <a:defRPr sz="1800">
                <a:solidFill>
                  <a:srgbClr val="000000"/>
                </a:solidFill>
              </a:defRPr>
            </a:pPr>
            <a:r>
              <a:rPr sz="2000">
                <a:solidFill>
                  <a:srgbClr val="000066"/>
                </a:solidFill>
                <a:latin typeface="Tahoma Negreta"/>
                <a:ea typeface="Tahoma Negreta"/>
                <a:cs typeface="Tahoma Negreta"/>
                <a:sym typeface="Tahoma Negreta"/>
              </a:rPr>
              <a:t>Effetti collaterali: flush cutaneo, cefalea, ipotensione, 		broncospasmo, irritabilità (rari nel bambino)</a:t>
            </a:r>
          </a:p>
        </p:txBody>
      </p:sp>
      <p:grpSp>
        <p:nvGrpSpPr>
          <p:cNvPr id="1257" name="Group 1257"/>
          <p:cNvGrpSpPr/>
          <p:nvPr/>
        </p:nvGrpSpPr>
        <p:grpSpPr>
          <a:xfrm>
            <a:off x="1182687" y="3789809"/>
            <a:ext cx="8469313" cy="1583407"/>
            <a:chOff x="0" y="-170215"/>
            <a:chExt cx="8469312" cy="1871439"/>
          </a:xfrm>
        </p:grpSpPr>
        <p:sp>
          <p:nvSpPr>
            <p:cNvPr id="1255" name="Shape 1255"/>
            <p:cNvSpPr/>
            <p:nvPr/>
          </p:nvSpPr>
          <p:spPr>
            <a:xfrm>
              <a:off x="0" y="-170215"/>
              <a:ext cx="8242300" cy="1871439"/>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256" name="Shape 1256"/>
            <p:cNvSpPr/>
            <p:nvPr/>
          </p:nvSpPr>
          <p:spPr>
            <a:xfrm>
              <a:off x="227012" y="34730"/>
              <a:ext cx="8242300" cy="1231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defRPr sz="1800">
                  <a:solidFill>
                    <a:srgbClr val="000000"/>
                  </a:solidFill>
                </a:defRPr>
              </a:pPr>
              <a:r>
                <a:rPr sz="2000" dirty="0" err="1">
                  <a:solidFill>
                    <a:srgbClr val="000066"/>
                  </a:solidFill>
                  <a:latin typeface="Tahoma Negreta"/>
                  <a:ea typeface="Tahoma Negreta"/>
                  <a:cs typeface="Tahoma Negreta"/>
                  <a:sym typeface="Tahoma Negreta"/>
                </a:rPr>
                <a:t>Dosaggio</a:t>
              </a:r>
              <a:r>
                <a:rPr sz="2000" dirty="0">
                  <a:solidFill>
                    <a:srgbClr val="000066"/>
                  </a:solidFill>
                  <a:latin typeface="Tahoma Negreta"/>
                  <a:ea typeface="Tahoma Negreta"/>
                  <a:cs typeface="Tahoma Negreta"/>
                  <a:sym typeface="Tahoma Negreta"/>
                </a:rPr>
                <a:t>: 	0.1 mg/Kg (max  prima dose 6 mg)</a:t>
              </a:r>
            </a:p>
            <a:p>
              <a:pPr lvl="0" indent="39687">
                <a:defRPr sz="1800">
                  <a:solidFill>
                    <a:srgbClr val="000000"/>
                  </a:solidFill>
                </a:defRPr>
              </a:pPr>
              <a:r>
                <a:rPr sz="2000" b="1" dirty="0">
                  <a:solidFill>
                    <a:srgbClr val="000066"/>
                  </a:solidFill>
                  <a:latin typeface="Lucida Grande"/>
                  <a:ea typeface="Lucida Grande"/>
                  <a:cs typeface="Lucida Grande"/>
                  <a:sym typeface="Lucida Grande"/>
                </a:rPr>
                <a:t>		</a:t>
              </a:r>
              <a:r>
                <a:rPr sz="2000" dirty="0">
                  <a:solidFill>
                    <a:srgbClr val="000066"/>
                  </a:solidFill>
                  <a:latin typeface="Tahoma Negreta"/>
                  <a:ea typeface="Tahoma Negreta"/>
                  <a:cs typeface="Tahoma Negreta"/>
                  <a:sym typeface="Tahoma Negreta"/>
                </a:rPr>
                <a:t>se </a:t>
              </a:r>
              <a:r>
                <a:rPr sz="2000" dirty="0" err="1">
                  <a:solidFill>
                    <a:srgbClr val="000066"/>
                  </a:solidFill>
                  <a:latin typeface="Tahoma Negreta"/>
                  <a:ea typeface="Tahoma Negreta"/>
                  <a:cs typeface="Tahoma Negreta"/>
                  <a:sym typeface="Tahoma Negreta"/>
                </a:rPr>
                <a:t>inefficace</a:t>
              </a:r>
              <a:r>
                <a:rPr sz="2000" dirty="0">
                  <a:solidFill>
                    <a:srgbClr val="000066"/>
                  </a:solidFill>
                  <a:latin typeface="Tahoma Negreta"/>
                  <a:ea typeface="Tahoma Negreta"/>
                  <a:cs typeface="Tahoma Negreta"/>
                  <a:sym typeface="Tahoma Negreta"/>
                </a:rPr>
                <a:t>: 0,2 mg/Kg (</a:t>
              </a:r>
              <a:r>
                <a:rPr sz="2000" dirty="0" err="1">
                  <a:solidFill>
                    <a:srgbClr val="000066"/>
                  </a:solidFill>
                  <a:latin typeface="Tahoma Negreta"/>
                  <a:ea typeface="Tahoma Negreta"/>
                  <a:cs typeface="Tahoma Negreta"/>
                  <a:sym typeface="Tahoma Negreta"/>
                </a:rPr>
                <a:t>seconda</a:t>
              </a:r>
              <a:r>
                <a:rPr sz="2000" dirty="0">
                  <a:solidFill>
                    <a:srgbClr val="000066"/>
                  </a:solidFill>
                  <a:latin typeface="Tahoma Negreta"/>
                  <a:ea typeface="Tahoma Negreta"/>
                  <a:cs typeface="Tahoma Negreta"/>
                  <a:sym typeface="Tahoma Negreta"/>
                </a:rPr>
                <a:t> dose 12 mg) </a:t>
              </a:r>
              <a:r>
                <a:rPr sz="2000" dirty="0" smtClean="0">
                  <a:solidFill>
                    <a:srgbClr val="000066"/>
                  </a:solidFill>
                  <a:latin typeface="Tahoma Negreta"/>
                  <a:ea typeface="Tahoma Negreta"/>
                  <a:cs typeface="Tahoma Negreta"/>
                  <a:sym typeface="Tahoma Negreta"/>
                </a:rPr>
                <a:t>e</a:t>
              </a:r>
              <a:endParaRPr sz="2000" dirty="0">
                <a:solidFill>
                  <a:srgbClr val="000066"/>
                </a:solidFill>
                <a:latin typeface="Tahoma Negreta"/>
                <a:ea typeface="Tahoma Negreta"/>
                <a:cs typeface="Tahoma Negreta"/>
                <a:sym typeface="Tahoma Negreta"/>
              </a:endParaRPr>
            </a:p>
            <a:p>
              <a:pPr lvl="0" indent="39687">
                <a:defRPr sz="1800">
                  <a:solidFill>
                    <a:srgbClr val="000000"/>
                  </a:solidFill>
                </a:defRPr>
              </a:pPr>
              <a:r>
                <a:rPr sz="2000" dirty="0">
                  <a:solidFill>
                    <a:srgbClr val="000066"/>
                  </a:solidFill>
                  <a:latin typeface="Tahoma Negreta"/>
                  <a:ea typeface="Tahoma Negreta"/>
                  <a:cs typeface="Tahoma Negreta"/>
                  <a:sym typeface="Tahoma Negreta"/>
                </a:rPr>
                <a:t>	            </a:t>
              </a:r>
              <a:r>
                <a:rPr sz="2000" dirty="0" err="1">
                  <a:solidFill>
                    <a:srgbClr val="000066"/>
                  </a:solidFill>
                  <a:latin typeface="Tahoma Negreta"/>
                  <a:ea typeface="Tahoma Negreta"/>
                  <a:cs typeface="Tahoma Negreta"/>
                  <a:sym typeface="Tahoma Negreta"/>
                </a:rPr>
                <a:t>terza</a:t>
              </a:r>
              <a:r>
                <a:rPr sz="2000" dirty="0">
                  <a:solidFill>
                    <a:srgbClr val="000066"/>
                  </a:solidFill>
                  <a:latin typeface="Tahoma Negreta"/>
                  <a:ea typeface="Tahoma Negreta"/>
                  <a:cs typeface="Tahoma Negreta"/>
                  <a:sym typeface="Tahoma Negreta"/>
                </a:rPr>
                <a:t> dose (max 12 mg</a:t>
              </a:r>
              <a:r>
                <a:rPr sz="2000" dirty="0" smtClean="0">
                  <a:solidFill>
                    <a:srgbClr val="000066"/>
                  </a:solidFill>
                  <a:latin typeface="Tahoma Negreta"/>
                  <a:ea typeface="Tahoma Negreta"/>
                  <a:cs typeface="Tahoma Negreta"/>
                  <a:sym typeface="Tahoma Negreta"/>
                </a:rPr>
                <a:t>)</a:t>
              </a:r>
              <a:endParaRPr lang="it-IT" sz="2000" dirty="0" smtClean="0">
                <a:solidFill>
                  <a:srgbClr val="000066"/>
                </a:solidFill>
                <a:latin typeface="Tahoma Negreta"/>
                <a:ea typeface="Tahoma Negreta"/>
                <a:cs typeface="Tahoma Negreta"/>
                <a:sym typeface="Tahoma Negreta"/>
              </a:endParaRPr>
            </a:p>
            <a:p>
              <a:pPr lvl="0" indent="39687">
                <a:defRPr sz="1800">
                  <a:solidFill>
                    <a:srgbClr val="000000"/>
                  </a:solidFill>
                </a:defRPr>
              </a:pPr>
              <a:r>
                <a:rPr lang="it-IT" sz="2000" dirty="0" smtClean="0">
                  <a:solidFill>
                    <a:srgbClr val="000066"/>
                  </a:solidFill>
                  <a:latin typeface="Tahoma Negreta"/>
                  <a:ea typeface="Tahoma Negreta"/>
                  <a:cs typeface="Tahoma Negreta"/>
                  <a:sym typeface="Tahoma Negreta"/>
                </a:rPr>
                <a:t>Accesso vascolare vicino al cuore (anche intraosseo)</a:t>
              </a:r>
              <a:endParaRPr sz="2000" dirty="0">
                <a:solidFill>
                  <a:srgbClr val="000066"/>
                </a:solidFill>
                <a:latin typeface="Tahoma Negreta"/>
                <a:ea typeface="Tahoma Negreta"/>
                <a:cs typeface="Tahoma Negreta"/>
                <a:sym typeface="Tahoma Negreta"/>
              </a:endParaRPr>
            </a:p>
          </p:txBody>
        </p:sp>
      </p:grpSp>
      <p:grpSp>
        <p:nvGrpSpPr>
          <p:cNvPr id="1260" name="Group 1260"/>
          <p:cNvGrpSpPr/>
          <p:nvPr/>
        </p:nvGrpSpPr>
        <p:grpSpPr>
          <a:xfrm>
            <a:off x="7048500" y="455612"/>
            <a:ext cx="2416820" cy="1373188"/>
            <a:chOff x="0" y="0"/>
            <a:chExt cx="2416819" cy="1373187"/>
          </a:xfrm>
        </p:grpSpPr>
        <p:pic>
          <p:nvPicPr>
            <p:cNvPr id="1258" name="image.png"/>
            <p:cNvPicPr/>
            <p:nvPr/>
          </p:nvPicPr>
          <p:blipFill>
            <a:blip r:embed="rId2">
              <a:extLst/>
            </a:blip>
            <a:stretch>
              <a:fillRect/>
            </a:stretch>
          </p:blipFill>
          <p:spPr>
            <a:xfrm>
              <a:off x="0" y="0"/>
              <a:ext cx="804863" cy="1373188"/>
            </a:xfrm>
            <a:prstGeom prst="rect">
              <a:avLst/>
            </a:prstGeom>
            <a:ln w="12700" cap="flat">
              <a:noFill/>
              <a:miter lim="400000"/>
            </a:ln>
            <a:effectLst/>
          </p:spPr>
        </p:pic>
        <p:sp>
          <p:nvSpPr>
            <p:cNvPr id="1259" name="Shape 1259"/>
            <p:cNvSpPr/>
            <p:nvPr/>
          </p:nvSpPr>
          <p:spPr>
            <a:xfrm>
              <a:off x="704850" y="448193"/>
              <a:ext cx="1711970" cy="83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indent="39687">
                <a:defRPr sz="1800">
                  <a:solidFill>
                    <a:srgbClr val="000000"/>
                  </a:solidFill>
                </a:defRPr>
              </a:pPr>
              <a:r>
                <a:rPr>
                  <a:solidFill>
                    <a:srgbClr val="000066"/>
                  </a:solidFill>
                  <a:latin typeface="Tahoma"/>
                  <a:ea typeface="Tahoma"/>
                  <a:cs typeface="Tahoma"/>
                  <a:sym typeface="Tahoma"/>
                </a:rPr>
                <a:t> </a:t>
              </a:r>
            </a:p>
            <a:p>
              <a:pPr lvl="0" indent="39687">
                <a:defRPr sz="1800">
                  <a:solidFill>
                    <a:srgbClr val="000000"/>
                  </a:solidFill>
                </a:defRPr>
              </a:pPr>
              <a:r>
                <a:rPr>
                  <a:solidFill>
                    <a:srgbClr val="000066"/>
                  </a:solidFill>
                  <a:latin typeface="Tahoma Negreta"/>
                  <a:ea typeface="Tahoma Negreta"/>
                  <a:cs typeface="Tahoma Negreta"/>
                  <a:sym typeface="Tahoma Negreta"/>
                </a:rPr>
                <a:t>  Fiala da 2 ml</a:t>
              </a:r>
            </a:p>
            <a:p>
              <a:pPr lvl="0" indent="39687">
                <a:defRPr sz="1800">
                  <a:solidFill>
                    <a:srgbClr val="000000"/>
                  </a:solidFill>
                </a:defRPr>
              </a:pPr>
              <a:r>
                <a:rPr>
                  <a:solidFill>
                    <a:srgbClr val="000066"/>
                  </a:solidFill>
                  <a:latin typeface="Tahoma Negreta"/>
                  <a:ea typeface="Tahoma Negreta"/>
                  <a:cs typeface="Tahoma Negreta"/>
                  <a:sym typeface="Tahoma Negreta"/>
                </a:rPr>
                <a:t>    3 mg/ml</a:t>
              </a:r>
            </a:p>
          </p:txBody>
        </p:sp>
      </p:grpSp>
    </p:spTree>
  </p:cSld>
  <p:clrMapOvr>
    <a:masterClrMapping/>
  </p:clrMapOvr>
  <p:transition xmlns:p14="http://schemas.microsoft.com/office/powerpoint/2010/mai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 name="Shape 1262"/>
          <p:cNvSpPr/>
          <p:nvPr/>
        </p:nvSpPr>
        <p:spPr>
          <a:xfrm>
            <a:off x="5664200" y="1981200"/>
            <a:ext cx="43942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900" indent="-303212">
              <a:spcBef>
                <a:spcPts val="400"/>
              </a:spcBef>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a:solidFill>
                  <a:srgbClr val="000066"/>
                </a:solidFill>
              </a:rPr>
              <a:t>Krenosin: fiale da 6 mg/2 ml</a:t>
            </a:r>
          </a:p>
        </p:txBody>
      </p:sp>
      <p:pic>
        <p:nvPicPr>
          <p:cNvPr id="1263" name="image.png"/>
          <p:cNvPicPr/>
          <p:nvPr/>
        </p:nvPicPr>
        <p:blipFill>
          <a:blip r:embed="rId2">
            <a:extLst/>
          </a:blip>
          <a:stretch>
            <a:fillRect/>
          </a:stretch>
        </p:blipFill>
        <p:spPr>
          <a:xfrm>
            <a:off x="3381375" y="3717925"/>
            <a:ext cx="1446213" cy="1038225"/>
          </a:xfrm>
          <a:prstGeom prst="rect">
            <a:avLst/>
          </a:prstGeom>
          <a:ln w="12700">
            <a:miter lim="400000"/>
          </a:ln>
        </p:spPr>
      </p:pic>
      <p:sp>
        <p:nvSpPr>
          <p:cNvPr id="1264" name="Shape 1264"/>
          <p:cNvSpPr/>
          <p:nvPr/>
        </p:nvSpPr>
        <p:spPr>
          <a:xfrm>
            <a:off x="2717800" y="5470525"/>
            <a:ext cx="2101503"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a:solidFill>
                  <a:srgbClr val="000066"/>
                </a:solidFill>
              </a:rPr>
              <a:t>+ flush di 3-5ml</a:t>
            </a:r>
          </a:p>
        </p:txBody>
      </p:sp>
      <p:sp>
        <p:nvSpPr>
          <p:cNvPr id="1265" name="Shape 1265"/>
          <p:cNvSpPr/>
          <p:nvPr/>
        </p:nvSpPr>
        <p:spPr>
          <a:xfrm>
            <a:off x="146050" y="3794124"/>
            <a:ext cx="1688009" cy="368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Krenosin®</a:t>
            </a:r>
          </a:p>
        </p:txBody>
      </p:sp>
      <p:sp>
        <p:nvSpPr>
          <p:cNvPr id="1266" name="Shape 1266"/>
          <p:cNvSpPr/>
          <p:nvPr/>
        </p:nvSpPr>
        <p:spPr>
          <a:xfrm>
            <a:off x="2209799" y="3870325"/>
            <a:ext cx="584202" cy="457201"/>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rgbClr val="000066"/>
          </a:solidFill>
          <a:ln>
            <a:solidFill>
              <a:srgbClr val="000066"/>
            </a:solidFill>
            <a:miter/>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sp>
        <p:nvSpPr>
          <p:cNvPr id="1267" name="Shape 1267"/>
          <p:cNvSpPr/>
          <p:nvPr/>
        </p:nvSpPr>
        <p:spPr>
          <a:xfrm>
            <a:off x="3746500" y="5013325"/>
            <a:ext cx="334963" cy="3810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5400" y="5400"/>
                </a:lnTo>
                <a:lnTo>
                  <a:pt x="5400" y="21600"/>
                </a:lnTo>
                <a:lnTo>
                  <a:pt x="16200" y="21600"/>
                </a:lnTo>
                <a:lnTo>
                  <a:pt x="16200" y="5400"/>
                </a:lnTo>
                <a:lnTo>
                  <a:pt x="21600" y="5400"/>
                </a:lnTo>
                <a:lnTo>
                  <a:pt x="10800" y="0"/>
                </a:lnTo>
                <a:close/>
              </a:path>
            </a:pathLst>
          </a:custGeom>
          <a:solidFill>
            <a:srgbClr val="000066"/>
          </a:solidFill>
          <a:ln>
            <a:solidFill>
              <a:srgbClr val="000066"/>
            </a:solidFill>
            <a:miter/>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grpSp>
        <p:nvGrpSpPr>
          <p:cNvPr id="1270" name="Group 1270"/>
          <p:cNvGrpSpPr/>
          <p:nvPr/>
        </p:nvGrpSpPr>
        <p:grpSpPr>
          <a:xfrm>
            <a:off x="5232400" y="2819400"/>
            <a:ext cx="4889500" cy="1676400"/>
            <a:chOff x="0" y="0"/>
            <a:chExt cx="4889500" cy="1676400"/>
          </a:xfrm>
        </p:grpSpPr>
        <p:sp>
          <p:nvSpPr>
            <p:cNvPr id="1268" name="Shape 1268"/>
            <p:cNvSpPr/>
            <p:nvPr/>
          </p:nvSpPr>
          <p:spPr>
            <a:xfrm>
              <a:off x="0" y="0"/>
              <a:ext cx="4889500" cy="16764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269" name="Shape 1269"/>
            <p:cNvSpPr/>
            <p:nvPr/>
          </p:nvSpPr>
          <p:spPr>
            <a:xfrm>
              <a:off x="0" y="0"/>
              <a:ext cx="4889500" cy="152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defRPr sz="1800">
                  <a:solidFill>
                    <a:srgbClr val="000000"/>
                  </a:solidFill>
                </a:defRPr>
              </a:pPr>
              <a:r>
                <a:rPr sz="2000">
                  <a:solidFill>
                    <a:srgbClr val="000066"/>
                  </a:solidFill>
                  <a:latin typeface="Tahoma Negreta"/>
                  <a:ea typeface="Tahoma Negreta"/>
                  <a:cs typeface="Tahoma Negreta"/>
                  <a:sym typeface="Tahoma Negreta"/>
                </a:rPr>
                <a:t>Somministrazione: EV/IO</a:t>
              </a:r>
            </a:p>
            <a:p>
              <a:pPr lvl="0" indent="39687">
                <a:defRPr sz="1800">
                  <a:solidFill>
                    <a:srgbClr val="000000"/>
                  </a:solidFill>
                </a:defRPr>
              </a:pPr>
              <a:r>
                <a:rPr sz="2000">
                  <a:solidFill>
                    <a:srgbClr val="000066"/>
                  </a:solidFill>
                  <a:latin typeface="Tahoma Negreta"/>
                  <a:ea typeface="Tahoma Negreta"/>
                  <a:cs typeface="Tahoma Negreta"/>
                  <a:sym typeface="Tahoma Negreta"/>
                </a:rPr>
                <a:t>Bolo più rapido possibile: aspirare la quantità prevista di farmaco in una siringa da 1 ml ( da 2.5 ml se dose </a:t>
              </a:r>
            </a:p>
            <a:p>
              <a:pPr lvl="0" indent="39687">
                <a:defRPr sz="1800">
                  <a:solidFill>
                    <a:srgbClr val="000000"/>
                  </a:solidFill>
                </a:defRPr>
              </a:pPr>
              <a:r>
                <a:rPr sz="2000">
                  <a:solidFill>
                    <a:srgbClr val="000066"/>
                  </a:solidFill>
                  <a:latin typeface="Tahoma Negreta"/>
                  <a:ea typeface="Tahoma Negreta"/>
                  <a:cs typeface="Tahoma Negreta"/>
                  <a:sym typeface="Tahoma Negreta"/>
                </a:rPr>
                <a:t>&gt; 3 mg), far seguire flush di 3-5 ml.</a:t>
              </a:r>
            </a:p>
          </p:txBody>
        </p:sp>
      </p:grpSp>
      <p:grpSp>
        <p:nvGrpSpPr>
          <p:cNvPr id="1273" name="Group 1273"/>
          <p:cNvGrpSpPr/>
          <p:nvPr/>
        </p:nvGrpSpPr>
        <p:grpSpPr>
          <a:xfrm>
            <a:off x="7048500" y="455612"/>
            <a:ext cx="2416820" cy="1373188"/>
            <a:chOff x="0" y="0"/>
            <a:chExt cx="2416819" cy="1373187"/>
          </a:xfrm>
        </p:grpSpPr>
        <p:pic>
          <p:nvPicPr>
            <p:cNvPr id="1271" name="image.png"/>
            <p:cNvPicPr/>
            <p:nvPr/>
          </p:nvPicPr>
          <p:blipFill>
            <a:blip r:embed="rId3">
              <a:extLst/>
            </a:blip>
            <a:stretch>
              <a:fillRect/>
            </a:stretch>
          </p:blipFill>
          <p:spPr>
            <a:xfrm>
              <a:off x="0" y="0"/>
              <a:ext cx="804863" cy="1373188"/>
            </a:xfrm>
            <a:prstGeom prst="rect">
              <a:avLst/>
            </a:prstGeom>
            <a:ln w="12700" cap="flat">
              <a:noFill/>
              <a:miter lim="400000"/>
            </a:ln>
            <a:effectLst/>
          </p:spPr>
        </p:pic>
        <p:sp>
          <p:nvSpPr>
            <p:cNvPr id="1272" name="Shape 1272"/>
            <p:cNvSpPr/>
            <p:nvPr/>
          </p:nvSpPr>
          <p:spPr>
            <a:xfrm>
              <a:off x="704850" y="448193"/>
              <a:ext cx="1711970" cy="83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indent="39687">
                <a:defRPr sz="1800">
                  <a:solidFill>
                    <a:srgbClr val="000000"/>
                  </a:solidFill>
                </a:defRPr>
              </a:pPr>
              <a:r>
                <a:rPr>
                  <a:solidFill>
                    <a:srgbClr val="000066"/>
                  </a:solidFill>
                  <a:latin typeface="Tahoma"/>
                  <a:ea typeface="Tahoma"/>
                  <a:cs typeface="Tahoma"/>
                  <a:sym typeface="Tahoma"/>
                </a:rPr>
                <a:t> </a:t>
              </a:r>
            </a:p>
            <a:p>
              <a:pPr lvl="0" indent="39687">
                <a:defRPr sz="1800">
                  <a:solidFill>
                    <a:srgbClr val="000000"/>
                  </a:solidFill>
                </a:defRPr>
              </a:pPr>
              <a:r>
                <a:rPr>
                  <a:solidFill>
                    <a:srgbClr val="000066"/>
                  </a:solidFill>
                  <a:latin typeface="Tahoma Negreta"/>
                  <a:ea typeface="Tahoma Negreta"/>
                  <a:cs typeface="Tahoma Negreta"/>
                  <a:sym typeface="Tahoma Negreta"/>
                </a:rPr>
                <a:t>  Fiala da 2 ml</a:t>
              </a:r>
            </a:p>
            <a:p>
              <a:pPr lvl="0" indent="39687">
                <a:defRPr sz="1800">
                  <a:solidFill>
                    <a:srgbClr val="000000"/>
                  </a:solidFill>
                </a:defRPr>
              </a:pPr>
              <a:r>
                <a:rPr>
                  <a:solidFill>
                    <a:srgbClr val="000066"/>
                  </a:solidFill>
                  <a:latin typeface="Tahoma Negreta"/>
                  <a:ea typeface="Tahoma Negreta"/>
                  <a:cs typeface="Tahoma Negreta"/>
                  <a:sym typeface="Tahoma Negreta"/>
                </a:rPr>
                <a:t>    3 mg/ml</a:t>
              </a:r>
            </a:p>
          </p:txBody>
        </p:sp>
      </p:grpSp>
      <p:sp>
        <p:nvSpPr>
          <p:cNvPr id="1274" name="Shape 1274"/>
          <p:cNvSpPr/>
          <p:nvPr/>
        </p:nvSpPr>
        <p:spPr>
          <a:xfrm>
            <a:off x="2311400" y="457200"/>
            <a:ext cx="4660900" cy="5539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b="1" dirty="0" err="1">
                <a:solidFill>
                  <a:srgbClr val="000066"/>
                </a:solidFill>
              </a:rPr>
              <a:t>Adenosina</a:t>
            </a:r>
            <a:endParaRPr sz="3600" b="1" dirty="0">
              <a:solidFill>
                <a:srgbClr val="000066"/>
              </a:solidFill>
            </a:endParaRPr>
          </a:p>
        </p:txBody>
      </p:sp>
    </p:spTree>
  </p:cSld>
  <p:clrMapOvr>
    <a:masterClrMapping/>
  </p:clrMapOvr>
  <p:transition xmlns:p14="http://schemas.microsoft.com/office/powerpoint/2010/mai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79450" y="2060575"/>
            <a:ext cx="992187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txBody>
          <a:bodyPr/>
          <a:lstStyle>
            <a:lvl1pPr marL="96838" indent="-96838">
              <a:defRPr sz="2800">
                <a:solidFill>
                  <a:srgbClr val="FFFFFF"/>
                </a:solidFill>
                <a:latin typeface="Comic Sans MS" panose="030F0702030302020204" pitchFamily="66" charset="0"/>
              </a:defRPr>
            </a:lvl1pPr>
            <a:lvl2pPr marL="865188" indent="-331788">
              <a:defRPr sz="2800">
                <a:solidFill>
                  <a:srgbClr val="FFFFFF"/>
                </a:solidFill>
                <a:latin typeface="Comic Sans MS" panose="030F0702030302020204" pitchFamily="66" charset="0"/>
              </a:defRPr>
            </a:lvl2pPr>
            <a:lvl3pPr marL="1143000" indent="-228600">
              <a:defRPr sz="2800">
                <a:solidFill>
                  <a:srgbClr val="FFFFFF"/>
                </a:solidFill>
                <a:latin typeface="Comic Sans MS" panose="030F0702030302020204" pitchFamily="66" charset="0"/>
              </a:defRPr>
            </a:lvl3pPr>
            <a:lvl4pPr marL="1600200" indent="-228600">
              <a:defRPr sz="2800">
                <a:solidFill>
                  <a:srgbClr val="FFFFFF"/>
                </a:solidFill>
                <a:latin typeface="Comic Sans MS" panose="030F0702030302020204" pitchFamily="66" charset="0"/>
              </a:defRPr>
            </a:lvl4pPr>
            <a:lvl5pPr marL="2122488" indent="-228600">
              <a:defRPr sz="2800">
                <a:solidFill>
                  <a:srgbClr val="FFFFFF"/>
                </a:solidFill>
                <a:latin typeface="Comic Sans MS" panose="030F0702030302020204" pitchFamily="66" charset="0"/>
              </a:defRPr>
            </a:lvl5pPr>
            <a:lvl6pPr marL="2579688" indent="-228600" eaLnBrk="0" fontAlgn="base" hangingPunct="0">
              <a:spcBef>
                <a:spcPct val="0"/>
              </a:spcBef>
              <a:spcAft>
                <a:spcPct val="0"/>
              </a:spcAft>
              <a:defRPr sz="2800">
                <a:solidFill>
                  <a:srgbClr val="FFFFFF"/>
                </a:solidFill>
                <a:latin typeface="Comic Sans MS" panose="030F0702030302020204" pitchFamily="66" charset="0"/>
              </a:defRPr>
            </a:lvl6pPr>
            <a:lvl7pPr marL="3036888" indent="-228600" eaLnBrk="0" fontAlgn="base" hangingPunct="0">
              <a:spcBef>
                <a:spcPct val="0"/>
              </a:spcBef>
              <a:spcAft>
                <a:spcPct val="0"/>
              </a:spcAft>
              <a:defRPr sz="2800">
                <a:solidFill>
                  <a:srgbClr val="FFFFFF"/>
                </a:solidFill>
                <a:latin typeface="Comic Sans MS" panose="030F0702030302020204" pitchFamily="66" charset="0"/>
              </a:defRPr>
            </a:lvl7pPr>
            <a:lvl8pPr marL="3494088" indent="-228600" eaLnBrk="0" fontAlgn="base" hangingPunct="0">
              <a:spcBef>
                <a:spcPct val="0"/>
              </a:spcBef>
              <a:spcAft>
                <a:spcPct val="0"/>
              </a:spcAft>
              <a:defRPr sz="2800">
                <a:solidFill>
                  <a:srgbClr val="FFFFFF"/>
                </a:solidFill>
                <a:latin typeface="Comic Sans MS" panose="030F0702030302020204" pitchFamily="66" charset="0"/>
              </a:defRPr>
            </a:lvl8pPr>
            <a:lvl9pPr marL="3951288" indent="-228600" eaLnBrk="0" fontAlgn="base" hangingPunct="0">
              <a:spcBef>
                <a:spcPct val="0"/>
              </a:spcBef>
              <a:spcAft>
                <a:spcPct val="0"/>
              </a:spcAft>
              <a:defRPr sz="2800">
                <a:solidFill>
                  <a:srgbClr val="FFFFFF"/>
                </a:solidFill>
                <a:latin typeface="Comic Sans MS" panose="030F0702030302020204" pitchFamily="66" charset="0"/>
              </a:defRPr>
            </a:lvl9pPr>
          </a:lstStyle>
          <a:p>
            <a:pPr marL="0" indent="0">
              <a:lnSpc>
                <a:spcPct val="80000"/>
              </a:lnSpc>
              <a:spcBef>
                <a:spcPct val="50000"/>
              </a:spcBef>
              <a:buClr>
                <a:srgbClr val="FFFF00"/>
              </a:buClr>
            </a:pPr>
            <a:r>
              <a:rPr kumimoji="1" lang="it-IT" sz="2400" dirty="0" smtClean="0">
                <a:solidFill>
                  <a:schemeClr val="accent6"/>
                </a:solidFill>
                <a:latin typeface="Tahoma" panose="020B0604030504040204" pitchFamily="34" charset="0"/>
              </a:rPr>
              <a:t>inibitore </a:t>
            </a:r>
            <a:r>
              <a:rPr kumimoji="1" lang="it-IT" sz="2400" dirty="0">
                <a:solidFill>
                  <a:schemeClr val="accent6"/>
                </a:solidFill>
                <a:latin typeface="Tahoma" panose="020B0604030504040204" pitchFamily="34" charset="0"/>
              </a:rPr>
              <a:t>adrenergico: 	 </a:t>
            </a:r>
            <a:r>
              <a:rPr kumimoji="1" lang="it-IT" sz="2400" dirty="0">
                <a:solidFill>
                  <a:schemeClr val="accent6"/>
                </a:solidFill>
                <a:latin typeface="Tahoma" panose="020B0604030504040204" pitchFamily="34" charset="0"/>
                <a:sym typeface="Wingdings" panose="05000000000000000000" pitchFamily="2" charset="2"/>
              </a:rPr>
              <a:t> </a:t>
            </a:r>
            <a:r>
              <a:rPr kumimoji="1" lang="it-IT" sz="2400" dirty="0">
                <a:solidFill>
                  <a:schemeClr val="accent6"/>
                </a:solidFill>
                <a:latin typeface="Tahoma" panose="020B0604030504040204" pitchFamily="34" charset="0"/>
              </a:rPr>
              <a:t>conduzione miocardica, vasodilatazione</a:t>
            </a:r>
          </a:p>
          <a:p>
            <a:pPr>
              <a:lnSpc>
                <a:spcPct val="80000"/>
              </a:lnSpc>
              <a:spcBef>
                <a:spcPct val="50000"/>
              </a:spcBef>
              <a:buClr>
                <a:srgbClr val="FFFF00"/>
              </a:buClr>
              <a:buFont typeface="Wingdings" panose="05000000000000000000" pitchFamily="2" charset="2"/>
              <a:buNone/>
            </a:pPr>
            <a:r>
              <a:rPr kumimoji="1" lang="it-IT" sz="2400" dirty="0">
                <a:solidFill>
                  <a:schemeClr val="accent6"/>
                </a:solidFill>
                <a:latin typeface="Tahoma" panose="020B0604030504040204" pitchFamily="34" charset="0"/>
              </a:rPr>
              <a:t>   			           </a:t>
            </a:r>
            <a:r>
              <a:rPr kumimoji="1" lang="it-IT" sz="2400" dirty="0">
                <a:solidFill>
                  <a:schemeClr val="accent6"/>
                </a:solidFill>
                <a:latin typeface="Tahoma" panose="020B0604030504040204" pitchFamily="34" charset="0"/>
                <a:sym typeface="Wingdings" panose="05000000000000000000" pitchFamily="2" charset="2"/>
              </a:rPr>
              <a:t></a:t>
            </a:r>
            <a:r>
              <a:rPr kumimoji="1" lang="it-IT" sz="2400" dirty="0">
                <a:solidFill>
                  <a:schemeClr val="accent6"/>
                </a:solidFill>
                <a:latin typeface="Tahoma" panose="020B0604030504040204" pitchFamily="34" charset="0"/>
              </a:rPr>
              <a:t> intervallo QT e periodo refrattario</a:t>
            </a:r>
          </a:p>
          <a:p>
            <a:pPr marL="0" indent="0">
              <a:lnSpc>
                <a:spcPct val="80000"/>
              </a:lnSpc>
              <a:spcBef>
                <a:spcPct val="50000"/>
              </a:spcBef>
              <a:buClr>
                <a:srgbClr val="FFFF00"/>
              </a:buClr>
            </a:pPr>
            <a:r>
              <a:rPr kumimoji="1" lang="it-IT" sz="2400" dirty="0" smtClean="0">
                <a:solidFill>
                  <a:schemeClr val="accent6"/>
                </a:solidFill>
                <a:latin typeface="Tahoma" panose="020B0604030504040204" pitchFamily="34" charset="0"/>
              </a:rPr>
              <a:t>Efficace </a:t>
            </a:r>
            <a:r>
              <a:rPr kumimoji="1" lang="it-IT" sz="2400" dirty="0">
                <a:solidFill>
                  <a:schemeClr val="accent6"/>
                </a:solidFill>
                <a:latin typeface="Tahoma" panose="020B0604030504040204" pitchFamily="34" charset="0"/>
              </a:rPr>
              <a:t>in:</a:t>
            </a:r>
            <a:r>
              <a:rPr kumimoji="1" lang="it-IT" sz="3600" dirty="0">
                <a:solidFill>
                  <a:schemeClr val="accent6"/>
                </a:solidFill>
                <a:latin typeface="Tahoma" panose="020B0604030504040204" pitchFamily="34" charset="0"/>
              </a:rPr>
              <a:t> </a:t>
            </a:r>
            <a:r>
              <a:rPr kumimoji="1" lang="it-IT" sz="2400" dirty="0">
                <a:solidFill>
                  <a:schemeClr val="accent6"/>
                </a:solidFill>
                <a:latin typeface="Tahoma" panose="020B0604030504040204" pitchFamily="34" charset="0"/>
              </a:rPr>
              <a:t>TSV, TV emodinamicamente stabili.</a:t>
            </a:r>
            <a:r>
              <a:rPr kumimoji="1" lang="it-IT" sz="3600" dirty="0">
                <a:solidFill>
                  <a:schemeClr val="accent6"/>
                </a:solidFill>
                <a:latin typeface="Tahoma" panose="020B0604030504040204" pitchFamily="34" charset="0"/>
              </a:rPr>
              <a:t> </a:t>
            </a:r>
          </a:p>
          <a:p>
            <a:pPr lvl="4">
              <a:lnSpc>
                <a:spcPct val="80000"/>
              </a:lnSpc>
              <a:spcBef>
                <a:spcPct val="50000"/>
              </a:spcBef>
              <a:buClr>
                <a:srgbClr val="FFFF00"/>
              </a:buClr>
              <a:buFont typeface="Wingdings" panose="05000000000000000000" pitchFamily="2" charset="2"/>
              <a:buChar char="§"/>
            </a:pPr>
            <a:endParaRPr kumimoji="1" lang="it-IT" sz="2400" dirty="0">
              <a:solidFill>
                <a:schemeClr val="accent6"/>
              </a:solidFill>
              <a:latin typeface="Tahoma" panose="020B0604030504040204" pitchFamily="34" charset="0"/>
            </a:endParaRPr>
          </a:p>
          <a:p>
            <a:pPr>
              <a:lnSpc>
                <a:spcPct val="80000"/>
              </a:lnSpc>
              <a:spcBef>
                <a:spcPct val="50000"/>
              </a:spcBef>
              <a:buClr>
                <a:srgbClr val="FFFF00"/>
              </a:buClr>
              <a:buFont typeface="Wingdings" panose="05000000000000000000" pitchFamily="2" charset="2"/>
              <a:buNone/>
            </a:pPr>
            <a:endParaRPr kumimoji="1" lang="it-IT" dirty="0">
              <a:solidFill>
                <a:schemeClr val="accent6"/>
              </a:solidFill>
              <a:latin typeface="Tahoma" panose="020B0604030504040204" pitchFamily="34" charset="0"/>
            </a:endParaRPr>
          </a:p>
          <a:p>
            <a:pPr>
              <a:lnSpc>
                <a:spcPct val="80000"/>
              </a:lnSpc>
              <a:spcBef>
                <a:spcPct val="50000"/>
              </a:spcBef>
              <a:buClr>
                <a:srgbClr val="FFFF00"/>
              </a:buClr>
              <a:buFont typeface="Wingdings" panose="05000000000000000000" pitchFamily="2" charset="2"/>
              <a:buNone/>
            </a:pPr>
            <a:endParaRPr kumimoji="1" lang="it-IT" dirty="0">
              <a:solidFill>
                <a:schemeClr val="accent6"/>
              </a:solidFill>
              <a:latin typeface="Tahoma" panose="020B0604030504040204" pitchFamily="34" charset="0"/>
            </a:endParaRPr>
          </a:p>
          <a:p>
            <a:pPr lvl="1">
              <a:lnSpc>
                <a:spcPct val="80000"/>
              </a:lnSpc>
              <a:spcBef>
                <a:spcPct val="50000"/>
              </a:spcBef>
              <a:buClr>
                <a:srgbClr val="FFFF00"/>
              </a:buClr>
              <a:buFont typeface="Wingdings" panose="05000000000000000000" pitchFamily="2" charset="2"/>
              <a:buNone/>
            </a:pPr>
            <a:endParaRPr kumimoji="1" lang="it-IT" sz="2400" dirty="0">
              <a:solidFill>
                <a:schemeClr val="accent6"/>
              </a:solidFill>
              <a:latin typeface="Tahoma" panose="020B0604030504040204" pitchFamily="34" charset="0"/>
            </a:endParaRPr>
          </a:p>
          <a:p>
            <a:pPr marL="533400" lvl="1" indent="0">
              <a:lnSpc>
                <a:spcPct val="80000"/>
              </a:lnSpc>
              <a:spcBef>
                <a:spcPct val="50000"/>
              </a:spcBef>
              <a:buClr>
                <a:srgbClr val="FFFF00"/>
              </a:buClr>
            </a:pPr>
            <a:r>
              <a:rPr kumimoji="1" lang="it-IT" sz="2000" b="1" dirty="0">
                <a:solidFill>
                  <a:schemeClr val="accent6"/>
                </a:solidFill>
                <a:latin typeface="Tahoma" panose="020B0604030504040204" pitchFamily="34" charset="0"/>
              </a:rPr>
              <a:t>Effetti indesiderati: IPOTENSIONE, BRADICARDIA, tromboflebiti</a:t>
            </a:r>
            <a:r>
              <a:rPr kumimoji="1" lang="it-IT" sz="2000" b="1" dirty="0" smtClean="0">
                <a:solidFill>
                  <a:schemeClr val="accent6"/>
                </a:solidFill>
                <a:latin typeface="Tahoma" panose="020B0604030504040204" pitchFamily="34" charset="0"/>
              </a:rPr>
              <a:t>.</a:t>
            </a:r>
          </a:p>
          <a:p>
            <a:pPr marL="533400" lvl="1" indent="0">
              <a:lnSpc>
                <a:spcPct val="80000"/>
              </a:lnSpc>
              <a:spcBef>
                <a:spcPct val="50000"/>
              </a:spcBef>
              <a:buClr>
                <a:srgbClr val="FFFF00"/>
              </a:buClr>
            </a:pPr>
            <a:r>
              <a:rPr kumimoji="1" lang="it-IT" sz="2000" b="1" dirty="0" smtClean="0">
                <a:solidFill>
                  <a:schemeClr val="accent6"/>
                </a:solidFill>
                <a:latin typeface="Tahoma" panose="020B0604030504040204" pitchFamily="34" charset="0"/>
              </a:rPr>
              <a:t> </a:t>
            </a:r>
            <a:r>
              <a:rPr kumimoji="1" lang="it-IT" sz="2000" b="1" dirty="0">
                <a:solidFill>
                  <a:schemeClr val="accent6"/>
                </a:solidFill>
                <a:latin typeface="Tahoma" panose="020B0604030504040204" pitchFamily="34" charset="0"/>
              </a:rPr>
              <a:t>non associare ad altri antiaritmici (</a:t>
            </a:r>
            <a:r>
              <a:rPr kumimoji="1" lang="it-IT" sz="2000" b="1" dirty="0" err="1">
                <a:solidFill>
                  <a:schemeClr val="accent6"/>
                </a:solidFill>
                <a:latin typeface="Tahoma" panose="020B0604030504040204" pitchFamily="34" charset="0"/>
              </a:rPr>
              <a:t>procainamide</a:t>
            </a:r>
            <a:r>
              <a:rPr kumimoji="1" lang="it-IT" sz="2000" b="1" dirty="0">
                <a:solidFill>
                  <a:schemeClr val="accent6"/>
                </a:solidFill>
                <a:latin typeface="Tahoma" panose="020B0604030504040204" pitchFamily="34" charset="0"/>
              </a:rPr>
              <a:t>).</a:t>
            </a:r>
          </a:p>
        </p:txBody>
      </p:sp>
      <p:sp>
        <p:nvSpPr>
          <p:cNvPr id="3" name="Rectangle 3"/>
          <p:cNvSpPr>
            <a:spLocks noChangeArrowheads="1"/>
          </p:cNvSpPr>
          <p:nvPr/>
        </p:nvSpPr>
        <p:spPr bwMode="auto">
          <a:xfrm>
            <a:off x="750888" y="333375"/>
            <a:ext cx="87439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FFFFF"/>
                </a:solidFill>
                <a:latin typeface="Comic Sans MS" panose="030F0702030302020204" pitchFamily="66" charset="0"/>
              </a:defRPr>
            </a:lvl1pPr>
            <a:lvl2pPr marL="742950" indent="-285750">
              <a:defRPr sz="2800">
                <a:solidFill>
                  <a:srgbClr val="FFFFFF"/>
                </a:solidFill>
                <a:latin typeface="Comic Sans MS" panose="030F0702030302020204" pitchFamily="66" charset="0"/>
              </a:defRPr>
            </a:lvl2pPr>
            <a:lvl3pPr marL="1143000" indent="-228600">
              <a:defRPr sz="2800">
                <a:solidFill>
                  <a:srgbClr val="FFFFFF"/>
                </a:solidFill>
                <a:latin typeface="Comic Sans MS" panose="030F0702030302020204" pitchFamily="66" charset="0"/>
              </a:defRPr>
            </a:lvl3pPr>
            <a:lvl4pPr marL="1600200" indent="-228600">
              <a:defRPr sz="2800">
                <a:solidFill>
                  <a:srgbClr val="FFFFFF"/>
                </a:solidFill>
                <a:latin typeface="Comic Sans MS" panose="030F0702030302020204" pitchFamily="66" charset="0"/>
              </a:defRPr>
            </a:lvl4pPr>
            <a:lvl5pPr marL="2057400" indent="-228600">
              <a:defRPr sz="2800">
                <a:solidFill>
                  <a:srgbClr val="FFFFFF"/>
                </a:solidFill>
                <a:latin typeface="Comic Sans MS" panose="030F0702030302020204" pitchFamily="66" charset="0"/>
              </a:defRPr>
            </a:lvl5pPr>
            <a:lvl6pPr marL="2514600" indent="-228600" eaLnBrk="0" fontAlgn="base" hangingPunct="0">
              <a:spcBef>
                <a:spcPct val="0"/>
              </a:spcBef>
              <a:spcAft>
                <a:spcPct val="0"/>
              </a:spcAft>
              <a:defRPr sz="2800">
                <a:solidFill>
                  <a:srgbClr val="FFFFFF"/>
                </a:solidFill>
                <a:latin typeface="Comic Sans MS" panose="030F0702030302020204" pitchFamily="66" charset="0"/>
              </a:defRPr>
            </a:lvl6pPr>
            <a:lvl7pPr marL="2971800" indent="-228600" eaLnBrk="0" fontAlgn="base" hangingPunct="0">
              <a:spcBef>
                <a:spcPct val="0"/>
              </a:spcBef>
              <a:spcAft>
                <a:spcPct val="0"/>
              </a:spcAft>
              <a:defRPr sz="2800">
                <a:solidFill>
                  <a:srgbClr val="FFFFFF"/>
                </a:solidFill>
                <a:latin typeface="Comic Sans MS" panose="030F0702030302020204" pitchFamily="66" charset="0"/>
              </a:defRPr>
            </a:lvl7pPr>
            <a:lvl8pPr marL="3429000" indent="-228600" eaLnBrk="0" fontAlgn="base" hangingPunct="0">
              <a:spcBef>
                <a:spcPct val="0"/>
              </a:spcBef>
              <a:spcAft>
                <a:spcPct val="0"/>
              </a:spcAft>
              <a:defRPr sz="2800">
                <a:solidFill>
                  <a:srgbClr val="FFFFFF"/>
                </a:solidFill>
                <a:latin typeface="Comic Sans MS" panose="030F0702030302020204" pitchFamily="66" charset="0"/>
              </a:defRPr>
            </a:lvl8pPr>
            <a:lvl9pPr marL="3886200" indent="-228600" eaLnBrk="0" fontAlgn="base" hangingPunct="0">
              <a:spcBef>
                <a:spcPct val="0"/>
              </a:spcBef>
              <a:spcAft>
                <a:spcPct val="0"/>
              </a:spcAft>
              <a:defRPr sz="2800">
                <a:solidFill>
                  <a:srgbClr val="FFFFFF"/>
                </a:solidFill>
                <a:latin typeface="Comic Sans MS" panose="030F0702030302020204" pitchFamily="66" charset="0"/>
              </a:defRPr>
            </a:lvl9pPr>
          </a:lstStyle>
          <a:p>
            <a:pPr algn="ctr"/>
            <a:r>
              <a:rPr lang="it-IT" sz="4000" b="1" dirty="0" err="1">
                <a:solidFill>
                  <a:schemeClr val="accent6"/>
                </a:solidFill>
                <a:latin typeface="Tahoma" panose="020B0604030504040204" pitchFamily="34" charset="0"/>
              </a:rPr>
              <a:t>Amiodarone</a:t>
            </a:r>
            <a:endParaRPr lang="it-IT" sz="5400" b="1" dirty="0">
              <a:solidFill>
                <a:schemeClr val="accent6"/>
              </a:solidFill>
              <a:latin typeface="Tahoma" panose="020B0604030504040204" pitchFamily="34" charset="0"/>
            </a:endParaRPr>
          </a:p>
        </p:txBody>
      </p:sp>
      <p:grpSp>
        <p:nvGrpSpPr>
          <p:cNvPr id="4" name="Group 10"/>
          <p:cNvGrpSpPr>
            <a:grpSpLocks/>
          </p:cNvGrpSpPr>
          <p:nvPr/>
        </p:nvGrpSpPr>
        <p:grpSpPr bwMode="auto">
          <a:xfrm>
            <a:off x="7375525" y="333375"/>
            <a:ext cx="2609850" cy="1371600"/>
            <a:chOff x="4560" y="384"/>
            <a:chExt cx="1644" cy="864"/>
          </a:xfrm>
        </p:grpSpPr>
        <p:pic>
          <p:nvPicPr>
            <p:cNvPr id="5" name="Picture 11" descr="fia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 y="384"/>
              <a:ext cx="58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p:nvSpPr>
          <p:spPr bwMode="auto">
            <a:xfrm>
              <a:off x="5053" y="619"/>
              <a:ext cx="115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rgbClr val="FFFFFF"/>
                  </a:solidFill>
                  <a:latin typeface="Comic Sans MS" panose="030F0702030302020204" pitchFamily="66" charset="0"/>
                </a:defRPr>
              </a:lvl1pPr>
              <a:lvl2pPr marL="742950" indent="-285750">
                <a:defRPr sz="2800">
                  <a:solidFill>
                    <a:srgbClr val="FFFFFF"/>
                  </a:solidFill>
                  <a:latin typeface="Comic Sans MS" panose="030F0702030302020204" pitchFamily="66" charset="0"/>
                </a:defRPr>
              </a:lvl2pPr>
              <a:lvl3pPr marL="1143000" indent="-228600">
                <a:defRPr sz="2800">
                  <a:solidFill>
                    <a:srgbClr val="FFFFFF"/>
                  </a:solidFill>
                  <a:latin typeface="Comic Sans MS" panose="030F0702030302020204" pitchFamily="66" charset="0"/>
                </a:defRPr>
              </a:lvl3pPr>
              <a:lvl4pPr marL="1600200" indent="-228600">
                <a:defRPr sz="2800">
                  <a:solidFill>
                    <a:srgbClr val="FFFFFF"/>
                  </a:solidFill>
                  <a:latin typeface="Comic Sans MS" panose="030F0702030302020204" pitchFamily="66" charset="0"/>
                </a:defRPr>
              </a:lvl4pPr>
              <a:lvl5pPr marL="2057400" indent="-228600">
                <a:defRPr sz="2800">
                  <a:solidFill>
                    <a:srgbClr val="FFFFFF"/>
                  </a:solidFill>
                  <a:latin typeface="Comic Sans MS" panose="030F0702030302020204" pitchFamily="66" charset="0"/>
                </a:defRPr>
              </a:lvl5pPr>
              <a:lvl6pPr marL="2514600" indent="-228600" eaLnBrk="0" fontAlgn="base" hangingPunct="0">
                <a:spcBef>
                  <a:spcPct val="0"/>
                </a:spcBef>
                <a:spcAft>
                  <a:spcPct val="0"/>
                </a:spcAft>
                <a:defRPr sz="2800">
                  <a:solidFill>
                    <a:srgbClr val="FFFFFF"/>
                  </a:solidFill>
                  <a:latin typeface="Comic Sans MS" panose="030F0702030302020204" pitchFamily="66" charset="0"/>
                </a:defRPr>
              </a:lvl6pPr>
              <a:lvl7pPr marL="2971800" indent="-228600" eaLnBrk="0" fontAlgn="base" hangingPunct="0">
                <a:spcBef>
                  <a:spcPct val="0"/>
                </a:spcBef>
                <a:spcAft>
                  <a:spcPct val="0"/>
                </a:spcAft>
                <a:defRPr sz="2800">
                  <a:solidFill>
                    <a:srgbClr val="FFFFFF"/>
                  </a:solidFill>
                  <a:latin typeface="Comic Sans MS" panose="030F0702030302020204" pitchFamily="66" charset="0"/>
                </a:defRPr>
              </a:lvl7pPr>
              <a:lvl8pPr marL="3429000" indent="-228600" eaLnBrk="0" fontAlgn="base" hangingPunct="0">
                <a:spcBef>
                  <a:spcPct val="0"/>
                </a:spcBef>
                <a:spcAft>
                  <a:spcPct val="0"/>
                </a:spcAft>
                <a:defRPr sz="2800">
                  <a:solidFill>
                    <a:srgbClr val="FFFFFF"/>
                  </a:solidFill>
                  <a:latin typeface="Comic Sans MS" panose="030F0702030302020204" pitchFamily="66" charset="0"/>
                </a:defRPr>
              </a:lvl8pPr>
              <a:lvl9pPr marL="3886200" indent="-228600" eaLnBrk="0" fontAlgn="base" hangingPunct="0">
                <a:spcBef>
                  <a:spcPct val="0"/>
                </a:spcBef>
                <a:spcAft>
                  <a:spcPct val="0"/>
                </a:spcAft>
                <a:defRPr sz="2800">
                  <a:solidFill>
                    <a:srgbClr val="FFFFFF"/>
                  </a:solidFill>
                  <a:latin typeface="Comic Sans MS" panose="030F0702030302020204" pitchFamily="66" charset="0"/>
                </a:defRPr>
              </a:lvl9pPr>
            </a:lstStyle>
            <a:p>
              <a:pPr algn="ctr"/>
              <a:r>
                <a:rPr lang="it-IT" altLang="it-IT" sz="2400">
                  <a:solidFill>
                    <a:schemeClr val="accent6"/>
                  </a:solidFill>
                  <a:latin typeface="Tahoma" panose="020B0604030504040204" pitchFamily="34" charset="0"/>
                </a:rPr>
                <a:t> </a:t>
              </a:r>
              <a:r>
                <a:rPr lang="it-IT" altLang="it-IT" sz="2000" b="1">
                  <a:solidFill>
                    <a:schemeClr val="accent6"/>
                  </a:solidFill>
                  <a:latin typeface="Tahoma" panose="020B0604030504040204" pitchFamily="34" charset="0"/>
                </a:rPr>
                <a:t>Fiala da 3ml</a:t>
              </a:r>
            </a:p>
            <a:p>
              <a:pPr algn="ctr"/>
              <a:r>
                <a:rPr lang="it-IT" altLang="it-IT" sz="2000" b="1">
                  <a:solidFill>
                    <a:schemeClr val="accent6"/>
                  </a:solidFill>
                  <a:latin typeface="Tahoma" panose="020B0604030504040204" pitchFamily="34" charset="0"/>
                </a:rPr>
                <a:t> 150 mg</a:t>
              </a:r>
            </a:p>
          </p:txBody>
        </p:sp>
      </p:grpSp>
      <p:sp>
        <p:nvSpPr>
          <p:cNvPr id="7" name="Rectangle 13"/>
          <p:cNvSpPr>
            <a:spLocks noChangeArrowheads="1"/>
          </p:cNvSpPr>
          <p:nvPr/>
        </p:nvSpPr>
        <p:spPr bwMode="auto">
          <a:xfrm>
            <a:off x="679450" y="4076700"/>
            <a:ext cx="9359900" cy="896938"/>
          </a:xfrm>
          <a:prstGeom prst="rect">
            <a:avLst/>
          </a:prstGeom>
          <a:noFill/>
          <a:ln w="38100">
            <a:solidFill>
              <a:schemeClr val="accent6"/>
            </a:solidFill>
            <a:miter lim="800000"/>
            <a:headEnd/>
            <a:tailEnd/>
          </a:ln>
          <a:effectLst/>
        </p:spPr>
        <p:txBody>
          <a:bodyPr>
            <a:spAutoFit/>
          </a:bodyPr>
          <a:lstStyle>
            <a:lvl1pPr>
              <a:defRPr sz="2800">
                <a:solidFill>
                  <a:srgbClr val="FFFFFF"/>
                </a:solidFill>
                <a:latin typeface="Comic Sans MS" panose="030F0702030302020204" pitchFamily="66" charset="0"/>
              </a:defRPr>
            </a:lvl1pPr>
            <a:lvl2pPr marL="571500">
              <a:defRPr sz="2800">
                <a:solidFill>
                  <a:srgbClr val="FFFFFF"/>
                </a:solidFill>
                <a:latin typeface="Comic Sans MS" panose="030F0702030302020204" pitchFamily="66" charset="0"/>
              </a:defRPr>
            </a:lvl2pPr>
            <a:lvl3pPr marL="1143000" indent="-228600">
              <a:defRPr sz="2800">
                <a:solidFill>
                  <a:srgbClr val="FFFFFF"/>
                </a:solidFill>
                <a:latin typeface="Comic Sans MS" panose="030F0702030302020204" pitchFamily="66" charset="0"/>
              </a:defRPr>
            </a:lvl3pPr>
            <a:lvl4pPr marL="1600200" indent="-228600">
              <a:defRPr sz="2800">
                <a:solidFill>
                  <a:srgbClr val="FFFFFF"/>
                </a:solidFill>
                <a:latin typeface="Comic Sans MS" panose="030F0702030302020204" pitchFamily="66" charset="0"/>
              </a:defRPr>
            </a:lvl4pPr>
            <a:lvl5pPr marL="2057400" indent="-228600">
              <a:defRPr sz="2800">
                <a:solidFill>
                  <a:srgbClr val="FFFFFF"/>
                </a:solidFill>
                <a:latin typeface="Comic Sans MS" panose="030F0702030302020204" pitchFamily="66" charset="0"/>
              </a:defRPr>
            </a:lvl5pPr>
            <a:lvl6pPr marL="2514600" indent="-228600" eaLnBrk="0" fontAlgn="base" hangingPunct="0">
              <a:spcBef>
                <a:spcPct val="0"/>
              </a:spcBef>
              <a:spcAft>
                <a:spcPct val="0"/>
              </a:spcAft>
              <a:defRPr sz="2800">
                <a:solidFill>
                  <a:srgbClr val="FFFFFF"/>
                </a:solidFill>
                <a:latin typeface="Comic Sans MS" panose="030F0702030302020204" pitchFamily="66" charset="0"/>
              </a:defRPr>
            </a:lvl6pPr>
            <a:lvl7pPr marL="2971800" indent="-228600" eaLnBrk="0" fontAlgn="base" hangingPunct="0">
              <a:spcBef>
                <a:spcPct val="0"/>
              </a:spcBef>
              <a:spcAft>
                <a:spcPct val="0"/>
              </a:spcAft>
              <a:defRPr sz="2800">
                <a:solidFill>
                  <a:srgbClr val="FFFFFF"/>
                </a:solidFill>
                <a:latin typeface="Comic Sans MS" panose="030F0702030302020204" pitchFamily="66" charset="0"/>
              </a:defRPr>
            </a:lvl7pPr>
            <a:lvl8pPr marL="3429000" indent="-228600" eaLnBrk="0" fontAlgn="base" hangingPunct="0">
              <a:spcBef>
                <a:spcPct val="0"/>
              </a:spcBef>
              <a:spcAft>
                <a:spcPct val="0"/>
              </a:spcAft>
              <a:defRPr sz="2800">
                <a:solidFill>
                  <a:srgbClr val="FFFFFF"/>
                </a:solidFill>
                <a:latin typeface="Comic Sans MS" panose="030F0702030302020204" pitchFamily="66" charset="0"/>
              </a:defRPr>
            </a:lvl8pPr>
            <a:lvl9pPr marL="3886200" indent="-228600" eaLnBrk="0" fontAlgn="base" hangingPunct="0">
              <a:spcBef>
                <a:spcPct val="0"/>
              </a:spcBef>
              <a:spcAft>
                <a:spcPct val="0"/>
              </a:spcAft>
              <a:defRPr sz="2800">
                <a:solidFill>
                  <a:srgbClr val="FFFFFF"/>
                </a:solidFill>
                <a:latin typeface="Comic Sans MS" panose="030F0702030302020204" pitchFamily="66" charset="0"/>
              </a:defRPr>
            </a:lvl9pPr>
          </a:lstStyle>
          <a:p>
            <a:r>
              <a:rPr kumimoji="1" lang="it-IT" sz="2400" dirty="0">
                <a:solidFill>
                  <a:schemeClr val="accent2"/>
                </a:solidFill>
                <a:latin typeface="Tahoma" panose="020B0604030504040204" pitchFamily="34" charset="0"/>
              </a:rPr>
              <a:t> </a:t>
            </a:r>
            <a:r>
              <a:rPr kumimoji="1" lang="it-IT" sz="2400" b="1" u="sng" dirty="0">
                <a:solidFill>
                  <a:schemeClr val="accent2"/>
                </a:solidFill>
                <a:latin typeface="Tahoma" panose="020B0604030504040204" pitchFamily="34" charset="0"/>
              </a:rPr>
              <a:t>Dose:  IV, IO:</a:t>
            </a:r>
            <a:r>
              <a:rPr kumimoji="1" lang="it-IT" sz="2400" dirty="0">
                <a:solidFill>
                  <a:schemeClr val="accent2"/>
                </a:solidFill>
                <a:latin typeface="Tahoma" panose="020B0604030504040204" pitchFamily="34" charset="0"/>
              </a:rPr>
              <a:t> 5 mg/Kg (</a:t>
            </a:r>
            <a:r>
              <a:rPr kumimoji="1" lang="it-IT" sz="2400" b="1" u="sng" dirty="0">
                <a:solidFill>
                  <a:schemeClr val="accent2"/>
                </a:solidFill>
                <a:latin typeface="Tahoma" panose="020B0604030504040204" pitchFamily="34" charset="0"/>
              </a:rPr>
              <a:t>lento</a:t>
            </a:r>
            <a:r>
              <a:rPr kumimoji="1" lang="it-IT" sz="2400" dirty="0">
                <a:solidFill>
                  <a:schemeClr val="accent2"/>
                </a:solidFill>
                <a:latin typeface="Tahoma" panose="020B0604030504040204" pitchFamily="34" charset="0"/>
              </a:rPr>
              <a:t> in 30-60 min. </a:t>
            </a:r>
            <a:r>
              <a:rPr kumimoji="1" lang="it-IT" sz="2400" i="1" dirty="0">
                <a:solidFill>
                  <a:schemeClr val="accent2"/>
                </a:solidFill>
                <a:latin typeface="Tahoma" panose="020B0604030504040204" pitchFamily="34" charset="0"/>
              </a:rPr>
              <a:t>con polso presente</a:t>
            </a:r>
            <a:r>
              <a:rPr kumimoji="1" lang="it-IT" sz="2400" dirty="0">
                <a:solidFill>
                  <a:schemeClr val="accent2"/>
                </a:solidFill>
                <a:latin typeface="Tahoma" panose="020B0604030504040204" pitchFamily="34" charset="0"/>
              </a:rPr>
              <a:t>) </a:t>
            </a:r>
          </a:p>
          <a:p>
            <a:pPr lvl="1"/>
            <a:r>
              <a:rPr kumimoji="1" lang="it-IT" sz="2400" dirty="0">
                <a:solidFill>
                  <a:schemeClr val="accent2"/>
                </a:solidFill>
                <a:latin typeface="Tahoma" panose="020B0604030504040204" pitchFamily="34" charset="0"/>
              </a:rPr>
              <a:t>                        </a:t>
            </a:r>
            <a:r>
              <a:rPr kumimoji="1" lang="it-IT" sz="2400" b="1" dirty="0">
                <a:solidFill>
                  <a:schemeClr val="accent2"/>
                </a:solidFill>
                <a:latin typeface="Tahoma" panose="020B0604030504040204" pitchFamily="34" charset="0"/>
              </a:rPr>
              <a:t>DOSE MASSIMA</a:t>
            </a:r>
            <a:r>
              <a:rPr kumimoji="1" lang="it-IT" sz="2400" dirty="0">
                <a:solidFill>
                  <a:schemeClr val="accent2"/>
                </a:solidFill>
                <a:latin typeface="Tahoma" panose="020B0604030504040204" pitchFamily="34" charset="0"/>
              </a:rPr>
              <a:t>: 300 mg.</a:t>
            </a:r>
            <a:r>
              <a:rPr kumimoji="1" lang="it-IT" dirty="0">
                <a:solidFill>
                  <a:schemeClr val="accent2"/>
                </a:solidFill>
                <a:latin typeface="Tahoma" panose="020B0604030504040204" pitchFamily="34" charset="0"/>
              </a:rPr>
              <a:t> </a:t>
            </a:r>
          </a:p>
        </p:txBody>
      </p:sp>
    </p:spTree>
    <p:extLst>
      <p:ext uri="{BB962C8B-B14F-4D97-AF65-F5344CB8AC3E}">
        <p14:creationId xmlns:p14="http://schemas.microsoft.com/office/powerpoint/2010/main" val="2926537170"/>
      </p:ext>
    </p:extLst>
  </p:cSld>
  <p:clrMapOvr>
    <a:masterClrMapping/>
  </p:clrMapOvr>
  <p:transition xmlns:p14="http://schemas.microsoft.com/office/powerpoint/2010/mai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 name="Shape 1276"/>
          <p:cNvSpPr/>
          <p:nvPr/>
        </p:nvSpPr>
        <p:spPr>
          <a:xfrm>
            <a:off x="679449" y="692150"/>
            <a:ext cx="8966202" cy="495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a:solidFill>
                  <a:srgbClr val="000066"/>
                </a:solidFill>
              </a:rPr>
              <a:t>Cardioversione elettrica sincronizzata</a:t>
            </a:r>
          </a:p>
        </p:txBody>
      </p:sp>
      <p:grpSp>
        <p:nvGrpSpPr>
          <p:cNvPr id="1279" name="Group 1279"/>
          <p:cNvGrpSpPr/>
          <p:nvPr/>
        </p:nvGrpSpPr>
        <p:grpSpPr>
          <a:xfrm>
            <a:off x="1335087" y="2133600"/>
            <a:ext cx="7810501" cy="1816100"/>
            <a:chOff x="0" y="0"/>
            <a:chExt cx="7810500" cy="1816100"/>
          </a:xfrm>
        </p:grpSpPr>
        <p:sp>
          <p:nvSpPr>
            <p:cNvPr id="1277" name="Shape 1277"/>
            <p:cNvSpPr/>
            <p:nvPr/>
          </p:nvSpPr>
          <p:spPr>
            <a:xfrm>
              <a:off x="0" y="0"/>
              <a:ext cx="7810500" cy="18161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278" name="Shape 1278"/>
            <p:cNvSpPr/>
            <p:nvPr/>
          </p:nvSpPr>
          <p:spPr>
            <a:xfrm>
              <a:off x="0" y="0"/>
              <a:ext cx="7810500" cy="165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700"/>
                </a:spcBef>
                <a:defRPr sz="1800">
                  <a:solidFill>
                    <a:srgbClr val="000000"/>
                  </a:solidFill>
                </a:defRPr>
              </a:pPr>
              <a:r>
                <a:rPr sz="2800" dirty="0">
                  <a:solidFill>
                    <a:srgbClr val="000066"/>
                  </a:solidFill>
                  <a:latin typeface="Tahoma Negreta"/>
                  <a:ea typeface="Tahoma Negreta"/>
                  <a:cs typeface="Tahoma Negreta"/>
                  <a:sym typeface="Tahoma Negreta"/>
                </a:rPr>
                <a:t>Dosaggio:</a:t>
              </a:r>
              <a:r>
                <a:rPr sz="2400" dirty="0">
                  <a:solidFill>
                    <a:srgbClr val="000066"/>
                  </a:solidFill>
                  <a:latin typeface="Tahoma"/>
                  <a:ea typeface="Tahoma"/>
                  <a:cs typeface="Tahoma"/>
                  <a:sym typeface="Tahoma"/>
                </a:rPr>
                <a:t> </a:t>
              </a:r>
            </a:p>
            <a:p>
              <a:pPr lvl="0" indent="39687" algn="ctr">
                <a:spcBef>
                  <a:spcPts val="1400"/>
                </a:spcBef>
                <a:defRPr sz="1800">
                  <a:solidFill>
                    <a:srgbClr val="000000"/>
                  </a:solidFill>
                </a:defRPr>
              </a:pPr>
              <a:r>
                <a:rPr sz="2400" dirty="0">
                  <a:solidFill>
                    <a:srgbClr val="000066"/>
                  </a:solidFill>
                  <a:latin typeface="Tahoma Negreta"/>
                  <a:ea typeface="Tahoma Negreta"/>
                  <a:cs typeface="Tahoma Negreta"/>
                  <a:sym typeface="Tahoma Negreta"/>
                </a:rPr>
                <a:t>prima dose  </a:t>
              </a:r>
              <a:r>
                <a:rPr sz="3200" dirty="0" smtClean="0">
                  <a:solidFill>
                    <a:srgbClr val="000066"/>
                  </a:solidFill>
                  <a:latin typeface="Tahoma Negreta"/>
                  <a:ea typeface="Tahoma Negreta"/>
                  <a:cs typeface="Tahoma Negreta"/>
                  <a:sym typeface="Tahoma Negreta"/>
                </a:rPr>
                <a:t>1 </a:t>
              </a:r>
              <a:r>
                <a:rPr sz="3200" dirty="0">
                  <a:solidFill>
                    <a:srgbClr val="000066"/>
                  </a:solidFill>
                  <a:latin typeface="Tahoma Negreta"/>
                  <a:ea typeface="Tahoma Negreta"/>
                  <a:cs typeface="Tahoma Negreta"/>
                  <a:sym typeface="Tahoma Negreta"/>
                </a:rPr>
                <a:t>J/Kg</a:t>
              </a:r>
            </a:p>
            <a:p>
              <a:pPr lvl="0" indent="39687" algn="ctr">
                <a:spcBef>
                  <a:spcPts val="1400"/>
                </a:spcBef>
                <a:defRPr sz="1800">
                  <a:solidFill>
                    <a:srgbClr val="000000"/>
                  </a:solidFill>
                </a:defRPr>
              </a:pPr>
              <a:r>
                <a:rPr sz="2400" dirty="0">
                  <a:solidFill>
                    <a:srgbClr val="000066"/>
                  </a:solidFill>
                  <a:latin typeface="Tahoma Negreta"/>
                  <a:ea typeface="Tahoma Negreta"/>
                  <a:cs typeface="Tahoma Negreta"/>
                  <a:sym typeface="Tahoma Negreta"/>
                </a:rPr>
                <a:t>se inefficace  aumentare a 2 J/Kg  </a:t>
              </a:r>
            </a:p>
          </p:txBody>
        </p:sp>
      </p:grpSp>
      <p:sp>
        <p:nvSpPr>
          <p:cNvPr id="1280" name="Shape 1280"/>
          <p:cNvSpPr/>
          <p:nvPr/>
        </p:nvSpPr>
        <p:spPr>
          <a:xfrm>
            <a:off x="766762" y="4941887"/>
            <a:ext cx="9539289" cy="762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spcBef>
                <a:spcPts val="1200"/>
              </a:spcBef>
              <a:defRPr sz="1800">
                <a:solidFill>
                  <a:srgbClr val="000000"/>
                </a:solidFill>
              </a:defRPr>
            </a:pPr>
            <a:r>
              <a:rPr sz="2000">
                <a:solidFill>
                  <a:srgbClr val="000066"/>
                </a:solidFill>
                <a:latin typeface="Tahoma"/>
                <a:ea typeface="Tahoma"/>
                <a:cs typeface="Tahoma"/>
                <a:sym typeface="Tahoma"/>
              </a:rPr>
              <a:t>Se perfusione adeguata: </a:t>
            </a:r>
            <a:r>
              <a:rPr sz="2000">
                <a:solidFill>
                  <a:srgbClr val="000066"/>
                </a:solidFill>
                <a:latin typeface="Tahoma Negreta"/>
                <a:ea typeface="Tahoma Negreta"/>
                <a:cs typeface="Tahoma Negreta"/>
                <a:sym typeface="Tahoma Negreta"/>
              </a:rPr>
              <a:t>sedare</a:t>
            </a:r>
            <a:r>
              <a:rPr sz="2000">
                <a:solidFill>
                  <a:srgbClr val="000066"/>
                </a:solidFill>
                <a:latin typeface="Tahoma"/>
                <a:ea typeface="Tahoma"/>
                <a:cs typeface="Tahoma"/>
                <a:sym typeface="Tahoma"/>
              </a:rPr>
              <a:t> sempre il paziente</a:t>
            </a:r>
          </a:p>
          <a:p>
            <a:pPr lvl="0" indent="39687">
              <a:spcBef>
                <a:spcPts val="1200"/>
              </a:spcBef>
              <a:defRPr sz="1800">
                <a:solidFill>
                  <a:srgbClr val="000000"/>
                </a:solidFill>
              </a:defRPr>
            </a:pPr>
            <a:r>
              <a:rPr sz="2000">
                <a:solidFill>
                  <a:srgbClr val="000066"/>
                </a:solidFill>
                <a:latin typeface="Tahoma"/>
                <a:ea typeface="Tahoma"/>
                <a:cs typeface="Tahoma"/>
                <a:sym typeface="Tahoma"/>
              </a:rPr>
              <a:t>Se perfusione scarsa: </a:t>
            </a:r>
            <a:r>
              <a:rPr sz="2000">
                <a:solidFill>
                  <a:srgbClr val="000066"/>
                </a:solidFill>
                <a:latin typeface="Tahoma Negreta"/>
                <a:ea typeface="Tahoma Negreta"/>
                <a:cs typeface="Tahoma Negreta"/>
                <a:sym typeface="Tahoma Negreta"/>
              </a:rPr>
              <a:t>sedare solo</a:t>
            </a:r>
            <a:r>
              <a:rPr sz="2000">
                <a:solidFill>
                  <a:srgbClr val="000066"/>
                </a:solidFill>
                <a:latin typeface="Tahoma"/>
                <a:ea typeface="Tahoma"/>
                <a:cs typeface="Tahoma"/>
                <a:sym typeface="Tahoma"/>
              </a:rPr>
              <a:t> se non si ritarda la cardioversione</a:t>
            </a:r>
          </a:p>
        </p:txBody>
      </p:sp>
    </p:spTree>
  </p:cSld>
  <p:clrMapOvr>
    <a:masterClrMapping/>
  </p:clrMapOvr>
  <p:transition xmlns:p14="http://schemas.microsoft.com/office/powerpoint/2010/mai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Shape 1282"/>
          <p:cNvSpPr/>
          <p:nvPr/>
        </p:nvSpPr>
        <p:spPr>
          <a:xfrm>
            <a:off x="8377114" y="6245225"/>
            <a:ext cx="387597"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solidFill>
                  <a:srgbClr val="000000"/>
                </a:solidFill>
                <a:latin typeface="Arial"/>
                <a:ea typeface="Arial"/>
                <a:cs typeface="Arial"/>
                <a:sym typeface="Arial"/>
              </a:defRPr>
            </a:lvl1pPr>
          </a:lstStyle>
          <a:p>
            <a:pPr lvl="0">
              <a:defRPr sz="1800"/>
            </a:pPr>
            <a:r>
              <a:rPr sz="1400"/>
              <a:t>118</a:t>
            </a:r>
          </a:p>
        </p:txBody>
      </p:sp>
      <p:sp>
        <p:nvSpPr>
          <p:cNvPr id="1283" name="Shape 1283"/>
          <p:cNvSpPr/>
          <p:nvPr/>
        </p:nvSpPr>
        <p:spPr>
          <a:xfrm>
            <a:off x="2911475" y="2420937"/>
            <a:ext cx="4408994" cy="1005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6000">
                <a:solidFill>
                  <a:srgbClr val="000066"/>
                </a:solidFill>
                <a:latin typeface="Tahoma Negreta"/>
                <a:ea typeface="Tahoma Negreta"/>
                <a:cs typeface="Tahoma Negreta"/>
                <a:sym typeface="Tahoma Negreta"/>
              </a:defRPr>
            </a:lvl1pPr>
          </a:lstStyle>
          <a:p>
            <a:pPr lvl="0">
              <a:defRPr sz="1800">
                <a:solidFill>
                  <a:srgbClr val="000000"/>
                </a:solidFill>
              </a:defRPr>
            </a:pPr>
            <a:r>
              <a:rPr sz="6000">
                <a:solidFill>
                  <a:srgbClr val="000066"/>
                </a:solidFill>
              </a:rPr>
              <a:t>Domande ?</a:t>
            </a:r>
          </a:p>
        </p:txBody>
      </p:sp>
    </p:spTree>
  </p:cSld>
  <p:clrMapOvr>
    <a:masterClrMapping/>
  </p:clrMapOvr>
  <p:transition xmlns:p14="http://schemas.microsoft.com/office/powerpoint/2010/mai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 name="Shape 1307"/>
          <p:cNvSpPr/>
          <p:nvPr/>
        </p:nvSpPr>
        <p:spPr>
          <a:xfrm>
            <a:off x="318964" y="1498602"/>
            <a:ext cx="9715500" cy="47436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nSpc>
                <a:spcPct val="90000"/>
              </a:lnSpc>
              <a:tabLst>
                <a:tab pos="1562100" algn="l"/>
                <a:tab pos="1866900" algn="l"/>
              </a:tabLst>
              <a:defRPr sz="1800">
                <a:solidFill>
                  <a:srgbClr val="000000"/>
                </a:solidFill>
              </a:defRPr>
            </a:pPr>
            <a:endParaRPr sz="2000" dirty="0">
              <a:solidFill>
                <a:srgbClr val="000066"/>
              </a:solidFill>
              <a:latin typeface="Tahoma"/>
              <a:ea typeface="Tahoma"/>
              <a:cs typeface="Tahoma"/>
              <a:sym typeface="Tahoma"/>
            </a:endParaRPr>
          </a:p>
          <a:p>
            <a:pPr marL="39687" lvl="0">
              <a:lnSpc>
                <a:spcPct val="90000"/>
              </a:lnSpc>
              <a:buClr>
                <a:srgbClr val="3333CC"/>
              </a:buClr>
              <a:buSzPct val="100000"/>
              <a:buFont typeface="Wingdings"/>
              <a:buChar char="❑"/>
              <a:tabLst>
                <a:tab pos="1562100" algn="l"/>
                <a:tab pos="1866900" algn="l"/>
              </a:tabLst>
              <a:defRPr sz="1800">
                <a:solidFill>
                  <a:srgbClr val="000000"/>
                </a:solidFill>
              </a:defRPr>
            </a:pPr>
            <a:r>
              <a:rPr sz="2000" dirty="0" err="1">
                <a:solidFill>
                  <a:srgbClr val="000066"/>
                </a:solidFill>
                <a:latin typeface="Tahoma Negreta"/>
                <a:ea typeface="Tahoma Negreta"/>
                <a:cs typeface="Tahoma Negreta"/>
                <a:sym typeface="Tahoma Negreta"/>
              </a:rPr>
              <a:t>Atropina</a:t>
            </a:r>
            <a:r>
              <a:rPr sz="2000" dirty="0">
                <a:solidFill>
                  <a:srgbClr val="000066"/>
                </a:solidFill>
                <a:latin typeface="Tahoma Negreta"/>
                <a:ea typeface="Tahoma Negreta"/>
                <a:cs typeface="Tahoma Negreta"/>
                <a:sym typeface="Tahoma Negreta"/>
              </a:rPr>
              <a:t>:</a:t>
            </a:r>
            <a:r>
              <a:rPr sz="2000" dirty="0">
                <a:solidFill>
                  <a:srgbClr val="000066"/>
                </a:solidFill>
                <a:latin typeface="Lucida Grande"/>
                <a:ea typeface="Lucida Grande"/>
                <a:cs typeface="Lucida Grande"/>
                <a:sym typeface="Lucida Grande"/>
              </a:rPr>
              <a:t>	</a:t>
            </a:r>
            <a:r>
              <a:rPr sz="2000" dirty="0">
                <a:solidFill>
                  <a:srgbClr val="000066"/>
                </a:solidFill>
                <a:latin typeface="Tahoma"/>
                <a:ea typeface="Tahoma"/>
                <a:cs typeface="Tahoma"/>
                <a:sym typeface="Tahoma"/>
              </a:rPr>
              <a:t>non </a:t>
            </a:r>
            <a:r>
              <a:rPr sz="2000" dirty="0" err="1">
                <a:solidFill>
                  <a:srgbClr val="000066"/>
                </a:solidFill>
                <a:latin typeface="Tahoma"/>
                <a:ea typeface="Tahoma"/>
                <a:cs typeface="Tahoma"/>
                <a:sym typeface="Tahoma"/>
              </a:rPr>
              <a:t>consigliato</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nell’arresto</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cardiaco</a:t>
            </a:r>
            <a:r>
              <a:rPr sz="2000" dirty="0">
                <a:solidFill>
                  <a:srgbClr val="000066"/>
                </a:solidFill>
                <a:latin typeface="Tahoma"/>
                <a:ea typeface="Tahoma"/>
                <a:cs typeface="Tahoma"/>
                <a:sym typeface="Tahoma"/>
              </a:rPr>
              <a:t> (solo </a:t>
            </a:r>
            <a:r>
              <a:rPr sz="2000" dirty="0" err="1">
                <a:solidFill>
                  <a:srgbClr val="000066"/>
                </a:solidFill>
                <a:latin typeface="Tahoma"/>
                <a:ea typeface="Tahoma"/>
                <a:cs typeface="Tahoma"/>
                <a:sym typeface="Tahoma"/>
              </a:rPr>
              <a:t>nelle</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bradicardie</a:t>
            </a:r>
            <a:r>
              <a:rPr sz="2000" dirty="0">
                <a:solidFill>
                  <a:srgbClr val="000066"/>
                </a:solidFill>
                <a:latin typeface="Tahoma"/>
                <a:ea typeface="Tahoma"/>
                <a:cs typeface="Tahoma"/>
                <a:sym typeface="Tahoma"/>
              </a:rPr>
              <a:t> da </a:t>
            </a:r>
            <a:r>
              <a:rPr sz="2000" dirty="0">
                <a:solidFill>
                  <a:srgbClr val="000066"/>
                </a:solidFill>
                <a:latin typeface="Lucida Grande"/>
                <a:ea typeface="Lucida Grande"/>
                <a:cs typeface="Lucida Grande"/>
                <a:sym typeface="Lucida Grande"/>
              </a:rPr>
              <a:t>	</a:t>
            </a:r>
            <a:r>
              <a:rPr sz="2000" dirty="0" err="1">
                <a:solidFill>
                  <a:srgbClr val="000066"/>
                </a:solidFill>
                <a:latin typeface="Tahoma"/>
                <a:ea typeface="Tahoma"/>
                <a:cs typeface="Tahoma"/>
                <a:sym typeface="Tahoma"/>
              </a:rPr>
              <a:t>aumentato</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stimolo</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vagale</a:t>
            </a:r>
            <a:r>
              <a:rPr sz="2000" dirty="0">
                <a:solidFill>
                  <a:srgbClr val="000066"/>
                </a:solidFill>
                <a:latin typeface="Tahoma"/>
                <a:ea typeface="Tahoma"/>
                <a:cs typeface="Tahoma"/>
                <a:sym typeface="Tahoma"/>
              </a:rPr>
              <a:t>) </a:t>
            </a:r>
            <a:endParaRPr dirty="0">
              <a:latin typeface="Arial"/>
              <a:ea typeface="Arial"/>
              <a:cs typeface="Arial"/>
              <a:sym typeface="Arial"/>
            </a:endParaRPr>
          </a:p>
          <a:p>
            <a:pPr marL="39687" lvl="0">
              <a:lnSpc>
                <a:spcPct val="90000"/>
              </a:lnSpc>
              <a:buClr>
                <a:srgbClr val="3333CC"/>
              </a:buClr>
              <a:buSzPct val="100000"/>
              <a:buFont typeface="Wingdings"/>
              <a:buChar char="❑"/>
              <a:tabLst>
                <a:tab pos="1562100" algn="l"/>
                <a:tab pos="1866900" algn="l"/>
              </a:tabLst>
              <a:defRPr sz="1800">
                <a:solidFill>
                  <a:srgbClr val="000000"/>
                </a:solidFill>
              </a:defRPr>
            </a:pPr>
            <a:endParaRPr sz="2000" dirty="0">
              <a:solidFill>
                <a:srgbClr val="000066"/>
              </a:solidFill>
              <a:latin typeface="Tahoma"/>
              <a:ea typeface="Tahoma"/>
              <a:cs typeface="Tahoma"/>
              <a:sym typeface="Tahoma"/>
            </a:endParaRPr>
          </a:p>
          <a:p>
            <a:pPr marL="39687" lvl="0">
              <a:lnSpc>
                <a:spcPct val="90000"/>
              </a:lnSpc>
              <a:buClr>
                <a:srgbClr val="3333CC"/>
              </a:buClr>
              <a:buSzPct val="100000"/>
              <a:buFont typeface="Wingdings"/>
              <a:buChar char="❑"/>
              <a:tabLst>
                <a:tab pos="1562100" algn="l"/>
                <a:tab pos="1866900" algn="l"/>
              </a:tabLst>
              <a:defRPr sz="1800">
                <a:solidFill>
                  <a:srgbClr val="000000"/>
                </a:solidFill>
              </a:defRPr>
            </a:pPr>
            <a:r>
              <a:rPr sz="2000" dirty="0" err="1">
                <a:solidFill>
                  <a:srgbClr val="000066"/>
                </a:solidFill>
                <a:latin typeface="Tahoma Negreta"/>
                <a:ea typeface="Tahoma Negreta"/>
                <a:cs typeface="Tahoma Negreta"/>
                <a:sym typeface="Tahoma Negreta"/>
              </a:rPr>
              <a:t>Bicarbonato</a:t>
            </a:r>
            <a:r>
              <a:rPr sz="2000" dirty="0">
                <a:solidFill>
                  <a:srgbClr val="000066"/>
                </a:solidFill>
                <a:latin typeface="Tahoma"/>
                <a:ea typeface="Tahoma"/>
                <a:cs typeface="Tahoma"/>
                <a:sym typeface="Tahoma"/>
              </a:rPr>
              <a:t>: solo se </a:t>
            </a:r>
            <a:r>
              <a:rPr sz="2000" dirty="0" err="1">
                <a:solidFill>
                  <a:srgbClr val="000066"/>
                </a:solidFill>
                <a:latin typeface="Tahoma"/>
                <a:ea typeface="Tahoma"/>
                <a:cs typeface="Tahoma"/>
                <a:sym typeface="Tahoma"/>
              </a:rPr>
              <a:t>arresto</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cardiaco</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prolungato</a:t>
            </a:r>
            <a:r>
              <a:rPr sz="2000" dirty="0">
                <a:solidFill>
                  <a:srgbClr val="000066"/>
                </a:solidFill>
                <a:latin typeface="Tahoma"/>
                <a:ea typeface="Tahoma"/>
                <a:cs typeface="Tahoma"/>
                <a:sym typeface="Tahoma"/>
              </a:rPr>
              <a:t> + grave </a:t>
            </a:r>
            <a:r>
              <a:rPr sz="2000" dirty="0" err="1">
                <a:solidFill>
                  <a:srgbClr val="000066"/>
                </a:solidFill>
                <a:latin typeface="Tahoma"/>
                <a:ea typeface="Tahoma"/>
                <a:cs typeface="Tahoma"/>
                <a:sym typeface="Tahoma"/>
              </a:rPr>
              <a:t>acidosi</a:t>
            </a:r>
            <a:endParaRPr sz="2000" dirty="0">
              <a:solidFill>
                <a:srgbClr val="000066"/>
              </a:solidFill>
              <a:latin typeface="Tahoma"/>
              <a:ea typeface="Tahoma"/>
              <a:cs typeface="Tahoma"/>
              <a:sym typeface="Tahoma"/>
            </a:endParaRPr>
          </a:p>
          <a:p>
            <a:pPr lvl="0" indent="39687">
              <a:lnSpc>
                <a:spcPct val="90000"/>
              </a:lnSpc>
              <a:tabLst>
                <a:tab pos="1562100" algn="l"/>
                <a:tab pos="1866900" algn="l"/>
              </a:tabLst>
              <a:defRPr sz="1800">
                <a:solidFill>
                  <a:srgbClr val="000000"/>
                </a:solidFill>
              </a:defRPr>
            </a:pPr>
            <a:r>
              <a:rPr sz="2000" dirty="0">
                <a:solidFill>
                  <a:srgbClr val="000066"/>
                </a:solidFill>
                <a:latin typeface="Lucida Grande"/>
                <a:ea typeface="Lucida Grande"/>
                <a:cs typeface="Lucida Grande"/>
                <a:sym typeface="Lucida Grande"/>
              </a:rPr>
              <a:t>		</a:t>
            </a:r>
            <a:r>
              <a:rPr sz="2000" dirty="0">
                <a:solidFill>
                  <a:srgbClr val="000066"/>
                </a:solidFill>
                <a:latin typeface="Tahoma"/>
                <a:ea typeface="Tahoma"/>
                <a:cs typeface="Tahoma"/>
                <a:sym typeface="Tahoma"/>
              </a:rPr>
              <a:t>   </a:t>
            </a:r>
            <a:r>
              <a:rPr sz="2000" dirty="0">
                <a:solidFill>
                  <a:srgbClr val="000066"/>
                </a:solidFill>
                <a:latin typeface="Lucida Grande"/>
                <a:ea typeface="Lucida Grande"/>
                <a:cs typeface="Lucida Grande"/>
                <a:sym typeface="Lucida Grande"/>
              </a:rPr>
              <a:t>	</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instabilità</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emodinamica</a:t>
            </a:r>
            <a:r>
              <a:rPr sz="2000" dirty="0">
                <a:solidFill>
                  <a:srgbClr val="000066"/>
                </a:solidFill>
                <a:latin typeface="Tahoma"/>
                <a:ea typeface="Tahoma"/>
                <a:cs typeface="Tahoma"/>
                <a:sym typeface="Tahoma"/>
              </a:rPr>
              <a:t> + </a:t>
            </a:r>
            <a:r>
              <a:rPr sz="2000" dirty="0" err="1">
                <a:solidFill>
                  <a:srgbClr val="000066"/>
                </a:solidFill>
                <a:latin typeface="Tahoma"/>
                <a:ea typeface="Tahoma"/>
                <a:cs typeface="Tahoma"/>
                <a:sym typeface="Tahoma"/>
              </a:rPr>
              <a:t>iperkaliemia</a:t>
            </a:r>
            <a:endParaRPr sz="2000" dirty="0">
              <a:solidFill>
                <a:srgbClr val="000066"/>
              </a:solidFill>
              <a:latin typeface="Tahoma"/>
              <a:ea typeface="Tahoma"/>
              <a:cs typeface="Tahoma"/>
              <a:sym typeface="Tahoma"/>
            </a:endParaRPr>
          </a:p>
          <a:p>
            <a:pPr lvl="0" indent="39687">
              <a:lnSpc>
                <a:spcPct val="90000"/>
              </a:lnSpc>
              <a:tabLst>
                <a:tab pos="1562100" algn="l"/>
                <a:tab pos="1866900" algn="l"/>
              </a:tabLst>
              <a:defRPr sz="1800">
                <a:solidFill>
                  <a:srgbClr val="000000"/>
                </a:solidFill>
              </a:defRPr>
            </a:pPr>
            <a:r>
              <a:rPr sz="2000" dirty="0">
                <a:solidFill>
                  <a:srgbClr val="000066"/>
                </a:solidFill>
                <a:latin typeface="Lucida Grande"/>
                <a:ea typeface="Lucida Grande"/>
                <a:cs typeface="Lucida Grande"/>
                <a:sym typeface="Lucida Grande"/>
              </a:rPr>
              <a:t>			</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intossicazioni</a:t>
            </a:r>
            <a:r>
              <a:rPr sz="2000" dirty="0">
                <a:solidFill>
                  <a:srgbClr val="000066"/>
                </a:solidFill>
                <a:latin typeface="Tahoma"/>
                <a:ea typeface="Tahoma"/>
                <a:cs typeface="Tahoma"/>
                <a:sym typeface="Tahoma"/>
              </a:rPr>
              <a:t> da </a:t>
            </a:r>
            <a:r>
              <a:rPr sz="2000" dirty="0" err="1">
                <a:solidFill>
                  <a:srgbClr val="000066"/>
                </a:solidFill>
                <a:latin typeface="Tahoma"/>
                <a:ea typeface="Tahoma"/>
                <a:cs typeface="Tahoma"/>
                <a:sym typeface="Tahoma"/>
              </a:rPr>
              <a:t>antidepressivi</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triciclici</a:t>
            </a:r>
            <a:r>
              <a:rPr sz="2000" dirty="0">
                <a:solidFill>
                  <a:srgbClr val="000066"/>
                </a:solidFill>
                <a:latin typeface="Tahoma"/>
                <a:ea typeface="Tahoma"/>
                <a:cs typeface="Tahoma"/>
                <a:sym typeface="Tahoma"/>
              </a:rPr>
              <a:t>.</a:t>
            </a:r>
          </a:p>
          <a:p>
            <a:pPr lvl="0" indent="39687">
              <a:lnSpc>
                <a:spcPct val="90000"/>
              </a:lnSpc>
              <a:tabLst>
                <a:tab pos="1562100" algn="l"/>
                <a:tab pos="1866900" algn="l"/>
              </a:tabLst>
              <a:defRPr sz="1800">
                <a:solidFill>
                  <a:srgbClr val="000000"/>
                </a:solidFill>
              </a:defRPr>
            </a:pPr>
            <a:endParaRPr sz="2000" dirty="0">
              <a:solidFill>
                <a:srgbClr val="000066"/>
              </a:solidFill>
              <a:latin typeface="Tahoma"/>
              <a:ea typeface="Tahoma"/>
              <a:cs typeface="Tahoma"/>
              <a:sym typeface="Tahoma"/>
            </a:endParaRPr>
          </a:p>
          <a:p>
            <a:pPr marL="39687" lvl="0">
              <a:lnSpc>
                <a:spcPct val="90000"/>
              </a:lnSpc>
              <a:buClr>
                <a:srgbClr val="3333CC"/>
              </a:buClr>
              <a:buSzPct val="100000"/>
              <a:buFont typeface="Wingdings"/>
              <a:buChar char="❑"/>
              <a:tabLst>
                <a:tab pos="1562100" algn="l"/>
                <a:tab pos="1866900" algn="l"/>
              </a:tabLst>
              <a:defRPr sz="1800">
                <a:solidFill>
                  <a:srgbClr val="000000"/>
                </a:solidFill>
              </a:defRPr>
            </a:pPr>
            <a:r>
              <a:rPr sz="2000" dirty="0">
                <a:solidFill>
                  <a:srgbClr val="000066"/>
                </a:solidFill>
                <a:latin typeface="Tahoma"/>
                <a:ea typeface="Tahoma"/>
                <a:cs typeface="Tahoma"/>
                <a:sym typeface="Tahoma"/>
              </a:rPr>
              <a:t> </a:t>
            </a:r>
            <a:r>
              <a:rPr sz="2000" dirty="0">
                <a:solidFill>
                  <a:srgbClr val="000066"/>
                </a:solidFill>
                <a:latin typeface="Tahoma Negreta"/>
                <a:ea typeface="Tahoma Negreta"/>
                <a:cs typeface="Tahoma Negreta"/>
                <a:sym typeface="Tahoma Negreta"/>
              </a:rPr>
              <a:t>Procainamide</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possibile</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impiego</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nella</a:t>
            </a:r>
            <a:r>
              <a:rPr sz="2000" dirty="0">
                <a:solidFill>
                  <a:srgbClr val="000066"/>
                </a:solidFill>
                <a:latin typeface="Tahoma"/>
                <a:ea typeface="Tahoma"/>
                <a:cs typeface="Tahoma"/>
                <a:sym typeface="Tahoma"/>
              </a:rPr>
              <a:t> TV stabile o se TSV stabile  </a:t>
            </a:r>
          </a:p>
          <a:p>
            <a:pPr lvl="0" indent="39687">
              <a:lnSpc>
                <a:spcPct val="90000"/>
              </a:lnSpc>
              <a:tabLst>
                <a:tab pos="1562100" algn="l"/>
                <a:tab pos="1866900" algn="l"/>
              </a:tabLst>
              <a:defRPr sz="1800">
                <a:solidFill>
                  <a:srgbClr val="000000"/>
                </a:solidFill>
              </a:defRPr>
            </a:pP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resistente</a:t>
            </a:r>
            <a:r>
              <a:rPr sz="2000" dirty="0">
                <a:solidFill>
                  <a:srgbClr val="000066"/>
                </a:solidFill>
                <a:latin typeface="Tahoma"/>
                <a:ea typeface="Tahoma"/>
                <a:cs typeface="Tahoma"/>
                <a:sym typeface="Tahoma"/>
              </a:rPr>
              <a:t> ad </a:t>
            </a:r>
            <a:r>
              <a:rPr sz="2000" dirty="0" err="1">
                <a:solidFill>
                  <a:srgbClr val="000066"/>
                </a:solidFill>
                <a:latin typeface="Tahoma"/>
                <a:ea typeface="Tahoma"/>
                <a:cs typeface="Tahoma"/>
                <a:sym typeface="Tahoma"/>
              </a:rPr>
              <a:t>altre</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terapie</a:t>
            </a:r>
            <a:r>
              <a:rPr sz="2000" dirty="0">
                <a:solidFill>
                  <a:srgbClr val="000066"/>
                </a:solidFill>
                <a:latin typeface="Tahoma"/>
                <a:ea typeface="Tahoma"/>
                <a:cs typeface="Tahoma"/>
                <a:sym typeface="Tahoma"/>
              </a:rPr>
              <a:t>. </a:t>
            </a:r>
          </a:p>
          <a:p>
            <a:pPr lvl="0" indent="39687">
              <a:lnSpc>
                <a:spcPct val="90000"/>
              </a:lnSpc>
              <a:tabLst>
                <a:tab pos="1562100" algn="l"/>
                <a:tab pos="1866900" algn="l"/>
              </a:tabLst>
              <a:defRPr sz="1800">
                <a:solidFill>
                  <a:srgbClr val="000000"/>
                </a:solidFill>
              </a:defRPr>
            </a:pP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Attenzione</a:t>
            </a:r>
            <a:r>
              <a:rPr sz="2000" dirty="0">
                <a:solidFill>
                  <a:srgbClr val="000066"/>
                </a:solidFill>
                <a:latin typeface="Tahoma"/>
                <a:ea typeface="Tahoma"/>
                <a:cs typeface="Tahoma"/>
                <a:sym typeface="Tahoma"/>
              </a:rPr>
              <a:t> ad </a:t>
            </a:r>
            <a:r>
              <a:rPr sz="2000" dirty="0" err="1">
                <a:solidFill>
                  <a:srgbClr val="000066"/>
                </a:solidFill>
                <a:latin typeface="Tahoma"/>
                <a:ea typeface="Tahoma"/>
                <a:cs typeface="Tahoma"/>
                <a:sym typeface="Tahoma"/>
              </a:rPr>
              <a:t>ipotensione</a:t>
            </a:r>
            <a:r>
              <a:rPr sz="2000" dirty="0">
                <a:solidFill>
                  <a:srgbClr val="000066"/>
                </a:solidFill>
                <a:latin typeface="Tahoma"/>
                <a:ea typeface="Tahoma"/>
                <a:cs typeface="Tahoma"/>
                <a:sym typeface="Tahoma"/>
              </a:rPr>
              <a:t>/</a:t>
            </a:r>
            <a:r>
              <a:rPr sz="2000" dirty="0" err="1">
                <a:solidFill>
                  <a:srgbClr val="000066"/>
                </a:solidFill>
                <a:latin typeface="Tahoma"/>
                <a:ea typeface="Tahoma"/>
                <a:cs typeface="Tahoma"/>
                <a:sym typeface="Tahoma"/>
              </a:rPr>
              <a:t>aritmie</a:t>
            </a:r>
            <a:r>
              <a:rPr sz="2000" dirty="0">
                <a:solidFill>
                  <a:srgbClr val="000066"/>
                </a:solidFill>
                <a:latin typeface="Tahoma"/>
                <a:ea typeface="Tahoma"/>
                <a:cs typeface="Tahoma"/>
                <a:sym typeface="Tahoma"/>
              </a:rPr>
              <a:t>.</a:t>
            </a:r>
          </a:p>
          <a:p>
            <a:pPr marL="39687" lvl="0">
              <a:lnSpc>
                <a:spcPct val="90000"/>
              </a:lnSpc>
              <a:buClr>
                <a:srgbClr val="3333CC"/>
              </a:buClr>
              <a:buSzPct val="100000"/>
              <a:buFont typeface="Wingdings"/>
              <a:buChar char="❑"/>
              <a:tabLst>
                <a:tab pos="1562100" algn="l"/>
                <a:tab pos="1866900" algn="l"/>
              </a:tabLst>
              <a:defRPr sz="1800">
                <a:solidFill>
                  <a:srgbClr val="000000"/>
                </a:solidFill>
              </a:defRPr>
            </a:pPr>
            <a:endParaRPr sz="2400" dirty="0">
              <a:latin typeface="Arial"/>
              <a:ea typeface="Arial"/>
              <a:cs typeface="Arial"/>
              <a:sym typeface="Arial"/>
            </a:endParaRPr>
          </a:p>
          <a:p>
            <a:pPr marL="39687" lvl="0">
              <a:lnSpc>
                <a:spcPct val="90000"/>
              </a:lnSpc>
              <a:buClr>
                <a:srgbClr val="3333CC"/>
              </a:buClr>
              <a:buSzPct val="100000"/>
              <a:buFont typeface="Wingdings"/>
              <a:buChar char="❑"/>
              <a:tabLst>
                <a:tab pos="1562100" algn="l"/>
                <a:tab pos="1866900" algn="l"/>
              </a:tabLst>
              <a:defRPr sz="1800">
                <a:solidFill>
                  <a:srgbClr val="000000"/>
                </a:solidFill>
              </a:defRPr>
            </a:pPr>
            <a:r>
              <a:rPr sz="2000" dirty="0">
                <a:solidFill>
                  <a:srgbClr val="000066"/>
                </a:solidFill>
                <a:latin typeface="Tahoma"/>
                <a:ea typeface="Tahoma"/>
                <a:cs typeface="Tahoma"/>
                <a:sym typeface="Tahoma"/>
              </a:rPr>
              <a:t> </a:t>
            </a:r>
            <a:r>
              <a:rPr sz="2000" dirty="0" err="1">
                <a:solidFill>
                  <a:srgbClr val="000066"/>
                </a:solidFill>
                <a:latin typeface="Tahoma Negreta"/>
                <a:ea typeface="Tahoma Negreta"/>
                <a:cs typeface="Tahoma Negreta"/>
                <a:sym typeface="Tahoma Negreta"/>
              </a:rPr>
              <a:t>Lidocaina</a:t>
            </a:r>
            <a:r>
              <a:rPr sz="2000" dirty="0">
                <a:solidFill>
                  <a:srgbClr val="000066"/>
                </a:solidFill>
                <a:latin typeface="Tahoma"/>
                <a:ea typeface="Tahoma"/>
                <a:cs typeface="Tahoma"/>
                <a:sym typeface="Tahoma"/>
              </a:rPr>
              <a:t>: non di prima </a:t>
            </a:r>
            <a:r>
              <a:rPr sz="2000" dirty="0" err="1">
                <a:solidFill>
                  <a:srgbClr val="000066"/>
                </a:solidFill>
                <a:latin typeface="Tahoma"/>
                <a:ea typeface="Tahoma"/>
                <a:cs typeface="Tahoma"/>
                <a:sym typeface="Tahoma"/>
              </a:rPr>
              <a:t>scelta</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nelle</a:t>
            </a:r>
            <a:r>
              <a:rPr sz="2000" dirty="0">
                <a:solidFill>
                  <a:srgbClr val="000066"/>
                </a:solidFill>
                <a:latin typeface="Tahoma"/>
                <a:ea typeface="Tahoma"/>
                <a:cs typeface="Tahoma"/>
                <a:sym typeface="Tahoma"/>
              </a:rPr>
              <a:t> TV, FV </a:t>
            </a:r>
            <a:r>
              <a:rPr sz="2000" dirty="0" err="1">
                <a:solidFill>
                  <a:srgbClr val="000066"/>
                </a:solidFill>
                <a:latin typeface="Tahoma"/>
                <a:ea typeface="Tahoma"/>
                <a:cs typeface="Tahoma"/>
                <a:sym typeface="Tahoma"/>
              </a:rPr>
              <a:t>nel</a:t>
            </a:r>
            <a:r>
              <a:rPr sz="2000" dirty="0">
                <a:solidFill>
                  <a:srgbClr val="000066"/>
                </a:solidFill>
                <a:latin typeface="Tahoma"/>
                <a:ea typeface="Tahoma"/>
                <a:cs typeface="Tahoma"/>
                <a:sym typeface="Tahoma"/>
              </a:rPr>
              <a:t> bambino.</a:t>
            </a:r>
          </a:p>
          <a:p>
            <a:pPr lvl="0" indent="39687">
              <a:lnSpc>
                <a:spcPct val="90000"/>
              </a:lnSpc>
              <a:tabLst>
                <a:tab pos="1562100" algn="l"/>
                <a:tab pos="1866900" algn="l"/>
              </a:tabLst>
              <a:defRPr sz="1800">
                <a:solidFill>
                  <a:srgbClr val="000000"/>
                </a:solidFill>
              </a:defRPr>
            </a:pPr>
            <a:endParaRPr sz="2000" dirty="0">
              <a:solidFill>
                <a:srgbClr val="000066"/>
              </a:solidFill>
              <a:latin typeface="Tahoma"/>
              <a:ea typeface="Tahoma"/>
              <a:cs typeface="Tahoma"/>
              <a:sym typeface="Tahoma"/>
            </a:endParaRPr>
          </a:p>
          <a:p>
            <a:pPr marL="39687" lvl="0">
              <a:lnSpc>
                <a:spcPct val="90000"/>
              </a:lnSpc>
              <a:buClr>
                <a:srgbClr val="3333CC"/>
              </a:buClr>
              <a:buSzPct val="100000"/>
              <a:buFont typeface="Wingdings"/>
              <a:buChar char="❑"/>
              <a:tabLst>
                <a:tab pos="1562100" algn="l"/>
                <a:tab pos="1866900" algn="l"/>
              </a:tabLst>
              <a:defRPr sz="1800">
                <a:solidFill>
                  <a:srgbClr val="000000"/>
                </a:solidFill>
              </a:defRPr>
            </a:pPr>
            <a:r>
              <a:rPr sz="2000" dirty="0">
                <a:solidFill>
                  <a:srgbClr val="000066"/>
                </a:solidFill>
                <a:latin typeface="Tahoma"/>
                <a:ea typeface="Tahoma"/>
                <a:cs typeface="Tahoma"/>
                <a:sym typeface="Tahoma"/>
              </a:rPr>
              <a:t> </a:t>
            </a:r>
            <a:r>
              <a:rPr sz="2000" dirty="0" err="1">
                <a:solidFill>
                  <a:srgbClr val="000066"/>
                </a:solidFill>
                <a:latin typeface="Tahoma Negreta"/>
                <a:ea typeface="Tahoma Negreta"/>
                <a:cs typeface="Tahoma Negreta"/>
                <a:sym typeface="Tahoma Negreta"/>
              </a:rPr>
              <a:t>Magnesio</a:t>
            </a:r>
            <a:r>
              <a:rPr sz="2000" dirty="0">
                <a:solidFill>
                  <a:srgbClr val="000066"/>
                </a:solidFill>
                <a:latin typeface="Tahoma"/>
                <a:ea typeface="Tahoma"/>
                <a:cs typeface="Tahoma"/>
                <a:sym typeface="Tahoma"/>
              </a:rPr>
              <a:t>: non </a:t>
            </a:r>
            <a:r>
              <a:rPr sz="2000" dirty="0" err="1">
                <a:solidFill>
                  <a:srgbClr val="000066"/>
                </a:solidFill>
                <a:latin typeface="Tahoma"/>
                <a:ea typeface="Tahoma"/>
                <a:cs typeface="Tahoma"/>
                <a:sym typeface="Tahoma"/>
              </a:rPr>
              <a:t>evidenza</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nell’arresto</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cardiaco</a:t>
            </a:r>
            <a:r>
              <a:rPr sz="2000" dirty="0">
                <a:solidFill>
                  <a:srgbClr val="000066"/>
                </a:solidFill>
                <a:latin typeface="Tahoma"/>
                <a:ea typeface="Tahoma"/>
                <a:cs typeface="Tahoma"/>
                <a:sym typeface="Tahoma"/>
              </a:rPr>
              <a:t>, solo se </a:t>
            </a:r>
            <a:r>
              <a:rPr sz="2000" dirty="0" err="1">
                <a:solidFill>
                  <a:srgbClr val="000066"/>
                </a:solidFill>
                <a:latin typeface="Tahoma"/>
                <a:ea typeface="Tahoma"/>
                <a:cs typeface="Tahoma"/>
                <a:sym typeface="Tahoma"/>
              </a:rPr>
              <a:t>ipomagnesemia</a:t>
            </a:r>
            <a:r>
              <a:rPr sz="2000" dirty="0">
                <a:solidFill>
                  <a:srgbClr val="000066"/>
                </a:solidFill>
                <a:latin typeface="Tahoma"/>
                <a:ea typeface="Tahoma"/>
                <a:cs typeface="Tahoma"/>
                <a:sym typeface="Tahoma"/>
              </a:rPr>
              <a:t>.</a:t>
            </a:r>
          </a:p>
          <a:p>
            <a:pPr lvl="0" indent="39687">
              <a:lnSpc>
                <a:spcPct val="90000"/>
              </a:lnSpc>
              <a:tabLst>
                <a:tab pos="1562100" algn="l"/>
                <a:tab pos="1866900" algn="l"/>
              </a:tabLst>
              <a:defRPr sz="1800">
                <a:solidFill>
                  <a:srgbClr val="000000"/>
                </a:solidFill>
              </a:defRPr>
            </a:pPr>
            <a:endParaRPr sz="2000" dirty="0">
              <a:solidFill>
                <a:srgbClr val="000066"/>
              </a:solidFill>
              <a:latin typeface="Tahoma"/>
              <a:ea typeface="Tahoma"/>
              <a:cs typeface="Tahoma"/>
              <a:sym typeface="Tahoma"/>
            </a:endParaRPr>
          </a:p>
          <a:p>
            <a:pPr marL="39687" lvl="0">
              <a:lnSpc>
                <a:spcPct val="90000"/>
              </a:lnSpc>
              <a:buClr>
                <a:srgbClr val="3333CC"/>
              </a:buClr>
              <a:buSzPct val="100000"/>
              <a:buFont typeface="Wingdings"/>
              <a:buChar char="❑"/>
              <a:tabLst>
                <a:tab pos="1562100" algn="l"/>
                <a:tab pos="1866900" algn="l"/>
              </a:tabLst>
              <a:defRPr sz="1800">
                <a:solidFill>
                  <a:srgbClr val="000000"/>
                </a:solidFill>
              </a:defRPr>
            </a:pPr>
            <a:r>
              <a:rPr sz="2000" dirty="0">
                <a:solidFill>
                  <a:srgbClr val="000066"/>
                </a:solidFill>
                <a:latin typeface="Tahoma"/>
                <a:ea typeface="Tahoma"/>
                <a:cs typeface="Tahoma"/>
                <a:sym typeface="Tahoma"/>
              </a:rPr>
              <a:t> </a:t>
            </a:r>
            <a:r>
              <a:rPr sz="2000" dirty="0" err="1">
                <a:solidFill>
                  <a:srgbClr val="000066"/>
                </a:solidFill>
                <a:latin typeface="Tahoma Negreta"/>
                <a:ea typeface="Tahoma Negreta"/>
                <a:cs typeface="Tahoma Negreta"/>
                <a:sym typeface="Tahoma Negreta"/>
              </a:rPr>
              <a:t>Vasopressina</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insufficienti</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evidenze</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nell’arresto</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cardiaco</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nel</a:t>
            </a:r>
            <a:r>
              <a:rPr sz="2000" dirty="0">
                <a:solidFill>
                  <a:srgbClr val="000066"/>
                </a:solidFill>
                <a:latin typeface="Tahoma"/>
                <a:ea typeface="Tahoma"/>
                <a:cs typeface="Tahoma"/>
                <a:sym typeface="Tahoma"/>
              </a:rPr>
              <a:t> bambino.</a:t>
            </a:r>
          </a:p>
        </p:txBody>
      </p:sp>
      <p:grpSp>
        <p:nvGrpSpPr>
          <p:cNvPr id="1310" name="Group 1310"/>
          <p:cNvGrpSpPr/>
          <p:nvPr/>
        </p:nvGrpSpPr>
        <p:grpSpPr>
          <a:xfrm>
            <a:off x="553913" y="548680"/>
            <a:ext cx="9245601" cy="736602"/>
            <a:chOff x="0" y="0"/>
            <a:chExt cx="9245600" cy="736600"/>
          </a:xfrm>
        </p:grpSpPr>
        <p:sp>
          <p:nvSpPr>
            <p:cNvPr id="1308" name="Shape 1308"/>
            <p:cNvSpPr/>
            <p:nvPr/>
          </p:nvSpPr>
          <p:spPr>
            <a:xfrm>
              <a:off x="0" y="-1"/>
              <a:ext cx="9245600" cy="736602"/>
            </a:xfrm>
            <a:prstGeom prst="rect">
              <a:avLst/>
            </a:prstGeom>
            <a:noFill/>
            <a:ln w="9525" cap="flat">
              <a:noFill/>
              <a:prstDash val="solid"/>
              <a:round/>
            </a:ln>
            <a:effectLst/>
          </p:spPr>
          <p:txBody>
            <a:bodyPr wrap="square" lIns="0" tIns="0" rIns="0" bIns="0" numCol="1" anchor="t">
              <a:noAutofit/>
            </a:bodyPr>
            <a:lstStyle/>
            <a:p>
              <a:pPr lvl="0">
                <a:defRPr sz="1800">
                  <a:solidFill>
                    <a:srgbClr val="000000"/>
                  </a:solidFill>
                  <a:latin typeface="Arial"/>
                  <a:ea typeface="Arial"/>
                  <a:cs typeface="Arial"/>
                  <a:sym typeface="Arial"/>
                </a:defRPr>
              </a:pPr>
              <a:endParaRPr/>
            </a:p>
          </p:txBody>
        </p:sp>
        <p:sp>
          <p:nvSpPr>
            <p:cNvPr id="1309" name="Shape 1309"/>
            <p:cNvSpPr/>
            <p:nvPr/>
          </p:nvSpPr>
          <p:spPr>
            <a:xfrm>
              <a:off x="0" y="0"/>
              <a:ext cx="9245600" cy="609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2400"/>
                </a:spcBef>
                <a:defRPr sz="4000">
                  <a:solidFill>
                    <a:srgbClr val="000066"/>
                  </a:solidFill>
                  <a:latin typeface="Tahoma Negreta"/>
                  <a:ea typeface="Tahoma Negreta"/>
                  <a:cs typeface="Tahoma Negreta"/>
                  <a:sym typeface="Tahoma Negreta"/>
                </a:defRPr>
              </a:lvl1pPr>
            </a:lstStyle>
            <a:p>
              <a:pPr lvl="0">
                <a:defRPr sz="1800">
                  <a:solidFill>
                    <a:srgbClr val="000000"/>
                  </a:solidFill>
                </a:defRPr>
              </a:pPr>
              <a:r>
                <a:rPr sz="4000">
                  <a:solidFill>
                    <a:srgbClr val="000066"/>
                  </a:solidFill>
                </a:rPr>
                <a:t>ALTRI FARMACI</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7" grpId="1" animBg="1" advAuto="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9"/>
          <p:cNvSpPr/>
          <p:nvPr/>
        </p:nvSpPr>
        <p:spPr>
          <a:xfrm>
            <a:off x="606996" y="1484784"/>
            <a:ext cx="7901558" cy="4426323"/>
          </a:xfrm>
          <a:prstGeom prst="rect">
            <a:avLst/>
          </a:prstGeom>
          <a:ln w="12700">
            <a:miter lim="400000"/>
          </a:ln>
          <a:extLst>
            <a:ext uri="{C572A759-6A51-4108-AA02-DFA0A04FC94B}">
              <ma14:wrappingTextBoxFlag xmlns:ma14="http://schemas.microsoft.com/office/mac/drawingml/2011/main" val="1"/>
            </a:ext>
          </a:extLst>
        </p:spPr>
        <p:txBody>
          <a:bodyPr wrap="none" lIns="63999" tIns="63999" rIns="63999" bIns="63999">
            <a:spAutoFit/>
          </a:bodyPr>
          <a:lstStyle/>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000" b="1" dirty="0">
                <a:solidFill>
                  <a:srgbClr val="2E2E8B"/>
                </a:solidFill>
                <a:latin typeface="Tahoma"/>
                <a:ea typeface="Arial Bold"/>
                <a:cs typeface="Tahoma"/>
                <a:sym typeface="Arial Bold"/>
              </a:rPr>
              <a:t>DOPAMINA</a:t>
            </a: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000" dirty="0">
                <a:solidFill>
                  <a:srgbClr val="2E2E8B"/>
                </a:solidFill>
                <a:latin typeface="Tahoma"/>
                <a:ea typeface="Arial"/>
                <a:cs typeface="Tahoma"/>
                <a:sym typeface="Arial"/>
              </a:rPr>
              <a:t>3 – 10 microgr/kg/</a:t>
            </a:r>
            <a:r>
              <a:rPr sz="2000" dirty="0" smtClean="0">
                <a:solidFill>
                  <a:srgbClr val="2E2E8B"/>
                </a:solidFill>
                <a:latin typeface="Tahoma"/>
                <a:ea typeface="Arial"/>
                <a:cs typeface="Tahoma"/>
                <a:sym typeface="Arial"/>
              </a:rPr>
              <a:t>min</a:t>
            </a:r>
            <a:r>
              <a:rPr lang="mr-IN" sz="2000" dirty="0">
                <a:solidFill>
                  <a:srgbClr val="2E2E8B"/>
                </a:solidFill>
                <a:latin typeface="Tahoma"/>
                <a:ea typeface="Arial"/>
                <a:cs typeface="Tahoma"/>
                <a:sym typeface="Arial"/>
              </a:rPr>
              <a:t> – </a:t>
            </a:r>
            <a:r>
              <a:rPr sz="2000" dirty="0" smtClean="0">
                <a:solidFill>
                  <a:srgbClr val="2E2E8B"/>
                </a:solidFill>
                <a:latin typeface="Tahoma"/>
                <a:ea typeface="Arial"/>
                <a:cs typeface="Tahoma"/>
                <a:sym typeface="Arial"/>
              </a:rPr>
              <a:t>INOTROPO</a:t>
            </a:r>
            <a:endParaRPr sz="2000" dirty="0">
              <a:solidFill>
                <a:srgbClr val="2E2E8B"/>
              </a:solidFill>
              <a:latin typeface="Tahoma"/>
              <a:ea typeface="Arial"/>
              <a:cs typeface="Tahoma"/>
              <a:sym typeface="Arial"/>
            </a:endParaRP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000" dirty="0">
                <a:solidFill>
                  <a:srgbClr val="2E2E8B"/>
                </a:solidFill>
                <a:latin typeface="Tahoma"/>
                <a:ea typeface="Arial"/>
                <a:cs typeface="Tahoma"/>
                <a:sym typeface="Arial"/>
              </a:rPr>
              <a:t>&gt; 10 microgr/kg/min – INOTROPO e VASOCOSTRITTORE</a:t>
            </a: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endParaRPr sz="2000" b="1" dirty="0">
              <a:solidFill>
                <a:srgbClr val="2E2E8B"/>
              </a:solidFill>
              <a:latin typeface="Tahoma"/>
              <a:ea typeface="Arial"/>
              <a:cs typeface="Tahoma"/>
              <a:sym typeface="Arial"/>
            </a:endParaRP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000" b="1" dirty="0">
                <a:solidFill>
                  <a:srgbClr val="2E2E8B"/>
                </a:solidFill>
                <a:latin typeface="Tahoma"/>
                <a:ea typeface="Arial Bold"/>
                <a:cs typeface="Tahoma"/>
                <a:sym typeface="Arial Bold"/>
              </a:rPr>
              <a:t>DOBUTAMINA </a:t>
            </a: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000" dirty="0">
                <a:solidFill>
                  <a:srgbClr val="2E2E8B"/>
                </a:solidFill>
                <a:latin typeface="Tahoma"/>
                <a:ea typeface="Arial"/>
                <a:cs typeface="Tahoma"/>
                <a:sym typeface="Arial"/>
              </a:rPr>
              <a:t>5-10 microgr/kg/min INOTROPO, CRONOTROPO, VASODILATATORE</a:t>
            </a: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000" dirty="0">
                <a:solidFill>
                  <a:srgbClr val="2E2E8B"/>
                </a:solidFill>
                <a:latin typeface="Tahoma"/>
                <a:ea typeface="Arial"/>
                <a:cs typeface="Tahoma"/>
                <a:sym typeface="Arial"/>
              </a:rPr>
              <a:t>(riduce le resistenze vascolari sistemiche)</a:t>
            </a: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endParaRPr sz="2000" dirty="0">
              <a:solidFill>
                <a:srgbClr val="2E2E8B"/>
              </a:solidFill>
              <a:latin typeface="Tahoma"/>
              <a:ea typeface="Arial"/>
              <a:cs typeface="Tahoma"/>
              <a:sym typeface="Arial"/>
            </a:endParaRP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000" b="1" dirty="0">
                <a:solidFill>
                  <a:srgbClr val="2E2E8B"/>
                </a:solidFill>
                <a:latin typeface="Tahoma"/>
                <a:ea typeface="Arial Bold"/>
                <a:cs typeface="Tahoma"/>
                <a:sym typeface="Arial Bold"/>
              </a:rPr>
              <a:t>ADRENALINA</a:t>
            </a: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000" dirty="0">
                <a:solidFill>
                  <a:srgbClr val="2E2E8B"/>
                </a:solidFill>
                <a:latin typeface="Tahoma"/>
                <a:ea typeface="Arial"/>
                <a:cs typeface="Tahoma"/>
                <a:sym typeface="Arial"/>
              </a:rPr>
              <a:t>0,1-0,3 microgr/kg/min – INOTROPO e CRONOTROPO</a:t>
            </a: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000" dirty="0">
                <a:solidFill>
                  <a:srgbClr val="2E2E8B"/>
                </a:solidFill>
                <a:latin typeface="Tahoma"/>
                <a:ea typeface="Arial"/>
                <a:cs typeface="Tahoma"/>
                <a:sym typeface="Arial"/>
              </a:rPr>
              <a:t>&gt; 0,3 microgr/kg/min – INOTROPO e potente VASOCOSTRITTORE</a:t>
            </a: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endParaRPr sz="2000" dirty="0">
              <a:solidFill>
                <a:srgbClr val="2E2E8B"/>
              </a:solidFill>
              <a:latin typeface="Tahoma"/>
              <a:ea typeface="Arial"/>
              <a:cs typeface="Tahoma"/>
              <a:sym typeface="Arial"/>
            </a:endParaRP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000" b="1" dirty="0">
                <a:solidFill>
                  <a:srgbClr val="2E2E8B"/>
                </a:solidFill>
                <a:latin typeface="Tahoma"/>
                <a:ea typeface="Arial Bold"/>
                <a:cs typeface="Tahoma"/>
                <a:sym typeface="Arial Bold"/>
              </a:rPr>
              <a:t>NORADRENALINA</a:t>
            </a: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000" dirty="0">
                <a:solidFill>
                  <a:srgbClr val="2E2E8B"/>
                </a:solidFill>
                <a:latin typeface="Tahoma"/>
                <a:ea typeface="Arial"/>
                <a:cs typeface="Tahoma"/>
                <a:sym typeface="Arial"/>
              </a:rPr>
              <a:t>0,1-0,2 microgr/kg/min – INOTROPO e potente VASOCOSTRITTORE</a:t>
            </a: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000" dirty="0">
                <a:solidFill>
                  <a:srgbClr val="2E2E8B"/>
                </a:solidFill>
                <a:latin typeface="Tahoma"/>
                <a:ea typeface="Arial"/>
                <a:cs typeface="Tahoma"/>
                <a:sym typeface="Arial"/>
              </a:rPr>
              <a:t>(l'effetto vasocostrittore aumenta con la dose)</a:t>
            </a:r>
          </a:p>
        </p:txBody>
      </p:sp>
      <p:sp>
        <p:nvSpPr>
          <p:cNvPr id="9" name="CasellaDiTesto 8"/>
          <p:cNvSpPr txBox="1"/>
          <p:nvPr/>
        </p:nvSpPr>
        <p:spPr>
          <a:xfrm>
            <a:off x="2479204" y="404664"/>
            <a:ext cx="5045610"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it-IT" sz="3200" b="1" i="0" u="none" strike="noStrike" cap="none" spc="0" normalizeH="0" baseline="0" dirty="0" smtClean="0">
                <a:ln>
                  <a:noFill/>
                </a:ln>
                <a:solidFill>
                  <a:srgbClr val="2E2E8B"/>
                </a:solidFill>
                <a:effectLst/>
                <a:uFillTx/>
                <a:latin typeface="Tahoma"/>
                <a:ea typeface="Comic Sans MS"/>
                <a:cs typeface="Tahoma"/>
                <a:sym typeface="Comic Sans MS"/>
              </a:rPr>
              <a:t>UTILIZZO</a:t>
            </a:r>
            <a:r>
              <a:rPr kumimoji="0" lang="it-IT" sz="3200" b="1" i="0" u="none" strike="noStrike" cap="none" spc="0" normalizeH="0" dirty="0" smtClean="0">
                <a:ln>
                  <a:noFill/>
                </a:ln>
                <a:solidFill>
                  <a:srgbClr val="2E2E8B"/>
                </a:solidFill>
                <a:effectLst/>
                <a:uFillTx/>
                <a:latin typeface="Tahoma"/>
                <a:ea typeface="Comic Sans MS"/>
                <a:cs typeface="Tahoma"/>
                <a:sym typeface="Comic Sans MS"/>
              </a:rPr>
              <a:t> DELLE AMINE</a:t>
            </a:r>
            <a:r>
              <a:rPr kumimoji="0" lang="it-IT" sz="3200" b="1" i="0" u="none" strike="noStrike" cap="none" spc="0" normalizeH="0" baseline="0" dirty="0" smtClean="0">
                <a:ln>
                  <a:noFill/>
                </a:ln>
                <a:solidFill>
                  <a:srgbClr val="2E2E8B"/>
                </a:solidFill>
                <a:effectLst/>
                <a:uFillTx/>
                <a:latin typeface="Tahoma"/>
                <a:ea typeface="Comic Sans MS"/>
                <a:cs typeface="Tahoma"/>
                <a:sym typeface="Comic Sans MS"/>
              </a:rPr>
              <a:t> </a:t>
            </a:r>
            <a:endParaRPr kumimoji="0" lang="it-IT" sz="3200" b="1" i="0" u="none" strike="noStrike" cap="none" spc="0" normalizeH="0" baseline="0" dirty="0">
              <a:ln>
                <a:noFill/>
              </a:ln>
              <a:solidFill>
                <a:srgbClr val="2E2E8B"/>
              </a:solidFill>
              <a:effectLst/>
              <a:uFillTx/>
              <a:latin typeface="Tahoma"/>
              <a:ea typeface="Comic Sans MS"/>
              <a:cs typeface="Tahoma"/>
              <a:sym typeface="Comic Sans MS"/>
            </a:endParaRPr>
          </a:p>
        </p:txBody>
      </p:sp>
    </p:spTree>
  </p:cSld>
  <p:clrMapOvr>
    <a:masterClrMapping/>
  </p:clrMapOvr>
  <p:transition xmlns:p14="http://schemas.microsoft.com/office/powerpoint/2010/mai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5"/>
          <p:cNvGrpSpPr/>
          <p:nvPr/>
        </p:nvGrpSpPr>
        <p:grpSpPr>
          <a:xfrm>
            <a:off x="606995" y="2018366"/>
            <a:ext cx="9141749" cy="1266618"/>
            <a:chOff x="-1" y="-1"/>
            <a:chExt cx="9141747" cy="1266616"/>
          </a:xfrm>
        </p:grpSpPr>
        <p:sp>
          <p:nvSpPr>
            <p:cNvPr id="3" name="Shape 143"/>
            <p:cNvSpPr/>
            <p:nvPr/>
          </p:nvSpPr>
          <p:spPr>
            <a:xfrm>
              <a:off x="-1" y="-1"/>
              <a:ext cx="9141747" cy="1266616"/>
            </a:xfrm>
            <a:prstGeom prst="rect">
              <a:avLst/>
            </a:prstGeom>
            <a:noFill/>
            <a:ln w="50800" cap="flat">
              <a:solidFill>
                <a:srgbClr val="FF0000"/>
              </a:solidFill>
              <a:prstDash val="solid"/>
              <a:round/>
            </a:ln>
            <a:effectLst/>
          </p:spPr>
          <p:txBody>
            <a:bodyPr wrap="square" lIns="0" tIns="0" rIns="0" bIns="0" numCol="1" anchor="t">
              <a:noAutofit/>
            </a:bodyPr>
            <a:lstStyle/>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2400">
                  <a:latin typeface="Arial"/>
                  <a:ea typeface="Arial"/>
                  <a:cs typeface="Arial"/>
                  <a:sym typeface="Arial"/>
                </a:defRPr>
              </a:pPr>
              <a:endParaRPr>
                <a:solidFill>
                  <a:srgbClr val="2E2E8B"/>
                </a:solidFill>
              </a:endParaRPr>
            </a:p>
          </p:txBody>
        </p:sp>
        <p:sp>
          <p:nvSpPr>
            <p:cNvPr id="4" name="Shape 144"/>
            <p:cNvSpPr/>
            <p:nvPr/>
          </p:nvSpPr>
          <p:spPr>
            <a:xfrm>
              <a:off x="-1" y="0"/>
              <a:ext cx="8563499" cy="12156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9599" tIns="89599" rIns="89599" bIns="89599" numCol="1" anchor="t">
              <a:spAutoFit/>
            </a:bodyPr>
            <a:lstStyle/>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400" dirty="0">
                  <a:solidFill>
                    <a:srgbClr val="FF0000"/>
                  </a:solidFill>
                  <a:latin typeface="Arial Bold"/>
                  <a:ea typeface="Arial Bold"/>
                  <a:cs typeface="Arial Bold"/>
                  <a:sym typeface="Arial Bold"/>
                </a:rPr>
                <a:t>DOPAMINA</a:t>
              </a:r>
              <a:r>
                <a:rPr sz="2400" dirty="0">
                  <a:solidFill>
                    <a:srgbClr val="FF0000"/>
                  </a:solidFill>
                  <a:latin typeface="Arial"/>
                  <a:ea typeface="Arial"/>
                  <a:cs typeface="Arial"/>
                  <a:sym typeface="Arial"/>
                </a:rPr>
                <a:t> e </a:t>
              </a:r>
              <a:r>
                <a:rPr sz="2400" dirty="0">
                  <a:solidFill>
                    <a:srgbClr val="FF0000"/>
                  </a:solidFill>
                  <a:latin typeface="Arial Bold"/>
                  <a:ea typeface="Arial Bold"/>
                  <a:cs typeface="Arial Bold"/>
                  <a:sym typeface="Arial Bold"/>
                </a:rPr>
                <a:t>DOBUTAMINA</a:t>
              </a:r>
              <a:r>
                <a:rPr sz="2400" dirty="0">
                  <a:solidFill>
                    <a:srgbClr val="FF0000"/>
                  </a:solidFill>
                  <a:latin typeface="Arial"/>
                  <a:ea typeface="Arial"/>
                  <a:cs typeface="Arial"/>
                  <a:sym typeface="Arial"/>
                </a:rPr>
                <a:t> – </a:t>
              </a:r>
              <a:r>
                <a:rPr sz="2400" dirty="0">
                  <a:solidFill>
                    <a:srgbClr val="FF0000"/>
                  </a:solidFill>
                  <a:latin typeface="Arial Bold"/>
                  <a:ea typeface="Arial Bold"/>
                  <a:cs typeface="Arial Bold"/>
                  <a:sym typeface="Arial Bold"/>
                </a:rPr>
                <a:t>Regola del 3 </a:t>
              </a:r>
              <a:r>
                <a:rPr sz="2400" dirty="0">
                  <a:solidFill>
                    <a:srgbClr val="FF0000"/>
                  </a:solidFill>
                  <a:latin typeface="Arial"/>
                  <a:ea typeface="Arial"/>
                  <a:cs typeface="Arial"/>
                  <a:sym typeface="Arial"/>
                </a:rPr>
                <a:t>-</a:t>
              </a: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400" dirty="0">
                  <a:solidFill>
                    <a:srgbClr val="2E2E8B"/>
                  </a:solidFill>
                  <a:latin typeface="Arial"/>
                  <a:ea typeface="Arial"/>
                  <a:cs typeface="Arial"/>
                  <a:sym typeface="Arial"/>
                </a:rPr>
                <a:t>mg del farmaco da diluire in 50 ml: 3 X peso del bambino (kg)</a:t>
              </a: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400" dirty="0">
                  <a:solidFill>
                    <a:srgbClr val="2E2E8B"/>
                  </a:solidFill>
                  <a:latin typeface="Arial"/>
                  <a:ea typeface="Arial"/>
                  <a:cs typeface="Arial"/>
                  <a:sym typeface="Arial"/>
                </a:rPr>
                <a:t>Velocità di infusione in ml/h = dose in microgr/kg/min</a:t>
              </a:r>
            </a:p>
          </p:txBody>
        </p:sp>
      </p:grpSp>
      <p:grpSp>
        <p:nvGrpSpPr>
          <p:cNvPr id="5" name="Group 148"/>
          <p:cNvGrpSpPr/>
          <p:nvPr/>
        </p:nvGrpSpPr>
        <p:grpSpPr>
          <a:xfrm>
            <a:off x="606996" y="3818567"/>
            <a:ext cx="9180130" cy="1266617"/>
            <a:chOff x="-1" y="-1"/>
            <a:chExt cx="9180128" cy="1266616"/>
          </a:xfrm>
        </p:grpSpPr>
        <p:sp>
          <p:nvSpPr>
            <p:cNvPr id="6" name="Shape 146"/>
            <p:cNvSpPr/>
            <p:nvPr/>
          </p:nvSpPr>
          <p:spPr>
            <a:xfrm>
              <a:off x="-1" y="-1"/>
              <a:ext cx="9180128" cy="1266616"/>
            </a:xfrm>
            <a:prstGeom prst="rect">
              <a:avLst/>
            </a:prstGeom>
            <a:noFill/>
            <a:ln w="50800" cap="flat">
              <a:solidFill>
                <a:srgbClr val="0000FF"/>
              </a:solidFill>
              <a:prstDash val="solid"/>
              <a:round/>
            </a:ln>
            <a:effectLst/>
          </p:spPr>
          <p:txBody>
            <a:bodyPr wrap="square" lIns="0" tIns="0" rIns="0" bIns="0" numCol="1" anchor="t">
              <a:noAutofit/>
            </a:bodyPr>
            <a:lstStyle/>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2400">
                  <a:latin typeface="Arial"/>
                  <a:ea typeface="Arial"/>
                  <a:cs typeface="Arial"/>
                  <a:sym typeface="Arial"/>
                </a:defRPr>
              </a:pPr>
              <a:endParaRPr>
                <a:solidFill>
                  <a:srgbClr val="2E2E8B"/>
                </a:solidFill>
              </a:endParaRPr>
            </a:p>
          </p:txBody>
        </p:sp>
        <p:sp>
          <p:nvSpPr>
            <p:cNvPr id="7" name="Shape 147"/>
            <p:cNvSpPr/>
            <p:nvPr/>
          </p:nvSpPr>
          <p:spPr>
            <a:xfrm>
              <a:off x="-1" y="0"/>
              <a:ext cx="8610437" cy="12156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9599" tIns="89599" rIns="89599" bIns="89599" numCol="1" anchor="t">
              <a:spAutoFit/>
            </a:bodyPr>
            <a:lstStyle/>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400" dirty="0">
                  <a:solidFill>
                    <a:srgbClr val="FF0000"/>
                  </a:solidFill>
                  <a:latin typeface="Arial Bold"/>
                  <a:ea typeface="Arial Bold"/>
                  <a:cs typeface="Arial Bold"/>
                  <a:sym typeface="Arial Bold"/>
                </a:rPr>
                <a:t>ADRENALINA</a:t>
              </a:r>
              <a:r>
                <a:rPr sz="2400" dirty="0">
                  <a:solidFill>
                    <a:srgbClr val="FF0000"/>
                  </a:solidFill>
                  <a:latin typeface="Arial"/>
                  <a:ea typeface="Arial"/>
                  <a:cs typeface="Arial"/>
                  <a:sym typeface="Arial"/>
                </a:rPr>
                <a:t> e </a:t>
              </a:r>
              <a:r>
                <a:rPr sz="2400" dirty="0">
                  <a:solidFill>
                    <a:srgbClr val="FF0000"/>
                  </a:solidFill>
                  <a:latin typeface="Arial Bold"/>
                  <a:ea typeface="Arial Bold"/>
                  <a:cs typeface="Arial Bold"/>
                  <a:sym typeface="Arial Bold"/>
                </a:rPr>
                <a:t>NORADRENALINA</a:t>
              </a:r>
              <a:r>
                <a:rPr sz="2400" dirty="0">
                  <a:solidFill>
                    <a:srgbClr val="FF0000"/>
                  </a:solidFill>
                  <a:latin typeface="Arial"/>
                  <a:ea typeface="Arial"/>
                  <a:cs typeface="Arial"/>
                  <a:sym typeface="Arial"/>
                </a:rPr>
                <a:t> – </a:t>
              </a:r>
              <a:r>
                <a:rPr sz="2400" dirty="0">
                  <a:solidFill>
                    <a:srgbClr val="FF0000"/>
                  </a:solidFill>
                  <a:latin typeface="Arial Bold"/>
                  <a:ea typeface="Arial Bold"/>
                  <a:cs typeface="Arial Bold"/>
                  <a:sym typeface="Arial Bold"/>
                </a:rPr>
                <a:t>Regola del 0,3 </a:t>
              </a:r>
              <a:r>
                <a:rPr sz="2400" dirty="0">
                  <a:solidFill>
                    <a:srgbClr val="FF0000"/>
                  </a:solidFill>
                  <a:latin typeface="Arial"/>
                  <a:ea typeface="Arial"/>
                  <a:cs typeface="Arial"/>
                  <a:sym typeface="Arial"/>
                </a:rPr>
                <a:t>-</a:t>
              </a: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400" dirty="0">
                  <a:solidFill>
                    <a:srgbClr val="2E2E8B"/>
                  </a:solidFill>
                  <a:latin typeface="Arial"/>
                  <a:ea typeface="Arial"/>
                  <a:cs typeface="Arial"/>
                  <a:sym typeface="Arial"/>
                </a:rPr>
                <a:t>mg di farmaco da diluire in 50 ml: 0,3 x peso del bambino (kg)</a:t>
              </a:r>
            </a:p>
            <a:p>
              <a:pPr lvl="0" algn="l" defTabSz="449262">
                <a:lnSpc>
                  <a:spcPct val="93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800"/>
              </a:pPr>
              <a:r>
                <a:rPr sz="2400" dirty="0">
                  <a:solidFill>
                    <a:srgbClr val="2E2E8B"/>
                  </a:solidFill>
                  <a:latin typeface="Arial"/>
                  <a:ea typeface="Arial"/>
                  <a:cs typeface="Arial"/>
                  <a:sym typeface="Arial"/>
                </a:rPr>
                <a:t>Velocità di infusione in ml/h = 0,1 microgr/kg/min</a:t>
              </a:r>
            </a:p>
          </p:txBody>
        </p:sp>
      </p:grpSp>
      <p:sp>
        <p:nvSpPr>
          <p:cNvPr id="8" name="CasellaDiTesto 7"/>
          <p:cNvSpPr txBox="1"/>
          <p:nvPr/>
        </p:nvSpPr>
        <p:spPr>
          <a:xfrm>
            <a:off x="1975148" y="476672"/>
            <a:ext cx="7446508"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it-IT" sz="3200" b="1" i="0" u="none" strike="noStrike" cap="none" spc="0" normalizeH="0" baseline="0" dirty="0" smtClean="0">
                <a:ln>
                  <a:noFill/>
                </a:ln>
                <a:solidFill>
                  <a:schemeClr val="accent6"/>
                </a:solidFill>
                <a:effectLst/>
                <a:uFillTx/>
                <a:latin typeface="Tahoma"/>
                <a:ea typeface="Comic Sans MS"/>
                <a:cs typeface="Tahoma"/>
                <a:sym typeface="Comic Sans MS"/>
              </a:rPr>
              <a:t>MODALITA’ DI SOMMNISTRAZIONE</a:t>
            </a:r>
            <a:endParaRPr kumimoji="0" lang="it-IT" sz="3200" b="1" i="0" u="none" strike="noStrike" cap="none" spc="0" normalizeH="0" baseline="0" dirty="0">
              <a:ln>
                <a:noFill/>
              </a:ln>
              <a:solidFill>
                <a:schemeClr val="accent6"/>
              </a:solidFill>
              <a:effectLst/>
              <a:uFillTx/>
              <a:latin typeface="Tahoma"/>
              <a:ea typeface="Comic Sans MS"/>
              <a:cs typeface="Tahoma"/>
              <a:sym typeface="Comic Sans MS"/>
            </a:endParaRPr>
          </a:p>
        </p:txBody>
      </p:sp>
    </p:spTree>
    <p:extLst>
      <p:ext uri="{BB962C8B-B14F-4D97-AF65-F5344CB8AC3E}">
        <p14:creationId xmlns:p14="http://schemas.microsoft.com/office/powerpoint/2010/main" val="526850391"/>
      </p:ext>
    </p:extLst>
  </p:cSld>
  <p:clrMapOvr>
    <a:masterClrMapping/>
  </p:clrMapOvr>
  <p:transition xmlns:p14="http://schemas.microsoft.com/office/powerpoint/2010/mai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1713856" y="152400"/>
            <a:ext cx="6260999" cy="830997"/>
          </a:xfrm>
          <a:prstGeom prst="rect">
            <a:avLst/>
          </a:prstGeom>
          <a:solidFill>
            <a:schemeClr val="bg1"/>
          </a:solidFill>
          <a:ln w="28575">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it-IT" sz="2400" b="1">
                <a:solidFill>
                  <a:srgbClr val="000066"/>
                </a:solidFill>
                <a:latin typeface="Tahoma" charset="0"/>
              </a:rPr>
              <a:t>Farmaci non oppioidi per il trattamento </a:t>
            </a:r>
          </a:p>
          <a:p>
            <a:pPr algn="ctr" eaLnBrk="0" hangingPunct="0"/>
            <a:r>
              <a:rPr lang="it-IT" sz="2400" b="1">
                <a:solidFill>
                  <a:srgbClr val="000066"/>
                </a:solidFill>
                <a:latin typeface="Tahoma" charset="0"/>
              </a:rPr>
              <a:t>del dolore  nel bambino</a:t>
            </a:r>
          </a:p>
        </p:txBody>
      </p:sp>
      <p:grpSp>
        <p:nvGrpSpPr>
          <p:cNvPr id="4113" name="Group 17"/>
          <p:cNvGrpSpPr>
            <a:grpSpLocks/>
          </p:cNvGrpSpPr>
          <p:nvPr/>
        </p:nvGrpSpPr>
        <p:grpSpPr bwMode="auto">
          <a:xfrm>
            <a:off x="516979" y="1241426"/>
            <a:ext cx="10819209" cy="5616575"/>
            <a:chOff x="0" y="663"/>
            <a:chExt cx="6058" cy="3538"/>
          </a:xfrm>
        </p:grpSpPr>
        <p:sp>
          <p:nvSpPr>
            <p:cNvPr id="14340" name="Text Box 6"/>
            <p:cNvSpPr txBox="1">
              <a:spLocks noChangeArrowheads="1"/>
            </p:cNvSpPr>
            <p:nvPr/>
          </p:nvSpPr>
          <p:spPr bwMode="auto">
            <a:xfrm>
              <a:off x="0" y="663"/>
              <a:ext cx="6058" cy="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1600" b="1" dirty="0">
                  <a:solidFill>
                    <a:srgbClr val="000066"/>
                  </a:solidFill>
                  <a:latin typeface="Tahoma" charset="0"/>
                </a:rPr>
                <a:t> </a:t>
              </a:r>
              <a:r>
                <a:rPr lang="it-IT" sz="2000" b="1" dirty="0">
                  <a:solidFill>
                    <a:srgbClr val="000066"/>
                  </a:solidFill>
                  <a:latin typeface="Tahoma" charset="0"/>
                </a:rPr>
                <a:t>Farmaco             dose	            intervallo	     effetti collaterali	</a:t>
              </a:r>
            </a:p>
            <a:p>
              <a:pPr eaLnBrk="0" hangingPunct="0"/>
              <a:endParaRPr lang="it-IT" sz="2000" b="1" dirty="0">
                <a:solidFill>
                  <a:srgbClr val="000066"/>
                </a:solidFill>
                <a:latin typeface="Tahoma" charset="0"/>
              </a:endParaRPr>
            </a:p>
            <a:p>
              <a:pPr eaLnBrk="0" hangingPunct="0"/>
              <a:r>
                <a:rPr lang="it-IT" sz="1800" b="1" dirty="0">
                  <a:solidFill>
                    <a:srgbClr val="000066"/>
                  </a:solidFill>
                  <a:latin typeface="Tahoma" charset="0"/>
                </a:rPr>
                <a:t>paracetamolo</a:t>
              </a:r>
              <a:r>
                <a:rPr lang="it-IT" sz="1600" b="1" dirty="0">
                  <a:solidFill>
                    <a:srgbClr val="000066"/>
                  </a:solidFill>
                  <a:latin typeface="Tahoma" charset="0"/>
                </a:rPr>
                <a:t>      10-15 mg/Kg     ogni 4-6 ore       nessun effetto GE ed ematologico</a:t>
              </a:r>
            </a:p>
            <a:p>
              <a:pPr eaLnBrk="0" hangingPunct="0"/>
              <a:r>
                <a:rPr lang="it-IT" sz="1600" b="1" dirty="0">
                  <a:solidFill>
                    <a:srgbClr val="000066"/>
                  </a:solidFill>
                  <a:latin typeface="Tahoma" charset="0"/>
                </a:rPr>
                <a:t>		       per </a:t>
              </a:r>
              <a:r>
                <a:rPr lang="it-IT" sz="1600" b="1" dirty="0" err="1">
                  <a:solidFill>
                    <a:srgbClr val="000066"/>
                  </a:solidFill>
                  <a:latin typeface="Tahoma" charset="0"/>
                </a:rPr>
                <a:t>os</a:t>
              </a:r>
              <a:r>
                <a:rPr lang="it-IT" sz="1600" b="1" dirty="0">
                  <a:solidFill>
                    <a:srgbClr val="000066"/>
                  </a:solidFill>
                  <a:latin typeface="Tahoma" charset="0"/>
                </a:rPr>
                <a:t>			ma non effetto antiflogistico</a:t>
              </a:r>
            </a:p>
            <a:p>
              <a:pPr eaLnBrk="0" hangingPunct="0"/>
              <a:r>
                <a:rPr lang="it-IT" sz="1600" b="1" dirty="0">
                  <a:solidFill>
                    <a:srgbClr val="000066"/>
                  </a:solidFill>
                  <a:latin typeface="Tahoma" charset="0"/>
                </a:rPr>
                <a:t>	</a:t>
              </a:r>
            </a:p>
            <a:p>
              <a:pPr eaLnBrk="0" hangingPunct="0"/>
              <a:r>
                <a:rPr lang="it-IT" sz="1800" b="1" dirty="0">
                  <a:solidFill>
                    <a:srgbClr val="000066"/>
                  </a:solidFill>
                  <a:latin typeface="Tahoma" charset="0"/>
                </a:rPr>
                <a:t>paracetamolo</a:t>
              </a:r>
              <a:r>
                <a:rPr lang="it-IT" sz="1600" b="1" dirty="0">
                  <a:solidFill>
                    <a:srgbClr val="000066"/>
                  </a:solidFill>
                  <a:latin typeface="Tahoma" charset="0"/>
                </a:rPr>
                <a:t>    10-15 mg/Kg </a:t>
              </a:r>
              <a:r>
                <a:rPr lang="it-IT" sz="1200" b="1" dirty="0">
                  <a:solidFill>
                    <a:srgbClr val="000066"/>
                  </a:solidFill>
                  <a:latin typeface="Tahoma" charset="0"/>
                </a:rPr>
                <a:t>par</a:t>
              </a:r>
              <a:r>
                <a:rPr lang="it-IT" sz="1600" b="1" dirty="0">
                  <a:solidFill>
                    <a:srgbClr val="000066"/>
                  </a:solidFill>
                  <a:latin typeface="Tahoma" charset="0"/>
                </a:rPr>
                <a:t>  ogni 6-8 ore       nessun effetto GE ed ematologico</a:t>
              </a:r>
            </a:p>
            <a:p>
              <a:pPr eaLnBrk="0" hangingPunct="0"/>
              <a:r>
                <a:rPr lang="it-IT" sz="1600" b="1" dirty="0">
                  <a:solidFill>
                    <a:srgbClr val="000066"/>
                  </a:solidFill>
                  <a:latin typeface="Tahoma" charset="0"/>
                </a:rPr>
                <a:t> </a:t>
              </a:r>
              <a:r>
                <a:rPr lang="it-IT" sz="1200" b="1" dirty="0">
                  <a:solidFill>
                    <a:srgbClr val="000066"/>
                  </a:solidFill>
                  <a:latin typeface="Tahoma" charset="0"/>
                </a:rPr>
                <a:t>+</a:t>
              </a:r>
              <a:r>
                <a:rPr lang="it-IT" sz="1600" b="1" dirty="0">
                  <a:solidFill>
                    <a:srgbClr val="000066"/>
                  </a:solidFill>
                  <a:latin typeface="Tahoma" charset="0"/>
                </a:rPr>
                <a:t> </a:t>
              </a:r>
              <a:r>
                <a:rPr lang="it-IT" sz="1800" b="1" dirty="0">
                  <a:solidFill>
                    <a:srgbClr val="000066"/>
                  </a:solidFill>
                  <a:latin typeface="Tahoma" charset="0"/>
                </a:rPr>
                <a:t>codeina</a:t>
              </a:r>
              <a:r>
                <a:rPr lang="it-IT" sz="1600" b="1" dirty="0">
                  <a:solidFill>
                    <a:srgbClr val="000066"/>
                  </a:solidFill>
                  <a:latin typeface="Tahoma" charset="0"/>
                </a:rPr>
                <a:t>	 0,6 mg/Kg </a:t>
              </a:r>
              <a:r>
                <a:rPr lang="it-IT" sz="1200" b="1" dirty="0" err="1">
                  <a:solidFill>
                    <a:srgbClr val="000066"/>
                  </a:solidFill>
                  <a:latin typeface="Tahoma" charset="0"/>
                </a:rPr>
                <a:t>cod</a:t>
              </a:r>
              <a:r>
                <a:rPr lang="it-IT" sz="1600" b="1" dirty="0">
                  <a:solidFill>
                    <a:srgbClr val="000066"/>
                  </a:solidFill>
                  <a:latin typeface="Tahoma" charset="0"/>
                </a:rPr>
                <a:t>			 ma non effetto antiflogistico</a:t>
              </a:r>
            </a:p>
            <a:p>
              <a:pPr eaLnBrk="0" hangingPunct="0"/>
              <a:endParaRPr lang="it-IT" sz="1600" b="1" dirty="0">
                <a:solidFill>
                  <a:srgbClr val="000066"/>
                </a:solidFill>
                <a:latin typeface="Tahoma" charset="0"/>
              </a:endParaRPr>
            </a:p>
            <a:p>
              <a:pPr eaLnBrk="0" hangingPunct="0"/>
              <a:r>
                <a:rPr lang="it-IT" sz="1800" b="1" dirty="0" err="1">
                  <a:solidFill>
                    <a:srgbClr val="000066"/>
                  </a:solidFill>
                  <a:latin typeface="Tahoma" charset="0"/>
                </a:rPr>
                <a:t>ibuprofen</a:t>
              </a:r>
              <a:r>
                <a:rPr lang="it-IT" sz="1600" b="1" dirty="0">
                  <a:solidFill>
                    <a:srgbClr val="000066"/>
                  </a:solidFill>
                  <a:latin typeface="Tahoma" charset="0"/>
                </a:rPr>
                <a:t>	 5-10 mg/Kg        ogni 6-8 ore       effetto antiflogistico ma può avere</a:t>
              </a:r>
            </a:p>
            <a:p>
              <a:pPr eaLnBrk="0" hangingPunct="0"/>
              <a:r>
                <a:rPr lang="it-IT" sz="1600" b="1" dirty="0">
                  <a:solidFill>
                    <a:srgbClr val="000066"/>
                  </a:solidFill>
                  <a:latin typeface="Tahoma" charset="0"/>
                </a:rPr>
                <a:t>		      per </a:t>
              </a:r>
              <a:r>
                <a:rPr lang="it-IT" sz="1600" b="1" dirty="0" err="1">
                  <a:solidFill>
                    <a:srgbClr val="000066"/>
                  </a:solidFill>
                  <a:latin typeface="Tahoma" charset="0"/>
                </a:rPr>
                <a:t>os</a:t>
              </a:r>
              <a:r>
                <a:rPr lang="it-IT" sz="1600" b="1" dirty="0">
                  <a:solidFill>
                    <a:srgbClr val="000066"/>
                  </a:solidFill>
                  <a:latin typeface="Tahoma" charset="0"/>
                </a:rPr>
                <a:t> 			 effetti GE ed ematologici</a:t>
              </a:r>
            </a:p>
            <a:p>
              <a:pPr eaLnBrk="0" hangingPunct="0"/>
              <a:endParaRPr lang="it-IT" sz="1800" b="1" dirty="0">
                <a:solidFill>
                  <a:srgbClr val="000066"/>
                </a:solidFill>
                <a:latin typeface="Tahoma" charset="0"/>
              </a:endParaRPr>
            </a:p>
            <a:p>
              <a:pPr eaLnBrk="0" hangingPunct="0"/>
              <a:r>
                <a:rPr lang="it-IT" sz="1800" b="1" dirty="0" err="1">
                  <a:solidFill>
                    <a:srgbClr val="000066"/>
                  </a:solidFill>
                  <a:latin typeface="Tahoma" charset="0"/>
                </a:rPr>
                <a:t>naprossene</a:t>
              </a:r>
              <a:r>
                <a:rPr lang="it-IT" sz="1600" b="1" dirty="0">
                  <a:solidFill>
                    <a:srgbClr val="000066"/>
                  </a:solidFill>
                  <a:latin typeface="Tahoma" charset="0"/>
                </a:rPr>
                <a:t>	 5 mg/Kg              ogni 8-12 ore    effetto antiflogistico ma può avere</a:t>
              </a:r>
            </a:p>
            <a:p>
              <a:pPr eaLnBrk="0" hangingPunct="0"/>
              <a:r>
                <a:rPr lang="it-IT" sz="1600" b="1" dirty="0">
                  <a:solidFill>
                    <a:srgbClr val="000066"/>
                  </a:solidFill>
                  <a:latin typeface="Tahoma" charset="0"/>
                </a:rPr>
                <a:t>	              per </a:t>
              </a:r>
              <a:r>
                <a:rPr lang="it-IT" sz="1600" b="1" dirty="0" err="1">
                  <a:solidFill>
                    <a:srgbClr val="000066"/>
                  </a:solidFill>
                  <a:latin typeface="Tahoma" charset="0"/>
                </a:rPr>
                <a:t>os</a:t>
              </a:r>
              <a:r>
                <a:rPr lang="it-IT" sz="1600" b="1" dirty="0">
                  <a:solidFill>
                    <a:srgbClr val="000066"/>
                  </a:solidFill>
                  <a:latin typeface="Tahoma" charset="0"/>
                </a:rPr>
                <a:t> o rettale			   effetti GE ed ematologici</a:t>
              </a:r>
            </a:p>
            <a:p>
              <a:pPr eaLnBrk="0" hangingPunct="0"/>
              <a:endParaRPr lang="it-IT" sz="1600" b="1" dirty="0">
                <a:solidFill>
                  <a:srgbClr val="000066"/>
                </a:solidFill>
                <a:latin typeface="Tahoma" charset="0"/>
              </a:endParaRPr>
            </a:p>
            <a:p>
              <a:pPr eaLnBrk="0" hangingPunct="0"/>
              <a:r>
                <a:rPr lang="it-IT" sz="1800" b="1" dirty="0" err="1">
                  <a:solidFill>
                    <a:srgbClr val="000066"/>
                  </a:solidFill>
                  <a:latin typeface="Tahoma" charset="0"/>
                </a:rPr>
                <a:t>ketoralac</a:t>
              </a:r>
              <a:r>
                <a:rPr lang="it-IT" sz="1600" b="1" dirty="0">
                  <a:solidFill>
                    <a:srgbClr val="000066"/>
                  </a:solidFill>
                  <a:latin typeface="Tahoma" charset="0"/>
                </a:rPr>
                <a:t>	0,2- 0,5 mg/Kg     ogni 6 ore          effetto antiflogistico ma può avere</a:t>
              </a:r>
            </a:p>
            <a:p>
              <a:pPr eaLnBrk="0" hangingPunct="0"/>
              <a:r>
                <a:rPr lang="it-IT" sz="1600" b="1" dirty="0">
                  <a:solidFill>
                    <a:srgbClr val="000066"/>
                  </a:solidFill>
                  <a:latin typeface="Tahoma" charset="0"/>
                </a:rPr>
                <a:t> &gt; 12 aa		  per </a:t>
              </a:r>
              <a:r>
                <a:rPr lang="it-IT" sz="1600" b="1" dirty="0" err="1">
                  <a:solidFill>
                    <a:srgbClr val="000066"/>
                  </a:solidFill>
                  <a:latin typeface="Tahoma" charset="0"/>
                </a:rPr>
                <a:t>os</a:t>
              </a:r>
              <a:r>
                <a:rPr lang="it-IT" sz="1600" b="1" dirty="0">
                  <a:solidFill>
                    <a:srgbClr val="000066"/>
                  </a:solidFill>
                  <a:latin typeface="Tahoma" charset="0"/>
                </a:rPr>
                <a:t>				  effetti GE ed ematologici</a:t>
              </a:r>
            </a:p>
            <a:p>
              <a:pPr eaLnBrk="0" hangingPunct="0"/>
              <a:r>
                <a:rPr lang="it-IT" sz="1600" b="1" dirty="0">
                  <a:solidFill>
                    <a:srgbClr val="000066"/>
                  </a:solidFill>
                  <a:latin typeface="Tahoma" charset="0"/>
                </a:rPr>
                <a:t>			</a:t>
              </a:r>
            </a:p>
            <a:p>
              <a:pPr eaLnBrk="0" hangingPunct="0"/>
              <a:r>
                <a:rPr lang="it-IT" sz="1800" b="1" dirty="0" err="1">
                  <a:solidFill>
                    <a:srgbClr val="000066"/>
                  </a:solidFill>
                  <a:latin typeface="Tahoma" charset="0"/>
                </a:rPr>
                <a:t>ketoprofene</a:t>
              </a:r>
              <a:r>
                <a:rPr lang="it-IT" sz="1600" b="1" dirty="0">
                  <a:solidFill>
                    <a:srgbClr val="000066"/>
                  </a:solidFill>
                  <a:latin typeface="Tahoma" charset="0"/>
                </a:rPr>
                <a:t>	1-2 mg/kg	ogni 6-12 ore    effetto antiflogistico ma può avere</a:t>
              </a:r>
            </a:p>
            <a:p>
              <a:pPr eaLnBrk="0" hangingPunct="0"/>
              <a:r>
                <a:rPr lang="it-IT" sz="1600" b="1" dirty="0">
                  <a:solidFill>
                    <a:srgbClr val="000066"/>
                  </a:solidFill>
                  <a:latin typeface="Tahoma" charset="0"/>
                </a:rPr>
                <a:t>		 per </a:t>
              </a:r>
              <a:r>
                <a:rPr lang="it-IT" sz="1600" b="1" dirty="0" err="1">
                  <a:solidFill>
                    <a:srgbClr val="000066"/>
                  </a:solidFill>
                  <a:latin typeface="Tahoma" charset="0"/>
                </a:rPr>
                <a:t>os</a:t>
              </a:r>
              <a:r>
                <a:rPr lang="it-IT" sz="1600" b="1" dirty="0">
                  <a:solidFill>
                    <a:srgbClr val="000066"/>
                  </a:solidFill>
                  <a:latin typeface="Tahoma" charset="0"/>
                </a:rPr>
                <a:t>, rettale			  effetti GE ed ematologici</a:t>
              </a:r>
            </a:p>
            <a:p>
              <a:pPr eaLnBrk="0" hangingPunct="0"/>
              <a:r>
                <a:rPr lang="it-IT" sz="1600" b="1" dirty="0">
                  <a:solidFill>
                    <a:srgbClr val="000066"/>
                  </a:solidFill>
                  <a:latin typeface="Tahoma" charset="0"/>
                </a:rPr>
                <a:t>	              </a:t>
              </a:r>
              <a:r>
                <a:rPr lang="it-IT" sz="1400" b="1" dirty="0" err="1">
                  <a:solidFill>
                    <a:srgbClr val="000066"/>
                  </a:solidFill>
                  <a:latin typeface="Tahoma" charset="0"/>
                </a:rPr>
                <a:t>max</a:t>
              </a:r>
              <a:r>
                <a:rPr lang="it-IT" sz="1400" b="1" dirty="0">
                  <a:solidFill>
                    <a:srgbClr val="000066"/>
                  </a:solidFill>
                  <a:latin typeface="Tahoma" charset="0"/>
                </a:rPr>
                <a:t> 4 mg/Kg/die</a:t>
              </a:r>
              <a:endParaRPr lang="it-IT" sz="1600" b="1" dirty="0">
                <a:solidFill>
                  <a:srgbClr val="000066"/>
                </a:solidFill>
                <a:latin typeface="Tahoma" charset="0"/>
              </a:endParaRPr>
            </a:p>
            <a:p>
              <a:pPr eaLnBrk="0" hangingPunct="0"/>
              <a:endParaRPr lang="it-IT" sz="1600" b="1" dirty="0">
                <a:solidFill>
                  <a:srgbClr val="000066"/>
                </a:solidFill>
                <a:latin typeface="Tahoma" charset="0"/>
              </a:endParaRPr>
            </a:p>
          </p:txBody>
        </p:sp>
        <p:sp>
          <p:nvSpPr>
            <p:cNvPr id="14341" name="Line 7"/>
            <p:cNvSpPr>
              <a:spLocks noChangeShapeType="1"/>
            </p:cNvSpPr>
            <p:nvPr/>
          </p:nvSpPr>
          <p:spPr bwMode="auto">
            <a:xfrm>
              <a:off x="96" y="960"/>
              <a:ext cx="5520"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4342" name="Line 8"/>
            <p:cNvSpPr>
              <a:spLocks noChangeShapeType="1"/>
            </p:cNvSpPr>
            <p:nvPr/>
          </p:nvSpPr>
          <p:spPr bwMode="auto">
            <a:xfrm>
              <a:off x="96" y="1525"/>
              <a:ext cx="5520"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4343" name="Line 9"/>
            <p:cNvSpPr>
              <a:spLocks noChangeShapeType="1"/>
            </p:cNvSpPr>
            <p:nvPr/>
          </p:nvSpPr>
          <p:spPr bwMode="auto">
            <a:xfrm>
              <a:off x="96" y="1979"/>
              <a:ext cx="5520"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4344" name="Line 10"/>
            <p:cNvSpPr>
              <a:spLocks noChangeShapeType="1"/>
            </p:cNvSpPr>
            <p:nvPr/>
          </p:nvSpPr>
          <p:spPr bwMode="auto">
            <a:xfrm>
              <a:off x="96" y="2478"/>
              <a:ext cx="5520"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4345" name="Line 11"/>
            <p:cNvSpPr>
              <a:spLocks noChangeShapeType="1"/>
            </p:cNvSpPr>
            <p:nvPr/>
          </p:nvSpPr>
          <p:spPr bwMode="auto">
            <a:xfrm>
              <a:off x="96" y="2976"/>
              <a:ext cx="5520"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4346" name="Line 12"/>
            <p:cNvSpPr>
              <a:spLocks noChangeShapeType="1"/>
            </p:cNvSpPr>
            <p:nvPr/>
          </p:nvSpPr>
          <p:spPr bwMode="auto">
            <a:xfrm>
              <a:off x="96" y="3456"/>
              <a:ext cx="5520"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4347" name="Line 13"/>
            <p:cNvSpPr>
              <a:spLocks noChangeShapeType="1"/>
            </p:cNvSpPr>
            <p:nvPr/>
          </p:nvSpPr>
          <p:spPr bwMode="auto">
            <a:xfrm>
              <a:off x="985" y="765"/>
              <a:ext cx="4" cy="343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4348" name="Line 14"/>
            <p:cNvSpPr>
              <a:spLocks noChangeShapeType="1"/>
            </p:cNvSpPr>
            <p:nvPr/>
          </p:nvSpPr>
          <p:spPr bwMode="auto">
            <a:xfrm flipH="1">
              <a:off x="1993" y="720"/>
              <a:ext cx="14" cy="343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4349" name="Line 15"/>
            <p:cNvSpPr>
              <a:spLocks noChangeShapeType="1"/>
            </p:cNvSpPr>
            <p:nvPr/>
          </p:nvSpPr>
          <p:spPr bwMode="auto">
            <a:xfrm>
              <a:off x="2880" y="708"/>
              <a:ext cx="0" cy="3493"/>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4350" name="Line 16"/>
            <p:cNvSpPr>
              <a:spLocks noChangeShapeType="1"/>
            </p:cNvSpPr>
            <p:nvPr/>
          </p:nvSpPr>
          <p:spPr bwMode="auto">
            <a:xfrm>
              <a:off x="96" y="4065"/>
              <a:ext cx="5520"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grpSp>
    </p:spTree>
    <p:extLst>
      <p:ext uri="{BB962C8B-B14F-4D97-AF65-F5344CB8AC3E}">
        <p14:creationId xmlns:p14="http://schemas.microsoft.com/office/powerpoint/2010/main" val="2241356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13"/>
                                        </p:tgtEl>
                                        <p:attrNameLst>
                                          <p:attrName>style.visibility</p:attrName>
                                        </p:attrNameLst>
                                      </p:cBhvr>
                                      <p:to>
                                        <p:strVal val="visible"/>
                                      </p:to>
                                    </p:set>
                                    <p:animEffect transition="in" filter="dissolve">
                                      <p:cBhvr>
                                        <p:cTn id="7" dur="500"/>
                                        <p:tgtEl>
                                          <p:spTgt spid="4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600075" y="2362200"/>
            <a:ext cx="804579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buFontTx/>
              <a:buChar char="•"/>
            </a:pPr>
            <a:r>
              <a:rPr lang="it-IT" sz="2400" b="1">
                <a:solidFill>
                  <a:srgbClr val="000066"/>
                </a:solidFill>
                <a:latin typeface="Tahoma" charset="0"/>
              </a:rPr>
              <a:t> possono essere usati da soli o in associazione con </a:t>
            </a:r>
          </a:p>
          <a:p>
            <a:pPr eaLnBrk="0" hangingPunct="0"/>
            <a:r>
              <a:rPr lang="it-IT" sz="2400" b="1">
                <a:solidFill>
                  <a:srgbClr val="000066"/>
                </a:solidFill>
                <a:latin typeface="Tahoma" charset="0"/>
              </a:rPr>
              <a:t>	altri farmaci analgesici</a:t>
            </a:r>
          </a:p>
          <a:p>
            <a:pPr eaLnBrk="0" hangingPunct="0">
              <a:buFontTx/>
              <a:buChar char="•"/>
            </a:pPr>
            <a:r>
              <a:rPr lang="it-IT" sz="2400" b="1">
                <a:solidFill>
                  <a:srgbClr val="000066"/>
                </a:solidFill>
                <a:latin typeface="Tahoma" charset="0"/>
              </a:rPr>
              <a:t> presentano un effetto “tetto”</a:t>
            </a:r>
          </a:p>
          <a:p>
            <a:pPr eaLnBrk="0" hangingPunct="0">
              <a:buFontTx/>
              <a:buChar char="•"/>
            </a:pPr>
            <a:r>
              <a:rPr lang="it-IT" sz="2400" b="1">
                <a:solidFill>
                  <a:srgbClr val="000066"/>
                </a:solidFill>
                <a:latin typeface="Tahoma" charset="0"/>
              </a:rPr>
              <a:t> devono essere somministrati ad orario fisso</a:t>
            </a:r>
          </a:p>
          <a:p>
            <a:pPr eaLnBrk="0" hangingPunct="0">
              <a:buFontTx/>
              <a:buChar char="•"/>
            </a:pPr>
            <a:r>
              <a:rPr lang="it-IT" sz="2400" b="1">
                <a:solidFill>
                  <a:srgbClr val="000066"/>
                </a:solidFill>
                <a:latin typeface="Tahoma" charset="0"/>
              </a:rPr>
              <a:t> controllano anche la febbre</a:t>
            </a:r>
          </a:p>
          <a:p>
            <a:pPr eaLnBrk="0" hangingPunct="0">
              <a:buFontTx/>
              <a:buChar char="•"/>
            </a:pPr>
            <a:r>
              <a:rPr lang="it-IT" sz="2400" b="1">
                <a:solidFill>
                  <a:srgbClr val="000066"/>
                </a:solidFill>
                <a:latin typeface="Tahoma" charset="0"/>
              </a:rPr>
              <a:t> devono essere monitorizzati gli effetti collaterali</a:t>
            </a:r>
          </a:p>
          <a:p>
            <a:pPr eaLnBrk="0" hangingPunct="0"/>
            <a:endParaRPr lang="it-IT" sz="2400" b="1">
              <a:solidFill>
                <a:srgbClr val="000066"/>
              </a:solidFill>
              <a:latin typeface="Tahoma" charset="0"/>
            </a:endParaRPr>
          </a:p>
        </p:txBody>
      </p:sp>
      <p:sp>
        <p:nvSpPr>
          <p:cNvPr id="16387" name="Text Box 6"/>
          <p:cNvSpPr txBox="1">
            <a:spLocks noChangeArrowheads="1"/>
          </p:cNvSpPr>
          <p:nvPr/>
        </p:nvSpPr>
        <p:spPr bwMode="auto">
          <a:xfrm>
            <a:off x="1731528" y="838201"/>
            <a:ext cx="6884667" cy="954107"/>
          </a:xfrm>
          <a:prstGeom prst="rect">
            <a:avLst/>
          </a:prstGeom>
          <a:solidFill>
            <a:schemeClr val="bg1"/>
          </a:solidFill>
          <a:ln w="28575">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it-IT" sz="2800" b="1">
                <a:solidFill>
                  <a:srgbClr val="000066"/>
                </a:solidFill>
                <a:latin typeface="Tahoma" charset="0"/>
              </a:rPr>
              <a:t>Caratteristiche dei farmaci analgesici </a:t>
            </a:r>
          </a:p>
          <a:p>
            <a:pPr algn="ctr" eaLnBrk="0" hangingPunct="0"/>
            <a:r>
              <a:rPr lang="it-IT" sz="2800" b="1">
                <a:solidFill>
                  <a:srgbClr val="000066"/>
                </a:solidFill>
                <a:latin typeface="Tahoma" charset="0"/>
              </a:rPr>
              <a:t>non oppioidi</a:t>
            </a:r>
          </a:p>
        </p:txBody>
      </p:sp>
    </p:spTree>
    <p:extLst>
      <p:ext uri="{BB962C8B-B14F-4D97-AF65-F5344CB8AC3E}">
        <p14:creationId xmlns:p14="http://schemas.microsoft.com/office/powerpoint/2010/main" val="338813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Segnaposto contenuto 3" descr="morte bambino 1.jpg"/>
          <p:cNvPicPr>
            <a:picLocks noGrp="1" noChangeAspect="1"/>
          </p:cNvPicPr>
          <p:nvPr>
            <p:ph idx="1"/>
          </p:nvPr>
        </p:nvPicPr>
        <p:blipFill>
          <a:blip r:embed="rId2">
            <a:extLst>
              <a:ext uri="{28A0092B-C50C-407E-A947-70E740481C1C}">
                <a14:useLocalDpi xmlns:a14="http://schemas.microsoft.com/office/drawing/2010/main" val="0"/>
              </a:ext>
            </a:extLst>
          </a:blip>
          <a:srcRect t="1035" b="1474"/>
          <a:stretch>
            <a:fillRect/>
          </a:stretch>
        </p:blipFill>
        <p:spPr>
          <a:xfrm rot="5400000">
            <a:off x="1840409" y="-1840409"/>
            <a:ext cx="6858000" cy="10538818"/>
          </a:xfrm>
        </p:spPr>
      </p:pic>
    </p:spTree>
    <p:extLst>
      <p:ext uri="{BB962C8B-B14F-4D97-AF65-F5344CB8AC3E}">
        <p14:creationId xmlns:p14="http://schemas.microsoft.com/office/powerpoint/2010/main" val="2493835535"/>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027"/>
          <p:cNvSpPr txBox="1">
            <a:spLocks noChangeArrowheads="1"/>
          </p:cNvSpPr>
          <p:nvPr/>
        </p:nvSpPr>
        <p:spPr bwMode="auto">
          <a:xfrm>
            <a:off x="3980657" y="304800"/>
            <a:ext cx="2052440" cy="523220"/>
          </a:xfrm>
          <a:prstGeom prst="rect">
            <a:avLst/>
          </a:prstGeom>
          <a:solidFill>
            <a:schemeClr val="bg1"/>
          </a:solidFill>
          <a:ln w="9525">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it-IT" sz="2800" b="1">
                <a:solidFill>
                  <a:srgbClr val="000066"/>
                </a:solidFill>
                <a:latin typeface="Tahoma" charset="0"/>
                <a:cs typeface="Times New Roman" charset="0"/>
              </a:rPr>
              <a:t> MORFINA</a:t>
            </a:r>
          </a:p>
        </p:txBody>
      </p:sp>
      <p:sp>
        <p:nvSpPr>
          <p:cNvPr id="18435" name="Text Box 1028"/>
          <p:cNvSpPr txBox="1">
            <a:spLocks noChangeArrowheads="1"/>
          </p:cNvSpPr>
          <p:nvPr/>
        </p:nvSpPr>
        <p:spPr bwMode="auto">
          <a:xfrm>
            <a:off x="685801" y="1143001"/>
            <a:ext cx="8398603"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400" b="1">
                <a:solidFill>
                  <a:srgbClr val="000066"/>
                </a:solidFill>
                <a:latin typeface="Tahoma" charset="0"/>
                <a:cs typeface="Times New Roman" charset="0"/>
              </a:rPr>
              <a:t>Analgesico, anestetico a dose elevate</a:t>
            </a:r>
          </a:p>
          <a:p>
            <a:pPr eaLnBrk="0" hangingPunct="0"/>
            <a:r>
              <a:rPr lang="it-IT" sz="2400" b="1">
                <a:solidFill>
                  <a:srgbClr val="000066"/>
                </a:solidFill>
                <a:latin typeface="Tahoma" charset="0"/>
                <a:cs typeface="Times New Roman" charset="0"/>
              </a:rPr>
              <a:t>- idrosolubile  &lt; diffusione su SNC</a:t>
            </a:r>
          </a:p>
          <a:p>
            <a:pPr eaLnBrk="0" hangingPunct="0"/>
            <a:r>
              <a:rPr lang="it-IT" sz="2400" b="1">
                <a:solidFill>
                  <a:srgbClr val="000066"/>
                </a:solidFill>
                <a:latin typeface="Tahoma" charset="0"/>
                <a:cs typeface="Times New Roman" charset="0"/>
              </a:rPr>
              <a:t>-</a:t>
            </a:r>
            <a:r>
              <a:rPr lang="it-IT" sz="2400" b="1">
                <a:solidFill>
                  <a:srgbClr val="000066"/>
                </a:solidFill>
                <a:latin typeface="Times New Roman" charset="0"/>
                <a:cs typeface="Times New Roman" charset="0"/>
              </a:rPr>
              <a:t>  </a:t>
            </a:r>
            <a:r>
              <a:rPr lang="it-IT" sz="2400" b="1">
                <a:solidFill>
                  <a:srgbClr val="000066"/>
                </a:solidFill>
                <a:latin typeface="Tahoma" charset="0"/>
                <a:cs typeface="Times New Roman" charset="0"/>
              </a:rPr>
              <a:t>anche per os</a:t>
            </a:r>
          </a:p>
          <a:p>
            <a:pPr eaLnBrk="0" hangingPunct="0"/>
            <a:r>
              <a:rPr lang="it-IT" sz="2400" b="1">
                <a:solidFill>
                  <a:srgbClr val="000066"/>
                </a:solidFill>
                <a:latin typeface="Tahoma" charset="0"/>
                <a:cs typeface="Times New Roman" charset="0"/>
              </a:rPr>
              <a:t>-</a:t>
            </a:r>
            <a:r>
              <a:rPr lang="it-IT" sz="2400" b="1">
                <a:solidFill>
                  <a:srgbClr val="000066"/>
                </a:solidFill>
                <a:latin typeface="Times New Roman" charset="0"/>
                <a:cs typeface="Times New Roman" charset="0"/>
              </a:rPr>
              <a:t>  </a:t>
            </a:r>
            <a:r>
              <a:rPr lang="it-IT" sz="2400" b="1">
                <a:solidFill>
                  <a:srgbClr val="000066"/>
                </a:solidFill>
                <a:latin typeface="Tahoma" charset="0"/>
                <a:cs typeface="Times New Roman" charset="0"/>
              </a:rPr>
              <a:t>effetti collaterali: depressione respiratoria, nausea,</a:t>
            </a:r>
          </a:p>
          <a:p>
            <a:pPr eaLnBrk="0" hangingPunct="0"/>
            <a:r>
              <a:rPr lang="it-IT" sz="2400" b="1">
                <a:solidFill>
                  <a:srgbClr val="000066"/>
                </a:solidFill>
                <a:latin typeface="Tahoma" charset="0"/>
                <a:cs typeface="Times New Roman" charset="0"/>
              </a:rPr>
              <a:t>      vomito, &lt; peristalsi (costipazione), ritenzione</a:t>
            </a:r>
          </a:p>
          <a:p>
            <a:pPr eaLnBrk="0" hangingPunct="0"/>
            <a:r>
              <a:rPr lang="it-IT" sz="2400" b="1">
                <a:solidFill>
                  <a:srgbClr val="000066"/>
                </a:solidFill>
                <a:latin typeface="Tahoma" charset="0"/>
                <a:cs typeface="Times New Roman" charset="0"/>
              </a:rPr>
              <a:t>      urinaria, tolleranza e dipendenza</a:t>
            </a:r>
          </a:p>
          <a:p>
            <a:pPr eaLnBrk="0" hangingPunct="0"/>
            <a:r>
              <a:rPr lang="it-IT" sz="2400" b="1">
                <a:solidFill>
                  <a:srgbClr val="000066"/>
                </a:solidFill>
                <a:latin typeface="Tahoma" charset="0"/>
                <a:cs typeface="Times New Roman" charset="0"/>
              </a:rPr>
              <a:t>ev: 0,05 – 0,1 mg/kg azione immediata </a:t>
            </a:r>
          </a:p>
          <a:p>
            <a:pPr eaLnBrk="0" hangingPunct="0"/>
            <a:r>
              <a:rPr lang="it-IT" sz="2400" b="1">
                <a:solidFill>
                  <a:srgbClr val="000066"/>
                </a:solidFill>
                <a:latin typeface="Tahoma" charset="0"/>
                <a:cs typeface="Times New Roman" charset="0"/>
              </a:rPr>
              <a:t>	durata d’azione 2 - 3 ore</a:t>
            </a:r>
          </a:p>
          <a:p>
            <a:pPr eaLnBrk="0" hangingPunct="0"/>
            <a:r>
              <a:rPr lang="it-IT" sz="2400" b="1">
                <a:solidFill>
                  <a:srgbClr val="000066"/>
                </a:solidFill>
                <a:latin typeface="Tahoma" charset="0"/>
                <a:cs typeface="Times New Roman" charset="0"/>
              </a:rPr>
              <a:t>os: 0,1 - 0,2 mg/kg azione dopo 20 min</a:t>
            </a:r>
          </a:p>
          <a:p>
            <a:pPr eaLnBrk="0" hangingPunct="0"/>
            <a:r>
              <a:rPr lang="it-IT" sz="2400" b="1">
                <a:solidFill>
                  <a:srgbClr val="000066"/>
                </a:solidFill>
                <a:latin typeface="Tahoma" charset="0"/>
                <a:cs typeface="Times New Roman" charset="0"/>
              </a:rPr>
              <a:t>	durata d’azione 4 ore</a:t>
            </a:r>
          </a:p>
          <a:p>
            <a:pPr eaLnBrk="0" hangingPunct="0"/>
            <a:endParaRPr lang="it-IT" sz="2400" b="1">
              <a:solidFill>
                <a:srgbClr val="000066"/>
              </a:solidFill>
              <a:latin typeface="Tahoma" charset="0"/>
              <a:cs typeface="Times New Roman" charset="0"/>
            </a:endParaRPr>
          </a:p>
          <a:p>
            <a:pPr eaLnBrk="0" hangingPunct="0"/>
            <a:r>
              <a:rPr lang="it-IT" sz="2400" b="1">
                <a:solidFill>
                  <a:srgbClr val="000066"/>
                </a:solidFill>
                <a:latin typeface="Tahoma" charset="0"/>
                <a:cs typeface="Times New Roman" charset="0"/>
              </a:rPr>
              <a:t>non adatto per dolore da procedura per lunga durata</a:t>
            </a:r>
          </a:p>
          <a:p>
            <a:pPr eaLnBrk="0" hangingPunct="0"/>
            <a:r>
              <a:rPr lang="it-IT" sz="2400" b="1">
                <a:solidFill>
                  <a:srgbClr val="000066"/>
                </a:solidFill>
                <a:latin typeface="Tahoma" charset="0"/>
                <a:cs typeface="Times New Roman" charset="0"/>
              </a:rPr>
              <a:t>       d’azione (2 – 4 ore)</a:t>
            </a:r>
          </a:p>
          <a:p>
            <a:pPr eaLnBrk="0" hangingPunct="0"/>
            <a:endParaRPr lang="it-IT" sz="2400" b="1">
              <a:latin typeface="Tahoma" charset="0"/>
            </a:endParaRPr>
          </a:p>
        </p:txBody>
      </p:sp>
    </p:spTree>
    <p:extLst>
      <p:ext uri="{BB962C8B-B14F-4D97-AF65-F5344CB8AC3E}">
        <p14:creationId xmlns:p14="http://schemas.microsoft.com/office/powerpoint/2010/main" val="12080302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342900" y="914400"/>
            <a:ext cx="7893844"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400" b="1">
                <a:solidFill>
                  <a:srgbClr val="000066"/>
                </a:solidFill>
                <a:latin typeface="Tahoma" charset="0"/>
                <a:cs typeface="Tahoma" charset="0"/>
              </a:rPr>
              <a:t> </a:t>
            </a:r>
            <a:r>
              <a:rPr lang="it-IT" sz="2200" b="1">
                <a:solidFill>
                  <a:srgbClr val="000066"/>
                </a:solidFill>
                <a:latin typeface="Tahoma" charset="0"/>
                <a:cs typeface="Tahoma" charset="0"/>
              </a:rPr>
              <a:t>attività inferiore del 10% rispetto a morfina</a:t>
            </a:r>
            <a:endParaRPr lang="it-IT" sz="2200" b="1">
              <a:solidFill>
                <a:srgbClr val="000066"/>
              </a:solidFill>
              <a:latin typeface="Times New Roman" charset="0"/>
              <a:cs typeface="Times New Roman" charset="0"/>
            </a:endParaRPr>
          </a:p>
          <a:p>
            <a:pPr eaLnBrk="0" hangingPunct="0">
              <a:buFontTx/>
              <a:buChar char="•"/>
            </a:pPr>
            <a:r>
              <a:rPr lang="it-IT" sz="2200" b="1">
                <a:solidFill>
                  <a:srgbClr val="000066"/>
                </a:solidFill>
                <a:latin typeface="Tahoma" charset="0"/>
                <a:cs typeface="Tahoma" charset="0"/>
              </a:rPr>
              <a:t> somministrato per os o per via rettale</a:t>
            </a:r>
            <a:endParaRPr lang="it-IT" sz="2200" b="1">
              <a:solidFill>
                <a:srgbClr val="000066"/>
              </a:solidFill>
              <a:latin typeface="Times New Roman" charset="0"/>
              <a:cs typeface="Times New Roman" charset="0"/>
            </a:endParaRPr>
          </a:p>
          <a:p>
            <a:pPr eaLnBrk="0" hangingPunct="0">
              <a:buFontTx/>
              <a:buChar char="•"/>
            </a:pPr>
            <a:r>
              <a:rPr lang="it-IT" sz="2200" b="1">
                <a:solidFill>
                  <a:srgbClr val="000066"/>
                </a:solidFill>
                <a:latin typeface="Tahoma" charset="0"/>
                <a:cs typeface="Tahoma" charset="0"/>
              </a:rPr>
              <a:t> dose: 0,5 – 1 mg/kg ogni 4-6 ore</a:t>
            </a:r>
            <a:endParaRPr lang="it-IT" sz="2200" b="1">
              <a:solidFill>
                <a:srgbClr val="000066"/>
              </a:solidFill>
              <a:latin typeface="Tahoma" charset="0"/>
            </a:endParaRPr>
          </a:p>
        </p:txBody>
      </p:sp>
      <p:sp>
        <p:nvSpPr>
          <p:cNvPr id="19459" name="Text Box 5"/>
          <p:cNvSpPr txBox="1">
            <a:spLocks noChangeArrowheads="1"/>
          </p:cNvSpPr>
          <p:nvPr/>
        </p:nvSpPr>
        <p:spPr bwMode="auto">
          <a:xfrm>
            <a:off x="3316117" y="252414"/>
            <a:ext cx="1890261" cy="523220"/>
          </a:xfrm>
          <a:prstGeom prst="rect">
            <a:avLst/>
          </a:prstGeom>
          <a:solidFill>
            <a:schemeClr val="bg1"/>
          </a:solidFill>
          <a:ln w="9525">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it-IT" sz="2800" b="1">
                <a:solidFill>
                  <a:srgbClr val="000066"/>
                </a:solidFill>
                <a:latin typeface="Tahoma" charset="0"/>
                <a:cs typeface="Tahoma" charset="0"/>
              </a:rPr>
              <a:t>CODEINA</a:t>
            </a:r>
          </a:p>
        </p:txBody>
      </p:sp>
      <p:grpSp>
        <p:nvGrpSpPr>
          <p:cNvPr id="19460" name="Group 6"/>
          <p:cNvGrpSpPr>
            <a:grpSpLocks/>
          </p:cNvGrpSpPr>
          <p:nvPr/>
        </p:nvGrpSpPr>
        <p:grpSpPr bwMode="auto">
          <a:xfrm>
            <a:off x="342900" y="2386014"/>
            <a:ext cx="7609881" cy="4097337"/>
            <a:chOff x="192" y="1503"/>
            <a:chExt cx="4261" cy="2581"/>
          </a:xfrm>
        </p:grpSpPr>
        <p:sp>
          <p:nvSpPr>
            <p:cNvPr id="19461" name="Text Box 7"/>
            <p:cNvSpPr txBox="1">
              <a:spLocks noChangeArrowheads="1"/>
            </p:cNvSpPr>
            <p:nvPr/>
          </p:nvSpPr>
          <p:spPr bwMode="auto">
            <a:xfrm>
              <a:off x="1753" y="1503"/>
              <a:ext cx="1404" cy="330"/>
            </a:xfrm>
            <a:prstGeom prst="rect">
              <a:avLst/>
            </a:prstGeom>
            <a:solidFill>
              <a:schemeClr val="bg1"/>
            </a:solidFill>
            <a:ln w="9525">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it-IT" sz="2800" b="1">
                  <a:solidFill>
                    <a:srgbClr val="000066"/>
                  </a:solidFill>
                  <a:latin typeface="Tahoma" charset="0"/>
                  <a:cs typeface="Times New Roman" charset="0"/>
                </a:rPr>
                <a:t>TRAMADOLO</a:t>
              </a:r>
            </a:p>
          </p:txBody>
        </p:sp>
        <p:sp>
          <p:nvSpPr>
            <p:cNvPr id="19462" name="Text Box 8"/>
            <p:cNvSpPr txBox="1">
              <a:spLocks noChangeArrowheads="1"/>
            </p:cNvSpPr>
            <p:nvPr/>
          </p:nvSpPr>
          <p:spPr bwMode="auto">
            <a:xfrm>
              <a:off x="192" y="1893"/>
              <a:ext cx="4261" cy="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200" b="1">
                  <a:solidFill>
                    <a:srgbClr val="000066"/>
                  </a:solidFill>
                  <a:latin typeface="Tahoma" charset="0"/>
                  <a:cs typeface="Times New Roman" charset="0"/>
                </a:rPr>
                <a:t>attività inferiore del 10% rispetto a morfina</a:t>
              </a:r>
            </a:p>
            <a:p>
              <a:pPr eaLnBrk="0" hangingPunct="0">
                <a:buFontTx/>
                <a:buChar char="•"/>
              </a:pPr>
              <a:r>
                <a:rPr lang="it-IT" sz="2200" b="1">
                  <a:solidFill>
                    <a:srgbClr val="000066"/>
                  </a:solidFill>
                  <a:latin typeface="Tahoma" charset="0"/>
                  <a:cs typeface="Times New Roman" charset="0"/>
                </a:rPr>
                <a:t> più debole di morfina </a:t>
              </a:r>
            </a:p>
            <a:p>
              <a:pPr eaLnBrk="0" hangingPunct="0">
                <a:buFontTx/>
                <a:buChar char="•"/>
              </a:pPr>
              <a:r>
                <a:rPr lang="it-IT" sz="2200" b="1">
                  <a:solidFill>
                    <a:srgbClr val="000066"/>
                  </a:solidFill>
                  <a:latin typeface="Tahoma" charset="0"/>
                  <a:cs typeface="Times New Roman" charset="0"/>
                </a:rPr>
                <a:t> stessi effetti collaterali di morfina</a:t>
              </a:r>
            </a:p>
            <a:p>
              <a:pPr eaLnBrk="0" hangingPunct="0">
                <a:buFontTx/>
                <a:buChar char="•"/>
              </a:pPr>
              <a:r>
                <a:rPr lang="it-IT" sz="2200" b="1">
                  <a:solidFill>
                    <a:srgbClr val="000066"/>
                  </a:solidFill>
                  <a:latin typeface="Tahoma" charset="0"/>
                  <a:cs typeface="Times New Roman" charset="0"/>
                </a:rPr>
                <a:t> minor effetto di depressione respiratoria</a:t>
              </a:r>
            </a:p>
            <a:p>
              <a:pPr eaLnBrk="0" hangingPunct="0">
                <a:buFontTx/>
                <a:buChar char="•"/>
              </a:pPr>
              <a:r>
                <a:rPr lang="it-IT" sz="2200" b="1">
                  <a:solidFill>
                    <a:srgbClr val="000066"/>
                  </a:solidFill>
                  <a:latin typeface="Tahoma" charset="0"/>
                  <a:cs typeface="Times New Roman" charset="0"/>
                </a:rPr>
                <a:t> maggior incidenza di convulsioni, possibile nausea, </a:t>
              </a:r>
            </a:p>
            <a:p>
              <a:pPr eaLnBrk="0" hangingPunct="0"/>
              <a:r>
                <a:rPr lang="it-IT" sz="2200" b="1">
                  <a:solidFill>
                    <a:srgbClr val="000066"/>
                  </a:solidFill>
                  <a:latin typeface="Tahoma" charset="0"/>
                  <a:cs typeface="Times New Roman" charset="0"/>
                </a:rPr>
                <a:t>         sudorazione e sedazione</a:t>
              </a:r>
            </a:p>
            <a:p>
              <a:pPr eaLnBrk="0" hangingPunct="0">
                <a:buFontTx/>
                <a:buChar char="•"/>
              </a:pPr>
              <a:r>
                <a:rPr lang="it-IT" sz="2200" b="1">
                  <a:solidFill>
                    <a:srgbClr val="000066"/>
                  </a:solidFill>
                  <a:latin typeface="Tahoma" charset="0"/>
                  <a:cs typeface="Times New Roman" charset="0"/>
                </a:rPr>
                <a:t> somministrato per os, rettale ed ev</a:t>
              </a:r>
            </a:p>
            <a:p>
              <a:pPr eaLnBrk="0" hangingPunct="0">
                <a:buFontTx/>
                <a:buChar char="•"/>
              </a:pPr>
              <a:r>
                <a:rPr lang="it-IT" sz="2200" b="1">
                  <a:solidFill>
                    <a:srgbClr val="000066"/>
                  </a:solidFill>
                  <a:latin typeface="Tahoma" charset="0"/>
                  <a:cs typeface="Times New Roman" charset="0"/>
                </a:rPr>
                <a:t> 1-2 mg/kg ogni 6-8 ore</a:t>
              </a:r>
            </a:p>
            <a:p>
              <a:pPr eaLnBrk="0" hangingPunct="0">
                <a:buFontTx/>
                <a:buChar char="•"/>
              </a:pPr>
              <a:r>
                <a:rPr lang="it-IT" sz="2200" b="1">
                  <a:solidFill>
                    <a:srgbClr val="000066"/>
                  </a:solidFill>
                  <a:latin typeface="Tahoma" charset="0"/>
                  <a:cs typeface="Times New Roman" charset="0"/>
                </a:rPr>
                <a:t> non per dolore da procedura</a:t>
              </a:r>
            </a:p>
            <a:p>
              <a:pPr eaLnBrk="0" hangingPunct="0"/>
              <a:endParaRPr lang="it-IT" sz="2200" b="1">
                <a:latin typeface="Tahoma" charset="0"/>
              </a:endParaRPr>
            </a:p>
          </p:txBody>
        </p:sp>
      </p:grpSp>
    </p:spTree>
    <p:extLst>
      <p:ext uri="{BB962C8B-B14F-4D97-AF65-F5344CB8AC3E}">
        <p14:creationId xmlns:p14="http://schemas.microsoft.com/office/powerpoint/2010/main" val="4140841802"/>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ChangeArrowheads="1"/>
          </p:cNvSpPr>
          <p:nvPr/>
        </p:nvSpPr>
        <p:spPr bwMode="auto">
          <a:xfrm>
            <a:off x="685800" y="2057400"/>
            <a:ext cx="90011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a:lnSpc>
                <a:spcPct val="80000"/>
              </a:lnSpc>
              <a:spcBef>
                <a:spcPct val="20000"/>
              </a:spcBef>
              <a:buFontTx/>
              <a:buChar char="•"/>
            </a:pPr>
            <a:r>
              <a:rPr lang="en-US" sz="2400" b="1">
                <a:solidFill>
                  <a:srgbClr val="000066"/>
                </a:solidFill>
                <a:latin typeface="Tahoma" charset="0"/>
              </a:rPr>
              <a:t>Rapido onset/offset </a:t>
            </a:r>
          </a:p>
          <a:p>
            <a:pPr marL="342900" indent="-342900">
              <a:lnSpc>
                <a:spcPct val="80000"/>
              </a:lnSpc>
              <a:spcBef>
                <a:spcPct val="20000"/>
              </a:spcBef>
              <a:buFontTx/>
              <a:buChar char="•"/>
            </a:pPr>
            <a:r>
              <a:rPr lang="en-US" sz="2400" b="1">
                <a:solidFill>
                  <a:srgbClr val="000066"/>
                </a:solidFill>
                <a:latin typeface="Tahoma" charset="0"/>
              </a:rPr>
              <a:t>Efficace per vie multiple</a:t>
            </a:r>
          </a:p>
          <a:p>
            <a:pPr marL="742950" lvl="1" indent="-285750">
              <a:lnSpc>
                <a:spcPct val="80000"/>
              </a:lnSpc>
              <a:spcBef>
                <a:spcPct val="20000"/>
              </a:spcBef>
              <a:buFontTx/>
              <a:buChar char="–"/>
            </a:pPr>
            <a:r>
              <a:rPr lang="en-US" sz="2400" b="1">
                <a:solidFill>
                  <a:srgbClr val="000066"/>
                </a:solidFill>
                <a:latin typeface="Tahoma" charset="0"/>
              </a:rPr>
              <a:t>Orale</a:t>
            </a:r>
          </a:p>
          <a:p>
            <a:pPr marL="742950" lvl="1" indent="-285750">
              <a:lnSpc>
                <a:spcPct val="80000"/>
              </a:lnSpc>
              <a:spcBef>
                <a:spcPct val="20000"/>
              </a:spcBef>
              <a:buFontTx/>
              <a:buChar char="–"/>
            </a:pPr>
            <a:r>
              <a:rPr lang="en-US" sz="2400" b="1">
                <a:solidFill>
                  <a:srgbClr val="000066"/>
                </a:solidFill>
                <a:latin typeface="Tahoma" charset="0"/>
              </a:rPr>
              <a:t>Rettale</a:t>
            </a:r>
          </a:p>
          <a:p>
            <a:pPr marL="742950" lvl="1" indent="-285750">
              <a:lnSpc>
                <a:spcPct val="80000"/>
              </a:lnSpc>
              <a:spcBef>
                <a:spcPct val="20000"/>
              </a:spcBef>
              <a:buFontTx/>
              <a:buChar char="–"/>
            </a:pPr>
            <a:r>
              <a:rPr lang="en-US" sz="2400" b="1">
                <a:solidFill>
                  <a:srgbClr val="000066"/>
                </a:solidFill>
                <a:latin typeface="Tahoma" charset="0"/>
              </a:rPr>
              <a:t>Intranasale/Transmucosa</a:t>
            </a:r>
          </a:p>
          <a:p>
            <a:pPr marL="742950" lvl="1" indent="-285750">
              <a:lnSpc>
                <a:spcPct val="80000"/>
              </a:lnSpc>
              <a:spcBef>
                <a:spcPct val="20000"/>
              </a:spcBef>
              <a:buFontTx/>
              <a:buChar char="–"/>
            </a:pPr>
            <a:r>
              <a:rPr lang="en-US" sz="2400" b="1">
                <a:solidFill>
                  <a:srgbClr val="000066"/>
                </a:solidFill>
                <a:latin typeface="Tahoma" charset="0"/>
              </a:rPr>
              <a:t>e.v.</a:t>
            </a:r>
          </a:p>
          <a:p>
            <a:pPr marL="342900" indent="-342900">
              <a:lnSpc>
                <a:spcPct val="80000"/>
              </a:lnSpc>
              <a:spcBef>
                <a:spcPct val="20000"/>
              </a:spcBef>
              <a:buFontTx/>
              <a:buChar char="•"/>
            </a:pPr>
            <a:r>
              <a:rPr lang="en-US" sz="2400" b="1">
                <a:solidFill>
                  <a:srgbClr val="000066"/>
                </a:solidFill>
                <a:latin typeface="Tahoma" charset="0"/>
              </a:rPr>
              <a:t>Combinare con N</a:t>
            </a:r>
            <a:r>
              <a:rPr lang="en-US" sz="2400" b="1" baseline="-25000">
                <a:solidFill>
                  <a:srgbClr val="000066"/>
                </a:solidFill>
                <a:latin typeface="Tahoma" charset="0"/>
              </a:rPr>
              <a:t>2</a:t>
            </a:r>
            <a:r>
              <a:rPr lang="en-US" sz="2400" b="1">
                <a:solidFill>
                  <a:srgbClr val="000066"/>
                </a:solidFill>
                <a:latin typeface="Tahoma" charset="0"/>
              </a:rPr>
              <a:t>O e/o oppiacei per le procedure dolorose</a:t>
            </a:r>
          </a:p>
          <a:p>
            <a:pPr marL="342900" indent="-342900">
              <a:lnSpc>
                <a:spcPct val="110000"/>
              </a:lnSpc>
              <a:spcBef>
                <a:spcPct val="20000"/>
              </a:spcBef>
              <a:buFontTx/>
              <a:buChar char="•"/>
            </a:pPr>
            <a:r>
              <a:rPr lang="en-US" sz="2400" b="1">
                <a:solidFill>
                  <a:srgbClr val="000066"/>
                </a:solidFill>
                <a:latin typeface="Tahoma" charset="0"/>
              </a:rPr>
              <a:t>Dose:	0.3-0.5 mg/kg PO, PR</a:t>
            </a:r>
          </a:p>
          <a:p>
            <a:pPr marL="342900" indent="-342900">
              <a:lnSpc>
                <a:spcPct val="75000"/>
              </a:lnSpc>
              <a:spcBef>
                <a:spcPct val="20000"/>
              </a:spcBef>
            </a:pPr>
            <a:r>
              <a:rPr lang="en-US" sz="2400" b="1">
                <a:solidFill>
                  <a:srgbClr val="000066"/>
                </a:solidFill>
                <a:latin typeface="Tahoma" charset="0"/>
              </a:rPr>
              <a:t>			0.05-0.1 mg/kg IV</a:t>
            </a:r>
          </a:p>
          <a:p>
            <a:pPr marL="342900" indent="-342900">
              <a:lnSpc>
                <a:spcPct val="75000"/>
              </a:lnSpc>
              <a:spcBef>
                <a:spcPct val="20000"/>
              </a:spcBef>
            </a:pPr>
            <a:r>
              <a:rPr lang="en-US" sz="2400" b="1">
                <a:solidFill>
                  <a:srgbClr val="000066"/>
                </a:solidFill>
                <a:latin typeface="Tahoma" charset="0"/>
              </a:rPr>
              <a:t>			0.2-0.4 mg/kg IN</a:t>
            </a:r>
          </a:p>
        </p:txBody>
      </p:sp>
      <p:sp>
        <p:nvSpPr>
          <p:cNvPr id="48131" name="Text Box 7"/>
          <p:cNvSpPr txBox="1">
            <a:spLocks noChangeArrowheads="1"/>
          </p:cNvSpPr>
          <p:nvPr/>
        </p:nvSpPr>
        <p:spPr bwMode="auto">
          <a:xfrm>
            <a:off x="526853" y="233364"/>
            <a:ext cx="8170250" cy="492443"/>
          </a:xfrm>
          <a:prstGeom prst="rect">
            <a:avLst/>
          </a:prstGeom>
          <a:solidFill>
            <a:schemeClr val="bg1"/>
          </a:solidFill>
          <a:ln w="28575">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it-IT" sz="2600" b="1">
                <a:solidFill>
                  <a:srgbClr val="000066"/>
                </a:solidFill>
              </a:rPr>
              <a:t>Farmaci per il trattamento del dolore da procedura</a:t>
            </a:r>
          </a:p>
        </p:txBody>
      </p:sp>
      <p:sp>
        <p:nvSpPr>
          <p:cNvPr id="48132" name="Text Box 13"/>
          <p:cNvSpPr txBox="1">
            <a:spLocks noChangeArrowheads="1"/>
          </p:cNvSpPr>
          <p:nvPr/>
        </p:nvSpPr>
        <p:spPr bwMode="auto">
          <a:xfrm>
            <a:off x="4730949" y="1143000"/>
            <a:ext cx="2408833" cy="584776"/>
          </a:xfrm>
          <a:prstGeom prst="rect">
            <a:avLst/>
          </a:prstGeom>
          <a:solidFill>
            <a:schemeClr val="bg1"/>
          </a:solidFill>
          <a:ln w="38100">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b="1">
                <a:solidFill>
                  <a:srgbClr val="000066"/>
                </a:solidFill>
                <a:latin typeface="Tahoma" charset="0"/>
              </a:rPr>
              <a:t>Midazolam</a:t>
            </a:r>
          </a:p>
        </p:txBody>
      </p:sp>
      <p:sp>
        <p:nvSpPr>
          <p:cNvPr id="48133" name="Text Box 14"/>
          <p:cNvSpPr txBox="1">
            <a:spLocks noChangeArrowheads="1"/>
          </p:cNvSpPr>
          <p:nvPr/>
        </p:nvSpPr>
        <p:spPr bwMode="auto">
          <a:xfrm>
            <a:off x="1885951" y="1143000"/>
            <a:ext cx="1799090" cy="584776"/>
          </a:xfrm>
          <a:prstGeom prst="rect">
            <a:avLst/>
          </a:prstGeom>
          <a:solidFill>
            <a:schemeClr val="bg1"/>
          </a:solidFill>
          <a:ln w="38100">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b="1">
                <a:solidFill>
                  <a:srgbClr val="000066"/>
                </a:solidFill>
                <a:latin typeface="Tahoma" charset="0"/>
              </a:rPr>
              <a:t>sedativi</a:t>
            </a:r>
          </a:p>
        </p:txBody>
      </p:sp>
      <p:sp>
        <p:nvSpPr>
          <p:cNvPr id="48134" name="Text Box 15"/>
          <p:cNvSpPr txBox="1">
            <a:spLocks noChangeArrowheads="1"/>
          </p:cNvSpPr>
          <p:nvPr/>
        </p:nvSpPr>
        <p:spPr bwMode="auto">
          <a:xfrm>
            <a:off x="4055865" y="1185864"/>
            <a:ext cx="520495" cy="5847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b="1">
                <a:solidFill>
                  <a:srgbClr val="000066"/>
                </a:solidFill>
                <a:latin typeface="Tahoma" charset="0"/>
              </a:rPr>
              <a:t>=</a:t>
            </a:r>
          </a:p>
        </p:txBody>
      </p:sp>
    </p:spTree>
    <p:extLst>
      <p:ext uri="{BB962C8B-B14F-4D97-AF65-F5344CB8AC3E}">
        <p14:creationId xmlns:p14="http://schemas.microsoft.com/office/powerpoint/2010/main" val="3875770994"/>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85725" y="438150"/>
            <a:ext cx="9217187" cy="71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endParaRPr lang="it-IT" sz="2400" b="1" dirty="0">
              <a:solidFill>
                <a:srgbClr val="000066"/>
              </a:solidFill>
              <a:latin typeface="Tahoma" charset="0"/>
              <a:cs typeface="Times New Roman" charset="0"/>
            </a:endParaRPr>
          </a:p>
          <a:p>
            <a:pPr eaLnBrk="0" hangingPunct="0"/>
            <a:r>
              <a:rPr lang="it-IT" sz="2400" b="1" dirty="0">
                <a:solidFill>
                  <a:srgbClr val="000066"/>
                </a:solidFill>
                <a:latin typeface="Tahoma" charset="0"/>
                <a:cs typeface="Times New Roman" charset="0"/>
              </a:rPr>
              <a:t>all’aumentare del dosaggio gli effetti sono:</a:t>
            </a:r>
          </a:p>
          <a:p>
            <a:pPr eaLnBrk="0" hangingPunct="0"/>
            <a:r>
              <a:rPr lang="it-IT" sz="2400" b="1" dirty="0">
                <a:solidFill>
                  <a:srgbClr val="000066"/>
                </a:solidFill>
                <a:latin typeface="Tahoma" charset="0"/>
                <a:cs typeface="Times New Roman" charset="0"/>
              </a:rPr>
              <a:t>- anticonvulsiva</a:t>
            </a:r>
          </a:p>
          <a:p>
            <a:pPr eaLnBrk="0" hangingPunct="0"/>
            <a:r>
              <a:rPr lang="it-IT" sz="2400" b="1" dirty="0">
                <a:solidFill>
                  <a:srgbClr val="000066"/>
                </a:solidFill>
                <a:latin typeface="Tahoma" charset="0"/>
                <a:cs typeface="Times New Roman" charset="0"/>
              </a:rPr>
              <a:t>- ansiolitico</a:t>
            </a:r>
          </a:p>
          <a:p>
            <a:pPr eaLnBrk="0" hangingPunct="0"/>
            <a:r>
              <a:rPr lang="it-IT" sz="2400" b="1" dirty="0">
                <a:solidFill>
                  <a:srgbClr val="000066"/>
                </a:solidFill>
                <a:latin typeface="Tahoma" charset="0"/>
                <a:cs typeface="Times New Roman" charset="0"/>
              </a:rPr>
              <a:t>- sedazione leggera</a:t>
            </a:r>
          </a:p>
          <a:p>
            <a:pPr eaLnBrk="0" hangingPunct="0"/>
            <a:r>
              <a:rPr lang="it-IT" sz="2400" b="1" dirty="0">
                <a:solidFill>
                  <a:srgbClr val="000066"/>
                </a:solidFill>
                <a:latin typeface="Tahoma" charset="0"/>
                <a:cs typeface="Times New Roman" charset="0"/>
              </a:rPr>
              <a:t>- riduzione dell’attenzione</a:t>
            </a:r>
          </a:p>
          <a:p>
            <a:pPr eaLnBrk="0" hangingPunct="0"/>
            <a:r>
              <a:rPr lang="it-IT" sz="2400" b="1" dirty="0">
                <a:solidFill>
                  <a:srgbClr val="000066"/>
                </a:solidFill>
                <a:latin typeface="Tahoma" charset="0"/>
                <a:cs typeface="Times New Roman" charset="0"/>
              </a:rPr>
              <a:t>- amnesia</a:t>
            </a:r>
          </a:p>
          <a:p>
            <a:pPr eaLnBrk="0" hangingPunct="0"/>
            <a:r>
              <a:rPr lang="it-IT" sz="2400" b="1" dirty="0">
                <a:solidFill>
                  <a:srgbClr val="000066"/>
                </a:solidFill>
                <a:latin typeface="Tahoma" charset="0"/>
                <a:cs typeface="Times New Roman" charset="0"/>
              </a:rPr>
              <a:t>- sedazione profonda</a:t>
            </a:r>
          </a:p>
          <a:p>
            <a:pPr eaLnBrk="0" hangingPunct="0"/>
            <a:r>
              <a:rPr lang="it-IT" sz="2400" b="1" dirty="0">
                <a:solidFill>
                  <a:srgbClr val="000066"/>
                </a:solidFill>
                <a:latin typeface="Tahoma" charset="0"/>
                <a:cs typeface="Times New Roman" charset="0"/>
              </a:rPr>
              <a:t>- rilassamento muscolare</a:t>
            </a:r>
          </a:p>
          <a:p>
            <a:pPr eaLnBrk="0" hangingPunct="0">
              <a:buFontTx/>
              <a:buChar char="-"/>
            </a:pPr>
            <a:r>
              <a:rPr lang="it-IT" sz="2400" b="1" dirty="0">
                <a:solidFill>
                  <a:srgbClr val="000066"/>
                </a:solidFill>
                <a:latin typeface="Tahoma" charset="0"/>
                <a:cs typeface="Times New Roman" charset="0"/>
              </a:rPr>
              <a:t> anestesia</a:t>
            </a:r>
          </a:p>
          <a:p>
            <a:pPr eaLnBrk="0" hangingPunct="0">
              <a:buFontTx/>
              <a:buChar char="-"/>
            </a:pPr>
            <a:endParaRPr lang="it-IT" sz="2400" b="1" dirty="0">
              <a:solidFill>
                <a:srgbClr val="000066"/>
              </a:solidFill>
              <a:latin typeface="Tahoma" charset="0"/>
              <a:cs typeface="Times New Roman" charset="0"/>
            </a:endParaRPr>
          </a:p>
          <a:p>
            <a:pPr eaLnBrk="0" hangingPunct="0"/>
            <a:r>
              <a:rPr lang="it-IT" sz="2400" b="1" dirty="0">
                <a:solidFill>
                  <a:srgbClr val="000066"/>
                </a:solidFill>
                <a:latin typeface="Tahoma" charset="0"/>
                <a:cs typeface="Times New Roman" charset="0"/>
              </a:rPr>
              <a:t>Dà depressione respiratoria solo ad alti dosaggi, specie </a:t>
            </a:r>
          </a:p>
          <a:p>
            <a:pPr eaLnBrk="0" hangingPunct="0"/>
            <a:r>
              <a:rPr lang="it-IT" sz="2400" b="1" dirty="0">
                <a:solidFill>
                  <a:srgbClr val="000066"/>
                </a:solidFill>
                <a:latin typeface="Tahoma" charset="0"/>
                <a:cs typeface="Times New Roman" charset="0"/>
              </a:rPr>
              <a:t>se associata ad altri farmaci con analoghi effetti (oppioidi)</a:t>
            </a:r>
          </a:p>
          <a:p>
            <a:pPr eaLnBrk="0" hangingPunct="0"/>
            <a:endParaRPr lang="it-IT" sz="2400" b="1" dirty="0">
              <a:solidFill>
                <a:srgbClr val="000066"/>
              </a:solidFill>
              <a:latin typeface="Tahoma" charset="0"/>
              <a:cs typeface="Times New Roman" charset="0"/>
            </a:endParaRPr>
          </a:p>
          <a:p>
            <a:pPr eaLnBrk="0" hangingPunct="0"/>
            <a:r>
              <a:rPr lang="it-IT" sz="2400" b="1" dirty="0">
                <a:solidFill>
                  <a:srgbClr val="000066"/>
                </a:solidFill>
                <a:latin typeface="Tahoma" charset="0"/>
                <a:cs typeface="Times New Roman" charset="0"/>
              </a:rPr>
              <a:t>Spesso somministrata con altri farmaci (COSEDAZIONE) </a:t>
            </a:r>
          </a:p>
          <a:p>
            <a:pPr eaLnBrk="0" hangingPunct="0"/>
            <a:r>
              <a:rPr lang="it-IT" sz="2400" b="1" dirty="0">
                <a:solidFill>
                  <a:srgbClr val="000066"/>
                </a:solidFill>
                <a:latin typeface="Tahoma" charset="0"/>
                <a:cs typeface="Times New Roman" charset="0"/>
              </a:rPr>
              <a:t>come </a:t>
            </a:r>
            <a:r>
              <a:rPr lang="it-IT" sz="2400" b="1" dirty="0" err="1">
                <a:solidFill>
                  <a:srgbClr val="000066"/>
                </a:solidFill>
                <a:latin typeface="Tahoma" charset="0"/>
                <a:cs typeface="Times New Roman" charset="0"/>
              </a:rPr>
              <a:t>Propofol</a:t>
            </a:r>
            <a:r>
              <a:rPr lang="it-IT" sz="2400" b="1" dirty="0">
                <a:solidFill>
                  <a:srgbClr val="000066"/>
                </a:solidFill>
                <a:latin typeface="Tahoma" charset="0"/>
                <a:cs typeface="Times New Roman" charset="0"/>
              </a:rPr>
              <a:t> o </a:t>
            </a:r>
            <a:r>
              <a:rPr lang="it-IT" sz="2400" b="1" dirty="0" err="1">
                <a:solidFill>
                  <a:srgbClr val="000066"/>
                </a:solidFill>
                <a:latin typeface="Tahoma" charset="0"/>
                <a:cs typeface="Times New Roman" charset="0"/>
              </a:rPr>
              <a:t>Ketamina</a:t>
            </a:r>
            <a:r>
              <a:rPr lang="it-IT" sz="2400" b="1" dirty="0">
                <a:solidFill>
                  <a:srgbClr val="000066"/>
                </a:solidFill>
                <a:latin typeface="Tahoma" charset="0"/>
                <a:cs typeface="Times New Roman" charset="0"/>
              </a:rPr>
              <a:t>, con possibilità di dosaggi </a:t>
            </a:r>
          </a:p>
          <a:p>
            <a:pPr eaLnBrk="0" hangingPunct="0"/>
            <a:r>
              <a:rPr lang="it-IT" sz="2400" b="1" dirty="0">
                <a:solidFill>
                  <a:srgbClr val="000066"/>
                </a:solidFill>
                <a:latin typeface="Tahoma" charset="0"/>
                <a:cs typeface="Times New Roman" charset="0"/>
              </a:rPr>
              <a:t>più bassi del singolo farmaco</a:t>
            </a:r>
          </a:p>
          <a:p>
            <a:pPr eaLnBrk="0" hangingPunct="0"/>
            <a:r>
              <a:rPr lang="it-IT" sz="2400" b="1" dirty="0">
                <a:solidFill>
                  <a:srgbClr val="000066"/>
                </a:solidFill>
                <a:latin typeface="Tahoma" charset="0"/>
                <a:cs typeface="Times New Roman" charset="0"/>
              </a:rPr>
              <a:t> </a:t>
            </a:r>
          </a:p>
          <a:p>
            <a:pPr eaLnBrk="0" hangingPunct="0"/>
            <a:endParaRPr lang="it-IT" sz="2400" b="1" dirty="0">
              <a:solidFill>
                <a:srgbClr val="000066"/>
              </a:solidFill>
              <a:latin typeface="Tahoma" charset="0"/>
            </a:endParaRPr>
          </a:p>
        </p:txBody>
      </p:sp>
      <p:sp>
        <p:nvSpPr>
          <p:cNvPr id="49155" name="Text Box 6"/>
          <p:cNvSpPr txBox="1">
            <a:spLocks noChangeArrowheads="1"/>
          </p:cNvSpPr>
          <p:nvPr/>
        </p:nvSpPr>
        <p:spPr bwMode="auto">
          <a:xfrm>
            <a:off x="3600451" y="228601"/>
            <a:ext cx="2130812" cy="523220"/>
          </a:xfrm>
          <a:prstGeom prst="rect">
            <a:avLst/>
          </a:prstGeom>
          <a:solidFill>
            <a:schemeClr val="bg1"/>
          </a:solidFill>
          <a:ln w="38100">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800" b="1">
                <a:solidFill>
                  <a:srgbClr val="000066"/>
                </a:solidFill>
                <a:latin typeface="Tahoma" charset="0"/>
              </a:rPr>
              <a:t>Midazolam</a:t>
            </a:r>
          </a:p>
        </p:txBody>
      </p:sp>
    </p:spTree>
    <p:extLst>
      <p:ext uri="{BB962C8B-B14F-4D97-AF65-F5344CB8AC3E}">
        <p14:creationId xmlns:p14="http://schemas.microsoft.com/office/powerpoint/2010/main" val="3239042653"/>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5"/>
          <p:cNvSpPr txBox="1">
            <a:spLocks noChangeArrowheads="1"/>
          </p:cNvSpPr>
          <p:nvPr/>
        </p:nvSpPr>
        <p:spPr bwMode="auto">
          <a:xfrm>
            <a:off x="257175" y="1574800"/>
            <a:ext cx="837050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buFontTx/>
              <a:buChar char="•"/>
            </a:pPr>
            <a:r>
              <a:rPr lang="it-IT" sz="2400" b="1">
                <a:solidFill>
                  <a:srgbClr val="000066"/>
                </a:solidFill>
                <a:latin typeface="Tahoma" charset="0"/>
                <a:cs typeface="Times New Roman" charset="0"/>
              </a:rPr>
              <a:t> analgesico e sedativo ipnotico</a:t>
            </a:r>
          </a:p>
          <a:p>
            <a:pPr eaLnBrk="0" hangingPunct="0"/>
            <a:endParaRPr lang="it-IT" sz="2400" b="1">
              <a:solidFill>
                <a:srgbClr val="000066"/>
              </a:solidFill>
              <a:latin typeface="Tahoma" charset="0"/>
              <a:cs typeface="Times New Roman" charset="0"/>
            </a:endParaRPr>
          </a:p>
          <a:p>
            <a:pPr eaLnBrk="0" hangingPunct="0">
              <a:buFontTx/>
              <a:buChar char="•"/>
            </a:pPr>
            <a:r>
              <a:rPr lang="it-IT" sz="2400" b="1">
                <a:solidFill>
                  <a:srgbClr val="000066"/>
                </a:solidFill>
                <a:latin typeface="Tahoma" charset="0"/>
              </a:rPr>
              <a:t> agisce con effetto dissociativo, creando uno stato</a:t>
            </a:r>
          </a:p>
          <a:p>
            <a:pPr eaLnBrk="0" hangingPunct="0"/>
            <a:r>
              <a:rPr lang="it-IT" sz="2400" b="1">
                <a:solidFill>
                  <a:srgbClr val="000066"/>
                </a:solidFill>
                <a:latin typeface="Tahoma" charset="0"/>
              </a:rPr>
              <a:t>     catalettico, caratterizzato da analgesia, sedazione </a:t>
            </a:r>
          </a:p>
          <a:p>
            <a:pPr eaLnBrk="0" hangingPunct="0"/>
            <a:r>
              <a:rPr lang="it-IT" sz="2400" b="1">
                <a:solidFill>
                  <a:srgbClr val="000066"/>
                </a:solidFill>
                <a:latin typeface="Tahoma" charset="0"/>
              </a:rPr>
              <a:t>     e amnesia </a:t>
            </a:r>
            <a:r>
              <a:rPr lang="it-IT" sz="2400" b="1">
                <a:solidFill>
                  <a:srgbClr val="000066"/>
                </a:solidFill>
                <a:latin typeface="Tahoma" charset="0"/>
                <a:cs typeface="Times New Roman" charset="0"/>
              </a:rPr>
              <a:t>permettendo di rispondere ai comandi, </a:t>
            </a:r>
          </a:p>
          <a:p>
            <a:pPr eaLnBrk="0" hangingPunct="0"/>
            <a:r>
              <a:rPr lang="it-IT" sz="2400" b="1">
                <a:solidFill>
                  <a:srgbClr val="000066"/>
                </a:solidFill>
                <a:latin typeface="Tahoma" charset="0"/>
                <a:cs typeface="Times New Roman" charset="0"/>
              </a:rPr>
              <a:t>     in respiro spontaneo con riflessi laringei intatti</a:t>
            </a:r>
          </a:p>
          <a:p>
            <a:pPr eaLnBrk="0" hangingPunct="0"/>
            <a:endParaRPr lang="it-IT" sz="2400" b="1">
              <a:solidFill>
                <a:srgbClr val="000066"/>
              </a:solidFill>
              <a:latin typeface="Tahoma" charset="0"/>
              <a:cs typeface="Times New Roman" charset="0"/>
            </a:endParaRPr>
          </a:p>
          <a:p>
            <a:pPr eaLnBrk="0" hangingPunct="0">
              <a:buFontTx/>
              <a:buChar char="•"/>
            </a:pPr>
            <a:r>
              <a:rPr lang="it-IT" sz="2400" b="1">
                <a:solidFill>
                  <a:srgbClr val="000066"/>
                </a:solidFill>
                <a:latin typeface="Tahoma" charset="0"/>
                <a:cs typeface="Times New Roman" charset="0"/>
              </a:rPr>
              <a:t> assorbimento per os e rettale imprevedibile per </a:t>
            </a:r>
          </a:p>
          <a:p>
            <a:pPr eaLnBrk="0" hangingPunct="0"/>
            <a:r>
              <a:rPr lang="it-IT" sz="2400" b="1">
                <a:solidFill>
                  <a:srgbClr val="000066"/>
                </a:solidFill>
                <a:latin typeface="Tahoma" charset="0"/>
                <a:cs typeface="Times New Roman" charset="0"/>
              </a:rPr>
              <a:t>    insorgenza e durata d’azione</a:t>
            </a:r>
            <a:r>
              <a:rPr lang="it-IT" sz="2400" b="1">
                <a:solidFill>
                  <a:srgbClr val="000066"/>
                </a:solidFill>
                <a:latin typeface="Tahoma" charset="0"/>
              </a:rPr>
              <a:t> </a:t>
            </a:r>
          </a:p>
        </p:txBody>
      </p:sp>
      <p:sp>
        <p:nvSpPr>
          <p:cNvPr id="52227" name="Text Box 6"/>
          <p:cNvSpPr txBox="1">
            <a:spLocks noChangeArrowheads="1"/>
          </p:cNvSpPr>
          <p:nvPr/>
        </p:nvSpPr>
        <p:spPr bwMode="auto">
          <a:xfrm>
            <a:off x="3514725" y="609600"/>
            <a:ext cx="2138000" cy="523220"/>
          </a:xfrm>
          <a:prstGeom prst="rect">
            <a:avLst/>
          </a:prstGeom>
          <a:solidFill>
            <a:schemeClr val="bg1"/>
          </a:solidFill>
          <a:ln w="9525">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800" b="1">
                <a:solidFill>
                  <a:srgbClr val="000066"/>
                </a:solidFill>
                <a:latin typeface="Tahoma" charset="0"/>
                <a:cs typeface="Times New Roman" charset="0"/>
              </a:rPr>
              <a:t>KETAMINA</a:t>
            </a:r>
          </a:p>
        </p:txBody>
      </p:sp>
    </p:spTree>
    <p:extLst>
      <p:ext uri="{BB962C8B-B14F-4D97-AF65-F5344CB8AC3E}">
        <p14:creationId xmlns:p14="http://schemas.microsoft.com/office/powerpoint/2010/main" val="928057799"/>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5"/>
          <p:cNvSpPr txBox="1">
            <a:spLocks noChangeArrowheads="1"/>
          </p:cNvSpPr>
          <p:nvPr/>
        </p:nvSpPr>
        <p:spPr bwMode="auto">
          <a:xfrm>
            <a:off x="-126802" y="990601"/>
            <a:ext cx="945703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400" b="1">
                <a:solidFill>
                  <a:srgbClr val="000066"/>
                </a:solidFill>
                <a:latin typeface="Tahoma" charset="0"/>
                <a:cs typeface="Times New Roman" charset="0"/>
              </a:rPr>
              <a:t> </a:t>
            </a:r>
            <a:r>
              <a:rPr lang="it-IT" sz="2400" b="1" u="sng">
                <a:solidFill>
                  <a:srgbClr val="000066"/>
                </a:solidFill>
                <a:latin typeface="Tahoma" charset="0"/>
                <a:cs typeface="Times New Roman" charset="0"/>
              </a:rPr>
              <a:t>Dose</a:t>
            </a:r>
            <a:r>
              <a:rPr lang="it-IT" sz="2400" b="1">
                <a:solidFill>
                  <a:srgbClr val="000066"/>
                </a:solidFill>
                <a:latin typeface="Tahoma" charset="0"/>
                <a:cs typeface="Times New Roman" charset="0"/>
              </a:rPr>
              <a:t>:</a:t>
            </a:r>
          </a:p>
          <a:p>
            <a:pPr eaLnBrk="0" hangingPunct="0"/>
            <a:r>
              <a:rPr lang="it-IT" sz="2400" b="1">
                <a:solidFill>
                  <a:srgbClr val="000066"/>
                </a:solidFill>
                <a:latin typeface="Tahoma" charset="0"/>
                <a:cs typeface="Times New Roman" charset="0"/>
              </a:rPr>
              <a:t>   0,25 - 1 mg/kg ev: insorgenza analgesia immediata (1 m’)</a:t>
            </a:r>
          </a:p>
          <a:p>
            <a:pPr eaLnBrk="0" hangingPunct="0"/>
            <a:r>
              <a:rPr lang="it-IT" sz="2400" b="1">
                <a:solidFill>
                  <a:srgbClr val="000066"/>
                </a:solidFill>
                <a:latin typeface="Tahoma" charset="0"/>
                <a:cs typeface="Times New Roman" charset="0"/>
              </a:rPr>
              <a:t>                                   e durata d’azione di circa 1 ora</a:t>
            </a:r>
          </a:p>
          <a:p>
            <a:pPr eaLnBrk="0" hangingPunct="0"/>
            <a:r>
              <a:rPr lang="it-IT" sz="2400" b="1">
                <a:solidFill>
                  <a:srgbClr val="000066"/>
                </a:solidFill>
                <a:latin typeface="Tahoma" charset="0"/>
                <a:cs typeface="Times New Roman" charset="0"/>
              </a:rPr>
              <a:t>   3 - 7 mg/kg im:   insorgenza analgesia in 3-5 m’ e durata </a:t>
            </a:r>
          </a:p>
          <a:p>
            <a:pPr eaLnBrk="0" hangingPunct="0"/>
            <a:r>
              <a:rPr lang="it-IT" sz="2400" b="1">
                <a:solidFill>
                  <a:srgbClr val="000066"/>
                </a:solidFill>
                <a:latin typeface="Tahoma" charset="0"/>
                <a:cs typeface="Times New Roman" charset="0"/>
              </a:rPr>
              <a:t>                                   d’azione di </a:t>
            </a:r>
            <a:r>
              <a:rPr lang="it-IT" sz="2400" b="1">
                <a:solidFill>
                  <a:srgbClr val="000066"/>
                </a:solidFill>
                <a:latin typeface="Tahoma" charset="0"/>
              </a:rPr>
              <a:t>circa</a:t>
            </a:r>
            <a:r>
              <a:rPr lang="it-IT" sz="2400">
                <a:latin typeface="Tahoma" charset="0"/>
              </a:rPr>
              <a:t> </a:t>
            </a:r>
            <a:r>
              <a:rPr lang="it-IT" sz="2400" b="1">
                <a:solidFill>
                  <a:srgbClr val="000066"/>
                </a:solidFill>
                <a:latin typeface="Tahoma" charset="0"/>
                <a:cs typeface="Times New Roman" charset="0"/>
              </a:rPr>
              <a:t>2 ore</a:t>
            </a:r>
          </a:p>
          <a:p>
            <a:pPr eaLnBrk="0" hangingPunct="0"/>
            <a:r>
              <a:rPr lang="it-IT" sz="2400" b="1">
                <a:solidFill>
                  <a:srgbClr val="000066"/>
                </a:solidFill>
                <a:latin typeface="Tahoma" charset="0"/>
                <a:cs typeface="Times New Roman" charset="0"/>
              </a:rPr>
              <a:t>   6 - 10 mg/kg os   30 minuti prima della procedura</a:t>
            </a:r>
          </a:p>
        </p:txBody>
      </p:sp>
      <p:sp>
        <p:nvSpPr>
          <p:cNvPr id="53251" name="Text Box 6"/>
          <p:cNvSpPr txBox="1">
            <a:spLocks noChangeArrowheads="1"/>
          </p:cNvSpPr>
          <p:nvPr/>
        </p:nvSpPr>
        <p:spPr bwMode="auto">
          <a:xfrm>
            <a:off x="3686175" y="304800"/>
            <a:ext cx="2138000" cy="523220"/>
          </a:xfrm>
          <a:prstGeom prst="rect">
            <a:avLst/>
          </a:prstGeom>
          <a:solidFill>
            <a:schemeClr val="bg1"/>
          </a:solidFill>
          <a:ln w="9525">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800" b="1">
                <a:solidFill>
                  <a:srgbClr val="000066"/>
                </a:solidFill>
                <a:latin typeface="Tahoma" charset="0"/>
                <a:cs typeface="Times New Roman" charset="0"/>
              </a:rPr>
              <a:t>KETAMINA</a:t>
            </a:r>
          </a:p>
        </p:txBody>
      </p:sp>
      <p:sp>
        <p:nvSpPr>
          <p:cNvPr id="53252" name="Text Box 7"/>
          <p:cNvSpPr txBox="1">
            <a:spLocks noChangeArrowheads="1"/>
          </p:cNvSpPr>
          <p:nvPr/>
        </p:nvSpPr>
        <p:spPr bwMode="auto">
          <a:xfrm>
            <a:off x="342901" y="3505200"/>
            <a:ext cx="8766342"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400" b="1" u="sng">
                <a:solidFill>
                  <a:srgbClr val="000066"/>
                </a:solidFill>
                <a:latin typeface="Tahoma" charset="0"/>
                <a:cs typeface="Times New Roman" charset="0"/>
              </a:rPr>
              <a:t>Effetti collaterali</a:t>
            </a:r>
            <a:r>
              <a:rPr lang="it-IT" sz="2400" b="1">
                <a:solidFill>
                  <a:srgbClr val="000066"/>
                </a:solidFill>
                <a:latin typeface="Tahoma" charset="0"/>
                <a:cs typeface="Times New Roman" charset="0"/>
              </a:rPr>
              <a:t>:  </a:t>
            </a:r>
          </a:p>
          <a:p>
            <a:pPr eaLnBrk="0" hangingPunct="0">
              <a:buFontTx/>
              <a:buChar char="•"/>
            </a:pPr>
            <a:r>
              <a:rPr lang="it-IT" sz="2400" b="1">
                <a:solidFill>
                  <a:srgbClr val="000066"/>
                </a:solidFill>
                <a:latin typeface="Tahoma" charset="0"/>
                <a:cs typeface="Times New Roman" charset="0"/>
              </a:rPr>
              <a:t> &gt;&gt; secrezioni</a:t>
            </a:r>
          </a:p>
          <a:p>
            <a:pPr eaLnBrk="0" hangingPunct="0">
              <a:buFontTx/>
              <a:buChar char="•"/>
            </a:pPr>
            <a:r>
              <a:rPr lang="it-IT" sz="2400" b="1">
                <a:solidFill>
                  <a:srgbClr val="000066"/>
                </a:solidFill>
                <a:latin typeface="Tahoma" charset="0"/>
                <a:cs typeface="Times New Roman" charset="0"/>
              </a:rPr>
              <a:t> depressione respiratoria (per infusione rapida)</a:t>
            </a:r>
          </a:p>
          <a:p>
            <a:pPr eaLnBrk="0" hangingPunct="0">
              <a:buFontTx/>
              <a:buChar char="•"/>
            </a:pPr>
            <a:r>
              <a:rPr lang="it-IT" sz="2400" b="1">
                <a:solidFill>
                  <a:srgbClr val="000066"/>
                </a:solidFill>
                <a:latin typeface="Tahoma" charset="0"/>
                <a:cs typeface="Times New Roman" charset="0"/>
              </a:rPr>
              <a:t> nausea, vomito</a:t>
            </a:r>
          </a:p>
          <a:p>
            <a:pPr eaLnBrk="0" hangingPunct="0">
              <a:buFontTx/>
              <a:buChar char="•"/>
            </a:pPr>
            <a:r>
              <a:rPr lang="it-IT" sz="2400" b="1">
                <a:solidFill>
                  <a:srgbClr val="000066"/>
                </a:solidFill>
                <a:latin typeface="Tahoma" charset="0"/>
                <a:cs typeface="Times New Roman" charset="0"/>
              </a:rPr>
              <a:t> non ha effetti sul circolo, anzi &gt; PA </a:t>
            </a:r>
          </a:p>
          <a:p>
            <a:pPr eaLnBrk="0" hangingPunct="0">
              <a:buFontTx/>
              <a:buChar char="•"/>
            </a:pPr>
            <a:r>
              <a:rPr lang="it-IT" sz="2400" b="1">
                <a:solidFill>
                  <a:srgbClr val="000066"/>
                </a:solidFill>
                <a:latin typeface="Tahoma" charset="0"/>
                <a:cs typeface="Times New Roman" charset="0"/>
              </a:rPr>
              <a:t> allucinazioni anche tardive (24 ore)  dose correlate e </a:t>
            </a:r>
          </a:p>
          <a:p>
            <a:pPr eaLnBrk="0" hangingPunct="0"/>
            <a:r>
              <a:rPr lang="it-IT" sz="2400" b="1">
                <a:solidFill>
                  <a:srgbClr val="000066"/>
                </a:solidFill>
                <a:latin typeface="Tahoma" charset="0"/>
                <a:cs typeface="Times New Roman" charset="0"/>
              </a:rPr>
              <a:t>     prevenute da BZP </a:t>
            </a:r>
            <a:r>
              <a:rPr lang="it-IT" sz="2000" b="1">
                <a:solidFill>
                  <a:srgbClr val="000066"/>
                </a:solidFill>
                <a:latin typeface="Tahoma" charset="0"/>
                <a:cs typeface="Times New Roman" charset="0"/>
              </a:rPr>
              <a:t>(5% tra 4-5 anni, nel 30% tra gli adulti):</a:t>
            </a:r>
          </a:p>
          <a:p>
            <a:pPr eaLnBrk="0" hangingPunct="0"/>
            <a:r>
              <a:rPr lang="it-IT" sz="2000" b="1">
                <a:solidFill>
                  <a:srgbClr val="000066"/>
                </a:solidFill>
                <a:latin typeface="Tahoma" charset="0"/>
                <a:cs typeface="Times New Roman" charset="0"/>
              </a:rPr>
              <a:t>      </a:t>
            </a:r>
            <a:r>
              <a:rPr lang="it-IT" sz="2400" b="1">
                <a:solidFill>
                  <a:srgbClr val="000066"/>
                </a:solidFill>
                <a:latin typeface="Tahoma" charset="0"/>
                <a:cs typeface="Times New Roman" charset="0"/>
              </a:rPr>
              <a:t>sconsigliata &gt; 10 anni (?)</a:t>
            </a:r>
          </a:p>
          <a:p>
            <a:pPr eaLnBrk="0" hangingPunct="0"/>
            <a:endParaRPr lang="it-IT" sz="1600" b="1">
              <a:latin typeface="Tahoma" charset="0"/>
            </a:endParaRPr>
          </a:p>
        </p:txBody>
      </p:sp>
    </p:spTree>
    <p:extLst>
      <p:ext uri="{BB962C8B-B14F-4D97-AF65-F5344CB8AC3E}">
        <p14:creationId xmlns:p14="http://schemas.microsoft.com/office/powerpoint/2010/main" val="665678750"/>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p:cNvSpPr txBox="1">
            <a:spLocks noChangeArrowheads="1"/>
          </p:cNvSpPr>
          <p:nvPr/>
        </p:nvSpPr>
        <p:spPr bwMode="auto">
          <a:xfrm>
            <a:off x="85725" y="228601"/>
            <a:ext cx="9944100" cy="879475"/>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lnSpc>
                <a:spcPct val="90000"/>
              </a:lnSpc>
            </a:pPr>
            <a:r>
              <a:rPr lang="it-IT" sz="2800" b="1">
                <a:solidFill>
                  <a:srgbClr val="000066"/>
                </a:solidFill>
                <a:latin typeface="Tahoma" charset="0"/>
              </a:rPr>
              <a:t>ANALGESIA  INALATORIA MEDIANTE MISCELA PREFISSATA DI PROTOSSIDO DI AZOTO</a:t>
            </a:r>
            <a:r>
              <a:rPr lang="it-IT" sz="2800">
                <a:solidFill>
                  <a:srgbClr val="000066"/>
                </a:solidFill>
                <a:latin typeface="Tahoma" charset="0"/>
              </a:rPr>
              <a:t>  </a:t>
            </a:r>
          </a:p>
        </p:txBody>
      </p:sp>
      <p:sp>
        <p:nvSpPr>
          <p:cNvPr id="50179" name="Text Box 6"/>
          <p:cNvSpPr txBox="1">
            <a:spLocks noChangeArrowheads="1"/>
          </p:cNvSpPr>
          <p:nvPr/>
        </p:nvSpPr>
        <p:spPr bwMode="auto">
          <a:xfrm>
            <a:off x="85725" y="2890838"/>
            <a:ext cx="2448206" cy="1495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lnSpc>
                <a:spcPct val="90000"/>
              </a:lnSpc>
            </a:pPr>
            <a:r>
              <a:rPr lang="it-IT" sz="2400" b="1">
                <a:solidFill>
                  <a:srgbClr val="000066"/>
                </a:solidFill>
                <a:latin typeface="Tahoma" charset="0"/>
              </a:rPr>
              <a:t>si somministra </a:t>
            </a:r>
          </a:p>
          <a:p>
            <a:pPr eaLnBrk="0" hangingPunct="0">
              <a:lnSpc>
                <a:spcPct val="90000"/>
              </a:lnSpc>
            </a:pPr>
            <a:r>
              <a:rPr lang="it-IT" sz="2400" b="1">
                <a:solidFill>
                  <a:srgbClr val="000066"/>
                </a:solidFill>
                <a:latin typeface="Tahoma" charset="0"/>
              </a:rPr>
              <a:t>miscelato:</a:t>
            </a:r>
          </a:p>
          <a:p>
            <a:pPr eaLnBrk="0" hangingPunct="0"/>
            <a:r>
              <a:rPr lang="it-IT" sz="2400" b="1">
                <a:solidFill>
                  <a:srgbClr val="000066"/>
                </a:solidFill>
                <a:latin typeface="Tahoma" charset="0"/>
              </a:rPr>
              <a:t>50% 0</a:t>
            </a:r>
            <a:r>
              <a:rPr lang="it-IT" sz="2400" b="1" baseline="-25000">
                <a:solidFill>
                  <a:srgbClr val="000066"/>
                </a:solidFill>
                <a:latin typeface="Tahoma" charset="0"/>
              </a:rPr>
              <a:t>2 </a:t>
            </a:r>
          </a:p>
          <a:p>
            <a:pPr eaLnBrk="0" hangingPunct="0"/>
            <a:r>
              <a:rPr lang="it-IT" sz="2400" b="1">
                <a:solidFill>
                  <a:srgbClr val="000066"/>
                </a:solidFill>
                <a:latin typeface="Tahoma" charset="0"/>
              </a:rPr>
              <a:t>50% N</a:t>
            </a:r>
            <a:r>
              <a:rPr lang="it-IT" sz="2400" b="1" baseline="-25000">
                <a:solidFill>
                  <a:srgbClr val="000066"/>
                </a:solidFill>
                <a:latin typeface="Tahoma" charset="0"/>
              </a:rPr>
              <a:t>2</a:t>
            </a:r>
            <a:r>
              <a:rPr lang="it-IT" sz="2400" b="1">
                <a:solidFill>
                  <a:srgbClr val="000066"/>
                </a:solidFill>
                <a:latin typeface="Tahoma" charset="0"/>
              </a:rPr>
              <a:t>O</a:t>
            </a:r>
          </a:p>
        </p:txBody>
      </p:sp>
      <p:sp>
        <p:nvSpPr>
          <p:cNvPr id="50180" name="Text Box 7"/>
          <p:cNvSpPr txBox="1">
            <a:spLocks noChangeArrowheads="1"/>
          </p:cNvSpPr>
          <p:nvPr/>
        </p:nvSpPr>
        <p:spPr bwMode="auto">
          <a:xfrm>
            <a:off x="514351" y="1524000"/>
            <a:ext cx="1869877" cy="106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lnSpc>
                <a:spcPct val="80000"/>
              </a:lnSpc>
            </a:pPr>
            <a:r>
              <a:rPr lang="it-IT" sz="2400" b="1" i="1">
                <a:solidFill>
                  <a:srgbClr val="000066"/>
                </a:solidFill>
                <a:latin typeface="Tahoma" charset="0"/>
              </a:rPr>
              <a:t> gas </a:t>
            </a:r>
          </a:p>
          <a:p>
            <a:pPr eaLnBrk="0" hangingPunct="0"/>
            <a:r>
              <a:rPr lang="it-IT" sz="2400" b="1" i="1">
                <a:solidFill>
                  <a:srgbClr val="000066"/>
                </a:solidFill>
                <a:latin typeface="Tahoma" charset="0"/>
              </a:rPr>
              <a:t>incolore</a:t>
            </a:r>
          </a:p>
          <a:p>
            <a:pPr eaLnBrk="0" hangingPunct="0">
              <a:lnSpc>
                <a:spcPct val="80000"/>
              </a:lnSpc>
            </a:pPr>
            <a:r>
              <a:rPr lang="it-IT" sz="2400" b="1" i="1">
                <a:solidFill>
                  <a:srgbClr val="000066"/>
                </a:solidFill>
                <a:latin typeface="Tahoma" charset="0"/>
              </a:rPr>
              <a:t>inodore</a:t>
            </a:r>
          </a:p>
        </p:txBody>
      </p:sp>
      <p:sp>
        <p:nvSpPr>
          <p:cNvPr id="50181" name="Text Box 8"/>
          <p:cNvSpPr txBox="1">
            <a:spLocks noChangeArrowheads="1"/>
          </p:cNvSpPr>
          <p:nvPr/>
        </p:nvSpPr>
        <p:spPr bwMode="auto">
          <a:xfrm>
            <a:off x="7440216" y="1600201"/>
            <a:ext cx="3189684"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800" b="1">
                <a:solidFill>
                  <a:srgbClr val="000066"/>
                </a:solidFill>
                <a:latin typeface="Tahoma" charset="0"/>
              </a:rPr>
              <a:t>azione:</a:t>
            </a:r>
          </a:p>
          <a:p>
            <a:pPr eaLnBrk="0" hangingPunct="0"/>
            <a:r>
              <a:rPr lang="it-IT" sz="2800" b="1">
                <a:solidFill>
                  <a:srgbClr val="000066"/>
                </a:solidFill>
                <a:latin typeface="Tahoma" charset="0"/>
              </a:rPr>
              <a:t>ansiolitica analgesica</a:t>
            </a:r>
          </a:p>
          <a:p>
            <a:pPr eaLnBrk="0" hangingPunct="0"/>
            <a:r>
              <a:rPr lang="it-IT" sz="2800" b="1">
                <a:solidFill>
                  <a:srgbClr val="000066"/>
                </a:solidFill>
                <a:latin typeface="Tahoma" charset="0"/>
              </a:rPr>
              <a:t>amnesica euforizzante </a:t>
            </a:r>
          </a:p>
        </p:txBody>
      </p:sp>
      <p:sp>
        <p:nvSpPr>
          <p:cNvPr id="50182" name="Text Box 9"/>
          <p:cNvSpPr txBox="1">
            <a:spLocks noChangeArrowheads="1"/>
          </p:cNvSpPr>
          <p:nvPr/>
        </p:nvSpPr>
        <p:spPr bwMode="auto">
          <a:xfrm>
            <a:off x="3582591" y="4968876"/>
            <a:ext cx="619005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400" b="1">
                <a:solidFill>
                  <a:srgbClr val="000066"/>
                </a:solidFill>
                <a:latin typeface="Tahoma" charset="0"/>
              </a:rPr>
              <a:t> stato di coscienza modificato, percezioni sensoriali modificate</a:t>
            </a:r>
          </a:p>
        </p:txBody>
      </p:sp>
      <p:sp>
        <p:nvSpPr>
          <p:cNvPr id="50183" name="Text Box 10"/>
          <p:cNvSpPr txBox="1">
            <a:spLocks noChangeArrowheads="1"/>
          </p:cNvSpPr>
          <p:nvPr/>
        </p:nvSpPr>
        <p:spPr bwMode="auto">
          <a:xfrm>
            <a:off x="4096941" y="5943600"/>
            <a:ext cx="498990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400" b="1">
                <a:solidFill>
                  <a:srgbClr val="000066"/>
                </a:solidFill>
                <a:latin typeface="Tahoma" charset="0"/>
              </a:rPr>
              <a:t> nausea e vomito (20%)</a:t>
            </a:r>
          </a:p>
        </p:txBody>
      </p:sp>
      <p:pic>
        <p:nvPicPr>
          <p:cNvPr id="50184" name="Picture 11" descr="DCP_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925" y="1752600"/>
            <a:ext cx="4543425"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Text Box 13"/>
          <p:cNvSpPr txBox="1">
            <a:spLocks noChangeArrowheads="1"/>
          </p:cNvSpPr>
          <p:nvPr/>
        </p:nvSpPr>
        <p:spPr bwMode="auto">
          <a:xfrm>
            <a:off x="282179" y="4968875"/>
            <a:ext cx="3103959"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400" b="1">
                <a:solidFill>
                  <a:srgbClr val="000066"/>
                </a:solidFill>
                <a:latin typeface="Tahoma" charset="0"/>
              </a:rPr>
              <a:t>rapidità di azione (3 min) </a:t>
            </a:r>
          </a:p>
          <a:p>
            <a:pPr eaLnBrk="0" hangingPunct="0"/>
            <a:r>
              <a:rPr lang="it-IT" sz="2400" b="1">
                <a:solidFill>
                  <a:srgbClr val="000066"/>
                </a:solidFill>
                <a:latin typeface="Tahoma" charset="0"/>
              </a:rPr>
              <a:t>e di reversibilità</a:t>
            </a:r>
          </a:p>
        </p:txBody>
      </p:sp>
    </p:spTree>
    <p:extLst>
      <p:ext uri="{BB962C8B-B14F-4D97-AF65-F5344CB8AC3E}">
        <p14:creationId xmlns:p14="http://schemas.microsoft.com/office/powerpoint/2010/main" val="472561273"/>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p:cNvSpPr txBox="1">
            <a:spLocks noChangeArrowheads="1"/>
          </p:cNvSpPr>
          <p:nvPr/>
        </p:nvSpPr>
        <p:spPr bwMode="auto">
          <a:xfrm>
            <a:off x="1" y="914400"/>
            <a:ext cx="10356652" cy="4154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400" b="1">
                <a:solidFill>
                  <a:srgbClr val="000066"/>
                </a:solidFill>
                <a:latin typeface="Tahoma" charset="0"/>
                <a:cs typeface="Times New Roman" charset="0"/>
              </a:rPr>
              <a:t> sono oppioidi di sintesi</a:t>
            </a:r>
          </a:p>
          <a:p>
            <a:pPr eaLnBrk="0" hangingPunct="0"/>
            <a:endParaRPr lang="it-IT" sz="2400" b="1">
              <a:solidFill>
                <a:srgbClr val="000066"/>
              </a:solidFill>
              <a:latin typeface="Tahoma" charset="0"/>
              <a:cs typeface="Times New Roman" charset="0"/>
            </a:endParaRPr>
          </a:p>
          <a:p>
            <a:pPr eaLnBrk="0" hangingPunct="0">
              <a:buFont typeface="Wingdings" charset="0"/>
              <a:buChar char="Ø"/>
            </a:pPr>
            <a:r>
              <a:rPr lang="it-IT" sz="2400" b="1">
                <a:solidFill>
                  <a:srgbClr val="000066"/>
                </a:solidFill>
                <a:latin typeface="Tahoma" charset="0"/>
                <a:cs typeface="Times New Roman" charset="0"/>
              </a:rPr>
              <a:t> diffusione su SNC (più potenti di morfina) </a:t>
            </a:r>
          </a:p>
          <a:p>
            <a:pPr eaLnBrk="0" hangingPunct="0">
              <a:buFont typeface="Wingdings" charset="0"/>
              <a:buChar char="Ø"/>
            </a:pPr>
            <a:r>
              <a:rPr lang="it-IT" sz="2400" b="1">
                <a:solidFill>
                  <a:srgbClr val="000066"/>
                </a:solidFill>
                <a:latin typeface="Tahoma" charset="0"/>
                <a:cs typeface="Times New Roman" charset="0"/>
              </a:rPr>
              <a:t> Analgesici, ma anestetici a dose elevate</a:t>
            </a:r>
          </a:p>
          <a:p>
            <a:pPr eaLnBrk="0" hangingPunct="0">
              <a:buFont typeface="Wingdings" charset="0"/>
              <a:buChar char="Ø"/>
            </a:pPr>
            <a:r>
              <a:rPr lang="it-IT" sz="2400" b="1">
                <a:solidFill>
                  <a:srgbClr val="000066"/>
                </a:solidFill>
                <a:latin typeface="Tahoma" charset="0"/>
                <a:cs typeface="Times New Roman" charset="0"/>
              </a:rPr>
              <a:t> adatti per dolore da procedura per breve durata d’azione</a:t>
            </a:r>
          </a:p>
          <a:p>
            <a:pPr eaLnBrk="0" hangingPunct="0">
              <a:buFont typeface="Wingdings" charset="0"/>
              <a:buChar char="Ø"/>
            </a:pPr>
            <a:r>
              <a:rPr lang="it-IT" sz="2400" b="1">
                <a:solidFill>
                  <a:srgbClr val="000066"/>
                </a:solidFill>
                <a:latin typeface="Tahoma" charset="0"/>
                <a:cs typeface="Times New Roman" charset="0"/>
              </a:rPr>
              <a:t> depressione respiratoria, nausea, vomito, &lt; peristalsi </a:t>
            </a:r>
          </a:p>
          <a:p>
            <a:pPr eaLnBrk="0" hangingPunct="0">
              <a:buFont typeface="Wingdings" charset="0"/>
              <a:buNone/>
            </a:pPr>
            <a:r>
              <a:rPr lang="it-IT" sz="2400" b="1">
                <a:solidFill>
                  <a:srgbClr val="000066"/>
                </a:solidFill>
                <a:latin typeface="Tahoma" charset="0"/>
                <a:cs typeface="Times New Roman" charset="0"/>
              </a:rPr>
              <a:t>	(costipazione), ritenzione urinaria, in particolare </a:t>
            </a:r>
          </a:p>
          <a:p>
            <a:pPr eaLnBrk="0" hangingPunct="0">
              <a:buFont typeface="Wingdings" charset="0"/>
              <a:buNone/>
            </a:pPr>
            <a:r>
              <a:rPr lang="it-IT" sz="2400" b="1">
                <a:solidFill>
                  <a:srgbClr val="000066"/>
                </a:solidFill>
                <a:latin typeface="Tahoma" charset="0"/>
                <a:cs typeface="Times New Roman" charset="0"/>
              </a:rPr>
              <a:t>	APNEA, (minori rispetto a morfina)</a:t>
            </a:r>
          </a:p>
          <a:p>
            <a:pPr eaLnBrk="0" hangingPunct="0">
              <a:buFont typeface="Wingdings" charset="0"/>
              <a:buChar char="Ø"/>
            </a:pPr>
            <a:r>
              <a:rPr lang="it-IT" sz="2400" b="1">
                <a:solidFill>
                  <a:srgbClr val="000066"/>
                </a:solidFill>
                <a:latin typeface="Tahoma" charset="0"/>
                <a:cs typeface="Times New Roman" charset="0"/>
              </a:rPr>
              <a:t> rigidità muscolatura scheletrica</a:t>
            </a:r>
            <a:r>
              <a:rPr lang="it-IT" sz="2400" b="1">
                <a:solidFill>
                  <a:srgbClr val="000066"/>
                </a:solidFill>
                <a:latin typeface="Times New Roman" charset="0"/>
                <a:cs typeface="Times New Roman" charset="0"/>
              </a:rPr>
              <a:t> </a:t>
            </a:r>
            <a:r>
              <a:rPr lang="it-IT" sz="2400" b="1">
                <a:solidFill>
                  <a:srgbClr val="000066"/>
                </a:solidFill>
                <a:latin typeface="Tahoma" charset="0"/>
                <a:cs typeface="Times New Roman" charset="0"/>
              </a:rPr>
              <a:t>e rigidità parete toracica</a:t>
            </a:r>
          </a:p>
          <a:p>
            <a:pPr eaLnBrk="0" hangingPunct="0">
              <a:buFont typeface="Wingdings" charset="0"/>
              <a:buChar char="Ø"/>
            </a:pPr>
            <a:r>
              <a:rPr lang="it-IT" sz="2400" b="1">
                <a:solidFill>
                  <a:srgbClr val="000066"/>
                </a:solidFill>
                <a:latin typeface="Tahoma" charset="0"/>
                <a:cs typeface="Times New Roman" charset="0"/>
              </a:rPr>
              <a:t> solo per via ev: iniezione lenta in 3-5 minuti  </a:t>
            </a:r>
          </a:p>
          <a:p>
            <a:pPr eaLnBrk="0" hangingPunct="0"/>
            <a:endParaRPr lang="it-IT" sz="2400" b="1">
              <a:solidFill>
                <a:srgbClr val="000066"/>
              </a:solidFill>
              <a:latin typeface="Tahoma" charset="0"/>
            </a:endParaRPr>
          </a:p>
        </p:txBody>
      </p:sp>
      <p:sp>
        <p:nvSpPr>
          <p:cNvPr id="54275" name="Text Box 6"/>
          <p:cNvSpPr txBox="1">
            <a:spLocks noChangeArrowheads="1"/>
          </p:cNvSpPr>
          <p:nvPr/>
        </p:nvSpPr>
        <p:spPr bwMode="auto">
          <a:xfrm>
            <a:off x="2812852" y="103188"/>
            <a:ext cx="4331835" cy="584776"/>
          </a:xfrm>
          <a:prstGeom prst="rect">
            <a:avLst/>
          </a:prstGeom>
          <a:solidFill>
            <a:schemeClr val="bg1"/>
          </a:solidFill>
          <a:ln w="9525">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b="1">
                <a:solidFill>
                  <a:srgbClr val="000066"/>
                </a:solidFill>
                <a:latin typeface="Tahoma" charset="0"/>
                <a:cs typeface="Times New Roman" charset="0"/>
              </a:rPr>
              <a:t>Oppiacei liposolubili</a:t>
            </a:r>
          </a:p>
        </p:txBody>
      </p:sp>
    </p:spTree>
    <p:extLst>
      <p:ext uri="{BB962C8B-B14F-4D97-AF65-F5344CB8AC3E}">
        <p14:creationId xmlns:p14="http://schemas.microsoft.com/office/powerpoint/2010/main" val="904723233"/>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1" y="2082800"/>
            <a:ext cx="704276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buFont typeface="Wingdings" charset="0"/>
              <a:buChar char="Ø"/>
            </a:pPr>
            <a:r>
              <a:rPr lang="it-IT" b="1">
                <a:solidFill>
                  <a:srgbClr val="000066"/>
                </a:solidFill>
                <a:latin typeface="Tahoma" charset="0"/>
                <a:cs typeface="Times New Roman" charset="0"/>
              </a:rPr>
              <a:t> </a:t>
            </a:r>
            <a:r>
              <a:rPr lang="it-IT" sz="2400" b="1">
                <a:solidFill>
                  <a:srgbClr val="000066"/>
                </a:solidFill>
                <a:latin typeface="Tahoma" charset="0"/>
                <a:cs typeface="Times New Roman" charset="0"/>
              </a:rPr>
              <a:t>FENTANYL</a:t>
            </a:r>
            <a:r>
              <a:rPr lang="it-IT" b="1">
                <a:solidFill>
                  <a:srgbClr val="000066"/>
                </a:solidFill>
                <a:latin typeface="Tahoma" charset="0"/>
                <a:cs typeface="Times New Roman" charset="0"/>
              </a:rPr>
              <a:t>  (Fentanest</a:t>
            </a:r>
            <a:r>
              <a:rPr lang="it-IT" b="1" baseline="30000">
                <a:solidFill>
                  <a:srgbClr val="000066"/>
                </a:solidFill>
                <a:latin typeface="Tahoma" charset="0"/>
                <a:cs typeface="Times New Roman" charset="0"/>
              </a:rPr>
              <a:t> R</a:t>
            </a:r>
            <a:r>
              <a:rPr lang="it-IT" b="1">
                <a:solidFill>
                  <a:srgbClr val="000066"/>
                </a:solidFill>
                <a:latin typeface="Tahoma" charset="0"/>
                <a:cs typeface="Times New Roman" charset="0"/>
              </a:rPr>
              <a:t>)     1-2   </a:t>
            </a:r>
            <a:r>
              <a:rPr lang="it-IT" b="1">
                <a:solidFill>
                  <a:srgbClr val="000066"/>
                </a:solidFill>
                <a:latin typeface="Tahoma" charset="0"/>
                <a:cs typeface="Times New Roman" charset="0"/>
                <a:sym typeface="Symbol" charset="0"/>
              </a:rPr>
              <a:t></a:t>
            </a:r>
            <a:r>
              <a:rPr lang="it-IT" b="1">
                <a:solidFill>
                  <a:srgbClr val="000066"/>
                </a:solidFill>
                <a:latin typeface="Tahoma" charset="0"/>
                <a:cs typeface="Times New Roman" charset="0"/>
              </a:rPr>
              <a:t>gr/kg   durata d’azione 45’</a:t>
            </a:r>
          </a:p>
          <a:p>
            <a:pPr eaLnBrk="0" hangingPunct="0">
              <a:buFont typeface="Wingdings" charset="0"/>
              <a:buChar char="Ø"/>
            </a:pPr>
            <a:r>
              <a:rPr lang="it-IT" b="1">
                <a:solidFill>
                  <a:srgbClr val="000066"/>
                </a:solidFill>
                <a:latin typeface="Tahoma" charset="0"/>
                <a:cs typeface="Times New Roman" charset="0"/>
              </a:rPr>
              <a:t> </a:t>
            </a:r>
            <a:r>
              <a:rPr lang="it-IT" sz="2400" b="1">
                <a:solidFill>
                  <a:srgbClr val="000066"/>
                </a:solidFill>
                <a:latin typeface="Tahoma" charset="0"/>
                <a:cs typeface="Times New Roman" charset="0"/>
              </a:rPr>
              <a:t>ALFENTANYL</a:t>
            </a:r>
            <a:r>
              <a:rPr lang="it-IT" b="1">
                <a:solidFill>
                  <a:srgbClr val="000066"/>
                </a:solidFill>
                <a:latin typeface="Tahoma" charset="0"/>
                <a:cs typeface="Times New Roman" charset="0"/>
              </a:rPr>
              <a:t>  (Fentalim </a:t>
            </a:r>
            <a:r>
              <a:rPr lang="it-IT" b="1" baseline="30000">
                <a:solidFill>
                  <a:srgbClr val="000066"/>
                </a:solidFill>
                <a:latin typeface="Tahoma" charset="0"/>
                <a:cs typeface="Times New Roman" charset="0"/>
              </a:rPr>
              <a:t>R</a:t>
            </a:r>
            <a:r>
              <a:rPr lang="it-IT" b="1">
                <a:solidFill>
                  <a:srgbClr val="000066"/>
                </a:solidFill>
                <a:latin typeface="Tahoma" charset="0"/>
                <a:cs typeface="Times New Roman" charset="0"/>
              </a:rPr>
              <a:t>)  5-10 </a:t>
            </a:r>
            <a:r>
              <a:rPr lang="it-IT" b="1">
                <a:solidFill>
                  <a:srgbClr val="000066"/>
                </a:solidFill>
                <a:latin typeface="Tahoma" charset="0"/>
                <a:cs typeface="Times New Roman" charset="0"/>
                <a:sym typeface="Symbol" charset="0"/>
              </a:rPr>
              <a:t></a:t>
            </a:r>
            <a:r>
              <a:rPr lang="it-IT" b="1">
                <a:solidFill>
                  <a:srgbClr val="000066"/>
                </a:solidFill>
                <a:latin typeface="Tahoma" charset="0"/>
                <a:cs typeface="Times New Roman" charset="0"/>
              </a:rPr>
              <a:t>gr/kg  durata d’azione 30’</a:t>
            </a:r>
          </a:p>
          <a:p>
            <a:pPr eaLnBrk="0" hangingPunct="0">
              <a:buFont typeface="Wingdings" charset="0"/>
              <a:buChar char="Ø"/>
            </a:pPr>
            <a:r>
              <a:rPr lang="it-IT" b="1">
                <a:solidFill>
                  <a:srgbClr val="000066"/>
                </a:solidFill>
                <a:latin typeface="Tahoma" charset="0"/>
                <a:cs typeface="Times New Roman" charset="0"/>
              </a:rPr>
              <a:t> </a:t>
            </a:r>
            <a:r>
              <a:rPr lang="it-IT" sz="2400" b="1">
                <a:solidFill>
                  <a:srgbClr val="000066"/>
                </a:solidFill>
                <a:latin typeface="Tahoma" charset="0"/>
                <a:cs typeface="Times New Roman" charset="0"/>
              </a:rPr>
              <a:t>REMYFENTANYL</a:t>
            </a:r>
            <a:r>
              <a:rPr lang="it-IT" b="1">
                <a:solidFill>
                  <a:srgbClr val="000066"/>
                </a:solidFill>
                <a:latin typeface="Tahoma" charset="0"/>
                <a:cs typeface="Times New Roman" charset="0"/>
              </a:rPr>
              <a:t>                  0,1 - 0,4 </a:t>
            </a:r>
            <a:r>
              <a:rPr lang="it-IT" b="1">
                <a:solidFill>
                  <a:srgbClr val="000066"/>
                </a:solidFill>
                <a:latin typeface="Tahoma" charset="0"/>
                <a:cs typeface="Times New Roman" charset="0"/>
                <a:sym typeface="Symbol" charset="0"/>
              </a:rPr>
              <a:t></a:t>
            </a:r>
            <a:r>
              <a:rPr lang="it-IT" b="1">
                <a:solidFill>
                  <a:srgbClr val="000066"/>
                </a:solidFill>
                <a:latin typeface="Tahoma" charset="0"/>
                <a:cs typeface="Times New Roman" charset="0"/>
              </a:rPr>
              <a:t>gr/kg in infusione continua </a:t>
            </a:r>
          </a:p>
          <a:p>
            <a:pPr eaLnBrk="0" hangingPunct="0">
              <a:buFont typeface="Wingdings" charset="0"/>
              <a:buNone/>
            </a:pPr>
            <a:r>
              <a:rPr lang="it-IT" b="1">
                <a:solidFill>
                  <a:srgbClr val="000066"/>
                </a:solidFill>
                <a:latin typeface="Tahoma" charset="0"/>
                <a:cs typeface="Times New Roman" charset="0"/>
              </a:rPr>
              <a:t>				      per la brevissima durata d’azione, ma </a:t>
            </a:r>
          </a:p>
          <a:p>
            <a:pPr eaLnBrk="0" hangingPunct="0">
              <a:buFont typeface="Wingdings" charset="0"/>
              <a:buNone/>
            </a:pPr>
            <a:r>
              <a:rPr lang="it-IT" b="1">
                <a:solidFill>
                  <a:srgbClr val="000066"/>
                </a:solidFill>
                <a:latin typeface="Tahoma" charset="0"/>
                <a:cs typeface="Times New Roman" charset="0"/>
              </a:rPr>
              <a:t>				      livelli terapeutici vicini a dose tossica</a:t>
            </a:r>
          </a:p>
        </p:txBody>
      </p:sp>
      <p:sp>
        <p:nvSpPr>
          <p:cNvPr id="55299" name="Text Box 6"/>
          <p:cNvSpPr txBox="1">
            <a:spLocks noChangeArrowheads="1"/>
          </p:cNvSpPr>
          <p:nvPr/>
        </p:nvSpPr>
        <p:spPr bwMode="auto">
          <a:xfrm>
            <a:off x="2743201" y="484188"/>
            <a:ext cx="4331835" cy="584776"/>
          </a:xfrm>
          <a:prstGeom prst="rect">
            <a:avLst/>
          </a:prstGeom>
          <a:solidFill>
            <a:schemeClr val="bg1"/>
          </a:solidFill>
          <a:ln w="9525">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b="1">
                <a:solidFill>
                  <a:srgbClr val="000066"/>
                </a:solidFill>
                <a:latin typeface="Tahoma" charset="0"/>
                <a:cs typeface="Times New Roman" charset="0"/>
              </a:rPr>
              <a:t>Oppiacei liposolubili</a:t>
            </a:r>
          </a:p>
        </p:txBody>
      </p:sp>
    </p:spTree>
    <p:extLst>
      <p:ext uri="{BB962C8B-B14F-4D97-AF65-F5344CB8AC3E}">
        <p14:creationId xmlns:p14="http://schemas.microsoft.com/office/powerpoint/2010/main" val="783986837"/>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5"/>
          <p:cNvSpPr txBox="1">
            <a:spLocks noChangeArrowheads="1"/>
          </p:cNvSpPr>
          <p:nvPr/>
        </p:nvSpPr>
        <p:spPr bwMode="auto">
          <a:xfrm>
            <a:off x="1648421" y="2065339"/>
            <a:ext cx="5571757" cy="584776"/>
          </a:xfrm>
          <a:prstGeom prst="rect">
            <a:avLst/>
          </a:prstGeom>
          <a:solidFill>
            <a:schemeClr val="bg1"/>
          </a:solidFill>
          <a:ln w="12700">
            <a:solidFill>
              <a:srgbClr val="000066"/>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a:solidFill>
                  <a:srgbClr val="000066"/>
                </a:solidFill>
                <a:latin typeface="Tahoma" charset="0"/>
              </a:rPr>
              <a:t>  Midazolam             Oppiacei</a:t>
            </a:r>
          </a:p>
        </p:txBody>
      </p:sp>
      <p:sp>
        <p:nvSpPr>
          <p:cNvPr id="56323" name="AutoShape 6"/>
          <p:cNvSpPr>
            <a:spLocks noChangeArrowheads="1"/>
          </p:cNvSpPr>
          <p:nvPr/>
        </p:nvSpPr>
        <p:spPr bwMode="auto">
          <a:xfrm>
            <a:off x="3050381" y="2895600"/>
            <a:ext cx="408980" cy="914400"/>
          </a:xfrm>
          <a:prstGeom prst="downArrow">
            <a:avLst>
              <a:gd name="adj1" fmla="val 50000"/>
              <a:gd name="adj2" fmla="val 62882"/>
            </a:avLst>
          </a:prstGeom>
          <a:solidFill>
            <a:srgbClr val="003399"/>
          </a:solidFill>
          <a:ln w="12700">
            <a:solidFill>
              <a:srgbClr val="000066"/>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56324" name="AutoShape 7"/>
          <p:cNvSpPr>
            <a:spLocks noChangeArrowheads="1"/>
          </p:cNvSpPr>
          <p:nvPr/>
        </p:nvSpPr>
        <p:spPr bwMode="auto">
          <a:xfrm>
            <a:off x="6931225" y="2895600"/>
            <a:ext cx="408979" cy="914400"/>
          </a:xfrm>
          <a:prstGeom prst="downArrow">
            <a:avLst>
              <a:gd name="adj1" fmla="val 50000"/>
              <a:gd name="adj2" fmla="val 62882"/>
            </a:avLst>
          </a:prstGeom>
          <a:solidFill>
            <a:srgbClr val="003399"/>
          </a:solidFill>
          <a:ln w="12700">
            <a:solidFill>
              <a:srgbClr val="000066"/>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56325" name="Text Box 8"/>
          <p:cNvSpPr txBox="1">
            <a:spLocks noChangeArrowheads="1"/>
          </p:cNvSpPr>
          <p:nvPr/>
        </p:nvSpPr>
        <p:spPr bwMode="auto">
          <a:xfrm>
            <a:off x="282178" y="3962401"/>
            <a:ext cx="9803012" cy="1812925"/>
          </a:xfrm>
          <a:prstGeom prst="rect">
            <a:avLst/>
          </a:prstGeom>
          <a:solidFill>
            <a:schemeClr val="bg1"/>
          </a:solidFill>
          <a:ln w="12700">
            <a:solidFill>
              <a:srgbClr val="000066"/>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800">
                <a:solidFill>
                  <a:srgbClr val="000066"/>
                </a:solidFill>
                <a:latin typeface="Tahoma" charset="0"/>
              </a:rPr>
              <a:t>Flumazenil (Anexate)          Naloxone (Narcan)</a:t>
            </a:r>
          </a:p>
          <a:p>
            <a:pPr eaLnBrk="0" hangingPunct="0"/>
            <a:r>
              <a:rPr lang="it-IT" sz="2800">
                <a:solidFill>
                  <a:srgbClr val="000066"/>
                </a:solidFill>
                <a:latin typeface="Tahoma" charset="0"/>
              </a:rPr>
              <a:t> 5mcg/kg ogni 60sec             0.01mg/kg</a:t>
            </a:r>
          </a:p>
          <a:p>
            <a:pPr eaLnBrk="0" hangingPunct="0"/>
            <a:r>
              <a:rPr lang="it-IT" sz="2800">
                <a:solidFill>
                  <a:srgbClr val="000066"/>
                </a:solidFill>
                <a:latin typeface="Tahoma" charset="0"/>
              </a:rPr>
              <a:t> max: 2mg                           max: 2mg</a:t>
            </a:r>
          </a:p>
          <a:p>
            <a:pPr eaLnBrk="0" hangingPunct="0"/>
            <a:endParaRPr lang="it-IT" sz="2800">
              <a:solidFill>
                <a:srgbClr val="000066"/>
              </a:solidFill>
              <a:latin typeface="Tahoma" charset="0"/>
            </a:endParaRPr>
          </a:p>
        </p:txBody>
      </p:sp>
      <p:sp>
        <p:nvSpPr>
          <p:cNvPr id="56326" name="Line 9"/>
          <p:cNvSpPr>
            <a:spLocks noChangeShapeType="1"/>
          </p:cNvSpPr>
          <p:nvPr/>
        </p:nvSpPr>
        <p:spPr bwMode="auto">
          <a:xfrm flipH="1">
            <a:off x="5057776" y="2060576"/>
            <a:ext cx="5358" cy="3730625"/>
          </a:xfrm>
          <a:prstGeom prst="line">
            <a:avLst/>
          </a:prstGeom>
          <a:noFill/>
          <a:ln w="57150">
            <a:solidFill>
              <a:srgbClr val="00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56327" name="Text Box 10"/>
          <p:cNvSpPr txBox="1">
            <a:spLocks noChangeArrowheads="1"/>
          </p:cNvSpPr>
          <p:nvPr/>
        </p:nvSpPr>
        <p:spPr bwMode="auto">
          <a:xfrm>
            <a:off x="3857625" y="788989"/>
            <a:ext cx="2307843" cy="584776"/>
          </a:xfrm>
          <a:prstGeom prst="rect">
            <a:avLst/>
          </a:prstGeom>
          <a:solidFill>
            <a:schemeClr val="bg1"/>
          </a:solidFill>
          <a:ln w="1905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b="1">
                <a:solidFill>
                  <a:srgbClr val="000066"/>
                </a:solidFill>
                <a:latin typeface="Tahoma" charset="0"/>
              </a:rPr>
              <a:t>ANTIDOTI</a:t>
            </a:r>
          </a:p>
        </p:txBody>
      </p:sp>
    </p:spTree>
    <p:extLst>
      <p:ext uri="{BB962C8B-B14F-4D97-AF65-F5344CB8AC3E}">
        <p14:creationId xmlns:p14="http://schemas.microsoft.com/office/powerpoint/2010/main" val="18069019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p:nvPr/>
        </p:nvSpPr>
        <p:spPr>
          <a:xfrm>
            <a:off x="1579562" y="2058987"/>
            <a:ext cx="3023063" cy="34650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indent="39687">
              <a:spcBef>
                <a:spcPts val="600"/>
              </a:spcBef>
              <a:defRPr sz="1800">
                <a:solidFill>
                  <a:srgbClr val="000000"/>
                </a:solidFill>
              </a:defRPr>
            </a:pPr>
            <a:r>
              <a:rPr sz="2800" b="1" dirty="0">
                <a:solidFill>
                  <a:srgbClr val="000066"/>
                </a:solidFill>
                <a:latin typeface="Tahoma Negreta"/>
                <a:ea typeface="Tahoma Negreta"/>
                <a:cs typeface="Tahoma Negreta"/>
                <a:sym typeface="Tahoma Negreta"/>
              </a:rPr>
              <a:t>    4 </a:t>
            </a:r>
            <a:r>
              <a:rPr sz="2800" b="1" dirty="0">
                <a:solidFill>
                  <a:srgbClr val="000066"/>
                </a:solidFill>
                <a:latin typeface="Tahoma" panose="020B0604030504040204" pitchFamily="34" charset="0"/>
                <a:ea typeface="Tahoma" panose="020B0604030504040204" pitchFamily="34" charset="0"/>
                <a:cs typeface="Tahoma" panose="020B0604030504040204" pitchFamily="34" charset="0"/>
                <a:sym typeface="Tahoma Negreta"/>
              </a:rPr>
              <a:t>I</a:t>
            </a:r>
            <a:r>
              <a:rPr sz="2800" b="1" dirty="0">
                <a:solidFill>
                  <a:srgbClr val="000066"/>
                </a:solidFill>
                <a:latin typeface="Tahoma Negreta"/>
                <a:ea typeface="Tahoma Negreta"/>
                <a:cs typeface="Tahoma Negreta"/>
                <a:sym typeface="Tahoma Negreta"/>
              </a:rPr>
              <a:t>’s</a:t>
            </a:r>
          </a:p>
          <a:p>
            <a:pPr lvl="0" indent="39687">
              <a:spcBef>
                <a:spcPts val="500"/>
              </a:spcBef>
              <a:defRPr sz="1800">
                <a:solidFill>
                  <a:srgbClr val="000000"/>
                </a:solidFill>
              </a:defRPr>
            </a:pPr>
            <a:endParaRPr sz="2400" dirty="0">
              <a:solidFill>
                <a:srgbClr val="000066"/>
              </a:solidFill>
              <a:latin typeface="Tahoma Negreta"/>
              <a:ea typeface="Tahoma Negreta"/>
              <a:cs typeface="Tahoma Negreta"/>
              <a:sym typeface="Tahoma Negreta"/>
            </a:endParaRPr>
          </a:p>
          <a:p>
            <a:pPr marL="39687" lvl="0">
              <a:spcBef>
                <a:spcPts val="500"/>
              </a:spcBef>
              <a:buClr>
                <a:srgbClr val="CCCCFF"/>
              </a:buClr>
              <a:buSzPct val="68000"/>
              <a:buFont typeface="Wingdings"/>
              <a:buChar char="■"/>
              <a:defRPr sz="1800">
                <a:solidFill>
                  <a:srgbClr val="000000"/>
                </a:solidFill>
              </a:defRPr>
            </a:pPr>
            <a:r>
              <a:rPr sz="2400" dirty="0">
                <a:solidFill>
                  <a:srgbClr val="000066"/>
                </a:solidFill>
                <a:latin typeface="Tahoma" panose="020B0604030504040204" pitchFamily="34" charset="0"/>
                <a:ea typeface="Tahoma" panose="020B0604030504040204" pitchFamily="34" charset="0"/>
                <a:cs typeface="Tahoma" panose="020B0604030504040204" pitchFamily="34" charset="0"/>
                <a:sym typeface="Tahoma"/>
              </a:rPr>
              <a:t> </a:t>
            </a:r>
            <a:r>
              <a:rPr sz="2400" b="1" dirty="0" err="1">
                <a:solidFill>
                  <a:srgbClr val="000066"/>
                </a:solidFill>
                <a:latin typeface="Tahoma" panose="020B0604030504040204" pitchFamily="34" charset="0"/>
                <a:ea typeface="Tahoma" panose="020B0604030504040204" pitchFamily="34" charset="0"/>
                <a:cs typeface="Tahoma" panose="020B0604030504040204" pitchFamily="34" charset="0"/>
                <a:sym typeface="Tahoma Negreta"/>
              </a:rPr>
              <a:t>I</a:t>
            </a:r>
            <a:r>
              <a:rPr sz="2400" dirty="0" err="1">
                <a:solidFill>
                  <a:srgbClr val="000066"/>
                </a:solidFill>
                <a:latin typeface="Tahoma" panose="020B0604030504040204" pitchFamily="34" charset="0"/>
                <a:ea typeface="Tahoma" panose="020B0604030504040204" pitchFamily="34" charset="0"/>
                <a:cs typeface="Tahoma" panose="020B0604030504040204" pitchFamily="34" charset="0"/>
                <a:sym typeface="Tahoma"/>
              </a:rPr>
              <a:t>possia</a:t>
            </a:r>
            <a:endParaRPr sz="2400" dirty="0">
              <a:solidFill>
                <a:srgbClr val="000066"/>
              </a:solidFill>
              <a:latin typeface="Tahoma" panose="020B0604030504040204" pitchFamily="34" charset="0"/>
              <a:ea typeface="Tahoma" panose="020B0604030504040204" pitchFamily="34" charset="0"/>
              <a:cs typeface="Tahoma" panose="020B0604030504040204" pitchFamily="34" charset="0"/>
              <a:sym typeface="Tahoma"/>
            </a:endParaRPr>
          </a:p>
          <a:p>
            <a:pPr marL="39687" lvl="0">
              <a:spcBef>
                <a:spcPts val="500"/>
              </a:spcBef>
              <a:buClr>
                <a:srgbClr val="CCCCFF"/>
              </a:buClr>
              <a:buSzPct val="68000"/>
              <a:buFont typeface="Wingdings"/>
              <a:buChar char="■"/>
              <a:defRPr sz="1800">
                <a:solidFill>
                  <a:srgbClr val="000000"/>
                </a:solidFill>
              </a:defRPr>
            </a:pPr>
            <a:r>
              <a:rPr sz="2400" dirty="0">
                <a:solidFill>
                  <a:srgbClr val="000066"/>
                </a:solidFill>
                <a:latin typeface="Tahoma" panose="020B0604030504040204" pitchFamily="34" charset="0"/>
                <a:ea typeface="Tahoma" panose="020B0604030504040204" pitchFamily="34" charset="0"/>
                <a:cs typeface="Tahoma" panose="020B0604030504040204" pitchFamily="34" charset="0"/>
                <a:sym typeface="Tahoma"/>
              </a:rPr>
              <a:t> </a:t>
            </a:r>
            <a:r>
              <a:rPr sz="2400" b="1" dirty="0" err="1">
                <a:solidFill>
                  <a:srgbClr val="000066"/>
                </a:solidFill>
                <a:latin typeface="Tahoma" panose="020B0604030504040204" pitchFamily="34" charset="0"/>
                <a:ea typeface="Tahoma" panose="020B0604030504040204" pitchFamily="34" charset="0"/>
                <a:cs typeface="Tahoma" panose="020B0604030504040204" pitchFamily="34" charset="0"/>
                <a:sym typeface="Tahoma Negreta"/>
              </a:rPr>
              <a:t>I</a:t>
            </a:r>
            <a:r>
              <a:rPr sz="2400" dirty="0" err="1">
                <a:solidFill>
                  <a:srgbClr val="000066"/>
                </a:solidFill>
                <a:latin typeface="Tahoma" panose="020B0604030504040204" pitchFamily="34" charset="0"/>
                <a:ea typeface="Tahoma" panose="020B0604030504040204" pitchFamily="34" charset="0"/>
                <a:cs typeface="Tahoma" panose="020B0604030504040204" pitchFamily="34" charset="0"/>
                <a:sym typeface="Tahoma"/>
              </a:rPr>
              <a:t>povolemia</a:t>
            </a:r>
            <a:endParaRPr sz="2400" dirty="0">
              <a:solidFill>
                <a:srgbClr val="000066"/>
              </a:solidFill>
              <a:latin typeface="Tahoma" panose="020B0604030504040204" pitchFamily="34" charset="0"/>
              <a:ea typeface="Tahoma" panose="020B0604030504040204" pitchFamily="34" charset="0"/>
              <a:cs typeface="Tahoma" panose="020B0604030504040204" pitchFamily="34" charset="0"/>
              <a:sym typeface="Tahoma"/>
            </a:endParaRPr>
          </a:p>
          <a:p>
            <a:pPr marL="39687" lvl="0">
              <a:spcBef>
                <a:spcPts val="500"/>
              </a:spcBef>
              <a:buClr>
                <a:srgbClr val="CCCCFF"/>
              </a:buClr>
              <a:buSzPct val="68000"/>
              <a:buFont typeface="Wingdings"/>
              <a:buChar char="■"/>
              <a:defRPr sz="1800">
                <a:solidFill>
                  <a:srgbClr val="000000"/>
                </a:solidFill>
              </a:defRPr>
            </a:pPr>
            <a:r>
              <a:rPr sz="2400" dirty="0">
                <a:solidFill>
                  <a:srgbClr val="000066"/>
                </a:solidFill>
                <a:latin typeface="Tahoma" panose="020B0604030504040204" pitchFamily="34" charset="0"/>
                <a:ea typeface="Tahoma" panose="020B0604030504040204" pitchFamily="34" charset="0"/>
                <a:cs typeface="Tahoma" panose="020B0604030504040204" pitchFamily="34" charset="0"/>
                <a:sym typeface="Tahoma"/>
              </a:rPr>
              <a:t> </a:t>
            </a:r>
            <a:r>
              <a:rPr sz="2400" b="1" dirty="0" err="1">
                <a:solidFill>
                  <a:srgbClr val="000066"/>
                </a:solidFill>
                <a:latin typeface="Tahoma" panose="020B0604030504040204" pitchFamily="34" charset="0"/>
                <a:ea typeface="Tahoma" panose="020B0604030504040204" pitchFamily="34" charset="0"/>
                <a:cs typeface="Tahoma" panose="020B0604030504040204" pitchFamily="34" charset="0"/>
                <a:sym typeface="Tahoma Negreta"/>
              </a:rPr>
              <a:t>I</a:t>
            </a:r>
            <a:r>
              <a:rPr sz="2400" dirty="0" err="1">
                <a:solidFill>
                  <a:srgbClr val="000066"/>
                </a:solidFill>
                <a:latin typeface="Tahoma" panose="020B0604030504040204" pitchFamily="34" charset="0"/>
                <a:ea typeface="Tahoma" panose="020B0604030504040204" pitchFamily="34" charset="0"/>
                <a:cs typeface="Tahoma" panose="020B0604030504040204" pitchFamily="34" charset="0"/>
                <a:sym typeface="Tahoma"/>
              </a:rPr>
              <a:t>potermia</a:t>
            </a:r>
            <a:endParaRPr sz="2400" dirty="0">
              <a:solidFill>
                <a:srgbClr val="000066"/>
              </a:solidFill>
              <a:latin typeface="Tahoma" panose="020B0604030504040204" pitchFamily="34" charset="0"/>
              <a:ea typeface="Tahoma" panose="020B0604030504040204" pitchFamily="34" charset="0"/>
              <a:cs typeface="Tahoma" panose="020B0604030504040204" pitchFamily="34" charset="0"/>
              <a:sym typeface="Tahoma"/>
            </a:endParaRPr>
          </a:p>
          <a:p>
            <a:pPr marL="39687" lvl="0">
              <a:spcBef>
                <a:spcPts val="500"/>
              </a:spcBef>
              <a:buClr>
                <a:srgbClr val="CCCCFF"/>
              </a:buClr>
              <a:buSzPct val="68000"/>
              <a:buFont typeface="Wingdings"/>
              <a:buChar char="■"/>
              <a:defRPr sz="1800">
                <a:solidFill>
                  <a:srgbClr val="000000"/>
                </a:solidFill>
              </a:defRPr>
            </a:pPr>
            <a:r>
              <a:rPr sz="2400" dirty="0">
                <a:solidFill>
                  <a:srgbClr val="000066"/>
                </a:solidFill>
                <a:latin typeface="Tahoma" panose="020B0604030504040204" pitchFamily="34" charset="0"/>
                <a:ea typeface="Tahoma" panose="020B0604030504040204" pitchFamily="34" charset="0"/>
                <a:cs typeface="Tahoma" panose="020B0604030504040204" pitchFamily="34" charset="0"/>
                <a:sym typeface="Tahoma"/>
              </a:rPr>
              <a:t> </a:t>
            </a:r>
            <a:r>
              <a:rPr sz="2400" b="1" dirty="0" err="1">
                <a:solidFill>
                  <a:srgbClr val="000066"/>
                </a:solidFill>
                <a:latin typeface="Tahoma" panose="020B0604030504040204" pitchFamily="34" charset="0"/>
                <a:ea typeface="Tahoma" panose="020B0604030504040204" pitchFamily="34" charset="0"/>
                <a:cs typeface="Tahoma" panose="020B0604030504040204" pitchFamily="34" charset="0"/>
                <a:sym typeface="Tahoma Negreta"/>
              </a:rPr>
              <a:t>I</a:t>
            </a:r>
            <a:r>
              <a:rPr sz="2400" dirty="0" err="1">
                <a:solidFill>
                  <a:srgbClr val="000066"/>
                </a:solidFill>
                <a:latin typeface="Tahoma" panose="020B0604030504040204" pitchFamily="34" charset="0"/>
                <a:ea typeface="Tahoma" panose="020B0604030504040204" pitchFamily="34" charset="0"/>
                <a:cs typeface="Tahoma" panose="020B0604030504040204" pitchFamily="34" charset="0"/>
                <a:sym typeface="Tahoma"/>
              </a:rPr>
              <a:t>per</a:t>
            </a:r>
            <a:r>
              <a:rPr sz="2400" dirty="0">
                <a:solidFill>
                  <a:srgbClr val="000066"/>
                </a:solidFill>
                <a:latin typeface="Tahoma" panose="020B0604030504040204" pitchFamily="34" charset="0"/>
                <a:ea typeface="Tahoma" panose="020B0604030504040204" pitchFamily="34" charset="0"/>
                <a:cs typeface="Tahoma" panose="020B0604030504040204" pitchFamily="34" charset="0"/>
                <a:sym typeface="Tahoma"/>
              </a:rPr>
              <a:t>/</a:t>
            </a:r>
            <a:r>
              <a:rPr sz="2400" dirty="0" err="1">
                <a:solidFill>
                  <a:srgbClr val="000066"/>
                </a:solidFill>
                <a:latin typeface="Tahoma" panose="020B0604030504040204" pitchFamily="34" charset="0"/>
                <a:ea typeface="Tahoma" panose="020B0604030504040204" pitchFamily="34" charset="0"/>
                <a:cs typeface="Tahoma" panose="020B0604030504040204" pitchFamily="34" charset="0"/>
                <a:sym typeface="Tahoma Negreta"/>
              </a:rPr>
              <a:t>I</a:t>
            </a:r>
            <a:r>
              <a:rPr sz="2400" dirty="0" err="1">
                <a:solidFill>
                  <a:srgbClr val="000066"/>
                </a:solidFill>
                <a:latin typeface="Tahoma" panose="020B0604030504040204" pitchFamily="34" charset="0"/>
                <a:ea typeface="Tahoma" panose="020B0604030504040204" pitchFamily="34" charset="0"/>
                <a:cs typeface="Tahoma" panose="020B0604030504040204" pitchFamily="34" charset="0"/>
                <a:sym typeface="Tahoma"/>
              </a:rPr>
              <a:t>pokalemia</a:t>
            </a:r>
            <a:r>
              <a:rPr sz="2400" dirty="0">
                <a:solidFill>
                  <a:srgbClr val="000066"/>
                </a:solidFill>
                <a:latin typeface="Tahoma" panose="020B0604030504040204" pitchFamily="34" charset="0"/>
                <a:ea typeface="Tahoma" panose="020B0604030504040204" pitchFamily="34" charset="0"/>
                <a:cs typeface="Tahoma" panose="020B0604030504040204" pitchFamily="34" charset="0"/>
                <a:sym typeface="Tahoma"/>
              </a:rPr>
              <a:t>, </a:t>
            </a:r>
          </a:p>
          <a:p>
            <a:pPr lvl="0" indent="39687">
              <a:spcBef>
                <a:spcPts val="500"/>
              </a:spcBef>
              <a:defRPr sz="1800">
                <a:solidFill>
                  <a:srgbClr val="000000"/>
                </a:solidFill>
              </a:defRPr>
            </a:pPr>
            <a:r>
              <a:rPr sz="2400" dirty="0">
                <a:solidFill>
                  <a:srgbClr val="000066"/>
                </a:solidFill>
                <a:latin typeface="Tahoma" panose="020B0604030504040204" pitchFamily="34" charset="0"/>
                <a:ea typeface="Tahoma" panose="020B0604030504040204" pitchFamily="34" charset="0"/>
                <a:cs typeface="Tahoma" panose="020B0604030504040204" pitchFamily="34" charset="0"/>
                <a:sym typeface="Tahoma"/>
              </a:rPr>
              <a:t>  </a:t>
            </a:r>
            <a:r>
              <a:rPr sz="2400" b="1" dirty="0" err="1">
                <a:solidFill>
                  <a:srgbClr val="000066"/>
                </a:solidFill>
                <a:latin typeface="Tahoma" panose="020B0604030504040204" pitchFamily="34" charset="0"/>
                <a:ea typeface="Tahoma" panose="020B0604030504040204" pitchFamily="34" charset="0"/>
                <a:cs typeface="Tahoma" panose="020B0604030504040204" pitchFamily="34" charset="0"/>
                <a:sym typeface="Tahoma Negreta"/>
              </a:rPr>
              <a:t>I</a:t>
            </a:r>
            <a:r>
              <a:rPr sz="2400" dirty="0" err="1">
                <a:solidFill>
                  <a:srgbClr val="000066"/>
                </a:solidFill>
                <a:latin typeface="Tahoma" panose="020B0604030504040204" pitchFamily="34" charset="0"/>
                <a:ea typeface="Tahoma" panose="020B0604030504040204" pitchFamily="34" charset="0"/>
                <a:cs typeface="Tahoma" panose="020B0604030504040204" pitchFamily="34" charset="0"/>
                <a:sym typeface="Tahoma"/>
              </a:rPr>
              <a:t>poglicemia</a:t>
            </a:r>
            <a:endParaRPr sz="2400" dirty="0">
              <a:solidFill>
                <a:srgbClr val="000066"/>
              </a:solidFill>
              <a:latin typeface="Tahoma" panose="020B0604030504040204" pitchFamily="34" charset="0"/>
              <a:ea typeface="Tahoma" panose="020B0604030504040204" pitchFamily="34" charset="0"/>
              <a:cs typeface="Tahoma" panose="020B0604030504040204" pitchFamily="34" charset="0"/>
              <a:sym typeface="Tahoma"/>
            </a:endParaRPr>
          </a:p>
          <a:p>
            <a:pPr lvl="0" indent="39687">
              <a:spcBef>
                <a:spcPts val="500"/>
              </a:spcBef>
              <a:defRPr sz="1800">
                <a:solidFill>
                  <a:srgbClr val="000000"/>
                </a:solidFill>
              </a:defRPr>
            </a:pPr>
            <a:r>
              <a:rPr sz="2400" dirty="0">
                <a:solidFill>
                  <a:srgbClr val="000066"/>
                </a:solidFill>
                <a:latin typeface="Tahoma" panose="020B0604030504040204" pitchFamily="34" charset="0"/>
                <a:ea typeface="Tahoma" panose="020B0604030504040204" pitchFamily="34" charset="0"/>
                <a:cs typeface="Tahoma" panose="020B0604030504040204" pitchFamily="34" charset="0"/>
                <a:sym typeface="Tahoma"/>
              </a:rPr>
              <a:t>  </a:t>
            </a:r>
            <a:r>
              <a:rP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sym typeface="Tahoma"/>
              </a:rPr>
              <a:t>I</a:t>
            </a:r>
            <a:r>
              <a:rPr sz="2400" dirty="0" smtClean="0">
                <a:solidFill>
                  <a:srgbClr val="000066"/>
                </a:solidFill>
                <a:latin typeface="Tahoma" panose="020B0604030504040204" pitchFamily="34" charset="0"/>
                <a:ea typeface="Tahoma" panose="020B0604030504040204" pitchFamily="34" charset="0"/>
                <a:cs typeface="Tahoma" panose="020B0604030504040204" pitchFamily="34" charset="0"/>
                <a:sym typeface="Tahoma"/>
              </a:rPr>
              <a:t>drogenioni</a:t>
            </a:r>
            <a:r>
              <a:rPr lang="it-IT" sz="2400" dirty="0" smtClean="0">
                <a:solidFill>
                  <a:srgbClr val="000066"/>
                </a:solidFill>
                <a:latin typeface="Tahoma" panose="020B0604030504040204" pitchFamily="34" charset="0"/>
                <a:ea typeface="Tahoma" panose="020B0604030504040204" pitchFamily="34" charset="0"/>
                <a:cs typeface="Tahoma" panose="020B0604030504040204" pitchFamily="34" charset="0"/>
                <a:sym typeface="Tahoma"/>
              </a:rPr>
              <a:t> (acidosi)</a:t>
            </a:r>
            <a:endParaRPr sz="2400" dirty="0">
              <a:solidFill>
                <a:srgbClr val="000066"/>
              </a:solidFill>
              <a:latin typeface="Tahoma" panose="020B0604030504040204" pitchFamily="34" charset="0"/>
              <a:ea typeface="Tahoma" panose="020B0604030504040204" pitchFamily="34" charset="0"/>
              <a:cs typeface="Tahoma" panose="020B0604030504040204" pitchFamily="34" charset="0"/>
              <a:sym typeface="Tahoma"/>
            </a:endParaRPr>
          </a:p>
        </p:txBody>
      </p:sp>
      <p:sp>
        <p:nvSpPr>
          <p:cNvPr id="445" name="Shape 445"/>
          <p:cNvSpPr/>
          <p:nvPr/>
        </p:nvSpPr>
        <p:spPr>
          <a:xfrm>
            <a:off x="5302250" y="2081212"/>
            <a:ext cx="3678109" cy="3530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indent="39687">
              <a:spcBef>
                <a:spcPts val="600"/>
              </a:spcBef>
              <a:defRPr sz="1800">
                <a:solidFill>
                  <a:srgbClr val="000000"/>
                </a:solidFill>
              </a:defRPr>
            </a:pPr>
            <a:r>
              <a:rPr sz="2800" b="1" dirty="0">
                <a:solidFill>
                  <a:srgbClr val="000066"/>
                </a:solidFill>
                <a:latin typeface="Tahoma Negreta"/>
                <a:ea typeface="Tahoma Negreta"/>
                <a:cs typeface="Tahoma Negreta"/>
                <a:sym typeface="Tahoma Negreta"/>
              </a:rPr>
              <a:t>        4 T’s</a:t>
            </a:r>
          </a:p>
          <a:p>
            <a:pPr lvl="0" indent="39687">
              <a:spcBef>
                <a:spcPts val="600"/>
              </a:spcBef>
              <a:defRPr sz="1800">
                <a:solidFill>
                  <a:srgbClr val="000000"/>
                </a:solidFill>
              </a:defRPr>
            </a:pPr>
            <a:endParaRPr sz="2800" dirty="0">
              <a:solidFill>
                <a:srgbClr val="000066"/>
              </a:solidFill>
              <a:latin typeface="Tahoma Negreta"/>
              <a:ea typeface="Tahoma Negreta"/>
              <a:cs typeface="Tahoma Negreta"/>
              <a:sym typeface="Tahoma Negreta"/>
            </a:endParaRPr>
          </a:p>
          <a:p>
            <a:pPr marL="39687" lvl="0">
              <a:spcBef>
                <a:spcPts val="500"/>
              </a:spcBef>
              <a:buClr>
                <a:srgbClr val="CCCCFF"/>
              </a:buClr>
              <a:buSzPct val="68000"/>
              <a:buFont typeface="Wingdings"/>
              <a:buChar char="■"/>
              <a:defRPr sz="1800">
                <a:solidFill>
                  <a:srgbClr val="000000"/>
                </a:solidFill>
              </a:defRPr>
            </a:pPr>
            <a:r>
              <a:rPr sz="2400" dirty="0">
                <a:solidFill>
                  <a:srgbClr val="000066"/>
                </a:solidFill>
                <a:latin typeface="Tahoma Negreta"/>
                <a:ea typeface="Tahoma Negreta"/>
                <a:cs typeface="Tahoma Negreta"/>
                <a:sym typeface="Tahoma Negreta"/>
              </a:rPr>
              <a:t> </a:t>
            </a:r>
            <a:r>
              <a:rPr sz="2400" b="1" dirty="0" err="1">
                <a:solidFill>
                  <a:srgbClr val="000066"/>
                </a:solidFill>
                <a:latin typeface="Tahoma Negreta"/>
                <a:ea typeface="Tahoma Negreta"/>
                <a:cs typeface="Tahoma Negreta"/>
                <a:sym typeface="Tahoma Negreta"/>
              </a:rPr>
              <a:t>T</a:t>
            </a:r>
            <a:r>
              <a:rPr sz="2400" dirty="0" err="1">
                <a:solidFill>
                  <a:srgbClr val="000066"/>
                </a:solidFill>
                <a:latin typeface="Tahoma"/>
                <a:ea typeface="Tahoma"/>
                <a:cs typeface="Tahoma"/>
                <a:sym typeface="Tahoma"/>
              </a:rPr>
              <a:t>amponamento</a:t>
            </a:r>
            <a:r>
              <a:rPr sz="2400" dirty="0">
                <a:solidFill>
                  <a:srgbClr val="000066"/>
                </a:solidFill>
                <a:latin typeface="Tahoma"/>
                <a:ea typeface="Tahoma"/>
                <a:cs typeface="Tahoma"/>
                <a:sym typeface="Tahoma"/>
              </a:rPr>
              <a:t> </a:t>
            </a:r>
            <a:r>
              <a:rPr sz="2400" dirty="0" err="1">
                <a:solidFill>
                  <a:srgbClr val="000066"/>
                </a:solidFill>
                <a:latin typeface="Tahoma"/>
                <a:ea typeface="Tahoma"/>
                <a:cs typeface="Tahoma"/>
                <a:sym typeface="Tahoma"/>
              </a:rPr>
              <a:t>cardiaco</a:t>
            </a:r>
            <a:endParaRPr sz="2400" dirty="0">
              <a:solidFill>
                <a:srgbClr val="000066"/>
              </a:solidFill>
              <a:latin typeface="Tahoma"/>
              <a:ea typeface="Tahoma"/>
              <a:cs typeface="Tahoma"/>
              <a:sym typeface="Tahoma"/>
            </a:endParaRPr>
          </a:p>
          <a:p>
            <a:pPr marL="39687" lvl="0">
              <a:spcBef>
                <a:spcPts val="500"/>
              </a:spcBef>
              <a:buClr>
                <a:srgbClr val="CCCCFF"/>
              </a:buClr>
              <a:buSzPct val="68000"/>
              <a:buFont typeface="Wingdings"/>
              <a:buChar char="■"/>
              <a:defRPr sz="1800">
                <a:solidFill>
                  <a:srgbClr val="000000"/>
                </a:solidFill>
              </a:defRPr>
            </a:pPr>
            <a:r>
              <a:rPr sz="2400" dirty="0">
                <a:solidFill>
                  <a:srgbClr val="000066"/>
                </a:solidFill>
                <a:latin typeface="Tahoma Negreta"/>
                <a:ea typeface="Tahoma Negreta"/>
                <a:cs typeface="Tahoma Negreta"/>
                <a:sym typeface="Tahoma Negreta"/>
              </a:rPr>
              <a:t> </a:t>
            </a:r>
            <a:r>
              <a:rPr sz="2400" b="1" dirty="0">
                <a:solidFill>
                  <a:srgbClr val="000066"/>
                </a:solidFill>
                <a:latin typeface="Tahoma Negreta"/>
                <a:ea typeface="Tahoma Negreta"/>
                <a:cs typeface="Tahoma Negreta"/>
                <a:sym typeface="Tahoma Negreta"/>
              </a:rPr>
              <a:t>T</a:t>
            </a:r>
            <a:r>
              <a:rPr sz="2400" dirty="0">
                <a:solidFill>
                  <a:srgbClr val="000066"/>
                </a:solidFill>
                <a:latin typeface="Tahoma"/>
                <a:ea typeface="Tahoma"/>
                <a:cs typeface="Tahoma"/>
                <a:sym typeface="Tahoma"/>
              </a:rPr>
              <a:t>ension pneumothorax</a:t>
            </a:r>
          </a:p>
          <a:p>
            <a:pPr marL="39687" lvl="0">
              <a:spcBef>
                <a:spcPts val="500"/>
              </a:spcBef>
              <a:buClr>
                <a:srgbClr val="CCCCFF"/>
              </a:buClr>
              <a:buSzPct val="68000"/>
              <a:buFont typeface="Wingdings"/>
              <a:buChar char="■"/>
              <a:defRPr sz="1800">
                <a:solidFill>
                  <a:srgbClr val="000000"/>
                </a:solidFill>
              </a:defRPr>
            </a:pPr>
            <a:r>
              <a:rPr sz="2400" dirty="0">
                <a:solidFill>
                  <a:srgbClr val="000066"/>
                </a:solidFill>
                <a:latin typeface="Tahoma Negreta"/>
                <a:ea typeface="Tahoma Negreta"/>
                <a:cs typeface="Tahoma Negreta"/>
                <a:sym typeface="Tahoma Negreta"/>
              </a:rPr>
              <a:t> </a:t>
            </a:r>
            <a:r>
              <a:rPr sz="2400" b="1" dirty="0">
                <a:solidFill>
                  <a:srgbClr val="000066"/>
                </a:solidFill>
                <a:latin typeface="Tahoma Negreta"/>
                <a:ea typeface="Tahoma Negreta"/>
                <a:cs typeface="Tahoma Negreta"/>
                <a:sym typeface="Tahoma Negreta"/>
              </a:rPr>
              <a:t>T</a:t>
            </a:r>
            <a:r>
              <a:rPr sz="2400" dirty="0">
                <a:solidFill>
                  <a:srgbClr val="000066"/>
                </a:solidFill>
                <a:latin typeface="Tahoma"/>
                <a:ea typeface="Tahoma"/>
                <a:cs typeface="Tahoma"/>
                <a:sym typeface="Tahoma"/>
              </a:rPr>
              <a:t>oxin/poisoning</a:t>
            </a:r>
          </a:p>
          <a:p>
            <a:pPr marL="39687" lvl="0">
              <a:spcBef>
                <a:spcPts val="500"/>
              </a:spcBef>
              <a:buClr>
                <a:srgbClr val="CCCCFF"/>
              </a:buClr>
              <a:buSzPct val="68000"/>
              <a:buFont typeface="Wingdings"/>
              <a:buChar char="■"/>
              <a:defRPr sz="1800">
                <a:solidFill>
                  <a:srgbClr val="000000"/>
                </a:solidFill>
              </a:defRPr>
            </a:pPr>
            <a:r>
              <a:rPr sz="2400" dirty="0" smtClean="0">
                <a:solidFill>
                  <a:srgbClr val="000066"/>
                </a:solidFill>
                <a:latin typeface="Tahoma Negreta"/>
                <a:ea typeface="Tahoma Negreta"/>
                <a:cs typeface="Tahoma Negreta"/>
                <a:sym typeface="Tahoma Negreta"/>
              </a:rPr>
              <a:t> </a:t>
            </a:r>
            <a:r>
              <a:rPr sz="2400" b="1" dirty="0" smtClean="0">
                <a:solidFill>
                  <a:srgbClr val="000066"/>
                </a:solidFill>
                <a:latin typeface="Tahoma Negreta"/>
                <a:ea typeface="Tahoma Negreta"/>
                <a:cs typeface="Tahoma Negreta"/>
                <a:sym typeface="Tahoma Negreta"/>
              </a:rPr>
              <a:t>T</a:t>
            </a:r>
            <a:r>
              <a:rPr sz="2400" dirty="0" smtClean="0">
                <a:solidFill>
                  <a:srgbClr val="000066"/>
                </a:solidFill>
                <a:latin typeface="Tahoma"/>
                <a:ea typeface="Tahoma"/>
                <a:cs typeface="Tahoma"/>
                <a:sym typeface="Tahoma"/>
              </a:rPr>
              <a:t>romboembolia</a:t>
            </a:r>
          </a:p>
          <a:p>
            <a:pPr lvl="0" indent="39687">
              <a:spcBef>
                <a:spcPts val="500"/>
              </a:spcBef>
              <a:defRPr sz="1800">
                <a:solidFill>
                  <a:srgbClr val="000000"/>
                </a:solidFill>
              </a:defRPr>
            </a:pPr>
            <a:r>
              <a:rPr sz="2400" dirty="0" smtClean="0">
                <a:solidFill>
                  <a:srgbClr val="000066"/>
                </a:solidFill>
                <a:latin typeface="Tahoma"/>
                <a:ea typeface="Tahoma"/>
                <a:cs typeface="Tahoma"/>
                <a:sym typeface="Tahoma"/>
              </a:rPr>
              <a:t>    </a:t>
            </a:r>
            <a:r>
              <a:rPr sz="2000" dirty="0" smtClean="0">
                <a:solidFill>
                  <a:srgbClr val="000066"/>
                </a:solidFill>
                <a:latin typeface="Tahoma"/>
                <a:ea typeface="Tahoma"/>
                <a:cs typeface="Tahoma"/>
                <a:sym typeface="Tahoma"/>
              </a:rPr>
              <a:t>(cardiaca e polmonare)</a:t>
            </a:r>
          </a:p>
          <a:p>
            <a:pPr lvl="0" indent="39687">
              <a:spcBef>
                <a:spcPts val="500"/>
              </a:spcBef>
              <a:defRPr sz="1800">
                <a:solidFill>
                  <a:srgbClr val="000000"/>
                </a:solidFill>
              </a:defRPr>
            </a:pPr>
            <a:r>
              <a:rPr sz="2000" dirty="0" smtClean="0">
                <a:solidFill>
                  <a:srgbClr val="000066"/>
                </a:solidFill>
                <a:latin typeface="Tahoma"/>
                <a:ea typeface="Tahoma"/>
                <a:cs typeface="Tahoma"/>
                <a:sym typeface="Tahoma"/>
              </a:rPr>
              <a:t>   </a:t>
            </a:r>
            <a:r>
              <a:rPr sz="2400" b="1" dirty="0" smtClean="0">
                <a:solidFill>
                  <a:srgbClr val="000066"/>
                </a:solidFill>
                <a:latin typeface="Tahoma"/>
                <a:ea typeface="Tahoma"/>
                <a:cs typeface="Tahoma"/>
                <a:sym typeface="Tahoma"/>
              </a:rPr>
              <a:t>T</a:t>
            </a:r>
            <a:r>
              <a:rPr sz="2400" dirty="0" smtClean="0">
                <a:solidFill>
                  <a:srgbClr val="000066"/>
                </a:solidFill>
                <a:latin typeface="Tahoma"/>
                <a:ea typeface="Tahoma"/>
                <a:cs typeface="Tahoma"/>
                <a:sym typeface="Tahoma"/>
              </a:rPr>
              <a:t>rauma </a:t>
            </a:r>
            <a:endParaRPr sz="2400" dirty="0">
              <a:solidFill>
                <a:srgbClr val="000066"/>
              </a:solidFill>
              <a:latin typeface="Tahoma"/>
              <a:ea typeface="Tahoma"/>
              <a:cs typeface="Tahoma"/>
              <a:sym typeface="Tahoma"/>
            </a:endParaRPr>
          </a:p>
        </p:txBody>
      </p:sp>
      <p:sp>
        <p:nvSpPr>
          <p:cNvPr id="446" name="Shape 446"/>
          <p:cNvSpPr/>
          <p:nvPr/>
        </p:nvSpPr>
        <p:spPr>
          <a:xfrm>
            <a:off x="2343150" y="609600"/>
            <a:ext cx="5410597" cy="990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indent="39687">
              <a:defRPr sz="1800">
                <a:solidFill>
                  <a:srgbClr val="000000"/>
                </a:solidFill>
              </a:defRPr>
            </a:pPr>
            <a:r>
              <a:rPr sz="3200" dirty="0">
                <a:solidFill>
                  <a:srgbClr val="000066"/>
                </a:solidFill>
                <a:latin typeface="Tahoma Negreta"/>
                <a:ea typeface="Tahoma Negreta"/>
                <a:cs typeface="Tahoma Negreta"/>
                <a:sym typeface="Tahoma Negreta"/>
              </a:rPr>
              <a:t>Cause di </a:t>
            </a:r>
            <a:r>
              <a:rPr sz="3200" dirty="0" err="1">
                <a:solidFill>
                  <a:srgbClr val="000066"/>
                </a:solidFill>
                <a:latin typeface="Tahoma Negreta"/>
                <a:ea typeface="Tahoma Negreta"/>
                <a:cs typeface="Tahoma Negreta"/>
                <a:sym typeface="Tahoma Negreta"/>
              </a:rPr>
              <a:t>Arresto</a:t>
            </a:r>
            <a:r>
              <a:rPr sz="3200" dirty="0">
                <a:solidFill>
                  <a:srgbClr val="000066"/>
                </a:solidFill>
                <a:latin typeface="Tahoma Negreta"/>
                <a:ea typeface="Tahoma Negreta"/>
                <a:cs typeface="Tahoma Negreta"/>
                <a:sym typeface="Tahoma Negreta"/>
              </a:rPr>
              <a:t> </a:t>
            </a:r>
            <a:r>
              <a:rPr sz="3200" dirty="0" err="1">
                <a:solidFill>
                  <a:srgbClr val="000066"/>
                </a:solidFill>
                <a:latin typeface="Tahoma Negreta"/>
                <a:ea typeface="Tahoma Negreta"/>
                <a:cs typeface="Tahoma Negreta"/>
                <a:sym typeface="Tahoma Negreta"/>
              </a:rPr>
              <a:t>Cardiaco</a:t>
            </a:r>
            <a:endParaRPr sz="3200" dirty="0">
              <a:solidFill>
                <a:srgbClr val="000066"/>
              </a:solidFill>
              <a:latin typeface="Tahoma Negreta"/>
              <a:ea typeface="Tahoma Negreta"/>
              <a:cs typeface="Tahoma Negreta"/>
              <a:sym typeface="Tahoma Negreta"/>
            </a:endParaRPr>
          </a:p>
          <a:p>
            <a:pPr lvl="0" indent="39687">
              <a:defRPr sz="1800">
                <a:solidFill>
                  <a:srgbClr val="000000"/>
                </a:solidFill>
              </a:defRPr>
            </a:pPr>
            <a:r>
              <a:rPr sz="3200" dirty="0" err="1">
                <a:solidFill>
                  <a:srgbClr val="000066"/>
                </a:solidFill>
                <a:latin typeface="Tahoma Negreta"/>
                <a:ea typeface="Tahoma Negreta"/>
                <a:cs typeface="Tahoma Negreta"/>
                <a:sym typeface="Tahoma Negreta"/>
              </a:rPr>
              <a:t>potenzialmente</a:t>
            </a:r>
            <a:r>
              <a:rPr sz="3200" dirty="0">
                <a:solidFill>
                  <a:srgbClr val="000066"/>
                </a:solidFill>
                <a:latin typeface="Tahoma Negreta"/>
                <a:ea typeface="Tahoma Negreta"/>
                <a:cs typeface="Tahoma Negreta"/>
                <a:sym typeface="Tahoma Negreta"/>
              </a:rPr>
              <a:t> </a:t>
            </a:r>
            <a:r>
              <a:rPr sz="3200" dirty="0" err="1">
                <a:solidFill>
                  <a:srgbClr val="000066"/>
                </a:solidFill>
                <a:latin typeface="Tahoma Negreta"/>
                <a:ea typeface="Tahoma Negreta"/>
                <a:cs typeface="Tahoma Negreta"/>
                <a:sym typeface="Tahoma Negreta"/>
              </a:rPr>
              <a:t>reversibili</a:t>
            </a:r>
            <a:endParaRPr sz="3200" dirty="0">
              <a:solidFill>
                <a:srgbClr val="000066"/>
              </a:solidFill>
              <a:latin typeface="Tahoma Negreta"/>
              <a:ea typeface="Tahoma Negreta"/>
              <a:cs typeface="Tahoma Negreta"/>
              <a:sym typeface="Tahoma Negreta"/>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3943351" y="381000"/>
            <a:ext cx="1712829" cy="523220"/>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800" b="1">
                <a:solidFill>
                  <a:srgbClr val="000066"/>
                </a:solidFill>
                <a:latin typeface="Tahoma" charset="0"/>
              </a:rPr>
              <a:t>Propofol</a:t>
            </a:r>
          </a:p>
        </p:txBody>
      </p:sp>
      <p:sp>
        <p:nvSpPr>
          <p:cNvPr id="57347" name="Text Box 6"/>
          <p:cNvSpPr txBox="1">
            <a:spLocks noChangeArrowheads="1"/>
          </p:cNvSpPr>
          <p:nvPr/>
        </p:nvSpPr>
        <p:spPr bwMode="auto">
          <a:xfrm>
            <a:off x="287536" y="1295401"/>
            <a:ext cx="873829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buFontTx/>
              <a:buChar char="•"/>
            </a:pPr>
            <a:r>
              <a:rPr lang="it-IT" sz="2400" b="1">
                <a:solidFill>
                  <a:srgbClr val="000066"/>
                </a:solidFill>
                <a:latin typeface="Tahoma" charset="0"/>
              </a:rPr>
              <a:t> sedativo ipnotico a breve durata d’azione con </a:t>
            </a:r>
          </a:p>
          <a:p>
            <a:pPr eaLnBrk="0" hangingPunct="0"/>
            <a:r>
              <a:rPr lang="it-IT" sz="2400" b="1">
                <a:solidFill>
                  <a:srgbClr val="000066"/>
                </a:solidFill>
                <a:latin typeface="Tahoma" charset="0"/>
              </a:rPr>
              <a:t>	proprietà di dare amnesia</a:t>
            </a:r>
          </a:p>
          <a:p>
            <a:pPr eaLnBrk="0" hangingPunct="0">
              <a:buFontTx/>
              <a:buChar char="•"/>
            </a:pPr>
            <a:r>
              <a:rPr lang="it-IT" sz="2400" b="1">
                <a:solidFill>
                  <a:srgbClr val="000066"/>
                </a:solidFill>
                <a:latin typeface="Tahoma" charset="0"/>
              </a:rPr>
              <a:t> può indurre anestesia</a:t>
            </a:r>
          </a:p>
          <a:p>
            <a:pPr eaLnBrk="0" hangingPunct="0">
              <a:buFontTx/>
              <a:buChar char="•"/>
            </a:pPr>
            <a:r>
              <a:rPr lang="it-IT" sz="2400" b="1">
                <a:solidFill>
                  <a:srgbClr val="000066"/>
                </a:solidFill>
                <a:latin typeface="Tahoma" charset="0"/>
              </a:rPr>
              <a:t> adatto per sedazione nell’esecuzione di procedure per</a:t>
            </a:r>
          </a:p>
          <a:p>
            <a:pPr eaLnBrk="0" hangingPunct="0"/>
            <a:r>
              <a:rPr lang="it-IT" sz="2400" b="1">
                <a:solidFill>
                  <a:srgbClr val="000066"/>
                </a:solidFill>
                <a:latin typeface="Tahoma" charset="0"/>
              </a:rPr>
              <a:t>	la breve durata d’azione</a:t>
            </a:r>
          </a:p>
          <a:p>
            <a:pPr eaLnBrk="0" hangingPunct="0">
              <a:buFontTx/>
              <a:buChar char="•"/>
            </a:pPr>
            <a:r>
              <a:rPr lang="it-IT" sz="2400" b="1">
                <a:solidFill>
                  <a:srgbClr val="000066"/>
                </a:solidFill>
                <a:latin typeface="Tahoma" charset="0"/>
              </a:rPr>
              <a:t> non ha proprietà analgesiche</a:t>
            </a:r>
          </a:p>
          <a:p>
            <a:pPr eaLnBrk="0" hangingPunct="0">
              <a:buFontTx/>
              <a:buChar char="•"/>
            </a:pPr>
            <a:r>
              <a:rPr lang="it-IT" sz="2400" b="1">
                <a:solidFill>
                  <a:srgbClr val="000066"/>
                </a:solidFill>
                <a:latin typeface="Tahoma" charset="0"/>
              </a:rPr>
              <a:t> se c’è da controllare dolore, va associato ad oppiaceo</a:t>
            </a:r>
          </a:p>
          <a:p>
            <a:pPr eaLnBrk="0" hangingPunct="0"/>
            <a:r>
              <a:rPr lang="it-IT" sz="2400" b="1">
                <a:solidFill>
                  <a:srgbClr val="000066"/>
                </a:solidFill>
                <a:latin typeface="Tahoma" charset="0"/>
              </a:rPr>
              <a:t>	o ketamina</a:t>
            </a:r>
          </a:p>
        </p:txBody>
      </p:sp>
      <p:sp>
        <p:nvSpPr>
          <p:cNvPr id="57348" name="Text Box 7"/>
          <p:cNvSpPr txBox="1">
            <a:spLocks noChangeArrowheads="1"/>
          </p:cNvSpPr>
          <p:nvPr/>
        </p:nvSpPr>
        <p:spPr bwMode="auto">
          <a:xfrm>
            <a:off x="0" y="4605338"/>
            <a:ext cx="918653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it-IT" sz="2400" b="1" u="sng">
                <a:solidFill>
                  <a:srgbClr val="000066"/>
                </a:solidFill>
                <a:latin typeface="Tahoma" charset="0"/>
              </a:rPr>
              <a:t>Dose</a:t>
            </a:r>
            <a:r>
              <a:rPr lang="it-IT" sz="2400" b="1">
                <a:solidFill>
                  <a:srgbClr val="000066"/>
                </a:solidFill>
                <a:latin typeface="Tahoma" charset="0"/>
              </a:rPr>
              <a:t>: 1 - 3 mg/kg ev lenta con insorgenza d’azione rapida</a:t>
            </a:r>
          </a:p>
          <a:p>
            <a:pPr eaLnBrk="0" hangingPunct="0"/>
            <a:r>
              <a:rPr lang="it-IT" sz="2400" b="1">
                <a:solidFill>
                  <a:srgbClr val="000066"/>
                </a:solidFill>
                <a:latin typeface="Tahoma" charset="0"/>
              </a:rPr>
              <a:t>	(&lt; 1 minuto) e durata d’azione di 10 minuti</a:t>
            </a:r>
          </a:p>
          <a:p>
            <a:pPr eaLnBrk="0" hangingPunct="0"/>
            <a:endParaRPr lang="it-IT" sz="2400" b="1">
              <a:solidFill>
                <a:srgbClr val="000066"/>
              </a:solidFill>
              <a:latin typeface="Tahoma" charset="0"/>
            </a:endParaRPr>
          </a:p>
          <a:p>
            <a:pPr eaLnBrk="0" hangingPunct="0"/>
            <a:r>
              <a:rPr lang="it-IT" sz="2400" b="1" u="sng">
                <a:solidFill>
                  <a:srgbClr val="000066"/>
                </a:solidFill>
                <a:latin typeface="Tahoma" charset="0"/>
              </a:rPr>
              <a:t>Effetti collaterali</a:t>
            </a:r>
            <a:r>
              <a:rPr lang="it-IT" sz="2400" b="1">
                <a:solidFill>
                  <a:srgbClr val="000066"/>
                </a:solidFill>
                <a:latin typeface="Tahoma" charset="0"/>
              </a:rPr>
              <a:t>: ipotensione, bradicardia (resistente</a:t>
            </a:r>
          </a:p>
          <a:p>
            <a:pPr eaLnBrk="0" hangingPunct="0"/>
            <a:r>
              <a:rPr lang="it-IT" sz="2400" b="1">
                <a:solidFill>
                  <a:srgbClr val="000066"/>
                </a:solidFill>
                <a:latin typeface="Tahoma" charset="0"/>
              </a:rPr>
              <a:t>	ad atropina), apnea, rush, prurito, cefalea</a:t>
            </a:r>
          </a:p>
        </p:txBody>
      </p:sp>
    </p:spTree>
    <p:extLst>
      <p:ext uri="{BB962C8B-B14F-4D97-AF65-F5344CB8AC3E}">
        <p14:creationId xmlns:p14="http://schemas.microsoft.com/office/powerpoint/2010/main" val="2184302105"/>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1143000"/>
            <a:ext cx="10629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eaLnBrk="1" hangingPunct="1"/>
            <a:r>
              <a:rPr lang="it-IT" sz="3200" u="sng">
                <a:solidFill>
                  <a:schemeClr val="accent6"/>
                </a:solidFill>
                <a:sym typeface="Wingdings" charset="0"/>
              </a:rPr>
              <a:t>  </a:t>
            </a:r>
            <a:r>
              <a:rPr lang="it-IT" sz="2800" u="sng">
                <a:solidFill>
                  <a:schemeClr val="accent6"/>
                </a:solidFill>
              </a:rPr>
              <a:t>non accesso venoso</a:t>
            </a:r>
            <a:r>
              <a:rPr lang="it-IT" sz="2800" b="0">
                <a:solidFill>
                  <a:schemeClr val="accent6"/>
                </a:solidFill>
              </a:rPr>
              <a:t>: </a:t>
            </a:r>
          </a:p>
        </p:txBody>
      </p:sp>
      <p:sp>
        <p:nvSpPr>
          <p:cNvPr id="23555" name="Text Box 3"/>
          <p:cNvSpPr txBox="1">
            <a:spLocks noChangeArrowheads="1"/>
          </p:cNvSpPr>
          <p:nvPr/>
        </p:nvSpPr>
        <p:spPr bwMode="auto">
          <a:xfrm>
            <a:off x="2986088" y="228600"/>
            <a:ext cx="3821404" cy="646331"/>
          </a:xfrm>
          <a:prstGeom prst="rect">
            <a:avLst/>
          </a:prstGeom>
          <a:noFill/>
          <a:ln w="38100" cmpd="sng">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eaLnBrk="1" hangingPunct="1"/>
            <a:r>
              <a:rPr lang="it-IT" sz="3600">
                <a:solidFill>
                  <a:schemeClr val="accent6"/>
                </a:solidFill>
              </a:rPr>
              <a:t>Benzodiazepine</a:t>
            </a:r>
          </a:p>
        </p:txBody>
      </p:sp>
      <p:sp>
        <p:nvSpPr>
          <p:cNvPr id="23556" name="Text Box 4"/>
          <p:cNvSpPr txBox="1">
            <a:spLocks noChangeArrowheads="1"/>
          </p:cNvSpPr>
          <p:nvPr/>
        </p:nvSpPr>
        <p:spPr bwMode="auto">
          <a:xfrm>
            <a:off x="597494" y="3810000"/>
            <a:ext cx="4550569"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eaLnBrk="1" hangingPunct="1"/>
            <a:r>
              <a:rPr lang="it-IT" sz="3200" u="sng">
                <a:solidFill>
                  <a:schemeClr val="accent6"/>
                </a:solidFill>
                <a:sym typeface="Wingdings" charset="0"/>
              </a:rPr>
              <a:t> </a:t>
            </a:r>
            <a:r>
              <a:rPr lang="it-IT" sz="2800" u="sng">
                <a:solidFill>
                  <a:schemeClr val="accent6"/>
                </a:solidFill>
              </a:rPr>
              <a:t>accesso venoso</a:t>
            </a:r>
            <a:r>
              <a:rPr lang="it-IT" sz="3200" b="0">
                <a:solidFill>
                  <a:schemeClr val="accent6"/>
                </a:solidFill>
              </a:rPr>
              <a:t>:</a:t>
            </a:r>
            <a:endParaRPr lang="it-IT" b="0">
              <a:solidFill>
                <a:schemeClr val="accent6"/>
              </a:solidFill>
            </a:endParaRPr>
          </a:p>
        </p:txBody>
      </p:sp>
      <p:sp>
        <p:nvSpPr>
          <p:cNvPr id="23557" name="Text Box 5"/>
          <p:cNvSpPr txBox="1">
            <a:spLocks noChangeArrowheads="1"/>
          </p:cNvSpPr>
          <p:nvPr/>
        </p:nvSpPr>
        <p:spPr bwMode="auto">
          <a:xfrm>
            <a:off x="743941" y="1887538"/>
            <a:ext cx="85972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eaLnBrk="1" hangingPunct="1">
              <a:buFontTx/>
              <a:buChar char="•"/>
            </a:pPr>
            <a:r>
              <a:rPr lang="it-IT" sz="2400" dirty="0">
                <a:solidFill>
                  <a:schemeClr val="accent6"/>
                </a:solidFill>
              </a:rPr>
              <a:t> </a:t>
            </a:r>
            <a:r>
              <a:rPr lang="it-IT" sz="2400" dirty="0" err="1">
                <a:solidFill>
                  <a:schemeClr val="accent6"/>
                </a:solidFill>
              </a:rPr>
              <a:t>diazepam</a:t>
            </a:r>
            <a:r>
              <a:rPr lang="it-IT" sz="2400" dirty="0">
                <a:solidFill>
                  <a:schemeClr val="accent6"/>
                </a:solidFill>
              </a:rPr>
              <a:t> 0,5 mg/kg </a:t>
            </a:r>
            <a:r>
              <a:rPr lang="it-IT" sz="2400" dirty="0" err="1">
                <a:solidFill>
                  <a:schemeClr val="accent6"/>
                </a:solidFill>
              </a:rPr>
              <a:t>e.r</a:t>
            </a:r>
            <a:r>
              <a:rPr lang="it-IT" sz="2400" dirty="0">
                <a:solidFill>
                  <a:schemeClr val="accent6"/>
                </a:solidFill>
              </a:rPr>
              <a:t>.</a:t>
            </a:r>
            <a:r>
              <a:rPr lang="it-IT" sz="2400" b="0" dirty="0">
                <a:solidFill>
                  <a:schemeClr val="accent6"/>
                </a:solidFill>
              </a:rPr>
              <a:t>       </a:t>
            </a:r>
            <a:r>
              <a:rPr lang="it-IT" b="0" dirty="0">
                <a:solidFill>
                  <a:schemeClr val="accent6"/>
                </a:solidFill>
              </a:rPr>
              <a:t>1° dose/breve intervallo da inizio  </a:t>
            </a:r>
          </a:p>
        </p:txBody>
      </p:sp>
      <p:grpSp>
        <p:nvGrpSpPr>
          <p:cNvPr id="234508" name="Group 12"/>
          <p:cNvGrpSpPr>
            <a:grpSpLocks/>
          </p:cNvGrpSpPr>
          <p:nvPr/>
        </p:nvGrpSpPr>
        <p:grpSpPr bwMode="auto">
          <a:xfrm>
            <a:off x="722510" y="2476500"/>
            <a:ext cx="7958137" cy="1100138"/>
            <a:chOff x="25" y="1560"/>
            <a:chExt cx="4456" cy="693"/>
          </a:xfrm>
        </p:grpSpPr>
        <p:sp>
          <p:nvSpPr>
            <p:cNvPr id="234503" name="Rectangle 7"/>
            <p:cNvSpPr>
              <a:spLocks noChangeArrowheads="1"/>
            </p:cNvSpPr>
            <p:nvPr/>
          </p:nvSpPr>
          <p:spPr bwMode="auto">
            <a:xfrm>
              <a:off x="25" y="1560"/>
              <a:ext cx="439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it-IT" sz="2800" dirty="0">
                  <a:solidFill>
                    <a:schemeClr val="accent6"/>
                  </a:solidFill>
                  <a:latin typeface="Tahoma"/>
                  <a:cs typeface="Tahoma"/>
                </a:rPr>
                <a:t> </a:t>
              </a:r>
              <a:r>
                <a:rPr lang="it-IT" sz="2400" dirty="0" err="1">
                  <a:solidFill>
                    <a:schemeClr val="accent6"/>
                  </a:solidFill>
                  <a:latin typeface="Tahoma"/>
                  <a:cs typeface="Tahoma"/>
                </a:rPr>
                <a:t>midazolam</a:t>
              </a:r>
              <a:r>
                <a:rPr lang="it-IT" sz="2400" dirty="0">
                  <a:solidFill>
                    <a:schemeClr val="accent6"/>
                  </a:solidFill>
                  <a:latin typeface="Tahoma"/>
                  <a:cs typeface="Tahoma"/>
                </a:rPr>
                <a:t> 0,2 mg/kg </a:t>
              </a:r>
              <a:r>
                <a:rPr lang="it-IT" sz="2400" dirty="0" err="1">
                  <a:solidFill>
                    <a:schemeClr val="accent6"/>
                  </a:solidFill>
                  <a:latin typeface="Tahoma"/>
                  <a:cs typeface="Tahoma"/>
                </a:rPr>
                <a:t>im</a:t>
              </a:r>
              <a:r>
                <a:rPr lang="it-IT" sz="2400" dirty="0">
                  <a:solidFill>
                    <a:schemeClr val="accent6"/>
                  </a:solidFill>
                  <a:latin typeface="Tahoma"/>
                  <a:cs typeface="Tahoma"/>
                </a:rPr>
                <a:t>/</a:t>
              </a:r>
              <a:r>
                <a:rPr lang="it-IT" sz="2400" dirty="0" err="1">
                  <a:solidFill>
                    <a:schemeClr val="accent6"/>
                  </a:solidFill>
                  <a:latin typeface="Tahoma"/>
                  <a:cs typeface="Tahoma"/>
                </a:rPr>
                <a:t>nas</a:t>
              </a:r>
              <a:r>
                <a:rPr lang="it-IT" sz="2400" dirty="0">
                  <a:solidFill>
                    <a:schemeClr val="accent6"/>
                  </a:solidFill>
                  <a:latin typeface="Tahoma"/>
                  <a:cs typeface="Tahoma"/>
                </a:rPr>
                <a:t> </a:t>
              </a:r>
              <a:r>
                <a:rPr lang="it-IT" sz="1800" b="0" dirty="0">
                  <a:solidFill>
                    <a:schemeClr val="accent6"/>
                  </a:solidFill>
                  <a:latin typeface="Tahoma"/>
                  <a:cs typeface="Tahoma"/>
                </a:rPr>
                <a:t>2° dose/lungo intervallo da inizio</a:t>
              </a:r>
              <a:endParaRPr lang="it-IT" sz="1800" dirty="0">
                <a:solidFill>
                  <a:schemeClr val="accent6"/>
                </a:solidFill>
                <a:latin typeface="Tahoma"/>
                <a:cs typeface="Tahoma"/>
              </a:endParaRPr>
            </a:p>
          </p:txBody>
        </p:sp>
        <p:sp>
          <p:nvSpPr>
            <p:cNvPr id="234506" name="Rectangle 10"/>
            <p:cNvSpPr>
              <a:spLocks noChangeArrowheads="1"/>
            </p:cNvSpPr>
            <p:nvPr/>
          </p:nvSpPr>
          <p:spPr bwMode="auto">
            <a:xfrm>
              <a:off x="26" y="1923"/>
              <a:ext cx="445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it-IT" sz="2800" dirty="0">
                  <a:solidFill>
                    <a:schemeClr val="accent6"/>
                  </a:solidFill>
                  <a:latin typeface="Tahoma"/>
                  <a:cs typeface="Tahoma"/>
                </a:rPr>
                <a:t> </a:t>
              </a:r>
              <a:r>
                <a:rPr lang="it-IT" sz="2400" dirty="0" err="1">
                  <a:solidFill>
                    <a:schemeClr val="accent6"/>
                  </a:solidFill>
                  <a:latin typeface="Tahoma"/>
                  <a:cs typeface="Tahoma"/>
                </a:rPr>
                <a:t>midazolam</a:t>
              </a:r>
              <a:r>
                <a:rPr lang="it-IT" sz="2400" dirty="0">
                  <a:solidFill>
                    <a:schemeClr val="accent6"/>
                  </a:solidFill>
                  <a:latin typeface="Tahoma"/>
                  <a:cs typeface="Tahoma"/>
                </a:rPr>
                <a:t> 0,3 mg/kg buccale </a:t>
              </a:r>
              <a:r>
                <a:rPr lang="it-IT" sz="1800" b="0" dirty="0">
                  <a:solidFill>
                    <a:schemeClr val="accent6"/>
                  </a:solidFill>
                  <a:latin typeface="Tahoma"/>
                  <a:cs typeface="Tahoma"/>
                </a:rPr>
                <a:t>2° dose/lungo intervallo da inizio</a:t>
              </a:r>
              <a:endParaRPr lang="it-IT" sz="1800" dirty="0">
                <a:solidFill>
                  <a:schemeClr val="accent6"/>
                </a:solidFill>
                <a:latin typeface="Tahoma"/>
                <a:cs typeface="Tahoma"/>
              </a:endParaRPr>
            </a:p>
          </p:txBody>
        </p:sp>
      </p:grpSp>
      <p:grpSp>
        <p:nvGrpSpPr>
          <p:cNvPr id="234509" name="Group 13"/>
          <p:cNvGrpSpPr>
            <a:grpSpLocks/>
          </p:cNvGrpSpPr>
          <p:nvPr/>
        </p:nvGrpSpPr>
        <p:grpSpPr bwMode="auto">
          <a:xfrm>
            <a:off x="511769" y="4449763"/>
            <a:ext cx="10392371" cy="2019300"/>
            <a:chOff x="-48" y="2803"/>
            <a:chExt cx="5819" cy="1272"/>
          </a:xfrm>
        </p:grpSpPr>
        <p:sp>
          <p:nvSpPr>
            <p:cNvPr id="234504" name="Text Box 8"/>
            <p:cNvSpPr txBox="1">
              <a:spLocks noChangeArrowheads="1"/>
            </p:cNvSpPr>
            <p:nvPr/>
          </p:nvSpPr>
          <p:spPr bwMode="auto">
            <a:xfrm>
              <a:off x="-41" y="2803"/>
              <a:ext cx="581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eaLnBrk="1" hangingPunct="1">
                <a:buFontTx/>
                <a:buChar char="•"/>
              </a:pPr>
              <a:r>
                <a:rPr lang="it-IT" sz="2800">
                  <a:solidFill>
                    <a:schemeClr val="accent6"/>
                  </a:solidFill>
                </a:rPr>
                <a:t> </a:t>
              </a:r>
              <a:r>
                <a:rPr lang="it-IT" sz="2400">
                  <a:solidFill>
                    <a:schemeClr val="accent6"/>
                  </a:solidFill>
                </a:rPr>
                <a:t>diazepam 0,3 mg/kg e.v.   </a:t>
              </a:r>
              <a:r>
                <a:rPr lang="it-IT" sz="2400" b="0">
                  <a:solidFill>
                    <a:schemeClr val="accent6"/>
                  </a:solidFill>
                </a:rPr>
                <a:t> </a:t>
              </a:r>
              <a:r>
                <a:rPr lang="it-IT" b="0">
                  <a:solidFill>
                    <a:schemeClr val="accent6"/>
                  </a:solidFill>
                </a:rPr>
                <a:t>1° dose/breve intervallo da inizio</a:t>
              </a:r>
              <a:r>
                <a:rPr lang="it-IT" sz="2400" b="0">
                  <a:solidFill>
                    <a:schemeClr val="accent6"/>
                  </a:solidFill>
                </a:rPr>
                <a:t> </a:t>
              </a:r>
              <a:endParaRPr lang="it-IT" b="0">
                <a:solidFill>
                  <a:schemeClr val="accent6"/>
                </a:solidFill>
              </a:endParaRPr>
            </a:p>
          </p:txBody>
        </p:sp>
        <p:sp>
          <p:nvSpPr>
            <p:cNvPr id="234505" name="Text Box 9"/>
            <p:cNvSpPr txBox="1">
              <a:spLocks noChangeArrowheads="1"/>
            </p:cNvSpPr>
            <p:nvPr/>
          </p:nvSpPr>
          <p:spPr bwMode="auto">
            <a:xfrm>
              <a:off x="-48" y="3552"/>
              <a:ext cx="5722"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eaLnBrk="1" hangingPunct="1">
                <a:buFontTx/>
                <a:buChar char="•"/>
              </a:pPr>
              <a:r>
                <a:rPr lang="it-IT" sz="2800">
                  <a:solidFill>
                    <a:schemeClr val="accent6"/>
                  </a:solidFill>
                </a:rPr>
                <a:t> </a:t>
              </a:r>
              <a:r>
                <a:rPr lang="it-IT" sz="2400">
                  <a:solidFill>
                    <a:schemeClr val="accent6"/>
                  </a:solidFill>
                </a:rPr>
                <a:t>lorazepam 0,1 mg/kg e.v.</a:t>
              </a:r>
              <a:r>
                <a:rPr lang="it-IT" sz="2400" b="0">
                  <a:solidFill>
                    <a:schemeClr val="accent6"/>
                  </a:solidFill>
                </a:rPr>
                <a:t>   </a:t>
              </a:r>
              <a:r>
                <a:rPr lang="it-IT" b="0">
                  <a:solidFill>
                    <a:schemeClr val="accent6"/>
                  </a:solidFill>
                </a:rPr>
                <a:t>2° dose/lungo intervallo da inizio </a:t>
              </a:r>
            </a:p>
            <a:p>
              <a:pPr eaLnBrk="1" hangingPunct="1"/>
              <a:endParaRPr lang="it-IT">
                <a:solidFill>
                  <a:schemeClr val="accent6"/>
                </a:solidFill>
              </a:endParaRPr>
            </a:p>
          </p:txBody>
        </p:sp>
        <p:sp>
          <p:nvSpPr>
            <p:cNvPr id="234507" name="Rectangle 11"/>
            <p:cNvSpPr>
              <a:spLocks noChangeArrowheads="1"/>
            </p:cNvSpPr>
            <p:nvPr/>
          </p:nvSpPr>
          <p:spPr bwMode="auto">
            <a:xfrm>
              <a:off x="-48" y="3216"/>
              <a:ext cx="423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it-IT" sz="2800" dirty="0">
                  <a:solidFill>
                    <a:schemeClr val="accent6"/>
                  </a:solidFill>
                  <a:latin typeface="Tahoma"/>
                  <a:cs typeface="Tahoma"/>
                </a:rPr>
                <a:t> </a:t>
              </a:r>
              <a:r>
                <a:rPr lang="it-IT" sz="2400" dirty="0" err="1">
                  <a:solidFill>
                    <a:schemeClr val="accent6"/>
                  </a:solidFill>
                  <a:latin typeface="Tahoma"/>
                  <a:cs typeface="Tahoma"/>
                </a:rPr>
                <a:t>midazolam</a:t>
              </a:r>
              <a:r>
                <a:rPr lang="it-IT" sz="2400" dirty="0">
                  <a:solidFill>
                    <a:schemeClr val="accent6"/>
                  </a:solidFill>
                  <a:latin typeface="Tahoma"/>
                  <a:cs typeface="Tahoma"/>
                </a:rPr>
                <a:t> 0,2 mg/kg e. v</a:t>
              </a:r>
              <a:r>
                <a:rPr lang="it-IT" sz="1800" dirty="0">
                  <a:solidFill>
                    <a:schemeClr val="accent6"/>
                  </a:solidFill>
                  <a:latin typeface="Tahoma"/>
                  <a:cs typeface="Tahoma"/>
                </a:rPr>
                <a:t>.  </a:t>
              </a:r>
              <a:r>
                <a:rPr lang="it-IT" sz="1800" b="0" dirty="0">
                  <a:solidFill>
                    <a:schemeClr val="accent6"/>
                  </a:solidFill>
                  <a:latin typeface="Tahoma"/>
                  <a:cs typeface="Tahoma"/>
                </a:rPr>
                <a:t>2° dose/lungo intervallo da inizio</a:t>
              </a:r>
              <a:endParaRPr lang="it-IT" sz="1800" dirty="0">
                <a:solidFill>
                  <a:schemeClr val="accent6"/>
                </a:solidFill>
                <a:latin typeface="Tahoma"/>
                <a:cs typeface="Tahoma"/>
              </a:endParaRPr>
            </a:p>
          </p:txBody>
        </p:sp>
      </p:grpSp>
    </p:spTree>
    <p:extLst>
      <p:ext uri="{BB962C8B-B14F-4D97-AF65-F5344CB8AC3E}">
        <p14:creationId xmlns:p14="http://schemas.microsoft.com/office/powerpoint/2010/main" val="34208081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4508"/>
                                        </p:tgtEl>
                                        <p:attrNameLst>
                                          <p:attrName>style.visibility</p:attrName>
                                        </p:attrNameLst>
                                      </p:cBhvr>
                                      <p:to>
                                        <p:strVal val="visible"/>
                                      </p:to>
                                    </p:set>
                                    <p:animEffect transition="in" filter="dissolve">
                                      <p:cBhvr>
                                        <p:cTn id="7" dur="500"/>
                                        <p:tgtEl>
                                          <p:spTgt spid="234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4509"/>
                                        </p:tgtEl>
                                        <p:attrNameLst>
                                          <p:attrName>style.visibility</p:attrName>
                                        </p:attrNameLst>
                                      </p:cBhvr>
                                      <p:to>
                                        <p:strVal val="visible"/>
                                      </p:to>
                                    </p:set>
                                    <p:animEffect transition="in" filter="dissolve">
                                      <p:cBhvr>
                                        <p:cTn id="12" dur="500"/>
                                        <p:tgtEl>
                                          <p:spTgt spid="234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800225" y="1"/>
            <a:ext cx="5167676" cy="523220"/>
          </a:xfrm>
          <a:prstGeom prst="rect">
            <a:avLst/>
          </a:prstGeom>
          <a:noFill/>
          <a:ln w="12700">
            <a:solidFill>
              <a:schemeClr val="tx1"/>
            </a:solidFill>
            <a:miter lim="800000"/>
            <a:headEnd/>
            <a:tailEnd/>
          </a:ln>
          <a:effectLst/>
          <a:extLst>
            <a:ext uri="{909E8E84-426E-40dd-AFC4-6F175D3DCCD1}">
              <a14:hiddenFill xmlns:a14="http://schemas.microsoft.com/office/drawing/2010/main">
                <a:gradFill rotWithShape="0">
                  <a:gsLst>
                    <a:gs pos="0">
                      <a:srgbClr val="9BB4C2"/>
                    </a:gs>
                    <a:gs pos="50000">
                      <a:srgbClr val="CCECFF"/>
                    </a:gs>
                    <a:gs pos="100000">
                      <a:srgbClr val="9BB4C2"/>
                    </a:gs>
                  </a:gsLst>
                  <a:lin ang="5400000" scaled="1"/>
                </a:gra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it-IT" sz="2800">
                <a:solidFill>
                  <a:srgbClr val="2E2E8B"/>
                </a:solidFill>
                <a:latin typeface="Tahoma"/>
                <a:cs typeface="Tahoma"/>
              </a:rPr>
              <a:t>Trattamento dello stato di male</a:t>
            </a:r>
          </a:p>
        </p:txBody>
      </p:sp>
      <p:sp>
        <p:nvSpPr>
          <p:cNvPr id="50179" name="Text Box 3"/>
          <p:cNvSpPr txBox="1">
            <a:spLocks noChangeArrowheads="1"/>
          </p:cNvSpPr>
          <p:nvPr/>
        </p:nvSpPr>
        <p:spPr bwMode="auto">
          <a:xfrm>
            <a:off x="428625" y="762001"/>
            <a:ext cx="9515475" cy="707886"/>
          </a:xfrm>
          <a:prstGeom prst="rect">
            <a:avLst/>
          </a:prstGeom>
          <a:noFill/>
          <a:ln w="38100">
            <a:solidFill>
              <a:srgbClr val="2E2E8B"/>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algn="ctr"/>
            <a:r>
              <a:rPr lang="it-IT" b="0">
                <a:solidFill>
                  <a:srgbClr val="2E2E8B"/>
                </a:solidFill>
                <a:latin typeface="Tahoma"/>
                <a:cs typeface="Tahoma"/>
              </a:rPr>
              <a:t>mantieni </a:t>
            </a:r>
            <a:r>
              <a:rPr lang="it-IT">
                <a:solidFill>
                  <a:srgbClr val="2E2E8B"/>
                </a:solidFill>
                <a:latin typeface="Tahoma"/>
                <a:cs typeface="Tahoma"/>
              </a:rPr>
              <a:t>pervietà delle vie aeree</a:t>
            </a:r>
            <a:r>
              <a:rPr lang="it-IT" b="0">
                <a:solidFill>
                  <a:srgbClr val="2E2E8B"/>
                </a:solidFill>
                <a:latin typeface="Tahoma"/>
                <a:cs typeface="Tahoma"/>
              </a:rPr>
              <a:t>, somministra </a:t>
            </a:r>
            <a:r>
              <a:rPr lang="it-IT">
                <a:solidFill>
                  <a:srgbClr val="2E2E8B"/>
                </a:solidFill>
                <a:latin typeface="Tahoma"/>
                <a:cs typeface="Tahoma"/>
              </a:rPr>
              <a:t>O</a:t>
            </a:r>
            <a:r>
              <a:rPr lang="it-IT" baseline="-25000">
                <a:solidFill>
                  <a:srgbClr val="2E2E8B"/>
                </a:solidFill>
                <a:latin typeface="Tahoma"/>
                <a:cs typeface="Tahoma"/>
              </a:rPr>
              <a:t>2</a:t>
            </a:r>
            <a:r>
              <a:rPr lang="it-IT" b="0">
                <a:solidFill>
                  <a:srgbClr val="2E2E8B"/>
                </a:solidFill>
                <a:latin typeface="Tahoma"/>
                <a:cs typeface="Tahoma"/>
              </a:rPr>
              <a:t>, trova un </a:t>
            </a:r>
            <a:r>
              <a:rPr lang="it-IT">
                <a:solidFill>
                  <a:srgbClr val="2E2E8B"/>
                </a:solidFill>
                <a:latin typeface="Tahoma"/>
                <a:cs typeface="Tahoma"/>
              </a:rPr>
              <a:t>accesso</a:t>
            </a:r>
          </a:p>
          <a:p>
            <a:pPr algn="ctr"/>
            <a:r>
              <a:rPr lang="it-IT">
                <a:solidFill>
                  <a:srgbClr val="2E2E8B"/>
                </a:solidFill>
                <a:latin typeface="Tahoma"/>
                <a:cs typeface="Tahoma"/>
              </a:rPr>
              <a:t>venoso</a:t>
            </a:r>
            <a:r>
              <a:rPr lang="it-IT" b="0">
                <a:solidFill>
                  <a:srgbClr val="2E2E8B"/>
                </a:solidFill>
                <a:latin typeface="Tahoma"/>
                <a:cs typeface="Tahoma"/>
              </a:rPr>
              <a:t>, esegui i </a:t>
            </a:r>
            <a:r>
              <a:rPr lang="it-IT">
                <a:solidFill>
                  <a:srgbClr val="2E2E8B"/>
                </a:solidFill>
                <a:latin typeface="Tahoma"/>
                <a:cs typeface="Tahoma"/>
              </a:rPr>
              <a:t>primi accertamenti</a:t>
            </a:r>
          </a:p>
        </p:txBody>
      </p:sp>
      <p:grpSp>
        <p:nvGrpSpPr>
          <p:cNvPr id="74803" name="Group 51"/>
          <p:cNvGrpSpPr>
            <a:grpSpLocks/>
          </p:cNvGrpSpPr>
          <p:nvPr/>
        </p:nvGrpSpPr>
        <p:grpSpPr bwMode="auto">
          <a:xfrm>
            <a:off x="380405" y="3505200"/>
            <a:ext cx="9649420" cy="1905000"/>
            <a:chOff x="213" y="2208"/>
            <a:chExt cx="5403" cy="1200"/>
          </a:xfrm>
        </p:grpSpPr>
        <p:grpSp>
          <p:nvGrpSpPr>
            <p:cNvPr id="50196" name="Group 50"/>
            <p:cNvGrpSpPr>
              <a:grpSpLocks/>
            </p:cNvGrpSpPr>
            <p:nvPr/>
          </p:nvGrpSpPr>
          <p:grpSpPr bwMode="auto">
            <a:xfrm>
              <a:off x="213" y="2592"/>
              <a:ext cx="5403" cy="816"/>
              <a:chOff x="213" y="2592"/>
              <a:chExt cx="5403" cy="816"/>
            </a:xfrm>
          </p:grpSpPr>
          <p:sp>
            <p:nvSpPr>
              <p:cNvPr id="50199" name="Text Box 27"/>
              <p:cNvSpPr txBox="1">
                <a:spLocks noChangeArrowheads="1"/>
              </p:cNvSpPr>
              <p:nvPr/>
            </p:nvSpPr>
            <p:spPr bwMode="auto">
              <a:xfrm>
                <a:off x="213" y="2592"/>
                <a:ext cx="2304" cy="790"/>
              </a:xfrm>
              <a:prstGeom prst="rect">
                <a:avLst/>
              </a:prstGeom>
              <a:noFill/>
              <a:ln w="952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algn="ctr">
                  <a:spcBef>
                    <a:spcPct val="50000"/>
                  </a:spcBef>
                </a:pPr>
                <a:r>
                  <a:rPr lang="it-IT">
                    <a:solidFill>
                      <a:srgbClr val="2E2E8B"/>
                    </a:solidFill>
                    <a:latin typeface="Tahoma"/>
                    <a:cs typeface="Tahoma"/>
                  </a:rPr>
                  <a:t>Fenitoina </a:t>
                </a:r>
                <a:r>
                  <a:rPr lang="it-IT" sz="1800">
                    <a:solidFill>
                      <a:srgbClr val="2E2E8B"/>
                    </a:solidFill>
                    <a:latin typeface="Tahoma"/>
                    <a:cs typeface="Tahoma"/>
                  </a:rPr>
                  <a:t>18-20 mg/kg a velocita’</a:t>
                </a:r>
              </a:p>
              <a:p>
                <a:pPr algn="ctr">
                  <a:lnSpc>
                    <a:spcPct val="50000"/>
                  </a:lnSpc>
                  <a:spcBef>
                    <a:spcPct val="50000"/>
                  </a:spcBef>
                </a:pPr>
                <a:r>
                  <a:rPr lang="it-IT" sz="1800">
                    <a:solidFill>
                      <a:srgbClr val="2E2E8B"/>
                    </a:solidFill>
                    <a:latin typeface="Tahoma"/>
                    <a:cs typeface="Tahoma"/>
                  </a:rPr>
                  <a:t>&lt; 1mg/kg/minuto (max</a:t>
                </a:r>
              </a:p>
              <a:p>
                <a:pPr algn="ctr">
                  <a:lnSpc>
                    <a:spcPct val="50000"/>
                  </a:lnSpc>
                  <a:spcBef>
                    <a:spcPct val="50000"/>
                  </a:spcBef>
                </a:pPr>
                <a:r>
                  <a:rPr lang="it-IT" sz="1800">
                    <a:solidFill>
                      <a:srgbClr val="2E2E8B"/>
                    </a:solidFill>
                    <a:latin typeface="Tahoma"/>
                    <a:cs typeface="Tahoma"/>
                  </a:rPr>
                  <a:t> singola dose 1g)</a:t>
                </a:r>
              </a:p>
            </p:txBody>
          </p:sp>
          <p:sp>
            <p:nvSpPr>
              <p:cNvPr id="50200" name="Text Box 26"/>
              <p:cNvSpPr txBox="1">
                <a:spLocks noChangeArrowheads="1"/>
              </p:cNvSpPr>
              <p:nvPr/>
            </p:nvSpPr>
            <p:spPr bwMode="auto">
              <a:xfrm>
                <a:off x="2603" y="2592"/>
                <a:ext cx="2965" cy="616"/>
              </a:xfrm>
              <a:prstGeom prst="rect">
                <a:avLst/>
              </a:prstGeom>
              <a:noFill/>
              <a:ln w="952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algn="ctr">
                  <a:spcBef>
                    <a:spcPct val="50000"/>
                  </a:spcBef>
                </a:pPr>
                <a:r>
                  <a:rPr lang="it-IT">
                    <a:solidFill>
                      <a:srgbClr val="2E2E8B"/>
                    </a:solidFill>
                    <a:latin typeface="Tahoma"/>
                    <a:cs typeface="Tahoma"/>
                  </a:rPr>
                  <a:t>Fenobarbitale </a:t>
                </a:r>
                <a:r>
                  <a:rPr lang="it-IT" sz="1800">
                    <a:solidFill>
                      <a:srgbClr val="2E2E8B"/>
                    </a:solidFill>
                    <a:latin typeface="Tahoma"/>
                    <a:cs typeface="Tahoma"/>
                  </a:rPr>
                  <a:t>20 mg/kg a velocita’ di 1-2 mg/kg/minuto </a:t>
                </a:r>
              </a:p>
              <a:p>
                <a:pPr algn="ctr">
                  <a:lnSpc>
                    <a:spcPct val="50000"/>
                  </a:lnSpc>
                  <a:spcBef>
                    <a:spcPct val="50000"/>
                  </a:spcBef>
                </a:pPr>
                <a:r>
                  <a:rPr lang="it-IT" sz="1800">
                    <a:solidFill>
                      <a:srgbClr val="2E2E8B"/>
                    </a:solidFill>
                    <a:latin typeface="Tahoma"/>
                    <a:cs typeface="Tahoma"/>
                  </a:rPr>
                  <a:t>(max singola dose 1 g.)</a:t>
                </a:r>
              </a:p>
            </p:txBody>
          </p:sp>
          <p:sp>
            <p:nvSpPr>
              <p:cNvPr id="50201" name="Rectangle 32"/>
              <p:cNvSpPr>
                <a:spLocks noChangeArrowheads="1"/>
              </p:cNvSpPr>
              <p:nvPr/>
            </p:nvSpPr>
            <p:spPr bwMode="auto">
              <a:xfrm>
                <a:off x="2603" y="2592"/>
                <a:ext cx="3013" cy="816"/>
              </a:xfrm>
              <a:prstGeom prst="rect">
                <a:avLst/>
              </a:prstGeom>
              <a:noFill/>
              <a:ln w="38100">
                <a:solidFill>
                  <a:srgbClr val="2E2E8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solidFill>
                    <a:srgbClr val="2E2E8B"/>
                  </a:solidFill>
                  <a:latin typeface="Tahoma"/>
                  <a:cs typeface="Tahoma"/>
                </a:endParaRPr>
              </a:p>
            </p:txBody>
          </p:sp>
          <p:sp>
            <p:nvSpPr>
              <p:cNvPr id="50202" name="Rectangle 33"/>
              <p:cNvSpPr>
                <a:spLocks noChangeArrowheads="1"/>
              </p:cNvSpPr>
              <p:nvPr/>
            </p:nvSpPr>
            <p:spPr bwMode="auto">
              <a:xfrm>
                <a:off x="213" y="2592"/>
                <a:ext cx="2304" cy="816"/>
              </a:xfrm>
              <a:prstGeom prst="rect">
                <a:avLst/>
              </a:prstGeom>
              <a:noFill/>
              <a:ln w="38100">
                <a:solidFill>
                  <a:srgbClr val="2E2E8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solidFill>
                    <a:srgbClr val="2E2E8B"/>
                  </a:solidFill>
                  <a:latin typeface="Tahoma"/>
                  <a:cs typeface="Tahoma"/>
                </a:endParaRPr>
              </a:p>
            </p:txBody>
          </p:sp>
        </p:grpSp>
        <p:sp>
          <p:nvSpPr>
            <p:cNvPr id="50197" name="Line 35"/>
            <p:cNvSpPr>
              <a:spLocks noChangeShapeType="1"/>
            </p:cNvSpPr>
            <p:nvPr/>
          </p:nvSpPr>
          <p:spPr bwMode="auto">
            <a:xfrm>
              <a:off x="1451" y="2256"/>
              <a:ext cx="0" cy="288"/>
            </a:xfrm>
            <a:prstGeom prst="line">
              <a:avLst/>
            </a:prstGeom>
            <a:noFill/>
            <a:ln w="38100">
              <a:solidFill>
                <a:srgbClr val="2E2E8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solidFill>
                  <a:srgbClr val="2E2E8B"/>
                </a:solidFill>
                <a:latin typeface="Tahoma"/>
                <a:cs typeface="Tahoma"/>
              </a:endParaRPr>
            </a:p>
          </p:txBody>
        </p:sp>
        <p:sp>
          <p:nvSpPr>
            <p:cNvPr id="50198" name="Line 36"/>
            <p:cNvSpPr>
              <a:spLocks noChangeShapeType="1"/>
            </p:cNvSpPr>
            <p:nvPr/>
          </p:nvSpPr>
          <p:spPr bwMode="auto">
            <a:xfrm>
              <a:off x="3627" y="2208"/>
              <a:ext cx="0" cy="336"/>
            </a:xfrm>
            <a:prstGeom prst="line">
              <a:avLst/>
            </a:prstGeom>
            <a:noFill/>
            <a:ln w="38100">
              <a:solidFill>
                <a:srgbClr val="2E2E8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solidFill>
                  <a:srgbClr val="2E2E8B"/>
                </a:solidFill>
                <a:latin typeface="Tahoma"/>
                <a:cs typeface="Tahoma"/>
              </a:endParaRPr>
            </a:p>
          </p:txBody>
        </p:sp>
      </p:grpSp>
      <p:grpSp>
        <p:nvGrpSpPr>
          <p:cNvPr id="74798" name="Group 46"/>
          <p:cNvGrpSpPr>
            <a:grpSpLocks/>
          </p:cNvGrpSpPr>
          <p:nvPr/>
        </p:nvGrpSpPr>
        <p:grpSpPr bwMode="auto">
          <a:xfrm>
            <a:off x="1114425" y="5486400"/>
            <a:ext cx="7715250" cy="914400"/>
            <a:chOff x="624" y="3456"/>
            <a:chExt cx="4320" cy="576"/>
          </a:xfrm>
        </p:grpSpPr>
        <p:sp>
          <p:nvSpPr>
            <p:cNvPr id="50192" name="Text Box 28"/>
            <p:cNvSpPr txBox="1">
              <a:spLocks noChangeArrowheads="1"/>
            </p:cNvSpPr>
            <p:nvPr/>
          </p:nvSpPr>
          <p:spPr bwMode="auto">
            <a:xfrm>
              <a:off x="960" y="3744"/>
              <a:ext cx="3856" cy="2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algn="ctr">
                <a:spcBef>
                  <a:spcPct val="50000"/>
                </a:spcBef>
              </a:pPr>
              <a:r>
                <a:rPr lang="it-IT" sz="2400" dirty="0">
                  <a:solidFill>
                    <a:srgbClr val="2E2E8B"/>
                  </a:solidFill>
                  <a:latin typeface="Tahoma"/>
                  <a:cs typeface="Tahoma"/>
                </a:rPr>
                <a:t>Terapia</a:t>
              </a:r>
              <a:r>
                <a:rPr lang="it-IT" dirty="0">
                  <a:solidFill>
                    <a:srgbClr val="2E2E8B"/>
                  </a:solidFill>
                  <a:latin typeface="Tahoma"/>
                  <a:cs typeface="Tahoma"/>
                </a:rPr>
                <a:t> </a:t>
              </a:r>
              <a:r>
                <a:rPr lang="it-IT" sz="2400" dirty="0">
                  <a:solidFill>
                    <a:srgbClr val="2E2E8B"/>
                  </a:solidFill>
                  <a:latin typeface="Tahoma"/>
                  <a:cs typeface="Tahoma"/>
                </a:rPr>
                <a:t>stato di male refrattario</a:t>
              </a:r>
            </a:p>
          </p:txBody>
        </p:sp>
        <p:sp>
          <p:nvSpPr>
            <p:cNvPr id="50193" name="Rectangle 37"/>
            <p:cNvSpPr>
              <a:spLocks noChangeArrowheads="1"/>
            </p:cNvSpPr>
            <p:nvPr/>
          </p:nvSpPr>
          <p:spPr bwMode="auto">
            <a:xfrm>
              <a:off x="624" y="3696"/>
              <a:ext cx="4320" cy="336"/>
            </a:xfrm>
            <a:prstGeom prst="rect">
              <a:avLst/>
            </a:prstGeom>
            <a:noFill/>
            <a:ln w="38100">
              <a:solidFill>
                <a:srgbClr val="2E2E8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solidFill>
                  <a:srgbClr val="2E2E8B"/>
                </a:solidFill>
                <a:latin typeface="Tahoma"/>
                <a:cs typeface="Tahoma"/>
              </a:endParaRPr>
            </a:p>
          </p:txBody>
        </p:sp>
        <p:sp>
          <p:nvSpPr>
            <p:cNvPr id="50194" name="Line 38"/>
            <p:cNvSpPr>
              <a:spLocks noChangeShapeType="1"/>
            </p:cNvSpPr>
            <p:nvPr/>
          </p:nvSpPr>
          <p:spPr bwMode="auto">
            <a:xfrm>
              <a:off x="1344" y="3456"/>
              <a:ext cx="0" cy="240"/>
            </a:xfrm>
            <a:prstGeom prst="line">
              <a:avLst/>
            </a:prstGeom>
            <a:noFill/>
            <a:ln w="38100">
              <a:solidFill>
                <a:srgbClr val="2E2E8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solidFill>
                  <a:srgbClr val="2E2E8B"/>
                </a:solidFill>
                <a:latin typeface="Tahoma"/>
                <a:cs typeface="Tahoma"/>
              </a:endParaRPr>
            </a:p>
          </p:txBody>
        </p:sp>
        <p:sp>
          <p:nvSpPr>
            <p:cNvPr id="50195" name="Line 39"/>
            <p:cNvSpPr>
              <a:spLocks noChangeShapeType="1"/>
            </p:cNvSpPr>
            <p:nvPr/>
          </p:nvSpPr>
          <p:spPr bwMode="auto">
            <a:xfrm>
              <a:off x="4032" y="3456"/>
              <a:ext cx="0" cy="240"/>
            </a:xfrm>
            <a:prstGeom prst="line">
              <a:avLst/>
            </a:prstGeom>
            <a:noFill/>
            <a:ln w="38100">
              <a:solidFill>
                <a:srgbClr val="2E2E8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solidFill>
                  <a:srgbClr val="2E2E8B"/>
                </a:solidFill>
                <a:latin typeface="Tahoma"/>
                <a:cs typeface="Tahoma"/>
              </a:endParaRPr>
            </a:p>
          </p:txBody>
        </p:sp>
      </p:grpSp>
      <p:grpSp>
        <p:nvGrpSpPr>
          <p:cNvPr id="74796" name="Group 44"/>
          <p:cNvGrpSpPr>
            <a:grpSpLocks/>
          </p:cNvGrpSpPr>
          <p:nvPr/>
        </p:nvGrpSpPr>
        <p:grpSpPr bwMode="auto">
          <a:xfrm>
            <a:off x="1800225" y="2362200"/>
            <a:ext cx="6229350" cy="1143000"/>
            <a:chOff x="1008" y="1488"/>
            <a:chExt cx="3488" cy="720"/>
          </a:xfrm>
        </p:grpSpPr>
        <p:sp>
          <p:nvSpPr>
            <p:cNvPr id="50187" name="Text Box 25"/>
            <p:cNvSpPr txBox="1">
              <a:spLocks noChangeArrowheads="1"/>
            </p:cNvSpPr>
            <p:nvPr/>
          </p:nvSpPr>
          <p:spPr bwMode="auto">
            <a:xfrm>
              <a:off x="1008" y="1920"/>
              <a:ext cx="3403" cy="2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algn="ctr">
                <a:spcBef>
                  <a:spcPct val="50000"/>
                </a:spcBef>
              </a:pPr>
              <a:r>
                <a:rPr lang="it-IT" sz="1800" dirty="0">
                  <a:solidFill>
                    <a:srgbClr val="2E2E8B"/>
                  </a:solidFill>
                  <a:latin typeface="Tahoma"/>
                  <a:cs typeface="Tahoma"/>
                </a:rPr>
                <a:t>Ripetere eventualmente la dose</a:t>
              </a:r>
            </a:p>
          </p:txBody>
        </p:sp>
        <p:sp>
          <p:nvSpPr>
            <p:cNvPr id="50188" name="Rectangle 30"/>
            <p:cNvSpPr>
              <a:spLocks noChangeArrowheads="1"/>
            </p:cNvSpPr>
            <p:nvPr/>
          </p:nvSpPr>
          <p:spPr bwMode="auto">
            <a:xfrm>
              <a:off x="1248" y="1920"/>
              <a:ext cx="2928" cy="288"/>
            </a:xfrm>
            <a:prstGeom prst="rect">
              <a:avLst/>
            </a:prstGeom>
            <a:noFill/>
            <a:ln w="38100">
              <a:solidFill>
                <a:srgbClr val="2E2E8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solidFill>
                  <a:srgbClr val="2E2E8B"/>
                </a:solidFill>
                <a:latin typeface="Tahoma"/>
                <a:cs typeface="Tahoma"/>
              </a:endParaRPr>
            </a:p>
          </p:txBody>
        </p:sp>
        <p:sp>
          <p:nvSpPr>
            <p:cNvPr id="50189" name="Line 34"/>
            <p:cNvSpPr>
              <a:spLocks noChangeShapeType="1"/>
            </p:cNvSpPr>
            <p:nvPr/>
          </p:nvSpPr>
          <p:spPr bwMode="auto">
            <a:xfrm flipH="1">
              <a:off x="2448" y="1488"/>
              <a:ext cx="0" cy="432"/>
            </a:xfrm>
            <a:prstGeom prst="line">
              <a:avLst/>
            </a:prstGeom>
            <a:noFill/>
            <a:ln w="38100">
              <a:solidFill>
                <a:srgbClr val="2E2E8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solidFill>
                  <a:srgbClr val="2E2E8B"/>
                </a:solidFill>
                <a:latin typeface="Tahoma"/>
                <a:cs typeface="Tahoma"/>
              </a:endParaRPr>
            </a:p>
          </p:txBody>
        </p:sp>
        <p:sp>
          <p:nvSpPr>
            <p:cNvPr id="50190" name="Text Box 40"/>
            <p:cNvSpPr txBox="1">
              <a:spLocks noChangeArrowheads="1"/>
            </p:cNvSpPr>
            <p:nvPr/>
          </p:nvSpPr>
          <p:spPr bwMode="auto">
            <a:xfrm>
              <a:off x="3360" y="1584"/>
              <a:ext cx="1136" cy="231"/>
            </a:xfrm>
            <a:prstGeom prst="rect">
              <a:avLst/>
            </a:prstGeom>
            <a:noFill/>
            <a:ln w="9525">
              <a:solidFill>
                <a:srgbClr val="2E2E8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a:spcBef>
                  <a:spcPct val="50000"/>
                </a:spcBef>
              </a:pPr>
              <a:r>
                <a:rPr lang="it-IT" sz="1800">
                  <a:solidFill>
                    <a:srgbClr val="2E2E8B"/>
                  </a:solidFill>
                  <a:latin typeface="Tahoma"/>
                  <a:cs typeface="Tahoma"/>
                </a:rPr>
                <a:t> 10 MINUTI</a:t>
              </a:r>
            </a:p>
          </p:txBody>
        </p:sp>
        <p:sp>
          <p:nvSpPr>
            <p:cNvPr id="50191" name="Line 41"/>
            <p:cNvSpPr>
              <a:spLocks noChangeShapeType="1"/>
            </p:cNvSpPr>
            <p:nvPr/>
          </p:nvSpPr>
          <p:spPr bwMode="auto">
            <a:xfrm flipH="1">
              <a:off x="2549" y="1680"/>
              <a:ext cx="811" cy="0"/>
            </a:xfrm>
            <a:prstGeom prst="line">
              <a:avLst/>
            </a:prstGeom>
            <a:noFill/>
            <a:ln w="38100">
              <a:solidFill>
                <a:srgbClr val="2E2E8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solidFill>
                  <a:srgbClr val="2E2E8B"/>
                </a:solidFill>
                <a:latin typeface="Tahoma"/>
                <a:cs typeface="Tahoma"/>
              </a:endParaRPr>
            </a:p>
          </p:txBody>
        </p:sp>
      </p:grpSp>
      <p:grpSp>
        <p:nvGrpSpPr>
          <p:cNvPr id="74801" name="Group 49"/>
          <p:cNvGrpSpPr>
            <a:grpSpLocks/>
          </p:cNvGrpSpPr>
          <p:nvPr/>
        </p:nvGrpSpPr>
        <p:grpSpPr bwMode="auto">
          <a:xfrm>
            <a:off x="-257175" y="1676400"/>
            <a:ext cx="10801350" cy="5181600"/>
            <a:chOff x="-3792" y="1056"/>
            <a:chExt cx="6048" cy="3264"/>
          </a:xfrm>
        </p:grpSpPr>
        <p:sp>
          <p:nvSpPr>
            <p:cNvPr id="50184" name="Text Box 24"/>
            <p:cNvSpPr txBox="1">
              <a:spLocks noChangeArrowheads="1"/>
            </p:cNvSpPr>
            <p:nvPr/>
          </p:nvSpPr>
          <p:spPr bwMode="auto">
            <a:xfrm>
              <a:off x="-3322" y="1104"/>
              <a:ext cx="5194" cy="2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a:spcBef>
                  <a:spcPct val="50000"/>
                </a:spcBef>
              </a:pPr>
              <a:r>
                <a:rPr lang="it-IT">
                  <a:solidFill>
                    <a:srgbClr val="2E2E8B"/>
                  </a:solidFill>
                  <a:latin typeface="Tahoma"/>
                  <a:cs typeface="Tahoma"/>
                </a:rPr>
                <a:t>Lorazepan</a:t>
              </a:r>
              <a:r>
                <a:rPr lang="it-IT" sz="1800">
                  <a:solidFill>
                    <a:srgbClr val="2E2E8B"/>
                  </a:solidFill>
                  <a:latin typeface="Tahoma"/>
                  <a:cs typeface="Tahoma"/>
                </a:rPr>
                <a:t> 0,1 mg/kg e.v. </a:t>
              </a:r>
              <a:r>
                <a:rPr lang="it-IT" sz="1600">
                  <a:solidFill>
                    <a:srgbClr val="2E2E8B"/>
                  </a:solidFill>
                  <a:latin typeface="Tahoma"/>
                  <a:cs typeface="Tahoma"/>
                </a:rPr>
                <a:t>a velocita’ &lt; 2 mg/minuto ( max 4 mg dose) </a:t>
              </a:r>
              <a:r>
                <a:rPr lang="it-IT" sz="2400">
                  <a:solidFill>
                    <a:srgbClr val="2E2E8B"/>
                  </a:solidFill>
                  <a:latin typeface="Tahoma"/>
                  <a:cs typeface="Tahoma"/>
                </a:rPr>
                <a:t>*</a:t>
              </a:r>
              <a:endParaRPr lang="it-IT" sz="1600">
                <a:solidFill>
                  <a:srgbClr val="2E2E8B"/>
                </a:solidFill>
                <a:latin typeface="Tahoma"/>
                <a:cs typeface="Tahoma"/>
              </a:endParaRPr>
            </a:p>
          </p:txBody>
        </p:sp>
        <p:sp>
          <p:nvSpPr>
            <p:cNvPr id="50185" name="Rectangle 29"/>
            <p:cNvSpPr>
              <a:spLocks noChangeArrowheads="1"/>
            </p:cNvSpPr>
            <p:nvPr/>
          </p:nvSpPr>
          <p:spPr bwMode="auto">
            <a:xfrm>
              <a:off x="-3408" y="1056"/>
              <a:ext cx="5323" cy="336"/>
            </a:xfrm>
            <a:prstGeom prst="rect">
              <a:avLst/>
            </a:prstGeom>
            <a:noFill/>
            <a:ln w="38100">
              <a:solidFill>
                <a:srgbClr val="2E2E8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solidFill>
                  <a:srgbClr val="2E2E8B"/>
                </a:solidFill>
                <a:latin typeface="Tahoma"/>
                <a:cs typeface="Tahoma"/>
              </a:endParaRPr>
            </a:p>
          </p:txBody>
        </p:sp>
        <p:sp>
          <p:nvSpPr>
            <p:cNvPr id="50186" name="Text Box 42"/>
            <p:cNvSpPr txBox="1">
              <a:spLocks noChangeArrowheads="1"/>
            </p:cNvSpPr>
            <p:nvPr/>
          </p:nvSpPr>
          <p:spPr bwMode="auto">
            <a:xfrm>
              <a:off x="-3792" y="4032"/>
              <a:ext cx="6048" cy="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algn="ctr">
                <a:spcBef>
                  <a:spcPct val="50000"/>
                </a:spcBef>
              </a:pPr>
              <a:r>
                <a:rPr lang="it-IT" sz="2400" b="0">
                  <a:solidFill>
                    <a:srgbClr val="2E2E8B"/>
                  </a:solidFill>
                  <a:latin typeface="Tahoma"/>
                  <a:cs typeface="Tahoma"/>
                </a:rPr>
                <a:t>*</a:t>
              </a:r>
              <a:r>
                <a:rPr lang="it-IT" sz="1400" b="0">
                  <a:solidFill>
                    <a:srgbClr val="2E2E8B"/>
                  </a:solidFill>
                  <a:latin typeface="Tahoma"/>
                  <a:cs typeface="Tahoma"/>
                </a:rPr>
                <a:t> Se impossibilita’ accesso vascolare: </a:t>
              </a:r>
              <a:r>
                <a:rPr lang="it-IT" sz="1400">
                  <a:solidFill>
                    <a:srgbClr val="2E2E8B"/>
                  </a:solidFill>
                  <a:latin typeface="Tahoma"/>
                  <a:cs typeface="Tahoma"/>
                </a:rPr>
                <a:t>Midazolam im 0,2 mg/ kg, </a:t>
              </a:r>
              <a:r>
                <a:rPr lang="it-IT" sz="1400" b="0">
                  <a:solidFill>
                    <a:srgbClr val="2E2E8B"/>
                  </a:solidFill>
                  <a:latin typeface="Tahoma"/>
                  <a:cs typeface="Tahoma"/>
                </a:rPr>
                <a:t> </a:t>
              </a:r>
              <a:r>
                <a:rPr lang="it-IT" sz="1400">
                  <a:solidFill>
                    <a:srgbClr val="2E2E8B"/>
                  </a:solidFill>
                  <a:latin typeface="Tahoma"/>
                  <a:cs typeface="Tahoma"/>
                </a:rPr>
                <a:t>Diazepan rettale 0,5 mg/kg</a:t>
              </a:r>
              <a:r>
                <a:rPr lang="it-IT" sz="1400" b="0">
                  <a:solidFill>
                    <a:srgbClr val="2E2E8B"/>
                  </a:solidFill>
                  <a:latin typeface="Tahoma"/>
                  <a:cs typeface="Tahoma"/>
                </a:rPr>
                <a:t> (Max 20 mg.)  </a:t>
              </a:r>
            </a:p>
          </p:txBody>
        </p:sp>
      </p:grpSp>
    </p:spTree>
    <p:extLst>
      <p:ext uri="{BB962C8B-B14F-4D97-AF65-F5344CB8AC3E}">
        <p14:creationId xmlns:p14="http://schemas.microsoft.com/office/powerpoint/2010/main" val="1729782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4801"/>
                                        </p:tgtEl>
                                        <p:attrNameLst>
                                          <p:attrName>style.visibility</p:attrName>
                                        </p:attrNameLst>
                                      </p:cBhvr>
                                      <p:to>
                                        <p:strVal val="visible"/>
                                      </p:to>
                                    </p:set>
                                    <p:animEffect transition="in" filter="wipe(up)">
                                      <p:cBhvr>
                                        <p:cTn id="7" dur="500"/>
                                        <p:tgtEl>
                                          <p:spTgt spid="748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74796"/>
                                        </p:tgtEl>
                                        <p:attrNameLst>
                                          <p:attrName>style.visibility</p:attrName>
                                        </p:attrNameLst>
                                      </p:cBhvr>
                                      <p:to>
                                        <p:strVal val="visible"/>
                                      </p:to>
                                    </p:set>
                                    <p:animEffect transition="in" filter="wipe(up)">
                                      <p:cBhvr>
                                        <p:cTn id="12" dur="500"/>
                                        <p:tgtEl>
                                          <p:spTgt spid="747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4803"/>
                                        </p:tgtEl>
                                        <p:attrNameLst>
                                          <p:attrName>style.visibility</p:attrName>
                                        </p:attrNameLst>
                                      </p:cBhvr>
                                      <p:to>
                                        <p:strVal val="visible"/>
                                      </p:to>
                                    </p:set>
                                    <p:animEffect transition="in" filter="wipe(up)">
                                      <p:cBhvr>
                                        <p:cTn id="17" dur="500"/>
                                        <p:tgtEl>
                                          <p:spTgt spid="748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74798"/>
                                        </p:tgtEl>
                                        <p:attrNameLst>
                                          <p:attrName>style.visibility</p:attrName>
                                        </p:attrNameLst>
                                      </p:cBhvr>
                                      <p:to>
                                        <p:strVal val="visible"/>
                                      </p:to>
                                    </p:set>
                                    <p:animEffect transition="in" filter="wipe(up)">
                                      <p:cBhvr>
                                        <p:cTn id="22" dur="500"/>
                                        <p:tgtEl>
                                          <p:spTgt spid="74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428625" y="2346325"/>
            <a:ext cx="1105852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algn="ctr">
              <a:spcBef>
                <a:spcPct val="50000"/>
              </a:spcBef>
            </a:pPr>
            <a:r>
              <a:rPr lang="it-IT" sz="2400">
                <a:solidFill>
                  <a:srgbClr val="2E2E8B"/>
                </a:solidFill>
              </a:rPr>
              <a:t>MIDAZOLAM in infusione continua</a:t>
            </a:r>
          </a:p>
        </p:txBody>
      </p:sp>
      <p:sp>
        <p:nvSpPr>
          <p:cNvPr id="51203" name="Text Box 10"/>
          <p:cNvSpPr txBox="1">
            <a:spLocks noChangeArrowheads="1"/>
          </p:cNvSpPr>
          <p:nvPr/>
        </p:nvSpPr>
        <p:spPr bwMode="auto">
          <a:xfrm>
            <a:off x="1224078" y="636588"/>
            <a:ext cx="75352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algn="ctr" eaLnBrk="1" hangingPunct="1"/>
            <a:r>
              <a:rPr lang="it-IT" sz="3200">
                <a:solidFill>
                  <a:srgbClr val="2E2E8B"/>
                </a:solidFill>
              </a:rPr>
              <a:t>in anestesia generale</a:t>
            </a:r>
          </a:p>
          <a:p>
            <a:pPr algn="ctr" eaLnBrk="1" hangingPunct="1"/>
            <a:r>
              <a:rPr lang="it-IT" sz="3200">
                <a:solidFill>
                  <a:srgbClr val="2E2E8B"/>
                </a:solidFill>
              </a:rPr>
              <a:t>(in rianimazione - pazienti intubati)</a:t>
            </a:r>
          </a:p>
        </p:txBody>
      </p:sp>
      <p:grpSp>
        <p:nvGrpSpPr>
          <p:cNvPr id="51204" name="Group 22"/>
          <p:cNvGrpSpPr>
            <a:grpSpLocks/>
          </p:cNvGrpSpPr>
          <p:nvPr/>
        </p:nvGrpSpPr>
        <p:grpSpPr bwMode="auto">
          <a:xfrm>
            <a:off x="257175" y="2627314"/>
            <a:ext cx="9772650" cy="4002087"/>
            <a:chOff x="144" y="1655"/>
            <a:chExt cx="5472" cy="2521"/>
          </a:xfrm>
        </p:grpSpPr>
        <p:grpSp>
          <p:nvGrpSpPr>
            <p:cNvPr id="51208" name="Group 21"/>
            <p:cNvGrpSpPr>
              <a:grpSpLocks/>
            </p:cNvGrpSpPr>
            <p:nvPr/>
          </p:nvGrpSpPr>
          <p:grpSpPr bwMode="auto">
            <a:xfrm>
              <a:off x="144" y="1655"/>
              <a:ext cx="5472" cy="2521"/>
              <a:chOff x="144" y="1655"/>
              <a:chExt cx="5472" cy="2521"/>
            </a:xfrm>
          </p:grpSpPr>
          <p:sp>
            <p:nvSpPr>
              <p:cNvPr id="51211" name="Text Box 4"/>
              <p:cNvSpPr txBox="1">
                <a:spLocks noChangeArrowheads="1"/>
              </p:cNvSpPr>
              <p:nvPr/>
            </p:nvSpPr>
            <p:spPr bwMode="auto">
              <a:xfrm>
                <a:off x="144" y="1655"/>
                <a:ext cx="5472"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a:spcBef>
                    <a:spcPct val="50000"/>
                  </a:spcBef>
                </a:pPr>
                <a:endParaRPr lang="en-GB" b="0">
                  <a:solidFill>
                    <a:srgbClr val="2E2E8B"/>
                  </a:solidFill>
                </a:endParaRPr>
              </a:p>
            </p:txBody>
          </p:sp>
          <p:sp>
            <p:nvSpPr>
              <p:cNvPr id="51212" name="Text Box 5"/>
              <p:cNvSpPr txBox="1">
                <a:spLocks noChangeArrowheads="1"/>
              </p:cNvSpPr>
              <p:nvPr/>
            </p:nvSpPr>
            <p:spPr bwMode="auto">
              <a:xfrm>
                <a:off x="288" y="1910"/>
                <a:ext cx="5232" cy="22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algn="ctr">
                  <a:spcBef>
                    <a:spcPct val="50000"/>
                  </a:spcBef>
                </a:pPr>
                <a:r>
                  <a:rPr lang="it-IT" b="0" dirty="0">
                    <a:solidFill>
                      <a:srgbClr val="2E2E8B"/>
                    </a:solidFill>
                  </a:rPr>
                  <a:t>Bolo endovena:  0,15 - 0,2 mg/Kg.</a:t>
                </a:r>
              </a:p>
              <a:p>
                <a:pPr algn="ctr">
                  <a:spcBef>
                    <a:spcPct val="50000"/>
                  </a:spcBef>
                </a:pPr>
                <a:endParaRPr lang="it-IT" b="0" dirty="0">
                  <a:solidFill>
                    <a:srgbClr val="2E2E8B"/>
                  </a:solidFill>
                </a:endParaRPr>
              </a:p>
              <a:p>
                <a:pPr algn="ctr">
                  <a:spcBef>
                    <a:spcPct val="50000"/>
                  </a:spcBef>
                </a:pPr>
                <a:r>
                  <a:rPr lang="it-IT" b="0" dirty="0">
                    <a:solidFill>
                      <a:srgbClr val="2E2E8B"/>
                    </a:solidFill>
                  </a:rPr>
                  <a:t>Infusione continua   1-2 </a:t>
                </a:r>
                <a:r>
                  <a:rPr lang="it-IT" b="0" dirty="0">
                    <a:solidFill>
                      <a:srgbClr val="2E2E8B"/>
                    </a:solidFill>
                    <a:cs typeface="Arial" charset="0"/>
                    <a:sym typeface="Wingdings" charset="0"/>
                  </a:rPr>
                  <a:t>µ</a:t>
                </a:r>
                <a:r>
                  <a:rPr lang="it-IT" b="0" dirty="0">
                    <a:solidFill>
                      <a:srgbClr val="2E2E8B"/>
                    </a:solidFill>
                  </a:rPr>
                  <a:t>g/Kg/m’</a:t>
                </a:r>
              </a:p>
              <a:p>
                <a:pPr algn="ctr">
                  <a:spcBef>
                    <a:spcPct val="50000"/>
                  </a:spcBef>
                </a:pPr>
                <a:endParaRPr lang="it-IT" b="0" dirty="0">
                  <a:solidFill>
                    <a:srgbClr val="2E2E8B"/>
                  </a:solidFill>
                </a:endParaRPr>
              </a:p>
              <a:p>
                <a:pPr algn="ctr">
                  <a:spcBef>
                    <a:spcPct val="50000"/>
                  </a:spcBef>
                </a:pPr>
                <a:r>
                  <a:rPr lang="it-IT" b="0" dirty="0">
                    <a:solidFill>
                      <a:srgbClr val="2E2E8B"/>
                    </a:solidFill>
                  </a:rPr>
                  <a:t>aumentare di 1 </a:t>
                </a:r>
                <a:r>
                  <a:rPr lang="it-IT" b="0" dirty="0">
                    <a:solidFill>
                      <a:srgbClr val="2E2E8B"/>
                    </a:solidFill>
                    <a:cs typeface="Arial" charset="0"/>
                    <a:sym typeface="Wingdings" charset="0"/>
                  </a:rPr>
                  <a:t>µ</a:t>
                </a:r>
                <a:r>
                  <a:rPr lang="it-IT" b="0" dirty="0">
                    <a:solidFill>
                      <a:srgbClr val="2E2E8B"/>
                    </a:solidFill>
                  </a:rPr>
                  <a:t>g/Kg/m’ ogni 15 m’ fino</a:t>
                </a:r>
              </a:p>
              <a:p>
                <a:pPr algn="ctr">
                  <a:spcBef>
                    <a:spcPct val="50000"/>
                  </a:spcBef>
                </a:pPr>
                <a:r>
                  <a:rPr lang="it-IT" b="0" dirty="0">
                    <a:solidFill>
                      <a:srgbClr val="2E2E8B"/>
                    </a:solidFill>
                  </a:rPr>
                  <a:t>a 4 </a:t>
                </a:r>
                <a:r>
                  <a:rPr lang="it-IT" b="0" dirty="0">
                    <a:solidFill>
                      <a:srgbClr val="2E2E8B"/>
                    </a:solidFill>
                    <a:cs typeface="Arial" charset="0"/>
                    <a:sym typeface="Wingdings" charset="0"/>
                  </a:rPr>
                  <a:t>µ</a:t>
                </a:r>
                <a:r>
                  <a:rPr lang="it-IT" b="0" dirty="0">
                    <a:solidFill>
                      <a:srgbClr val="2E2E8B"/>
                    </a:solidFill>
                  </a:rPr>
                  <a:t>g/Kg/m’ alla prima ora</a:t>
                </a:r>
              </a:p>
              <a:p>
                <a:pPr algn="ctr">
                  <a:spcBef>
                    <a:spcPct val="50000"/>
                  </a:spcBef>
                </a:pPr>
                <a:endParaRPr lang="it-IT" b="0" dirty="0">
                  <a:solidFill>
                    <a:srgbClr val="2E2E8B"/>
                  </a:solidFill>
                </a:endParaRPr>
              </a:p>
              <a:p>
                <a:pPr algn="ctr">
                  <a:spcBef>
                    <a:spcPct val="50000"/>
                  </a:spcBef>
                </a:pPr>
                <a:r>
                  <a:rPr lang="it-IT" b="0" dirty="0" err="1">
                    <a:solidFill>
                      <a:srgbClr val="2E2E8B"/>
                    </a:solidFill>
                  </a:rPr>
                  <a:t>Midazolam</a:t>
                </a:r>
                <a:r>
                  <a:rPr lang="it-IT" b="0" dirty="0">
                    <a:solidFill>
                      <a:srgbClr val="2E2E8B"/>
                    </a:solidFill>
                  </a:rPr>
                  <a:t> fino a 7 </a:t>
                </a:r>
                <a:r>
                  <a:rPr lang="it-IT" b="0" dirty="0">
                    <a:solidFill>
                      <a:srgbClr val="2E2E8B"/>
                    </a:solidFill>
                    <a:cs typeface="Arial" charset="0"/>
                    <a:sym typeface="Wingdings" charset="0"/>
                  </a:rPr>
                  <a:t>µ</a:t>
                </a:r>
                <a:r>
                  <a:rPr lang="it-IT" b="0" dirty="0">
                    <a:solidFill>
                      <a:srgbClr val="2E2E8B"/>
                    </a:solidFill>
                  </a:rPr>
                  <a:t>g/Kg/m’ o anestesia generale </a:t>
                </a:r>
              </a:p>
            </p:txBody>
          </p:sp>
          <p:sp>
            <p:nvSpPr>
              <p:cNvPr id="51213" name="AutoShape 8"/>
              <p:cNvSpPr>
                <a:spLocks noChangeArrowheads="1"/>
              </p:cNvSpPr>
              <p:nvPr/>
            </p:nvSpPr>
            <p:spPr bwMode="auto">
              <a:xfrm>
                <a:off x="2640" y="3686"/>
                <a:ext cx="162" cy="225"/>
              </a:xfrm>
              <a:prstGeom prst="downArrow">
                <a:avLst>
                  <a:gd name="adj1" fmla="val 50000"/>
                  <a:gd name="adj2" fmla="val 34722"/>
                </a:avLst>
              </a:prstGeom>
              <a:solidFill>
                <a:srgbClr val="333399"/>
              </a:solid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GB" b="0">
                  <a:solidFill>
                    <a:srgbClr val="2E2E8B"/>
                  </a:solidFill>
                </a:endParaRPr>
              </a:p>
            </p:txBody>
          </p:sp>
        </p:grpSp>
        <p:sp>
          <p:nvSpPr>
            <p:cNvPr id="51209" name="AutoShape 13"/>
            <p:cNvSpPr>
              <a:spLocks noChangeArrowheads="1"/>
            </p:cNvSpPr>
            <p:nvPr/>
          </p:nvSpPr>
          <p:spPr bwMode="auto">
            <a:xfrm>
              <a:off x="2670" y="2870"/>
              <a:ext cx="162" cy="225"/>
            </a:xfrm>
            <a:prstGeom prst="downArrow">
              <a:avLst>
                <a:gd name="adj1" fmla="val 50000"/>
                <a:gd name="adj2" fmla="val 34722"/>
              </a:avLst>
            </a:prstGeom>
            <a:solidFill>
              <a:srgbClr val="333399"/>
            </a:solid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GB" b="0">
                <a:solidFill>
                  <a:srgbClr val="2E2E8B"/>
                </a:solidFill>
              </a:endParaRPr>
            </a:p>
          </p:txBody>
        </p:sp>
        <p:sp>
          <p:nvSpPr>
            <p:cNvPr id="51210" name="AutoShape 14"/>
            <p:cNvSpPr>
              <a:spLocks noChangeArrowheads="1"/>
            </p:cNvSpPr>
            <p:nvPr/>
          </p:nvSpPr>
          <p:spPr bwMode="auto">
            <a:xfrm>
              <a:off x="2670" y="2246"/>
              <a:ext cx="162" cy="225"/>
            </a:xfrm>
            <a:prstGeom prst="downArrow">
              <a:avLst>
                <a:gd name="adj1" fmla="val 50000"/>
                <a:gd name="adj2" fmla="val 34722"/>
              </a:avLst>
            </a:prstGeom>
            <a:solidFill>
              <a:srgbClr val="333399"/>
            </a:solid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GB" b="0">
                <a:solidFill>
                  <a:srgbClr val="2E2E8B"/>
                </a:solidFill>
              </a:endParaRPr>
            </a:p>
          </p:txBody>
        </p:sp>
      </p:grpSp>
      <p:sp>
        <p:nvSpPr>
          <p:cNvPr id="51205" name="Text Box 18"/>
          <p:cNvSpPr txBox="1">
            <a:spLocks noChangeArrowheads="1"/>
          </p:cNvSpPr>
          <p:nvPr/>
        </p:nvSpPr>
        <p:spPr bwMode="auto">
          <a:xfrm>
            <a:off x="1285876" y="179389"/>
            <a:ext cx="679344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a:spcBef>
                <a:spcPct val="50000"/>
              </a:spcBef>
            </a:pPr>
            <a:r>
              <a:rPr lang="it-IT" sz="3200">
                <a:solidFill>
                  <a:srgbClr val="2E2E8B"/>
                </a:solidFill>
              </a:rPr>
              <a:t>Terapia stato di male refrattario</a:t>
            </a:r>
          </a:p>
        </p:txBody>
      </p:sp>
      <p:sp>
        <p:nvSpPr>
          <p:cNvPr id="51206" name="Rectangle 19"/>
          <p:cNvSpPr>
            <a:spLocks noChangeArrowheads="1"/>
          </p:cNvSpPr>
          <p:nvPr/>
        </p:nvSpPr>
        <p:spPr bwMode="auto">
          <a:xfrm>
            <a:off x="600075" y="152400"/>
            <a:ext cx="9429750" cy="1600200"/>
          </a:xfrm>
          <a:prstGeom prst="rect">
            <a:avLst/>
          </a:prstGeom>
          <a:noFill/>
          <a:ln w="38100">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solidFill>
                <a:srgbClr val="2E2E8B"/>
              </a:solidFill>
            </a:endParaRPr>
          </a:p>
        </p:txBody>
      </p:sp>
      <p:sp>
        <p:nvSpPr>
          <p:cNvPr id="51207" name="Text Box 20"/>
          <p:cNvSpPr txBox="1">
            <a:spLocks noChangeArrowheads="1"/>
          </p:cNvSpPr>
          <p:nvPr/>
        </p:nvSpPr>
        <p:spPr bwMode="auto">
          <a:xfrm>
            <a:off x="4029076" y="1766888"/>
            <a:ext cx="15797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eaLnBrk="0" fontAlgn="base" hangingPunct="0">
              <a:spcBef>
                <a:spcPct val="0"/>
              </a:spcBef>
              <a:spcAft>
                <a:spcPct val="0"/>
              </a:spcAft>
              <a:defRPr sz="2000" b="1">
                <a:solidFill>
                  <a:schemeClr val="tx1"/>
                </a:solidFill>
                <a:latin typeface="Tahoma" charset="0"/>
                <a:ea typeface="ＭＳ Ｐゴシック" charset="0"/>
              </a:defRPr>
            </a:lvl6pPr>
            <a:lvl7pPr marL="2971800" indent="-228600" eaLnBrk="0" fontAlgn="base" hangingPunct="0">
              <a:spcBef>
                <a:spcPct val="0"/>
              </a:spcBef>
              <a:spcAft>
                <a:spcPct val="0"/>
              </a:spcAft>
              <a:defRPr sz="2000" b="1">
                <a:solidFill>
                  <a:schemeClr val="tx1"/>
                </a:solidFill>
                <a:latin typeface="Tahoma" charset="0"/>
                <a:ea typeface="ＭＳ Ｐゴシック" charset="0"/>
              </a:defRPr>
            </a:lvl7pPr>
            <a:lvl8pPr marL="3429000" indent="-228600" eaLnBrk="0" fontAlgn="base" hangingPunct="0">
              <a:spcBef>
                <a:spcPct val="0"/>
              </a:spcBef>
              <a:spcAft>
                <a:spcPct val="0"/>
              </a:spcAft>
              <a:defRPr sz="2000" b="1">
                <a:solidFill>
                  <a:schemeClr val="tx1"/>
                </a:solidFill>
                <a:latin typeface="Tahoma" charset="0"/>
                <a:ea typeface="ＭＳ Ｐゴシック" charset="0"/>
              </a:defRPr>
            </a:lvl8pPr>
            <a:lvl9pPr marL="3886200" indent="-228600" eaLnBrk="0" fontAlgn="base" hangingPunct="0">
              <a:spcBef>
                <a:spcPct val="0"/>
              </a:spcBef>
              <a:spcAft>
                <a:spcPct val="0"/>
              </a:spcAft>
              <a:defRPr sz="2000" b="1">
                <a:solidFill>
                  <a:schemeClr val="tx1"/>
                </a:solidFill>
                <a:latin typeface="Tahoma" charset="0"/>
                <a:ea typeface="ＭＳ Ｐゴシック" charset="0"/>
              </a:defRPr>
            </a:lvl9pPr>
          </a:lstStyle>
          <a:p>
            <a:pPr eaLnBrk="1" hangingPunct="1"/>
            <a:r>
              <a:rPr lang="it-IT" sz="2800">
                <a:solidFill>
                  <a:srgbClr val="2E2E8B"/>
                </a:solidFill>
              </a:rPr>
              <a:t>3° linea</a:t>
            </a:r>
          </a:p>
        </p:txBody>
      </p:sp>
    </p:spTree>
    <p:extLst>
      <p:ext uri="{BB962C8B-B14F-4D97-AF65-F5344CB8AC3E}">
        <p14:creationId xmlns:p14="http://schemas.microsoft.com/office/powerpoint/2010/main" val="2791842640"/>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799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p:nvPr/>
        </p:nvSpPr>
        <p:spPr>
          <a:xfrm>
            <a:off x="174948" y="1844824"/>
            <a:ext cx="10112052" cy="1857816"/>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marL="46037" lvl="0">
              <a:lnSpc>
                <a:spcPct val="78000"/>
              </a:lnSpc>
              <a:buClr>
                <a:srgbClr val="000066"/>
              </a:buClr>
              <a:buSzPct val="128000"/>
              <a:buFont typeface="Tahoma"/>
              <a:buChar char="•"/>
              <a:defRPr sz="1800">
                <a:solidFill>
                  <a:srgbClr val="000000"/>
                </a:solidFill>
              </a:defRPr>
            </a:pPr>
            <a:r>
              <a:rPr sz="2800" dirty="0">
                <a:solidFill>
                  <a:srgbClr val="000066"/>
                </a:solidFill>
                <a:latin typeface="Tahoma"/>
                <a:ea typeface="Tahoma"/>
                <a:cs typeface="Tahoma"/>
                <a:sym typeface="Tahoma"/>
              </a:rPr>
              <a:t> </a:t>
            </a:r>
            <a:r>
              <a:rPr sz="2400" dirty="0" err="1">
                <a:solidFill>
                  <a:srgbClr val="000066"/>
                </a:solidFill>
                <a:latin typeface="Tahoma"/>
                <a:ea typeface="Tahoma"/>
                <a:cs typeface="Tahoma"/>
                <a:sym typeface="Tahoma"/>
              </a:rPr>
              <a:t>Riconoscere</a:t>
            </a:r>
            <a:r>
              <a:rPr sz="2400" dirty="0">
                <a:solidFill>
                  <a:srgbClr val="000066"/>
                </a:solidFill>
                <a:latin typeface="Tahoma"/>
                <a:ea typeface="Tahoma"/>
                <a:cs typeface="Tahoma"/>
                <a:sym typeface="Tahoma"/>
              </a:rPr>
              <a:t> </a:t>
            </a:r>
            <a:r>
              <a:rPr sz="2400" dirty="0" err="1">
                <a:solidFill>
                  <a:srgbClr val="000066"/>
                </a:solidFill>
                <a:latin typeface="Tahoma"/>
                <a:ea typeface="Tahoma"/>
                <a:cs typeface="Tahoma"/>
                <a:sym typeface="Tahoma"/>
              </a:rPr>
              <a:t>precocemente</a:t>
            </a:r>
            <a:r>
              <a:rPr sz="2400" dirty="0">
                <a:solidFill>
                  <a:srgbClr val="000066"/>
                </a:solidFill>
                <a:latin typeface="Tahoma"/>
                <a:ea typeface="Tahoma"/>
                <a:cs typeface="Tahoma"/>
                <a:sym typeface="Tahoma"/>
              </a:rPr>
              <a:t> </a:t>
            </a:r>
            <a:r>
              <a:rPr sz="2400" dirty="0" err="1">
                <a:solidFill>
                  <a:srgbClr val="000066"/>
                </a:solidFill>
                <a:latin typeface="Tahoma"/>
                <a:ea typeface="Tahoma"/>
                <a:cs typeface="Tahoma"/>
                <a:sym typeface="Tahoma"/>
              </a:rPr>
              <a:t>i</a:t>
            </a:r>
            <a:r>
              <a:rPr sz="2400" dirty="0">
                <a:solidFill>
                  <a:srgbClr val="000066"/>
                </a:solidFill>
                <a:latin typeface="Tahoma"/>
                <a:ea typeface="Tahoma"/>
                <a:cs typeface="Tahoma"/>
                <a:sym typeface="Tahoma"/>
              </a:rPr>
              <a:t> bambini </a:t>
            </a:r>
            <a:r>
              <a:rPr sz="2400" dirty="0">
                <a:solidFill>
                  <a:srgbClr val="000066"/>
                </a:solidFill>
                <a:latin typeface="Tahoma Negreta"/>
                <a:ea typeface="Tahoma Negreta"/>
                <a:cs typeface="Tahoma Negreta"/>
                <a:sym typeface="Tahoma Negreta"/>
              </a:rPr>
              <a:t>a </a:t>
            </a:r>
            <a:r>
              <a:rPr sz="2400" dirty="0" err="1">
                <a:solidFill>
                  <a:srgbClr val="000066"/>
                </a:solidFill>
                <a:latin typeface="Tahoma Negreta"/>
                <a:ea typeface="Tahoma Negreta"/>
                <a:cs typeface="Tahoma Negreta"/>
                <a:sym typeface="Tahoma Negreta"/>
              </a:rPr>
              <a:t>rischio</a:t>
            </a:r>
            <a:r>
              <a:rPr sz="2400" dirty="0">
                <a:solidFill>
                  <a:srgbClr val="000066"/>
                </a:solidFill>
                <a:latin typeface="Tahoma"/>
                <a:ea typeface="Tahoma"/>
                <a:cs typeface="Tahoma"/>
                <a:sym typeface="Tahoma"/>
              </a:rPr>
              <a:t> di </a:t>
            </a:r>
            <a:r>
              <a:rPr sz="2400" dirty="0" err="1" smtClean="0">
                <a:solidFill>
                  <a:srgbClr val="000066"/>
                </a:solidFill>
                <a:latin typeface="Tahoma"/>
                <a:ea typeface="Tahoma"/>
                <a:cs typeface="Tahoma"/>
                <a:sym typeface="Tahoma"/>
              </a:rPr>
              <a:t>insufficienza</a:t>
            </a:r>
            <a:r>
              <a:rPr sz="2400" dirty="0" smtClean="0">
                <a:solidFill>
                  <a:srgbClr val="000066"/>
                </a:solidFill>
                <a:latin typeface="Tahoma"/>
                <a:ea typeface="Tahoma"/>
                <a:cs typeface="Tahoma"/>
                <a:sym typeface="Tahoma"/>
              </a:rPr>
              <a:t> </a:t>
            </a:r>
            <a:endParaRPr lang="it-IT" sz="2400" dirty="0" smtClean="0">
              <a:solidFill>
                <a:srgbClr val="000066"/>
              </a:solidFill>
              <a:latin typeface="Tahoma"/>
              <a:ea typeface="Tahoma"/>
              <a:cs typeface="Tahoma"/>
              <a:sym typeface="Tahoma"/>
            </a:endParaRPr>
          </a:p>
          <a:p>
            <a:pPr marL="46037" lvl="0">
              <a:lnSpc>
                <a:spcPct val="78000"/>
              </a:lnSpc>
              <a:buClr>
                <a:srgbClr val="000066"/>
              </a:buClr>
              <a:buSzPct val="128000"/>
              <a:defRPr sz="1800">
                <a:solidFill>
                  <a:srgbClr val="000000"/>
                </a:solidFill>
              </a:defRPr>
            </a:pPr>
            <a:r>
              <a:rPr lang="it-IT" sz="2400" dirty="0">
                <a:solidFill>
                  <a:srgbClr val="000066"/>
                </a:solidFill>
                <a:latin typeface="Tahoma"/>
                <a:ea typeface="Tahoma"/>
                <a:cs typeface="Tahoma"/>
                <a:sym typeface="Tahoma"/>
              </a:rPr>
              <a:t> </a:t>
            </a:r>
            <a:r>
              <a:rPr lang="it-IT" sz="2400" dirty="0" smtClean="0">
                <a:solidFill>
                  <a:srgbClr val="000066"/>
                </a:solidFill>
                <a:latin typeface="Tahoma"/>
                <a:ea typeface="Tahoma"/>
                <a:cs typeface="Tahoma"/>
                <a:sym typeface="Tahoma"/>
              </a:rPr>
              <a:t>     </a:t>
            </a:r>
            <a:r>
              <a:rPr sz="2400" dirty="0" smtClean="0">
                <a:solidFill>
                  <a:srgbClr val="000066"/>
                </a:solidFill>
                <a:latin typeface="Tahoma"/>
                <a:ea typeface="Tahoma"/>
                <a:cs typeface="Tahoma"/>
                <a:sym typeface="Tahoma"/>
              </a:rPr>
              <a:t>respiratoria </a:t>
            </a:r>
            <a:r>
              <a:rPr sz="2400" dirty="0">
                <a:solidFill>
                  <a:srgbClr val="000066"/>
                </a:solidFill>
                <a:latin typeface="Tahoma"/>
                <a:ea typeface="Tahoma"/>
                <a:cs typeface="Tahoma"/>
                <a:sym typeface="Tahoma"/>
              </a:rPr>
              <a:t>e </a:t>
            </a:r>
            <a:r>
              <a:rPr lang="it-IT" sz="2400" dirty="0" smtClean="0">
                <a:solidFill>
                  <a:srgbClr val="000066"/>
                </a:solidFill>
                <a:latin typeface="Tahoma"/>
                <a:ea typeface="Tahoma"/>
                <a:cs typeface="Tahoma"/>
                <a:sym typeface="Tahoma"/>
              </a:rPr>
              <a:t>insufficienza di circolo (shock)</a:t>
            </a:r>
            <a:endParaRPr sz="2400" dirty="0">
              <a:solidFill>
                <a:srgbClr val="000066"/>
              </a:solidFill>
              <a:latin typeface="Tahoma"/>
              <a:ea typeface="Tahoma"/>
              <a:cs typeface="Tahoma"/>
              <a:sym typeface="Tahoma"/>
            </a:endParaRPr>
          </a:p>
          <a:p>
            <a:pPr marL="46037" lvl="0">
              <a:buClr>
                <a:srgbClr val="000066"/>
              </a:buClr>
              <a:buSzPct val="128000"/>
              <a:buFont typeface="Tahoma"/>
              <a:buChar char="•"/>
              <a:defRPr sz="1800">
                <a:solidFill>
                  <a:srgbClr val="000000"/>
                </a:solidFill>
              </a:defRPr>
            </a:pPr>
            <a:endParaRPr sz="2400" dirty="0">
              <a:solidFill>
                <a:srgbClr val="FFFF00"/>
              </a:solidFill>
            </a:endParaRPr>
          </a:p>
          <a:p>
            <a:pPr marL="46037" lvl="0">
              <a:lnSpc>
                <a:spcPct val="78000"/>
              </a:lnSpc>
              <a:buClr>
                <a:srgbClr val="000066"/>
              </a:buClr>
              <a:buSzPct val="128000"/>
              <a:buFont typeface="Tahoma"/>
              <a:buChar char="•"/>
              <a:defRPr sz="1800">
                <a:solidFill>
                  <a:srgbClr val="000000"/>
                </a:solidFill>
              </a:defRPr>
            </a:pPr>
            <a:r>
              <a:rPr sz="2400" dirty="0">
                <a:solidFill>
                  <a:srgbClr val="000066"/>
                </a:solidFill>
                <a:latin typeface="Tahoma"/>
                <a:ea typeface="Tahoma"/>
                <a:cs typeface="Tahoma"/>
                <a:sym typeface="Tahoma"/>
              </a:rPr>
              <a:t> </a:t>
            </a:r>
            <a:r>
              <a:rPr sz="2400" dirty="0" err="1">
                <a:solidFill>
                  <a:srgbClr val="000066"/>
                </a:solidFill>
                <a:latin typeface="Tahoma"/>
                <a:ea typeface="Tahoma"/>
                <a:cs typeface="Tahoma"/>
                <a:sym typeface="Tahoma"/>
              </a:rPr>
              <a:t>Prevenire</a:t>
            </a:r>
            <a:r>
              <a:rPr sz="2400" dirty="0">
                <a:solidFill>
                  <a:srgbClr val="000066"/>
                </a:solidFill>
                <a:latin typeface="Tahoma"/>
                <a:ea typeface="Tahoma"/>
                <a:cs typeface="Tahoma"/>
                <a:sym typeface="Tahoma"/>
              </a:rPr>
              <a:t> </a:t>
            </a:r>
            <a:r>
              <a:rPr sz="2400" dirty="0" err="1">
                <a:solidFill>
                  <a:srgbClr val="000066"/>
                </a:solidFill>
                <a:latin typeface="Tahoma Negreta"/>
                <a:ea typeface="Tahoma Negreta"/>
                <a:cs typeface="Tahoma Negreta"/>
                <a:sym typeface="Tahoma Negreta"/>
              </a:rPr>
              <a:t>l’insufficienza</a:t>
            </a:r>
            <a:r>
              <a:rPr sz="2400" dirty="0">
                <a:solidFill>
                  <a:srgbClr val="000066"/>
                </a:solidFill>
                <a:latin typeface="Tahoma Negreta"/>
                <a:ea typeface="Tahoma Negreta"/>
                <a:cs typeface="Tahoma Negreta"/>
                <a:sym typeface="Tahoma Negreta"/>
              </a:rPr>
              <a:t> </a:t>
            </a:r>
            <a:r>
              <a:rPr sz="2400" dirty="0" err="1">
                <a:solidFill>
                  <a:srgbClr val="000066"/>
                </a:solidFill>
                <a:latin typeface="Tahoma Negreta"/>
                <a:ea typeface="Tahoma Negreta"/>
                <a:cs typeface="Tahoma Negreta"/>
                <a:sym typeface="Tahoma Negreta"/>
              </a:rPr>
              <a:t>cardiopolmonare</a:t>
            </a:r>
            <a:endParaRPr sz="2400" dirty="0">
              <a:solidFill>
                <a:srgbClr val="000066"/>
              </a:solidFill>
              <a:latin typeface="Tahoma Negreta"/>
              <a:ea typeface="Tahoma Negreta"/>
              <a:cs typeface="Tahoma Negreta"/>
              <a:sym typeface="Tahoma Negreta"/>
            </a:endParaRPr>
          </a:p>
          <a:p>
            <a:pPr marL="46037" lvl="0">
              <a:lnSpc>
                <a:spcPct val="78000"/>
              </a:lnSpc>
              <a:buClr>
                <a:srgbClr val="000066"/>
              </a:buClr>
              <a:buSzPct val="128000"/>
              <a:buFont typeface="Tahoma"/>
              <a:buChar char="•"/>
              <a:defRPr sz="1800">
                <a:solidFill>
                  <a:srgbClr val="000000"/>
                </a:solidFill>
              </a:defRPr>
            </a:pPr>
            <a:endParaRPr sz="2400" dirty="0">
              <a:solidFill>
                <a:srgbClr val="FFFF00"/>
              </a:solidFill>
            </a:endParaRPr>
          </a:p>
          <a:p>
            <a:pPr marL="46037" lvl="0">
              <a:lnSpc>
                <a:spcPct val="78000"/>
              </a:lnSpc>
              <a:buClr>
                <a:srgbClr val="000066"/>
              </a:buClr>
              <a:buSzPct val="128000"/>
              <a:buFont typeface="Tahoma"/>
              <a:buChar char="•"/>
              <a:defRPr sz="1800">
                <a:solidFill>
                  <a:srgbClr val="000000"/>
                </a:solidFill>
              </a:defRPr>
            </a:pPr>
            <a:r>
              <a:rPr sz="2400" dirty="0">
                <a:solidFill>
                  <a:srgbClr val="000066"/>
                </a:solidFill>
                <a:latin typeface="Tahoma"/>
                <a:ea typeface="Tahoma"/>
                <a:cs typeface="Tahoma"/>
                <a:sym typeface="Tahoma"/>
              </a:rPr>
              <a:t> </a:t>
            </a:r>
            <a:r>
              <a:rPr sz="2400" dirty="0" err="1">
                <a:solidFill>
                  <a:srgbClr val="000066"/>
                </a:solidFill>
                <a:latin typeface="Tahoma"/>
                <a:ea typeface="Tahoma"/>
                <a:cs typeface="Tahoma"/>
                <a:sym typeface="Tahoma"/>
              </a:rPr>
              <a:t>Rianimare</a:t>
            </a:r>
            <a:r>
              <a:rPr sz="2400" dirty="0">
                <a:solidFill>
                  <a:srgbClr val="000066"/>
                </a:solidFill>
                <a:latin typeface="Tahoma"/>
                <a:ea typeface="Tahoma"/>
                <a:cs typeface="Tahoma"/>
                <a:sym typeface="Tahoma"/>
              </a:rPr>
              <a:t>, </a:t>
            </a:r>
            <a:r>
              <a:rPr sz="2400" dirty="0" err="1">
                <a:solidFill>
                  <a:srgbClr val="000066"/>
                </a:solidFill>
                <a:latin typeface="Tahoma"/>
                <a:ea typeface="Tahoma"/>
                <a:cs typeface="Tahoma"/>
                <a:sym typeface="Tahoma"/>
              </a:rPr>
              <a:t>stabilizzare</a:t>
            </a:r>
            <a:r>
              <a:rPr sz="2400" dirty="0">
                <a:solidFill>
                  <a:srgbClr val="000066"/>
                </a:solidFill>
                <a:latin typeface="Tahoma"/>
                <a:ea typeface="Tahoma"/>
                <a:cs typeface="Tahoma"/>
                <a:sym typeface="Tahoma"/>
              </a:rPr>
              <a:t> e </a:t>
            </a:r>
            <a:r>
              <a:rPr sz="2400" dirty="0" err="1">
                <a:solidFill>
                  <a:srgbClr val="000066"/>
                </a:solidFill>
                <a:latin typeface="Tahoma"/>
                <a:ea typeface="Tahoma"/>
                <a:cs typeface="Tahoma"/>
                <a:sym typeface="Tahoma"/>
              </a:rPr>
              <a:t>trasportare</a:t>
            </a:r>
            <a:r>
              <a:rPr sz="2400" dirty="0">
                <a:solidFill>
                  <a:srgbClr val="000066"/>
                </a:solidFill>
                <a:latin typeface="Tahoma"/>
                <a:ea typeface="Tahoma"/>
                <a:cs typeface="Tahoma"/>
                <a:sym typeface="Tahoma"/>
              </a:rPr>
              <a:t> un bambino </a:t>
            </a:r>
            <a:r>
              <a:rPr sz="2400" dirty="0" smtClean="0">
                <a:solidFill>
                  <a:srgbClr val="000066"/>
                </a:solidFill>
                <a:latin typeface="Tahoma Negreta"/>
                <a:ea typeface="Tahoma Negreta"/>
                <a:cs typeface="Tahoma Negreta"/>
                <a:sym typeface="Tahoma Negreta"/>
              </a:rPr>
              <a:t>“</a:t>
            </a:r>
            <a:r>
              <a:rPr sz="2400" dirty="0" err="1">
                <a:solidFill>
                  <a:srgbClr val="000066"/>
                </a:solidFill>
                <a:latin typeface="Tahoma Negreta"/>
                <a:ea typeface="Tahoma Negreta"/>
                <a:cs typeface="Tahoma Negreta"/>
                <a:sym typeface="Tahoma Negreta"/>
              </a:rPr>
              <a:t>compromesso</a:t>
            </a:r>
            <a:r>
              <a:rPr sz="2400" dirty="0">
                <a:solidFill>
                  <a:srgbClr val="000066"/>
                </a:solidFill>
                <a:latin typeface="Tahoma Negreta"/>
                <a:ea typeface="Tahoma Negreta"/>
                <a:cs typeface="Tahoma Negreta"/>
                <a:sym typeface="Tahoma Negreta"/>
              </a:rPr>
              <a:t>”</a:t>
            </a:r>
            <a:r>
              <a:rPr sz="2400" dirty="0">
                <a:solidFill>
                  <a:srgbClr val="000066"/>
                </a:solidFill>
                <a:latin typeface="Tahoma"/>
                <a:ea typeface="Tahoma"/>
                <a:cs typeface="Tahoma"/>
                <a:sym typeface="Tahoma"/>
              </a:rPr>
              <a:t>               </a:t>
            </a:r>
          </a:p>
        </p:txBody>
      </p:sp>
      <p:sp>
        <p:nvSpPr>
          <p:cNvPr id="449" name="Shape 449"/>
          <p:cNvSpPr/>
          <p:nvPr/>
        </p:nvSpPr>
        <p:spPr>
          <a:xfrm>
            <a:off x="1039812" y="188912"/>
            <a:ext cx="8483601" cy="990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spcBef>
                <a:spcPts val="700"/>
              </a:spcBef>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b="1" dirty="0" err="1">
                <a:solidFill>
                  <a:srgbClr val="000066"/>
                </a:solidFill>
              </a:rPr>
              <a:t>Scopi</a:t>
            </a:r>
            <a:r>
              <a:rPr sz="3200" b="1" dirty="0">
                <a:solidFill>
                  <a:srgbClr val="000066"/>
                </a:solidFill>
              </a:rPr>
              <a:t> del </a:t>
            </a:r>
            <a:r>
              <a:rPr sz="3200" b="1" dirty="0" err="1">
                <a:solidFill>
                  <a:srgbClr val="000066"/>
                </a:solidFill>
              </a:rPr>
              <a:t>supporto</a:t>
            </a:r>
            <a:r>
              <a:rPr sz="3200" b="1" dirty="0">
                <a:solidFill>
                  <a:srgbClr val="000066"/>
                </a:solidFill>
              </a:rPr>
              <a:t> </a:t>
            </a:r>
            <a:r>
              <a:rPr sz="3200" b="1" dirty="0" err="1">
                <a:solidFill>
                  <a:srgbClr val="000066"/>
                </a:solidFill>
              </a:rPr>
              <a:t>avanzato</a:t>
            </a:r>
            <a:r>
              <a:rPr sz="3200" b="1" dirty="0">
                <a:solidFill>
                  <a:srgbClr val="000066"/>
                </a:solidFill>
              </a:rPr>
              <a:t> </a:t>
            </a:r>
            <a:r>
              <a:rPr sz="3200" b="1" dirty="0" err="1">
                <a:solidFill>
                  <a:srgbClr val="000066"/>
                </a:solidFill>
              </a:rPr>
              <a:t>alle</a:t>
            </a:r>
            <a:r>
              <a:rPr sz="3200" b="1" dirty="0">
                <a:solidFill>
                  <a:srgbClr val="000066"/>
                </a:solidFill>
              </a:rPr>
              <a:t> </a:t>
            </a:r>
            <a:r>
              <a:rPr sz="3200" b="1" dirty="0" err="1">
                <a:solidFill>
                  <a:srgbClr val="000066"/>
                </a:solidFill>
              </a:rPr>
              <a:t>funzioni</a:t>
            </a:r>
            <a:r>
              <a:rPr sz="3200" b="1" dirty="0">
                <a:solidFill>
                  <a:srgbClr val="000066"/>
                </a:solidFill>
              </a:rPr>
              <a:t> </a:t>
            </a:r>
            <a:r>
              <a:rPr sz="3200" b="1" dirty="0" err="1">
                <a:solidFill>
                  <a:srgbClr val="000066"/>
                </a:solidFill>
              </a:rPr>
              <a:t>vitali</a:t>
            </a:r>
            <a:r>
              <a:rPr sz="3200" b="1" dirty="0">
                <a:solidFill>
                  <a:srgbClr val="000066"/>
                </a:solidFill>
              </a:rPr>
              <a:t> in </a:t>
            </a:r>
            <a:r>
              <a:rPr sz="3200" b="1" dirty="0" err="1">
                <a:solidFill>
                  <a:srgbClr val="000066"/>
                </a:solidFill>
              </a:rPr>
              <a:t>età</a:t>
            </a:r>
            <a:r>
              <a:rPr sz="3200" b="1" dirty="0">
                <a:solidFill>
                  <a:srgbClr val="000066"/>
                </a:solidFill>
              </a:rPr>
              <a:t> </a:t>
            </a:r>
            <a:r>
              <a:rPr sz="3200" b="1" dirty="0" err="1">
                <a:solidFill>
                  <a:srgbClr val="000066"/>
                </a:solidFill>
              </a:rPr>
              <a:t>pediatrica</a:t>
            </a:r>
            <a:endParaRPr sz="3200" b="1" dirty="0">
              <a:solidFill>
                <a:srgbClr val="000066"/>
              </a:solidFill>
            </a:endParaRPr>
          </a:p>
        </p:txBody>
      </p:sp>
      <p:pic>
        <p:nvPicPr>
          <p:cNvPr id="450" name="image.jpg"/>
          <p:cNvPicPr/>
          <p:nvPr/>
        </p:nvPicPr>
        <p:blipFill>
          <a:blip r:embed="rId2">
            <a:extLst/>
          </a:blip>
          <a:stretch>
            <a:fillRect/>
          </a:stretch>
        </p:blipFill>
        <p:spPr>
          <a:xfrm>
            <a:off x="967036" y="4247117"/>
            <a:ext cx="3025155" cy="2350235"/>
          </a:xfrm>
          <a:prstGeom prst="rect">
            <a:avLst/>
          </a:prstGeom>
          <a:ln>
            <a:solidFill/>
            <a:round/>
          </a:ln>
        </p:spPr>
      </p:pic>
      <p:pic>
        <p:nvPicPr>
          <p:cNvPr id="451" name="image.png"/>
          <p:cNvPicPr/>
          <p:nvPr/>
        </p:nvPicPr>
        <p:blipFill>
          <a:blip r:embed="rId3">
            <a:extLst/>
          </a:blip>
          <a:stretch>
            <a:fillRect/>
          </a:stretch>
        </p:blipFill>
        <p:spPr>
          <a:xfrm>
            <a:off x="5636096" y="4331592"/>
            <a:ext cx="2891780" cy="2193752"/>
          </a:xfrm>
          <a:prstGeom prst="rect">
            <a:avLst/>
          </a:prstGeom>
          <a:ln w="3175">
            <a:solidFill>
              <a:srgbClr val="000066"/>
            </a:solidFill>
            <a:round/>
          </a:ln>
        </p:spPr>
      </p:pic>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image.jpg"/>
          <p:cNvPicPr/>
          <p:nvPr/>
        </p:nvPicPr>
        <p:blipFill>
          <a:blip r:embed="rId2">
            <a:extLst/>
          </a:blip>
          <a:stretch>
            <a:fillRect/>
          </a:stretch>
        </p:blipFill>
        <p:spPr>
          <a:xfrm>
            <a:off x="679450" y="116632"/>
            <a:ext cx="8994775" cy="1371600"/>
          </a:xfrm>
          <a:prstGeom prst="rect">
            <a:avLst/>
          </a:prstGeom>
          <a:ln w="12700">
            <a:miter lim="400000"/>
          </a:ln>
        </p:spPr>
      </p:pic>
      <p:sp>
        <p:nvSpPr>
          <p:cNvPr id="2" name="Rettangolo 1"/>
          <p:cNvSpPr/>
          <p:nvPr/>
        </p:nvSpPr>
        <p:spPr>
          <a:xfrm>
            <a:off x="390972" y="2348880"/>
            <a:ext cx="9535988" cy="3539430"/>
          </a:xfrm>
          <a:prstGeom prst="rect">
            <a:avLst/>
          </a:prstGeom>
        </p:spPr>
        <p:txBody>
          <a:bodyPr wrap="square">
            <a:spAutoFit/>
          </a:bodyPr>
          <a:lstStyle/>
          <a:p>
            <a:pPr algn="ctr">
              <a:buFontTx/>
              <a:buNone/>
            </a:pPr>
            <a:r>
              <a:rPr lang="it-IT" sz="3200" b="1" dirty="0">
                <a:solidFill>
                  <a:schemeClr val="accent2">
                    <a:lumMod val="75000"/>
                  </a:schemeClr>
                </a:solidFill>
                <a:latin typeface="Myriad Pro" charset="0"/>
                <a:ea typeface="ＭＳ Ｐゴシック" charset="0"/>
                <a:cs typeface="ＭＳ Ｐゴシック" charset="0"/>
              </a:rPr>
              <a:t>Linee guida internazionali di rianimazione</a:t>
            </a:r>
          </a:p>
          <a:p>
            <a:pPr algn="ctr">
              <a:buFontTx/>
              <a:buNone/>
            </a:pPr>
            <a:endParaRPr lang="it-IT" sz="3200" b="1" dirty="0">
              <a:solidFill>
                <a:schemeClr val="accent2">
                  <a:lumMod val="75000"/>
                </a:schemeClr>
              </a:solidFill>
              <a:latin typeface="Myriad Pro" charset="0"/>
              <a:ea typeface="ＭＳ Ｐゴシック" charset="0"/>
              <a:cs typeface="ＭＳ Ｐゴシック" charset="0"/>
            </a:endParaRPr>
          </a:p>
          <a:p>
            <a:pPr algn="ctr">
              <a:buFontTx/>
              <a:buNone/>
            </a:pPr>
            <a:r>
              <a:rPr lang="it-IT" sz="3200" b="1" dirty="0">
                <a:solidFill>
                  <a:schemeClr val="accent2">
                    <a:lumMod val="75000"/>
                  </a:schemeClr>
                </a:solidFill>
                <a:latin typeface="Myriad Pro" charset="0"/>
                <a:ea typeface="ＭＳ Ｐゴシック" charset="0"/>
                <a:cs typeface="ＭＳ Ｐゴシック" charset="0"/>
              </a:rPr>
              <a:t>(ILCOR, ERC 2015).</a:t>
            </a:r>
          </a:p>
          <a:p>
            <a:pPr algn="ctr">
              <a:buFontTx/>
              <a:buNone/>
            </a:pPr>
            <a:endParaRPr lang="it-IT" sz="3200" dirty="0">
              <a:solidFill>
                <a:schemeClr val="accent2">
                  <a:lumMod val="75000"/>
                </a:schemeClr>
              </a:solidFill>
              <a:latin typeface="Myriad Pro" charset="0"/>
              <a:ea typeface="ＭＳ Ｐゴシック" charset="0"/>
              <a:cs typeface="ＭＳ Ｐゴシック" charset="0"/>
            </a:endParaRPr>
          </a:p>
          <a:p>
            <a:pPr algn="ctr">
              <a:buFontTx/>
              <a:buNone/>
            </a:pPr>
            <a:endParaRPr lang="it-IT" sz="3200" dirty="0">
              <a:solidFill>
                <a:schemeClr val="accent2">
                  <a:lumMod val="75000"/>
                </a:schemeClr>
              </a:solidFill>
              <a:latin typeface="Myriad Pro" charset="0"/>
              <a:ea typeface="ＭＳ Ｐゴシック" charset="0"/>
              <a:cs typeface="ＭＳ Ｐゴシック" charset="0"/>
            </a:endParaRPr>
          </a:p>
          <a:p>
            <a:pPr algn="ctr">
              <a:buFontTx/>
              <a:buNone/>
            </a:pPr>
            <a:r>
              <a:rPr lang="it-IT" sz="3200" b="1" dirty="0" err="1">
                <a:solidFill>
                  <a:schemeClr val="accent2">
                    <a:lumMod val="75000"/>
                  </a:schemeClr>
                </a:solidFill>
                <a:latin typeface="Myriad Pro" charset="0"/>
                <a:ea typeface="ＭＳ Ｐゴシック" charset="0"/>
                <a:cs typeface="ＭＳ Ｐゴシック" charset="0"/>
              </a:rPr>
              <a:t>www.erc.edu</a:t>
            </a:r>
            <a:endParaRPr lang="it-IT" sz="3200" b="1" dirty="0">
              <a:solidFill>
                <a:schemeClr val="accent2">
                  <a:lumMod val="75000"/>
                </a:schemeClr>
              </a:solidFill>
              <a:latin typeface="Myriad Pro" charset="0"/>
              <a:ea typeface="ＭＳ Ｐゴシック" charset="0"/>
              <a:cs typeface="ＭＳ Ｐゴシック" charset="0"/>
            </a:endParaRPr>
          </a:p>
          <a:p>
            <a:pPr algn="ctr">
              <a:buFontTx/>
              <a:buNone/>
            </a:pPr>
            <a:r>
              <a:rPr lang="it-IT" sz="3200" b="1" dirty="0" err="1">
                <a:solidFill>
                  <a:schemeClr val="accent2">
                    <a:lumMod val="75000"/>
                  </a:schemeClr>
                </a:solidFill>
                <a:latin typeface="Myriad Pro" charset="0"/>
                <a:ea typeface="ＭＳ Ｐゴシック" charset="0"/>
                <a:cs typeface="ＭＳ Ｐゴシック" charset="0"/>
              </a:rPr>
              <a:t>www.ircouncil.it</a:t>
            </a:r>
            <a:endParaRPr lang="fr-FR" sz="3200" b="1" dirty="0">
              <a:solidFill>
                <a:schemeClr val="accent2">
                  <a:lumMod val="75000"/>
                </a:schemeClr>
              </a:solidFill>
              <a:latin typeface="Myriad Pro" charset="0"/>
              <a:ea typeface="ＭＳ Ｐゴシック" charset="0"/>
              <a:cs typeface="ＭＳ Ｐゴシック" charset="0"/>
            </a:endParaRPr>
          </a:p>
        </p:txBody>
      </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p:cNvSpPr>
          <p:nvPr>
            <p:ph type="title" idx="4294967295"/>
          </p:nvPr>
        </p:nvSpPr>
        <p:spPr>
          <a:xfrm>
            <a:off x="552450" y="0"/>
            <a:ext cx="8743950" cy="1295400"/>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b="1" dirty="0">
                <a:solidFill>
                  <a:srgbClr val="000066"/>
                </a:solidFill>
              </a:rPr>
              <a:t>ABC e </a:t>
            </a:r>
            <a:r>
              <a:rPr sz="3600" b="1" dirty="0" err="1">
                <a:solidFill>
                  <a:srgbClr val="000066"/>
                </a:solidFill>
              </a:rPr>
              <a:t>fisiologia</a:t>
            </a:r>
            <a:endParaRPr sz="3600" b="1" dirty="0">
              <a:solidFill>
                <a:srgbClr val="000066"/>
              </a:solidFill>
            </a:endParaRPr>
          </a:p>
        </p:txBody>
      </p:sp>
      <p:grpSp>
        <p:nvGrpSpPr>
          <p:cNvPr id="471" name="Group 471"/>
          <p:cNvGrpSpPr/>
          <p:nvPr/>
        </p:nvGrpSpPr>
        <p:grpSpPr>
          <a:xfrm>
            <a:off x="318964" y="1988840"/>
            <a:ext cx="2861371" cy="3312368"/>
            <a:chOff x="-72008" y="-73867"/>
            <a:chExt cx="2861370" cy="3312367"/>
          </a:xfrm>
        </p:grpSpPr>
        <p:sp>
          <p:nvSpPr>
            <p:cNvPr id="459" name="Shape 459"/>
            <p:cNvSpPr/>
            <p:nvPr/>
          </p:nvSpPr>
          <p:spPr>
            <a:xfrm>
              <a:off x="836612" y="61912"/>
              <a:ext cx="1518718"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indent="39687">
                <a:defRPr sz="2800">
                  <a:solidFill>
                    <a:srgbClr val="000066"/>
                  </a:solidFill>
                  <a:latin typeface="Tahoma"/>
                  <a:ea typeface="Tahoma"/>
                  <a:cs typeface="Tahoma"/>
                  <a:sym typeface="Tahoma"/>
                </a:defRPr>
              </a:lvl1pPr>
            </a:lstStyle>
            <a:p>
              <a:pPr lvl="0">
                <a:defRPr sz="1800">
                  <a:solidFill>
                    <a:srgbClr val="000000"/>
                  </a:solidFill>
                </a:defRPr>
              </a:pPr>
              <a:r>
                <a:rPr sz="2800" dirty="0">
                  <a:solidFill>
                    <a:srgbClr val="000066"/>
                  </a:solidFill>
                </a:rPr>
                <a:t>Vie aeree</a:t>
              </a:r>
            </a:p>
          </p:txBody>
        </p:sp>
        <p:sp>
          <p:nvSpPr>
            <p:cNvPr id="460" name="Shape 460"/>
            <p:cNvSpPr/>
            <p:nvPr/>
          </p:nvSpPr>
          <p:spPr>
            <a:xfrm>
              <a:off x="922337" y="1052512"/>
              <a:ext cx="1121967"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indent="39687">
                <a:defRPr sz="2800">
                  <a:solidFill>
                    <a:srgbClr val="000066"/>
                  </a:solidFill>
                  <a:latin typeface="Tahoma"/>
                  <a:ea typeface="Tahoma"/>
                  <a:cs typeface="Tahoma"/>
                  <a:sym typeface="Tahoma"/>
                </a:defRPr>
              </a:lvl1pPr>
            </a:lstStyle>
            <a:p>
              <a:pPr lvl="0">
                <a:defRPr sz="1800">
                  <a:solidFill>
                    <a:srgbClr val="000000"/>
                  </a:solidFill>
                </a:defRPr>
              </a:pPr>
              <a:r>
                <a:rPr sz="2800">
                  <a:solidFill>
                    <a:srgbClr val="000066"/>
                  </a:solidFill>
                </a:rPr>
                <a:t>respiro</a:t>
              </a:r>
            </a:p>
          </p:txBody>
        </p:sp>
        <p:sp>
          <p:nvSpPr>
            <p:cNvPr id="461" name="Shape 461"/>
            <p:cNvSpPr/>
            <p:nvPr/>
          </p:nvSpPr>
          <p:spPr>
            <a:xfrm>
              <a:off x="922337" y="2652712"/>
              <a:ext cx="1867025"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indent="39687">
                <a:defRPr sz="2800">
                  <a:solidFill>
                    <a:srgbClr val="000066"/>
                  </a:solidFill>
                  <a:latin typeface="Tahoma"/>
                  <a:ea typeface="Tahoma"/>
                  <a:cs typeface="Tahoma"/>
                  <a:sym typeface="Tahoma"/>
                </a:defRPr>
              </a:lvl1pPr>
            </a:lstStyle>
            <a:p>
              <a:pPr lvl="0">
                <a:defRPr sz="1800">
                  <a:solidFill>
                    <a:srgbClr val="000000"/>
                  </a:solidFill>
                </a:defRPr>
              </a:pPr>
              <a:r>
                <a:rPr sz="2800">
                  <a:solidFill>
                    <a:srgbClr val="000066"/>
                  </a:solidFill>
                </a:rPr>
                <a:t>circolazione</a:t>
              </a:r>
            </a:p>
          </p:txBody>
        </p:sp>
        <p:grpSp>
          <p:nvGrpSpPr>
            <p:cNvPr id="464" name="Group 464"/>
            <p:cNvGrpSpPr/>
            <p:nvPr/>
          </p:nvGrpSpPr>
          <p:grpSpPr>
            <a:xfrm>
              <a:off x="-72008" y="990600"/>
              <a:ext cx="935608" cy="647700"/>
              <a:chOff x="-72008" y="0"/>
              <a:chExt cx="935608" cy="647700"/>
            </a:xfrm>
          </p:grpSpPr>
          <p:sp>
            <p:nvSpPr>
              <p:cNvPr id="462" name="Shape 462"/>
              <p:cNvSpPr/>
              <p:nvPr/>
            </p:nvSpPr>
            <p:spPr>
              <a:xfrm>
                <a:off x="-72008" y="0"/>
                <a:ext cx="863600" cy="647700"/>
              </a:xfrm>
              <a:prstGeom prst="rect">
                <a:avLst/>
              </a:prstGeom>
              <a:solidFill>
                <a:srgbClr val="FF3300"/>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463" name="Shape 463"/>
              <p:cNvSpPr/>
              <p:nvPr/>
            </p:nvSpPr>
            <p:spPr>
              <a:xfrm>
                <a:off x="0" y="0"/>
                <a:ext cx="863600" cy="546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2100"/>
                  </a:spcBef>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a:solidFill>
                      <a:srgbClr val="000066"/>
                    </a:solidFill>
                  </a:rPr>
                  <a:t>B</a:t>
                </a:r>
              </a:p>
            </p:txBody>
          </p:sp>
        </p:grpSp>
        <p:grpSp>
          <p:nvGrpSpPr>
            <p:cNvPr id="467" name="Group 467"/>
            <p:cNvGrpSpPr/>
            <p:nvPr/>
          </p:nvGrpSpPr>
          <p:grpSpPr>
            <a:xfrm>
              <a:off x="-72008" y="-73867"/>
              <a:ext cx="935608" cy="785068"/>
              <a:chOff x="-72008" y="-73867"/>
              <a:chExt cx="935608" cy="785067"/>
            </a:xfrm>
          </p:grpSpPr>
          <p:sp>
            <p:nvSpPr>
              <p:cNvPr id="465" name="Shape 465"/>
              <p:cNvSpPr/>
              <p:nvPr/>
            </p:nvSpPr>
            <p:spPr>
              <a:xfrm>
                <a:off x="-72008" y="0"/>
                <a:ext cx="863600" cy="711200"/>
              </a:xfrm>
              <a:prstGeom prst="rect">
                <a:avLst/>
              </a:prstGeom>
              <a:solidFill>
                <a:srgbClr val="FF3300"/>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466" name="Shape 466"/>
              <p:cNvSpPr/>
              <p:nvPr/>
            </p:nvSpPr>
            <p:spPr>
              <a:xfrm>
                <a:off x="0" y="-73867"/>
                <a:ext cx="863600" cy="609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2400"/>
                  </a:spcBef>
                  <a:defRPr sz="4000">
                    <a:solidFill>
                      <a:srgbClr val="000066"/>
                    </a:solidFill>
                    <a:latin typeface="Tahoma Negreta"/>
                    <a:ea typeface="Tahoma Negreta"/>
                    <a:cs typeface="Tahoma Negreta"/>
                    <a:sym typeface="Tahoma Negreta"/>
                  </a:defRPr>
                </a:lvl1pPr>
              </a:lstStyle>
              <a:p>
                <a:pPr lvl="0">
                  <a:defRPr sz="1800">
                    <a:solidFill>
                      <a:srgbClr val="000000"/>
                    </a:solidFill>
                  </a:defRPr>
                </a:pPr>
                <a:r>
                  <a:rPr sz="4000" dirty="0">
                    <a:solidFill>
                      <a:srgbClr val="000066"/>
                    </a:solidFill>
                  </a:rPr>
                  <a:t>A</a:t>
                </a:r>
              </a:p>
            </p:txBody>
          </p:sp>
        </p:grpSp>
        <p:grpSp>
          <p:nvGrpSpPr>
            <p:cNvPr id="470" name="Group 470"/>
            <p:cNvGrpSpPr/>
            <p:nvPr/>
          </p:nvGrpSpPr>
          <p:grpSpPr>
            <a:xfrm>
              <a:off x="-72008" y="2590800"/>
              <a:ext cx="935608" cy="647700"/>
              <a:chOff x="-72008" y="0"/>
              <a:chExt cx="935608" cy="647700"/>
            </a:xfrm>
          </p:grpSpPr>
          <p:sp>
            <p:nvSpPr>
              <p:cNvPr id="468" name="Shape 468"/>
              <p:cNvSpPr/>
              <p:nvPr/>
            </p:nvSpPr>
            <p:spPr>
              <a:xfrm>
                <a:off x="-72008" y="0"/>
                <a:ext cx="863600" cy="647700"/>
              </a:xfrm>
              <a:prstGeom prst="rect">
                <a:avLst/>
              </a:prstGeom>
              <a:solidFill>
                <a:srgbClr val="FF3300"/>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469" name="Shape 469"/>
              <p:cNvSpPr/>
              <p:nvPr/>
            </p:nvSpPr>
            <p:spPr>
              <a:xfrm>
                <a:off x="0" y="0"/>
                <a:ext cx="863600" cy="546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spcBef>
                    <a:spcPts val="2100"/>
                  </a:spcBef>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a:solidFill>
                      <a:srgbClr val="000066"/>
                    </a:solidFill>
                  </a:rPr>
                  <a:t>C</a:t>
                </a:r>
              </a:p>
            </p:txBody>
          </p:sp>
        </p:grpSp>
      </p:grpSp>
      <p:grpSp>
        <p:nvGrpSpPr>
          <p:cNvPr id="486" name="Group 486"/>
          <p:cNvGrpSpPr/>
          <p:nvPr/>
        </p:nvGrpSpPr>
        <p:grpSpPr>
          <a:xfrm>
            <a:off x="2743200" y="2057400"/>
            <a:ext cx="6697837" cy="3946525"/>
            <a:chOff x="0" y="0"/>
            <a:chExt cx="6697836" cy="3946525"/>
          </a:xfrm>
        </p:grpSpPr>
        <p:sp>
          <p:nvSpPr>
            <p:cNvPr id="472" name="Shape 472"/>
            <p:cNvSpPr/>
            <p:nvPr/>
          </p:nvSpPr>
          <p:spPr>
            <a:xfrm>
              <a:off x="1028699" y="319087"/>
              <a:ext cx="1589" cy="1066801"/>
            </a:xfrm>
            <a:prstGeom prst="line">
              <a:avLst/>
            </a:prstGeom>
            <a:noFill/>
            <a:ln w="9525"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473" name="Shape 473"/>
            <p:cNvSpPr/>
            <p:nvPr/>
          </p:nvSpPr>
          <p:spPr>
            <a:xfrm>
              <a:off x="1028699" y="928687"/>
              <a:ext cx="1800226" cy="1588"/>
            </a:xfrm>
            <a:prstGeom prst="line">
              <a:avLst/>
            </a:prstGeom>
            <a:noFill/>
            <a:ln w="38100"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474" name="Shape 474"/>
            <p:cNvSpPr/>
            <p:nvPr/>
          </p:nvSpPr>
          <p:spPr>
            <a:xfrm>
              <a:off x="2914649" y="319087"/>
              <a:ext cx="1589" cy="1371601"/>
            </a:xfrm>
            <a:prstGeom prst="line">
              <a:avLst/>
            </a:prstGeom>
            <a:noFill/>
            <a:ln w="9525"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475" name="Shape 475"/>
            <p:cNvSpPr/>
            <p:nvPr/>
          </p:nvSpPr>
          <p:spPr>
            <a:xfrm>
              <a:off x="2914649" y="319087"/>
              <a:ext cx="1200151" cy="1588"/>
            </a:xfrm>
            <a:prstGeom prst="line">
              <a:avLst/>
            </a:prstGeom>
            <a:noFill/>
            <a:ln w="38100" cap="flat">
              <a:solidFill>
                <a:srgbClr val="000066"/>
              </a:solidFill>
              <a:prstDash val="solid"/>
              <a:round/>
              <a:tailEnd type="triangle" w="med" len="me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476" name="Shape 476"/>
            <p:cNvSpPr/>
            <p:nvPr/>
          </p:nvSpPr>
          <p:spPr>
            <a:xfrm>
              <a:off x="2914649" y="1690687"/>
              <a:ext cx="1285876" cy="1588"/>
            </a:xfrm>
            <a:prstGeom prst="line">
              <a:avLst/>
            </a:prstGeom>
            <a:noFill/>
            <a:ln w="38100" cap="flat">
              <a:solidFill>
                <a:srgbClr val="000066"/>
              </a:solidFill>
              <a:prstDash val="solid"/>
              <a:round/>
              <a:tailEnd type="triangle" w="med" len="me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477" name="Shape 477"/>
            <p:cNvSpPr/>
            <p:nvPr/>
          </p:nvSpPr>
          <p:spPr>
            <a:xfrm flipH="1">
              <a:off x="-1" y="1309687"/>
              <a:ext cx="1028701" cy="1588"/>
            </a:xfrm>
            <a:prstGeom prst="line">
              <a:avLst/>
            </a:prstGeom>
            <a:noFill/>
            <a:ln w="38100"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478" name="Shape 478"/>
            <p:cNvSpPr/>
            <p:nvPr/>
          </p:nvSpPr>
          <p:spPr>
            <a:xfrm flipH="1">
              <a:off x="85724" y="319087"/>
              <a:ext cx="942976" cy="1588"/>
            </a:xfrm>
            <a:prstGeom prst="line">
              <a:avLst/>
            </a:prstGeom>
            <a:noFill/>
            <a:ln w="38100"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479" name="Shape 479"/>
            <p:cNvSpPr/>
            <p:nvPr/>
          </p:nvSpPr>
          <p:spPr>
            <a:xfrm>
              <a:off x="4268787" y="0"/>
              <a:ext cx="1907978" cy="441325"/>
            </a:xfrm>
            <a:prstGeom prst="rect">
              <a:avLst/>
            </a:prstGeom>
            <a:noFill/>
            <a:ln w="9525" cap="flat">
              <a:solidFill>
                <a:srgbClr val="000066"/>
              </a:solidFill>
              <a:prstDash val="solid"/>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indent="39687">
                <a:defRPr sz="2800">
                  <a:solidFill>
                    <a:srgbClr val="000066"/>
                  </a:solidFill>
                  <a:latin typeface="Tahoma"/>
                  <a:ea typeface="Tahoma"/>
                  <a:cs typeface="Tahoma"/>
                  <a:sym typeface="Tahoma"/>
                </a:defRPr>
              </a:lvl1pPr>
            </a:lstStyle>
            <a:p>
              <a:pPr lvl="0">
                <a:defRPr sz="1800">
                  <a:solidFill>
                    <a:srgbClr val="000000"/>
                  </a:solidFill>
                </a:defRPr>
              </a:pPr>
              <a:r>
                <a:rPr sz="2800">
                  <a:solidFill>
                    <a:srgbClr val="000066"/>
                  </a:solidFill>
                </a:rPr>
                <a:t>ventilazione</a:t>
              </a:r>
            </a:p>
          </p:txBody>
        </p:sp>
        <p:sp>
          <p:nvSpPr>
            <p:cNvPr id="480" name="Shape 480"/>
            <p:cNvSpPr/>
            <p:nvPr/>
          </p:nvSpPr>
          <p:spPr>
            <a:xfrm>
              <a:off x="4457699" y="1482725"/>
              <a:ext cx="2240138" cy="441325"/>
            </a:xfrm>
            <a:prstGeom prst="rect">
              <a:avLst/>
            </a:prstGeom>
            <a:noFill/>
            <a:ln w="9525" cap="flat">
              <a:solidFill>
                <a:srgbClr val="000066"/>
              </a:solidFill>
              <a:prstDash val="solid"/>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indent="39687">
                <a:defRPr sz="2800">
                  <a:solidFill>
                    <a:srgbClr val="000066"/>
                  </a:solidFill>
                  <a:latin typeface="Tahoma"/>
                  <a:ea typeface="Tahoma"/>
                  <a:cs typeface="Tahoma"/>
                  <a:sym typeface="Tahoma"/>
                </a:defRPr>
              </a:lvl1pPr>
            </a:lstStyle>
            <a:p>
              <a:pPr lvl="0">
                <a:defRPr sz="1800">
                  <a:solidFill>
                    <a:srgbClr val="000000"/>
                  </a:solidFill>
                </a:defRPr>
              </a:pPr>
              <a:r>
                <a:rPr sz="2800">
                  <a:solidFill>
                    <a:srgbClr val="000066"/>
                  </a:solidFill>
                </a:rPr>
                <a:t>ossigenazione</a:t>
              </a:r>
            </a:p>
          </p:txBody>
        </p:sp>
        <p:sp>
          <p:nvSpPr>
            <p:cNvPr id="481" name="Shape 481"/>
            <p:cNvSpPr/>
            <p:nvPr/>
          </p:nvSpPr>
          <p:spPr>
            <a:xfrm>
              <a:off x="761999" y="2909887"/>
              <a:ext cx="2152652" cy="1588"/>
            </a:xfrm>
            <a:prstGeom prst="line">
              <a:avLst/>
            </a:prstGeom>
            <a:noFill/>
            <a:ln w="38100"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482" name="Shape 482"/>
            <p:cNvSpPr/>
            <p:nvPr/>
          </p:nvSpPr>
          <p:spPr>
            <a:xfrm>
              <a:off x="2914649" y="1919287"/>
              <a:ext cx="1589" cy="1905001"/>
            </a:xfrm>
            <a:prstGeom prst="line">
              <a:avLst/>
            </a:prstGeom>
            <a:noFill/>
            <a:ln w="9525"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483" name="Shape 483"/>
            <p:cNvSpPr/>
            <p:nvPr/>
          </p:nvSpPr>
          <p:spPr>
            <a:xfrm>
              <a:off x="2914649" y="1919287"/>
              <a:ext cx="1285876" cy="1588"/>
            </a:xfrm>
            <a:prstGeom prst="line">
              <a:avLst/>
            </a:prstGeom>
            <a:noFill/>
            <a:ln w="38100" cap="flat">
              <a:solidFill>
                <a:srgbClr val="000066"/>
              </a:solidFill>
              <a:prstDash val="solid"/>
              <a:round/>
              <a:tailEnd type="triangle" w="med" len="me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484" name="Shape 484"/>
            <p:cNvSpPr/>
            <p:nvPr/>
          </p:nvSpPr>
          <p:spPr>
            <a:xfrm>
              <a:off x="2914649" y="3824287"/>
              <a:ext cx="1285876" cy="1588"/>
            </a:xfrm>
            <a:prstGeom prst="line">
              <a:avLst/>
            </a:prstGeom>
            <a:noFill/>
            <a:ln w="38100" cap="flat">
              <a:solidFill>
                <a:srgbClr val="000066"/>
              </a:solidFill>
              <a:prstDash val="solid"/>
              <a:round/>
              <a:tailEnd type="triangle" w="med" len="me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485" name="Shape 485"/>
            <p:cNvSpPr/>
            <p:nvPr/>
          </p:nvSpPr>
          <p:spPr>
            <a:xfrm>
              <a:off x="4440237" y="3505200"/>
              <a:ext cx="1700313" cy="441325"/>
            </a:xfrm>
            <a:prstGeom prst="rect">
              <a:avLst/>
            </a:prstGeom>
            <a:noFill/>
            <a:ln w="9525" cap="flat">
              <a:solidFill>
                <a:srgbClr val="000066"/>
              </a:solidFill>
              <a:prstDash val="solid"/>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indent="39687">
                <a:defRPr sz="2800">
                  <a:solidFill>
                    <a:srgbClr val="000066"/>
                  </a:solidFill>
                  <a:latin typeface="Tahoma"/>
                  <a:ea typeface="Tahoma"/>
                  <a:cs typeface="Tahoma"/>
                  <a:sym typeface="Tahoma"/>
                </a:defRPr>
              </a:lvl1pPr>
            </a:lstStyle>
            <a:p>
              <a:pPr lvl="0">
                <a:defRPr sz="1800">
                  <a:solidFill>
                    <a:srgbClr val="000000"/>
                  </a:solidFill>
                </a:defRPr>
              </a:pPr>
              <a:r>
                <a:rPr sz="2800">
                  <a:solidFill>
                    <a:srgbClr val="000066"/>
                  </a:solidFill>
                </a:rPr>
                <a:t>perfusione</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337649" y="1412776"/>
            <a:ext cx="7524854" cy="403187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defRPr/>
            </a:pPr>
            <a:r>
              <a:rPr lang="it-IT" sz="3200" b="1" dirty="0">
                <a:solidFill>
                  <a:srgbClr val="262673"/>
                </a:solidFill>
                <a:latin typeface="+mn-lt"/>
              </a:rPr>
              <a:t>Prima valutazione osservazionale:</a:t>
            </a:r>
          </a:p>
          <a:p>
            <a:pPr marL="0" indent="0" algn="ctr">
              <a:buFontTx/>
              <a:buNone/>
              <a:defRPr/>
            </a:pPr>
            <a:r>
              <a:rPr lang="it-IT" sz="3200" b="1" dirty="0">
                <a:solidFill>
                  <a:srgbClr val="FF0000"/>
                </a:solidFill>
                <a:latin typeface="+mn-lt"/>
              </a:rPr>
              <a:t> </a:t>
            </a:r>
            <a:r>
              <a:rPr lang="it-IT" sz="3200" b="1" dirty="0" err="1">
                <a:solidFill>
                  <a:srgbClr val="FF0000"/>
                </a:solidFill>
                <a:latin typeface="+mn-lt"/>
              </a:rPr>
              <a:t>quick</a:t>
            </a:r>
            <a:r>
              <a:rPr lang="it-IT" sz="3200" b="1" dirty="0">
                <a:solidFill>
                  <a:srgbClr val="FF0000"/>
                </a:solidFill>
                <a:latin typeface="+mn-lt"/>
              </a:rPr>
              <a:t> look</a:t>
            </a:r>
            <a:endParaRPr lang="it-IT" sz="3200" dirty="0">
              <a:solidFill>
                <a:srgbClr val="FF0000"/>
              </a:solidFill>
              <a:latin typeface="+mn-lt"/>
            </a:endParaRPr>
          </a:p>
          <a:p>
            <a:pPr marL="0" indent="0" algn="ctr">
              <a:buFontTx/>
              <a:buNone/>
              <a:defRPr/>
            </a:pPr>
            <a:r>
              <a:rPr lang="it-IT" sz="3200" dirty="0">
                <a:solidFill>
                  <a:srgbClr val="262673"/>
                </a:solidFill>
                <a:latin typeface="+mn-lt"/>
              </a:rPr>
              <a:t>	(</a:t>
            </a:r>
            <a:r>
              <a:rPr lang="it-IT" sz="2800" b="1" dirty="0">
                <a:solidFill>
                  <a:srgbClr val="262673"/>
                </a:solidFill>
                <a:latin typeface="+mn-lt"/>
              </a:rPr>
              <a:t>da eseguire in 30’’ senza contatto</a:t>
            </a:r>
            <a:r>
              <a:rPr lang="it-IT" sz="3200" b="1" dirty="0">
                <a:solidFill>
                  <a:srgbClr val="262673"/>
                </a:solidFill>
                <a:latin typeface="+mn-lt"/>
              </a:rPr>
              <a:t>)</a:t>
            </a:r>
          </a:p>
          <a:p>
            <a:pPr marL="0" indent="0" algn="ctr">
              <a:buFontTx/>
              <a:buNone/>
              <a:defRPr/>
            </a:pPr>
            <a:endParaRPr lang="it-IT" sz="3200" b="1" dirty="0">
              <a:solidFill>
                <a:srgbClr val="262673"/>
              </a:solidFill>
              <a:latin typeface="+mn-lt"/>
            </a:endParaRPr>
          </a:p>
          <a:p>
            <a:pPr marL="0" indent="0" algn="ctr">
              <a:buFontTx/>
              <a:buNone/>
              <a:defRPr/>
            </a:pPr>
            <a:r>
              <a:rPr lang="it-IT" sz="3200" b="1" dirty="0">
                <a:solidFill>
                  <a:srgbClr val="262673"/>
                </a:solidFill>
                <a:latin typeface="+mn-lt"/>
              </a:rPr>
              <a:t>"</a:t>
            </a:r>
            <a:r>
              <a:rPr lang="it-IT" sz="3200" b="1" dirty="0">
                <a:solidFill>
                  <a:srgbClr val="FF0000"/>
                </a:solidFill>
                <a:latin typeface="+mn-lt"/>
              </a:rPr>
              <a:t>BBB</a:t>
            </a:r>
            <a:r>
              <a:rPr lang="it-IT" sz="3200" b="1" dirty="0">
                <a:solidFill>
                  <a:srgbClr val="262673"/>
                </a:solidFill>
                <a:latin typeface="+mn-lt"/>
              </a:rPr>
              <a:t>”</a:t>
            </a:r>
          </a:p>
          <a:p>
            <a:pPr marL="0" indent="0" algn="ctr">
              <a:buFontTx/>
              <a:buNone/>
              <a:defRPr/>
            </a:pPr>
            <a:endParaRPr lang="it-IT" sz="3200" b="1" dirty="0">
              <a:solidFill>
                <a:srgbClr val="262673"/>
              </a:solidFill>
              <a:latin typeface="+mn-lt"/>
            </a:endParaRPr>
          </a:p>
          <a:p>
            <a:pPr marL="0" indent="0" algn="ctr">
              <a:buFontTx/>
              <a:buNone/>
              <a:defRPr/>
            </a:pPr>
            <a:r>
              <a:rPr lang="it-IT" sz="3200" b="1" dirty="0">
                <a:solidFill>
                  <a:srgbClr val="262673"/>
                </a:solidFill>
                <a:latin typeface="+mn-lt"/>
              </a:rPr>
              <a:t> [</a:t>
            </a:r>
            <a:r>
              <a:rPr lang="it-IT" sz="3200" b="1" dirty="0" err="1">
                <a:solidFill>
                  <a:srgbClr val="FF0000"/>
                </a:solidFill>
                <a:latin typeface="+mn-lt"/>
              </a:rPr>
              <a:t>Behaviour</a:t>
            </a:r>
            <a:r>
              <a:rPr lang="it-IT" sz="3200" b="1" dirty="0">
                <a:solidFill>
                  <a:srgbClr val="FF0000"/>
                </a:solidFill>
                <a:latin typeface="+mn-lt"/>
              </a:rPr>
              <a:t> - </a:t>
            </a:r>
            <a:r>
              <a:rPr lang="it-IT" sz="3200" b="1" dirty="0" err="1">
                <a:solidFill>
                  <a:srgbClr val="FF0000"/>
                </a:solidFill>
                <a:latin typeface="+mn-lt"/>
              </a:rPr>
              <a:t>Breathing</a:t>
            </a:r>
            <a:r>
              <a:rPr lang="it-IT" sz="3200" b="1" dirty="0">
                <a:solidFill>
                  <a:srgbClr val="FF0000"/>
                </a:solidFill>
                <a:latin typeface="+mn-lt"/>
              </a:rPr>
              <a:t> - Body </a:t>
            </a:r>
            <a:r>
              <a:rPr lang="it-IT" sz="3200" b="1" dirty="0" err="1">
                <a:solidFill>
                  <a:srgbClr val="FF0000"/>
                </a:solidFill>
                <a:latin typeface="+mn-lt"/>
              </a:rPr>
              <a:t>colour</a:t>
            </a:r>
            <a:r>
              <a:rPr lang="it-IT" sz="3200" b="1" dirty="0" smtClean="0">
                <a:solidFill>
                  <a:srgbClr val="262673"/>
                </a:solidFill>
                <a:latin typeface="+mn-lt"/>
              </a:rPr>
              <a:t>]</a:t>
            </a:r>
            <a:r>
              <a:rPr lang="it-IT" sz="3200" dirty="0" smtClean="0">
                <a:solidFill>
                  <a:srgbClr val="262673"/>
                </a:solidFill>
                <a:latin typeface="+mn-lt"/>
              </a:rPr>
              <a:t> </a:t>
            </a:r>
            <a:endParaRPr lang="it-IT" sz="3200" b="1" dirty="0">
              <a:solidFill>
                <a:srgbClr val="262673"/>
              </a:solidFill>
              <a:latin typeface="+mn-lt"/>
            </a:endParaRPr>
          </a:p>
          <a:p>
            <a:pPr marL="0" indent="0" algn="ctr">
              <a:buFontTx/>
              <a:buNone/>
              <a:defRPr/>
            </a:pPr>
            <a:endParaRPr lang="it-IT" sz="3200" b="1" dirty="0">
              <a:solidFill>
                <a:srgbClr val="262673"/>
              </a:solidFill>
              <a:latin typeface="+mn-lt"/>
            </a:endParaRPr>
          </a:p>
        </p:txBody>
      </p:sp>
    </p:spTree>
    <p:extLst>
      <p:ext uri="{BB962C8B-B14F-4D97-AF65-F5344CB8AC3E}">
        <p14:creationId xmlns:p14="http://schemas.microsoft.com/office/powerpoint/2010/main" val="94514093"/>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390972" y="836712"/>
            <a:ext cx="9680004" cy="4918075"/>
          </a:xfrm>
          <a:prstGeom prst="rect">
            <a:avLst/>
          </a:prstGeom>
          <a:ln w="12700">
            <a:miter lim="400000"/>
          </a:ln>
        </p:spPr>
        <p:txBody>
          <a:bodyPr lIns="50800" tIns="50800" rIns="50800" bIns="50800"/>
          <a:lstStyle>
            <a:lvl1pPr marL="382587" indent="-3429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1pPr>
            <a:lvl2pPr marL="776287" indent="-3810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2pPr>
            <a:lvl3pPr marL="1157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3pPr>
            <a:lvl4pPr marL="1614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4pPr>
            <a:lvl5pPr marL="20716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5pPr>
            <a:lvl6pPr marL="25288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6pPr>
            <a:lvl7pPr marL="29860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7pPr>
            <a:lvl8pPr marL="3443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8pPr>
            <a:lvl9pPr marL="3900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9pPr>
          </a:lstStyle>
          <a:p>
            <a:pPr marL="0" indent="0" algn="ctr">
              <a:buFontTx/>
              <a:buNone/>
              <a:defRPr/>
            </a:pPr>
            <a:r>
              <a:rPr lang="it-IT" sz="3200" b="1" dirty="0" err="1" smtClean="0">
                <a:solidFill>
                  <a:srgbClr val="FF0000"/>
                </a:solidFill>
                <a:latin typeface="Tahoma"/>
                <a:cs typeface="Tahoma"/>
              </a:rPr>
              <a:t>Behaviour</a:t>
            </a:r>
            <a:r>
              <a:rPr lang="it-IT" sz="3200" b="1" dirty="0" smtClean="0">
                <a:solidFill>
                  <a:srgbClr val="FF0000"/>
                </a:solidFill>
                <a:latin typeface="Tahoma"/>
                <a:cs typeface="Tahoma"/>
              </a:rPr>
              <a:t> (Comportamento)</a:t>
            </a:r>
          </a:p>
          <a:p>
            <a:pPr marL="0" indent="0" algn="ctr">
              <a:buFontTx/>
              <a:buNone/>
              <a:defRPr/>
            </a:pPr>
            <a:endParaRPr lang="it-IT" sz="1000" dirty="0" smtClean="0">
              <a:solidFill>
                <a:srgbClr val="262673"/>
              </a:solidFill>
              <a:latin typeface="Tahoma"/>
              <a:cs typeface="Tahoma"/>
            </a:endParaRPr>
          </a:p>
          <a:p>
            <a:pPr marL="0" indent="0" algn="ctr">
              <a:buFontTx/>
              <a:buNone/>
              <a:defRPr/>
            </a:pPr>
            <a:r>
              <a:rPr lang="it-IT" sz="2800" b="1" dirty="0" smtClean="0">
                <a:solidFill>
                  <a:srgbClr val="262673"/>
                </a:solidFill>
                <a:latin typeface="Tahoma"/>
                <a:cs typeface="Tahoma"/>
              </a:rPr>
              <a:t>valutazione del </a:t>
            </a:r>
            <a:r>
              <a:rPr lang="it-IT" sz="2800" b="1" dirty="0" smtClean="0">
                <a:solidFill>
                  <a:srgbClr val="FF0000"/>
                </a:solidFill>
                <a:latin typeface="Tahoma"/>
                <a:cs typeface="Tahoma"/>
              </a:rPr>
              <a:t>tono muscolare </a:t>
            </a:r>
            <a:r>
              <a:rPr lang="it-IT" sz="2800" b="1" dirty="0" smtClean="0">
                <a:solidFill>
                  <a:srgbClr val="262673"/>
                </a:solidFill>
                <a:latin typeface="Tahoma"/>
                <a:cs typeface="Tahoma"/>
              </a:rPr>
              <a:t>e dello </a:t>
            </a:r>
            <a:r>
              <a:rPr lang="it-IT" sz="2800" b="1" dirty="0" smtClean="0">
                <a:solidFill>
                  <a:srgbClr val="FF0000"/>
                </a:solidFill>
                <a:latin typeface="Tahoma"/>
                <a:cs typeface="Tahoma"/>
              </a:rPr>
              <a:t>stato mentale </a:t>
            </a:r>
          </a:p>
          <a:p>
            <a:pPr marL="0" indent="0" algn="ctr">
              <a:buFontTx/>
              <a:buNone/>
              <a:defRPr/>
            </a:pPr>
            <a:r>
              <a:rPr lang="it-IT" sz="1800" dirty="0" smtClean="0">
                <a:solidFill>
                  <a:srgbClr val="262673"/>
                </a:solidFill>
                <a:latin typeface="Tahoma"/>
                <a:cs typeface="Tahoma"/>
              </a:rPr>
              <a:t>(adeguatezza delle funzioni respiratoria, circolatoria e cerebrale)</a:t>
            </a:r>
          </a:p>
          <a:p>
            <a:pPr marL="0" indent="0" algn="ctr">
              <a:buFontTx/>
              <a:buNone/>
              <a:defRPr/>
            </a:pPr>
            <a:endParaRPr lang="it-IT" sz="1800" dirty="0" smtClean="0">
              <a:solidFill>
                <a:srgbClr val="262673"/>
              </a:solidFill>
              <a:latin typeface="Tahoma"/>
              <a:cs typeface="Tahoma"/>
            </a:endParaRPr>
          </a:p>
          <a:p>
            <a:pPr marL="0" indent="0" algn="ctr">
              <a:buFontTx/>
              <a:buNone/>
              <a:defRPr/>
            </a:pPr>
            <a:endParaRPr lang="it-IT" sz="800" dirty="0" smtClean="0">
              <a:solidFill>
                <a:srgbClr val="262673"/>
              </a:solidFill>
              <a:latin typeface="Tahoma"/>
              <a:cs typeface="Tahoma"/>
            </a:endParaRPr>
          </a:p>
          <a:p>
            <a:pPr>
              <a:defRPr/>
            </a:pPr>
            <a:r>
              <a:rPr lang="it-IT" sz="2000" b="1" dirty="0" smtClean="0">
                <a:solidFill>
                  <a:srgbClr val="262673"/>
                </a:solidFill>
                <a:latin typeface="Tahoma"/>
                <a:cs typeface="Tahoma"/>
              </a:rPr>
              <a:t>assenza di movimento spontaneo, incapacità di stare seduto o in piedi;</a:t>
            </a:r>
          </a:p>
          <a:p>
            <a:pPr>
              <a:defRPr/>
            </a:pPr>
            <a:r>
              <a:rPr lang="it-IT" sz="2000" b="1" dirty="0" smtClean="0">
                <a:solidFill>
                  <a:srgbClr val="262673"/>
                </a:solidFill>
                <a:latin typeface="Tahoma"/>
                <a:cs typeface="Tahoma"/>
              </a:rPr>
              <a:t>postura </a:t>
            </a:r>
            <a:r>
              <a:rPr lang="it-IT" sz="2000" b="1" dirty="0">
                <a:solidFill>
                  <a:srgbClr val="262673"/>
                </a:solidFill>
                <a:latin typeface="Tahoma"/>
                <a:cs typeface="Tahoma"/>
              </a:rPr>
              <a:t>anormale, preferenza per la posizione seduta;</a:t>
            </a:r>
          </a:p>
          <a:p>
            <a:pPr>
              <a:defRPr/>
            </a:pPr>
            <a:r>
              <a:rPr lang="it-IT" sz="2000" b="1" dirty="0">
                <a:solidFill>
                  <a:srgbClr val="262673"/>
                </a:solidFill>
                <a:latin typeface="Tahoma"/>
                <a:cs typeface="Tahoma"/>
              </a:rPr>
              <a:t>presenta convulsioni, movimenti anormali </a:t>
            </a:r>
          </a:p>
          <a:p>
            <a:pPr>
              <a:defRPr/>
            </a:pPr>
            <a:r>
              <a:rPr lang="it-IT" sz="2000" b="1" dirty="0" smtClean="0">
                <a:solidFill>
                  <a:srgbClr val="262673"/>
                </a:solidFill>
                <a:latin typeface="Tahoma"/>
                <a:cs typeface="Tahoma"/>
              </a:rPr>
              <a:t>diminuita attenzione o interazione; nessuna resistenza alla visita; </a:t>
            </a:r>
          </a:p>
          <a:p>
            <a:pPr>
              <a:defRPr/>
            </a:pPr>
            <a:r>
              <a:rPr lang="it-IT" sz="2000" b="1" dirty="0" smtClean="0">
                <a:solidFill>
                  <a:srgbClr val="262673"/>
                </a:solidFill>
                <a:latin typeface="Tahoma"/>
                <a:cs typeface="Tahoma"/>
              </a:rPr>
              <a:t>il bambino è inconsolabile, impossibile da confortare;</a:t>
            </a:r>
          </a:p>
          <a:p>
            <a:pPr>
              <a:defRPr/>
            </a:pPr>
            <a:r>
              <a:rPr lang="it-IT" sz="2000" b="1" dirty="0" smtClean="0">
                <a:solidFill>
                  <a:srgbClr val="262673"/>
                </a:solidFill>
                <a:latin typeface="Tahoma"/>
                <a:cs typeface="Tahoma"/>
              </a:rPr>
              <a:t>ha pianto debole; linguaggio anormale per l'età;</a:t>
            </a:r>
          </a:p>
        </p:txBody>
      </p:sp>
    </p:spTree>
    <p:extLst>
      <p:ext uri="{BB962C8B-B14F-4D97-AF65-F5344CB8AC3E}">
        <p14:creationId xmlns:p14="http://schemas.microsoft.com/office/powerpoint/2010/main" val="3056507056"/>
      </p:ext>
    </p:extLst>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idx="4294967295"/>
          </p:nvPr>
        </p:nvSpPr>
        <p:spPr>
          <a:xfrm>
            <a:off x="609600" y="0"/>
            <a:ext cx="8743950" cy="1600200"/>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4000">
                <a:solidFill>
                  <a:srgbClr val="000066"/>
                </a:solidFill>
                <a:latin typeface="Tahoma Negreta"/>
                <a:ea typeface="Tahoma Negreta"/>
                <a:cs typeface="Tahoma Negreta"/>
                <a:sym typeface="Tahoma Negreta"/>
              </a:defRPr>
            </a:lvl1pPr>
          </a:lstStyle>
          <a:p>
            <a:pPr lvl="0">
              <a:defRPr sz="1800">
                <a:solidFill>
                  <a:srgbClr val="000000"/>
                </a:solidFill>
              </a:defRPr>
            </a:pPr>
            <a:r>
              <a:rPr sz="4000">
                <a:solidFill>
                  <a:srgbClr val="000066"/>
                </a:solidFill>
              </a:rPr>
              <a:t>Obiettivi</a:t>
            </a:r>
          </a:p>
        </p:txBody>
      </p:sp>
      <p:sp>
        <p:nvSpPr>
          <p:cNvPr id="295" name="Shape 295"/>
          <p:cNvSpPr>
            <a:spLocks noGrp="1"/>
          </p:cNvSpPr>
          <p:nvPr>
            <p:ph type="body" idx="4294967295"/>
          </p:nvPr>
        </p:nvSpPr>
        <p:spPr>
          <a:xfrm>
            <a:off x="679450" y="1779587"/>
            <a:ext cx="8991600" cy="5078413"/>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439737" lvl="0" indent="-400050">
              <a:lnSpc>
                <a:spcPct val="90000"/>
              </a:lnSpc>
              <a:buClr>
                <a:srgbClr val="000066"/>
              </a:buClr>
              <a:buFont typeface="Tahoma"/>
              <a:buChar char="•"/>
              <a:defRPr sz="1800">
                <a:solidFill>
                  <a:srgbClr val="000000"/>
                </a:solidFill>
              </a:defRPr>
            </a:pPr>
            <a:r>
              <a:rPr sz="2800">
                <a:solidFill>
                  <a:srgbClr val="000066"/>
                </a:solidFill>
                <a:latin typeface="Tahoma Negreta"/>
                <a:ea typeface="Tahoma Negreta"/>
                <a:cs typeface="Tahoma Negreta"/>
                <a:sym typeface="Tahoma Negreta"/>
              </a:rPr>
              <a:t>Epidemiologia dell’arresto cardio-respiratorio nel bambino </a:t>
            </a:r>
          </a:p>
          <a:p>
            <a:pPr marL="439737" lvl="0" indent="-400050">
              <a:lnSpc>
                <a:spcPct val="90000"/>
              </a:lnSpc>
              <a:buClr>
                <a:srgbClr val="000066"/>
              </a:buClr>
              <a:buFont typeface="Tahoma"/>
              <a:buChar char="•"/>
              <a:defRPr sz="1800">
                <a:solidFill>
                  <a:srgbClr val="000000"/>
                </a:solidFill>
              </a:defRPr>
            </a:pPr>
            <a:r>
              <a:rPr sz="2800">
                <a:solidFill>
                  <a:srgbClr val="000066"/>
                </a:solidFill>
                <a:latin typeface="Tahoma Negreta"/>
                <a:ea typeface="Tahoma Negreta"/>
                <a:cs typeface="Tahoma Negreta"/>
                <a:sym typeface="Tahoma Negreta"/>
              </a:rPr>
              <a:t>Riconoscimento precoce dell’insufficienza respiratoria e dello shock</a:t>
            </a:r>
          </a:p>
          <a:p>
            <a:pPr marL="439737" lvl="0" indent="-400050">
              <a:lnSpc>
                <a:spcPct val="90000"/>
              </a:lnSpc>
              <a:buClr>
                <a:srgbClr val="000066"/>
              </a:buClr>
              <a:buFont typeface="Tahoma"/>
              <a:buChar char="•"/>
              <a:defRPr sz="1800">
                <a:solidFill>
                  <a:srgbClr val="000000"/>
                </a:solidFill>
              </a:defRPr>
            </a:pPr>
            <a:r>
              <a:rPr sz="2800">
                <a:solidFill>
                  <a:srgbClr val="000066"/>
                </a:solidFill>
                <a:latin typeface="Tahoma Negreta"/>
                <a:ea typeface="Tahoma Negreta"/>
                <a:cs typeface="Tahoma Negreta"/>
                <a:sym typeface="Tahoma Negreta"/>
              </a:rPr>
              <a:t>Approccio strutturato al bambino in emergenza</a:t>
            </a:r>
          </a:p>
          <a:p>
            <a:pPr marL="439737" lvl="0" indent="-400050">
              <a:lnSpc>
                <a:spcPct val="90000"/>
              </a:lnSpc>
              <a:buClr>
                <a:srgbClr val="000066"/>
              </a:buClr>
              <a:buFont typeface="Tahoma"/>
              <a:buChar char="•"/>
              <a:defRPr sz="1800">
                <a:solidFill>
                  <a:srgbClr val="000000"/>
                </a:solidFill>
              </a:defRPr>
            </a:pPr>
            <a:r>
              <a:rPr sz="2800">
                <a:solidFill>
                  <a:srgbClr val="000066"/>
                </a:solidFill>
                <a:latin typeface="Tahoma Negreta"/>
                <a:ea typeface="Tahoma Negreta"/>
                <a:cs typeface="Tahoma Negreta"/>
                <a:sym typeface="Tahoma Negreta"/>
              </a:rPr>
              <a:t>Valutazione/intervento secondo la sequenza ABCDE </a:t>
            </a:r>
          </a:p>
          <a:p>
            <a:pPr marL="439737" lvl="0" indent="-400050">
              <a:lnSpc>
                <a:spcPct val="90000"/>
              </a:lnSpc>
              <a:buClr>
                <a:srgbClr val="000066"/>
              </a:buClr>
              <a:buFont typeface="Tahoma"/>
              <a:buChar char="•"/>
              <a:defRPr sz="1800">
                <a:solidFill>
                  <a:srgbClr val="000000"/>
                </a:solidFill>
              </a:defRPr>
            </a:pPr>
            <a:r>
              <a:rPr sz="2800">
                <a:solidFill>
                  <a:srgbClr val="000066"/>
                </a:solidFill>
                <a:latin typeface="Tahoma Negreta"/>
                <a:ea typeface="Tahoma Negreta"/>
                <a:cs typeface="Tahoma Negreta"/>
                <a:sym typeface="Tahoma Negreta"/>
              </a:rPr>
              <a:t>Ruolo dei familiari nell’emergenza</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246956" y="1412776"/>
            <a:ext cx="9649072" cy="4133850"/>
          </a:xfrm>
          <a:prstGeom prst="rect">
            <a:avLst/>
          </a:prstGeom>
          <a:ln w="12700">
            <a:miter lim="400000"/>
          </a:ln>
        </p:spPr>
        <p:txBody>
          <a:bodyPr lIns="50800" tIns="50800" rIns="50800" bIns="50800"/>
          <a:lstStyle>
            <a:lvl1pPr marL="382587" indent="-3429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1pPr>
            <a:lvl2pPr marL="776287" indent="-3810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2pPr>
            <a:lvl3pPr marL="1157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3pPr>
            <a:lvl4pPr marL="1614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4pPr>
            <a:lvl5pPr marL="20716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5pPr>
            <a:lvl6pPr marL="25288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6pPr>
            <a:lvl7pPr marL="29860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7pPr>
            <a:lvl8pPr marL="3443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8pPr>
            <a:lvl9pPr marL="3900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9pPr>
          </a:lstStyle>
          <a:p>
            <a:pPr marL="0" indent="0" algn="ctr">
              <a:buFontTx/>
              <a:buNone/>
              <a:defRPr/>
            </a:pPr>
            <a:r>
              <a:rPr lang="it-IT" sz="3200" dirty="0" smtClean="0">
                <a:solidFill>
                  <a:srgbClr val="FF0000"/>
                </a:solidFill>
                <a:latin typeface="Tahoma"/>
                <a:cs typeface="Tahoma"/>
              </a:rPr>
              <a:t> </a:t>
            </a:r>
            <a:r>
              <a:rPr lang="it-IT" sz="3200" b="1" dirty="0" err="1" smtClean="0">
                <a:solidFill>
                  <a:srgbClr val="FF0000"/>
                </a:solidFill>
                <a:latin typeface="Tahoma"/>
                <a:cs typeface="Tahoma"/>
              </a:rPr>
              <a:t>Breathing</a:t>
            </a:r>
            <a:r>
              <a:rPr lang="it-IT" sz="3200" b="1" dirty="0" smtClean="0">
                <a:solidFill>
                  <a:srgbClr val="FF0000"/>
                </a:solidFill>
                <a:latin typeface="Tahoma"/>
                <a:cs typeface="Tahoma"/>
              </a:rPr>
              <a:t> (Respirazione)</a:t>
            </a:r>
          </a:p>
          <a:p>
            <a:pPr marL="0" indent="0" algn="ctr">
              <a:buFontTx/>
              <a:buNone/>
              <a:defRPr/>
            </a:pPr>
            <a:endParaRPr lang="it-IT" sz="3200" dirty="0" smtClean="0">
              <a:solidFill>
                <a:srgbClr val="262673"/>
              </a:solidFill>
              <a:latin typeface="Tahoma"/>
              <a:cs typeface="Tahoma"/>
            </a:endParaRPr>
          </a:p>
          <a:p>
            <a:pPr>
              <a:defRPr/>
            </a:pPr>
            <a:r>
              <a:rPr lang="it-IT" sz="2000" b="1" dirty="0" smtClean="0">
                <a:solidFill>
                  <a:srgbClr val="262673"/>
                </a:solidFill>
                <a:latin typeface="Tahoma"/>
                <a:cs typeface="Tahoma"/>
              </a:rPr>
              <a:t>Descrive lo stato delle vie respiratorie del bambino, in particolare il grado con cui il bambino deve lavorare per ossigenare e ventilare.</a:t>
            </a:r>
          </a:p>
          <a:p>
            <a:pPr>
              <a:defRPr/>
            </a:pPr>
            <a:r>
              <a:rPr lang="it-IT" sz="2000" b="1" dirty="0" smtClean="0">
                <a:solidFill>
                  <a:srgbClr val="262673"/>
                </a:solidFill>
                <a:latin typeface="Tahoma"/>
                <a:cs typeface="Tahoma"/>
              </a:rPr>
              <a:t>Rumori respiratori: russamento, voce attutita o rauca, stridore, gemito, fischio</a:t>
            </a:r>
          </a:p>
          <a:p>
            <a:pPr>
              <a:defRPr/>
            </a:pPr>
            <a:r>
              <a:rPr lang="it-IT" sz="2000" b="1" dirty="0" smtClean="0">
                <a:solidFill>
                  <a:srgbClr val="262673"/>
                </a:solidFill>
                <a:latin typeface="Tahoma"/>
                <a:cs typeface="Tahoma"/>
              </a:rPr>
              <a:t>Retrazioni: </a:t>
            </a:r>
            <a:r>
              <a:rPr lang="it-IT" sz="2000" b="1" dirty="0" err="1" smtClean="0">
                <a:solidFill>
                  <a:srgbClr val="262673"/>
                </a:solidFill>
                <a:latin typeface="Tahoma"/>
                <a:cs typeface="Tahoma"/>
              </a:rPr>
              <a:t>sopraclavicolare</a:t>
            </a:r>
            <a:r>
              <a:rPr lang="it-IT" sz="2000" b="1" dirty="0" smtClean="0">
                <a:solidFill>
                  <a:srgbClr val="262673"/>
                </a:solidFill>
                <a:latin typeface="Tahoma"/>
                <a:cs typeface="Tahoma"/>
              </a:rPr>
              <a:t>, intercostale o sottosternale; movimento alternante della testa</a:t>
            </a:r>
          </a:p>
          <a:p>
            <a:pPr>
              <a:defRPr/>
            </a:pPr>
            <a:r>
              <a:rPr lang="it-IT" sz="2000" b="1" dirty="0" smtClean="0">
                <a:solidFill>
                  <a:srgbClr val="262673"/>
                </a:solidFill>
                <a:latin typeface="Tahoma"/>
                <a:cs typeface="Tahoma"/>
              </a:rPr>
              <a:t>Dilatazione delle narici all'inspirazione</a:t>
            </a:r>
          </a:p>
          <a:p>
            <a:pPr>
              <a:defRPr/>
            </a:pPr>
            <a:endParaRPr lang="it-IT" sz="2000" b="1" dirty="0">
              <a:solidFill>
                <a:srgbClr val="262673"/>
              </a:solidFill>
            </a:endParaRPr>
          </a:p>
        </p:txBody>
      </p:sp>
    </p:spTree>
    <p:extLst>
      <p:ext uri="{BB962C8B-B14F-4D97-AF65-F5344CB8AC3E}">
        <p14:creationId xmlns:p14="http://schemas.microsoft.com/office/powerpoint/2010/main" val="8344628"/>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38716" y="2161579"/>
            <a:ext cx="9233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200" b="0" i="0" u="none" strike="noStrike" cap="none" spc="0" normalizeH="0" baseline="0" dirty="0">
              <a:ln>
                <a:noFill/>
              </a:ln>
              <a:solidFill>
                <a:srgbClr val="EAEAEA"/>
              </a:solidFill>
              <a:effectLst/>
              <a:uFillTx/>
              <a:latin typeface="Comic Sans MS"/>
              <a:ea typeface="Comic Sans MS"/>
              <a:cs typeface="Comic Sans MS"/>
              <a:sym typeface="Comic Sans MS"/>
            </a:endParaRPr>
          </a:p>
        </p:txBody>
      </p:sp>
      <p:sp>
        <p:nvSpPr>
          <p:cNvPr id="5" name="Segnaposto contenuto 2"/>
          <p:cNvSpPr txBox="1">
            <a:spLocks/>
          </p:cNvSpPr>
          <p:nvPr/>
        </p:nvSpPr>
        <p:spPr>
          <a:xfrm>
            <a:off x="606996" y="1268760"/>
            <a:ext cx="8139112" cy="4133850"/>
          </a:xfrm>
          <a:prstGeom prst="rect">
            <a:avLst/>
          </a:prstGeom>
          <a:ln w="12700">
            <a:miter lim="400000"/>
          </a:ln>
        </p:spPr>
        <p:txBody>
          <a:bodyPr lIns="50800" tIns="50800" rIns="50800" bIns="50800"/>
          <a:lstStyle>
            <a:lvl1pPr marL="382587" indent="-3429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1pPr>
            <a:lvl2pPr marL="776287" indent="-3810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2pPr>
            <a:lvl3pPr marL="1157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3pPr>
            <a:lvl4pPr marL="1614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4pPr>
            <a:lvl5pPr marL="20716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5pPr>
            <a:lvl6pPr marL="25288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6pPr>
            <a:lvl7pPr marL="29860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7pPr>
            <a:lvl8pPr marL="3443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8pPr>
            <a:lvl9pPr marL="3900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9pPr>
          </a:lstStyle>
          <a:p>
            <a:pPr marL="0" indent="0" algn="ctr">
              <a:buFontTx/>
              <a:buNone/>
              <a:defRPr/>
            </a:pPr>
            <a:r>
              <a:rPr lang="it-IT" sz="3200" b="1" dirty="0" smtClean="0">
                <a:solidFill>
                  <a:srgbClr val="FF0000"/>
                </a:solidFill>
                <a:latin typeface="Tahoma"/>
                <a:cs typeface="Tahoma"/>
              </a:rPr>
              <a:t>Body </a:t>
            </a:r>
            <a:r>
              <a:rPr lang="it-IT" sz="3200" b="1" dirty="0" err="1" smtClean="0">
                <a:solidFill>
                  <a:srgbClr val="FF0000"/>
                </a:solidFill>
                <a:latin typeface="Tahoma"/>
                <a:cs typeface="Tahoma"/>
              </a:rPr>
              <a:t>colour</a:t>
            </a:r>
            <a:r>
              <a:rPr lang="it-IT" sz="3200" b="1" dirty="0" smtClean="0">
                <a:solidFill>
                  <a:srgbClr val="FF0000"/>
                </a:solidFill>
                <a:latin typeface="Tahoma"/>
                <a:cs typeface="Tahoma"/>
              </a:rPr>
              <a:t> (Colorito corporeo )</a:t>
            </a:r>
            <a:endParaRPr lang="it-IT" sz="3200" dirty="0" smtClean="0">
              <a:solidFill>
                <a:srgbClr val="FF0000"/>
              </a:solidFill>
              <a:latin typeface="Tahoma"/>
              <a:cs typeface="Tahoma"/>
            </a:endParaRPr>
          </a:p>
          <a:p>
            <a:pPr marL="0" indent="0">
              <a:buFontTx/>
              <a:buNone/>
              <a:defRPr/>
            </a:pPr>
            <a:r>
              <a:rPr lang="it-IT" b="1" dirty="0" smtClean="0">
                <a:solidFill>
                  <a:srgbClr val="FF0000"/>
                </a:solidFill>
              </a:rPr>
              <a:t> </a:t>
            </a:r>
            <a:endParaRPr lang="it-IT" dirty="0" smtClean="0">
              <a:solidFill>
                <a:srgbClr val="FF0000"/>
              </a:solidFill>
            </a:endParaRPr>
          </a:p>
          <a:p>
            <a:pPr>
              <a:defRPr/>
            </a:pPr>
            <a:r>
              <a:rPr lang="it-IT" sz="2000" b="1" dirty="0" smtClean="0">
                <a:solidFill>
                  <a:srgbClr val="262673"/>
                </a:solidFill>
                <a:latin typeface="Tahoma"/>
                <a:cs typeface="Tahoma"/>
              </a:rPr>
              <a:t>Descrive la funzione circolatoria del bambino, soprattutto in termini di perfusione della pelle.</a:t>
            </a:r>
          </a:p>
          <a:p>
            <a:pPr>
              <a:defRPr/>
            </a:pPr>
            <a:r>
              <a:rPr lang="it-IT" sz="2000" b="1" dirty="0" smtClean="0">
                <a:solidFill>
                  <a:srgbClr val="262673"/>
                </a:solidFill>
                <a:latin typeface="Tahoma"/>
                <a:cs typeface="Tahoma"/>
              </a:rPr>
              <a:t>Pallore: cute o mucose bianche o pallide</a:t>
            </a:r>
          </a:p>
          <a:p>
            <a:pPr>
              <a:defRPr/>
            </a:pPr>
            <a:r>
              <a:rPr lang="it-IT" sz="2000" b="1" dirty="0" smtClean="0">
                <a:solidFill>
                  <a:srgbClr val="262673"/>
                </a:solidFill>
                <a:latin typeface="Tahoma"/>
                <a:cs typeface="Tahoma"/>
              </a:rPr>
              <a:t>Marezzatura: chiazze di diverso colore della pelle a causa di vari gradi di vasocostrizione</a:t>
            </a:r>
          </a:p>
          <a:p>
            <a:pPr>
              <a:defRPr/>
            </a:pPr>
            <a:r>
              <a:rPr lang="it-IT" sz="2000" b="1" dirty="0" smtClean="0">
                <a:solidFill>
                  <a:srgbClr val="262673"/>
                </a:solidFill>
                <a:latin typeface="Tahoma"/>
                <a:cs typeface="Tahoma"/>
              </a:rPr>
              <a:t>Cianosi: colorazione bluastra della cute e delle mucose</a:t>
            </a:r>
            <a:endParaRPr lang="it-IT" sz="2000" b="1" dirty="0">
              <a:solidFill>
                <a:srgbClr val="262673"/>
              </a:solidFill>
              <a:latin typeface="Tahoma"/>
              <a:cs typeface="Tahoma"/>
            </a:endParaRPr>
          </a:p>
        </p:txBody>
      </p:sp>
    </p:spTree>
    <p:extLst>
      <p:ext uri="{BB962C8B-B14F-4D97-AF65-F5344CB8AC3E}">
        <p14:creationId xmlns:p14="http://schemas.microsoft.com/office/powerpoint/2010/main" val="3407562897"/>
      </p:ext>
    </p:extLst>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p:nvPr/>
        </p:nvSpPr>
        <p:spPr>
          <a:xfrm>
            <a:off x="758825" y="208002"/>
            <a:ext cx="8775700" cy="553998"/>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indent="39687" algn="ctr">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dirty="0" err="1">
                <a:solidFill>
                  <a:srgbClr val="000066"/>
                </a:solidFill>
              </a:rPr>
              <a:t>Valutazione</a:t>
            </a:r>
            <a:r>
              <a:rPr sz="3600" dirty="0">
                <a:solidFill>
                  <a:srgbClr val="000066"/>
                </a:solidFill>
              </a:rPr>
              <a:t> </a:t>
            </a:r>
            <a:r>
              <a:rPr sz="3600" dirty="0" err="1">
                <a:solidFill>
                  <a:srgbClr val="000066"/>
                </a:solidFill>
              </a:rPr>
              <a:t>primaria</a:t>
            </a:r>
            <a:r>
              <a:rPr sz="3600" dirty="0">
                <a:solidFill>
                  <a:srgbClr val="000066"/>
                </a:solidFill>
              </a:rPr>
              <a:t>: </a:t>
            </a:r>
            <a:r>
              <a:rPr sz="3600" b="1" dirty="0">
                <a:solidFill>
                  <a:srgbClr val="000066"/>
                </a:solidFill>
              </a:rPr>
              <a:t>ABCDE </a:t>
            </a:r>
          </a:p>
        </p:txBody>
      </p:sp>
      <p:sp>
        <p:nvSpPr>
          <p:cNvPr id="489" name="Shape 489"/>
          <p:cNvSpPr/>
          <p:nvPr/>
        </p:nvSpPr>
        <p:spPr>
          <a:xfrm>
            <a:off x="-381000" y="1066800"/>
            <a:ext cx="10922000" cy="495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ctr">
              <a:defRPr sz="1800">
                <a:solidFill>
                  <a:srgbClr val="000000"/>
                </a:solidFill>
              </a:defRPr>
            </a:pPr>
            <a:r>
              <a:rPr sz="3200" u="sng">
                <a:solidFill>
                  <a:srgbClr val="000066"/>
                </a:solidFill>
                <a:latin typeface="Tahoma Negreta"/>
                <a:ea typeface="Tahoma Negreta"/>
                <a:cs typeface="Tahoma Negreta"/>
                <a:sym typeface="Tahoma Negreta"/>
              </a:rPr>
              <a:t>Rapida valutazione e supporto cardiopolmonare</a:t>
            </a:r>
            <a:r>
              <a:rPr sz="2400">
                <a:solidFill>
                  <a:srgbClr val="000066"/>
                </a:solidFill>
                <a:latin typeface="Tahoma"/>
                <a:ea typeface="Tahoma"/>
                <a:cs typeface="Tahoma"/>
                <a:sym typeface="Tahoma"/>
              </a:rPr>
              <a:t> </a:t>
            </a:r>
          </a:p>
        </p:txBody>
      </p:sp>
      <p:sp>
        <p:nvSpPr>
          <p:cNvPr id="490" name="Shape 490"/>
          <p:cNvSpPr/>
          <p:nvPr/>
        </p:nvSpPr>
        <p:spPr>
          <a:xfrm>
            <a:off x="318964" y="1694822"/>
            <a:ext cx="10585176" cy="410881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indent="39687">
              <a:lnSpc>
                <a:spcPct val="150000"/>
              </a:lnSpc>
              <a:defRPr sz="1800">
                <a:solidFill>
                  <a:srgbClr val="000000"/>
                </a:solidFill>
              </a:defRPr>
            </a:pPr>
            <a:r>
              <a:rPr sz="3600" b="1" dirty="0" smtClean="0">
                <a:solidFill>
                  <a:srgbClr val="000066"/>
                </a:solidFill>
                <a:latin typeface="Tahoma Negreta"/>
                <a:ea typeface="Tahoma Negreta"/>
                <a:cs typeface="Tahoma Negreta"/>
                <a:sym typeface="Tahoma Negreta"/>
              </a:rPr>
              <a:t>A</a:t>
            </a:r>
            <a:r>
              <a:rPr sz="2800" dirty="0" smtClean="0">
                <a:solidFill>
                  <a:srgbClr val="000066"/>
                </a:solidFill>
                <a:latin typeface="Tahoma Negreta"/>
                <a:ea typeface="Tahoma Negreta"/>
                <a:cs typeface="Tahoma Negreta"/>
                <a:sym typeface="Tahoma Negreta"/>
              </a:rPr>
              <a:t>irway:</a:t>
            </a:r>
            <a:r>
              <a:rPr lang="it-IT" sz="2800" dirty="0" smtClean="0">
                <a:solidFill>
                  <a:srgbClr val="000066"/>
                </a:solidFill>
                <a:latin typeface="Tahoma Negreta"/>
                <a:ea typeface="Tahoma Negreta"/>
                <a:cs typeface="Tahoma Negreta"/>
                <a:sym typeface="Tahoma Negreta"/>
              </a:rPr>
              <a:t>	</a:t>
            </a:r>
            <a:r>
              <a:rPr lang="it-IT" sz="2400" dirty="0" smtClean="0">
                <a:solidFill>
                  <a:srgbClr val="000066"/>
                </a:solidFill>
                <a:latin typeface="Tahoma Negreta"/>
                <a:ea typeface="Tahoma Negreta"/>
                <a:cs typeface="Tahoma Negreta"/>
                <a:sym typeface="Tahoma Negreta"/>
              </a:rPr>
              <a:t>       </a:t>
            </a:r>
            <a:r>
              <a:rPr sz="2400" dirty="0" smtClean="0">
                <a:solidFill>
                  <a:srgbClr val="000066"/>
                </a:solidFill>
                <a:latin typeface="Tahoma Negreta"/>
                <a:ea typeface="Tahoma Negreta"/>
                <a:cs typeface="Tahoma Negreta"/>
                <a:sym typeface="Tahoma Negreta"/>
              </a:rPr>
              <a:t>vie </a:t>
            </a:r>
            <a:r>
              <a:rPr sz="2400" dirty="0" err="1">
                <a:solidFill>
                  <a:srgbClr val="000066"/>
                </a:solidFill>
                <a:latin typeface="Tahoma Negreta"/>
                <a:ea typeface="Tahoma Negreta"/>
                <a:cs typeface="Tahoma Negreta"/>
                <a:sym typeface="Tahoma Negreta"/>
              </a:rPr>
              <a:t>aeree</a:t>
            </a:r>
            <a:r>
              <a:rPr sz="2400" dirty="0">
                <a:solidFill>
                  <a:srgbClr val="000066"/>
                </a:solidFill>
                <a:latin typeface="Tahoma Negreta"/>
                <a:ea typeface="Tahoma Negreta"/>
                <a:cs typeface="Tahoma Negreta"/>
                <a:sym typeface="Tahoma Negreta"/>
              </a:rPr>
              <a:t> (e </a:t>
            </a:r>
            <a:r>
              <a:rPr sz="2400" dirty="0" err="1">
                <a:solidFill>
                  <a:srgbClr val="000066"/>
                </a:solidFill>
                <a:latin typeface="Tahoma Negreta"/>
                <a:ea typeface="Tahoma Negreta"/>
                <a:cs typeface="Tahoma Negreta"/>
                <a:sym typeface="Tahoma Negreta"/>
              </a:rPr>
              <a:t>collare</a:t>
            </a:r>
            <a:r>
              <a:rPr sz="2400" dirty="0">
                <a:solidFill>
                  <a:srgbClr val="000066"/>
                </a:solidFill>
                <a:latin typeface="Tahoma Negreta"/>
                <a:ea typeface="Tahoma Negreta"/>
                <a:cs typeface="Tahoma Negreta"/>
                <a:sym typeface="Tahoma Negreta"/>
              </a:rPr>
              <a:t> </a:t>
            </a:r>
            <a:r>
              <a:rPr sz="2400" dirty="0" err="1">
                <a:solidFill>
                  <a:srgbClr val="000066"/>
                </a:solidFill>
                <a:latin typeface="Tahoma Negreta"/>
                <a:ea typeface="Tahoma Negreta"/>
                <a:cs typeface="Tahoma Negreta"/>
                <a:sym typeface="Tahoma Negreta"/>
              </a:rPr>
              <a:t>cervicale</a:t>
            </a:r>
            <a:r>
              <a:rPr sz="2400" dirty="0">
                <a:solidFill>
                  <a:srgbClr val="000066"/>
                </a:solidFill>
                <a:latin typeface="Tahoma Negreta"/>
                <a:ea typeface="Tahoma Negreta"/>
                <a:cs typeface="Tahoma Negreta"/>
                <a:sym typeface="Tahoma Negreta"/>
              </a:rPr>
              <a:t>)</a:t>
            </a:r>
          </a:p>
          <a:p>
            <a:pPr lvl="0" indent="39687">
              <a:lnSpc>
                <a:spcPct val="150000"/>
              </a:lnSpc>
              <a:defRPr sz="1800">
                <a:solidFill>
                  <a:srgbClr val="000000"/>
                </a:solidFill>
              </a:defRPr>
            </a:pPr>
            <a:r>
              <a:rPr sz="3600" b="1" dirty="0" smtClean="0">
                <a:solidFill>
                  <a:srgbClr val="000066"/>
                </a:solidFill>
                <a:latin typeface="Tahoma Negreta"/>
                <a:ea typeface="Tahoma Negreta"/>
                <a:cs typeface="Tahoma Negreta"/>
                <a:sym typeface="Tahoma Negreta"/>
              </a:rPr>
              <a:t>B</a:t>
            </a:r>
            <a:r>
              <a:rPr sz="2800" dirty="0" smtClean="0">
                <a:solidFill>
                  <a:srgbClr val="000066"/>
                </a:solidFill>
                <a:latin typeface="Tahoma Negreta"/>
                <a:ea typeface="Tahoma Negreta"/>
                <a:cs typeface="Tahoma Negreta"/>
                <a:sym typeface="Tahoma Negreta"/>
              </a:rPr>
              <a:t>reathing</a:t>
            </a:r>
            <a:r>
              <a:rPr lang="it-IT" sz="2800" dirty="0" smtClean="0">
                <a:solidFill>
                  <a:srgbClr val="000066"/>
                </a:solidFill>
                <a:latin typeface="Tahoma Negreta"/>
                <a:ea typeface="Tahoma Negreta"/>
                <a:cs typeface="Tahoma Negreta"/>
                <a:sym typeface="Tahoma Negreta"/>
              </a:rPr>
              <a:t>:    </a:t>
            </a:r>
            <a:r>
              <a:rPr sz="2400" dirty="0" smtClean="0">
                <a:solidFill>
                  <a:srgbClr val="000066"/>
                </a:solidFill>
                <a:latin typeface="Tahoma Negreta"/>
                <a:ea typeface="Tahoma Negreta"/>
                <a:cs typeface="Tahoma Negreta"/>
                <a:sym typeface="Tahoma Negreta"/>
              </a:rPr>
              <a:t>respirazione </a:t>
            </a:r>
            <a:r>
              <a:rPr sz="2400" dirty="0">
                <a:solidFill>
                  <a:srgbClr val="000066"/>
                </a:solidFill>
                <a:latin typeface="Tahoma Negreta"/>
                <a:ea typeface="Tahoma Negreta"/>
                <a:cs typeface="Tahoma Negreta"/>
                <a:sym typeface="Tahoma Negreta"/>
              </a:rPr>
              <a:t>+ ossigeno</a:t>
            </a:r>
          </a:p>
          <a:p>
            <a:pPr lvl="0" indent="39687">
              <a:lnSpc>
                <a:spcPct val="150000"/>
              </a:lnSpc>
              <a:defRPr sz="1800">
                <a:solidFill>
                  <a:srgbClr val="000000"/>
                </a:solidFill>
              </a:defRPr>
            </a:pPr>
            <a:r>
              <a:rPr sz="3600" b="1" dirty="0" smtClean="0">
                <a:solidFill>
                  <a:srgbClr val="000066"/>
                </a:solidFill>
                <a:latin typeface="Tahoma Negreta"/>
                <a:ea typeface="Tahoma Negreta"/>
                <a:cs typeface="Tahoma Negreta"/>
                <a:sym typeface="Tahoma Negreta"/>
              </a:rPr>
              <a:t>C</a:t>
            </a:r>
            <a:r>
              <a:rPr sz="2800" dirty="0" smtClean="0">
                <a:solidFill>
                  <a:srgbClr val="000066"/>
                </a:solidFill>
                <a:latin typeface="Tahoma Negreta"/>
                <a:ea typeface="Tahoma Negreta"/>
                <a:cs typeface="Tahoma Negreta"/>
                <a:sym typeface="Tahoma Negreta"/>
              </a:rPr>
              <a:t>irculation:</a:t>
            </a:r>
            <a:r>
              <a:rPr lang="it-IT" sz="2800" dirty="0" smtClean="0">
                <a:solidFill>
                  <a:srgbClr val="000066"/>
                </a:solidFill>
                <a:latin typeface="Tahoma Negreta"/>
                <a:ea typeface="Tahoma Negreta"/>
                <a:cs typeface="Tahoma Negreta"/>
                <a:sym typeface="Tahoma Negreta"/>
              </a:rPr>
              <a:t>  </a:t>
            </a:r>
            <a:r>
              <a:rPr sz="2400" dirty="0" smtClean="0">
                <a:solidFill>
                  <a:srgbClr val="000066"/>
                </a:solidFill>
                <a:latin typeface="Tahoma Negreta"/>
                <a:ea typeface="Tahoma Negreta"/>
                <a:cs typeface="Tahoma Negreta"/>
                <a:sym typeface="Tahoma Negreta"/>
              </a:rPr>
              <a:t>circolo </a:t>
            </a:r>
            <a:r>
              <a:rPr sz="2400" dirty="0">
                <a:solidFill>
                  <a:srgbClr val="000066"/>
                </a:solidFill>
                <a:latin typeface="Tahoma Negreta"/>
                <a:ea typeface="Tahoma Negreta"/>
                <a:cs typeface="Tahoma Negreta"/>
                <a:sym typeface="Tahoma Negreta"/>
              </a:rPr>
              <a:t>(e controllo delle emorragie)</a:t>
            </a:r>
          </a:p>
          <a:p>
            <a:pPr lvl="0" indent="39687">
              <a:lnSpc>
                <a:spcPct val="150000"/>
              </a:lnSpc>
              <a:defRPr sz="1800">
                <a:solidFill>
                  <a:srgbClr val="000000"/>
                </a:solidFill>
              </a:defRPr>
            </a:pPr>
            <a:r>
              <a:rPr sz="3600" b="1" dirty="0">
                <a:solidFill>
                  <a:srgbClr val="000066"/>
                </a:solidFill>
                <a:latin typeface="Tahoma Negreta"/>
                <a:ea typeface="Tahoma Negreta"/>
                <a:cs typeface="Tahoma Negreta"/>
                <a:sym typeface="Tahoma Negreta"/>
              </a:rPr>
              <a:t>D</a:t>
            </a:r>
            <a:r>
              <a:rPr sz="2800" dirty="0">
                <a:solidFill>
                  <a:srgbClr val="000066"/>
                </a:solidFill>
                <a:latin typeface="Tahoma Negreta"/>
                <a:ea typeface="Tahoma Negreta"/>
                <a:cs typeface="Tahoma Negreta"/>
                <a:sym typeface="Tahoma Negreta"/>
              </a:rPr>
              <a:t>isability</a:t>
            </a:r>
            <a:r>
              <a:rPr sz="2800" dirty="0" smtClean="0">
                <a:solidFill>
                  <a:srgbClr val="000066"/>
                </a:solidFill>
                <a:latin typeface="Tahoma Negreta"/>
                <a:ea typeface="Tahoma Negreta"/>
                <a:cs typeface="Tahoma Negreta"/>
                <a:sym typeface="Tahoma Negreta"/>
              </a:rPr>
              <a:t>:</a:t>
            </a:r>
            <a:r>
              <a:rPr lang="it-IT" sz="2800" dirty="0">
                <a:solidFill>
                  <a:srgbClr val="000066"/>
                </a:solidFill>
                <a:latin typeface="Lucida Grande"/>
                <a:ea typeface="Lucida Grande"/>
                <a:cs typeface="Lucida Grande"/>
                <a:sym typeface="Lucida Grande"/>
              </a:rPr>
              <a:t> </a:t>
            </a:r>
            <a:r>
              <a:rPr lang="it-IT" sz="2800" dirty="0" smtClean="0">
                <a:solidFill>
                  <a:srgbClr val="000066"/>
                </a:solidFill>
                <a:latin typeface="Lucida Grande"/>
                <a:ea typeface="Lucida Grande"/>
                <a:cs typeface="Lucida Grande"/>
                <a:sym typeface="Lucida Grande"/>
              </a:rPr>
              <a:t>  </a:t>
            </a:r>
            <a:r>
              <a:rPr sz="2400" dirty="0" err="1" smtClean="0">
                <a:solidFill>
                  <a:srgbClr val="000066"/>
                </a:solidFill>
                <a:latin typeface="Tahoma Negreta"/>
                <a:ea typeface="Tahoma Negreta"/>
                <a:cs typeface="Tahoma Negreta"/>
                <a:sym typeface="Tahoma Negreta"/>
              </a:rPr>
              <a:t>rapida</a:t>
            </a:r>
            <a:r>
              <a:rPr sz="2400" dirty="0" smtClean="0">
                <a:solidFill>
                  <a:srgbClr val="000066"/>
                </a:solidFill>
                <a:latin typeface="Tahoma Negreta"/>
                <a:ea typeface="Tahoma Negreta"/>
                <a:cs typeface="Tahoma Negreta"/>
                <a:sym typeface="Tahoma Negreta"/>
              </a:rPr>
              <a:t> </a:t>
            </a:r>
            <a:r>
              <a:rPr sz="2400" dirty="0" err="1">
                <a:solidFill>
                  <a:srgbClr val="000066"/>
                </a:solidFill>
                <a:latin typeface="Tahoma Negreta"/>
                <a:ea typeface="Tahoma Negreta"/>
                <a:cs typeface="Tahoma Negreta"/>
                <a:sym typeface="Tahoma Negreta"/>
              </a:rPr>
              <a:t>valutazione</a:t>
            </a:r>
            <a:r>
              <a:rPr sz="2400" dirty="0">
                <a:solidFill>
                  <a:srgbClr val="000066"/>
                </a:solidFill>
                <a:latin typeface="Tahoma Negreta"/>
                <a:ea typeface="Tahoma Negreta"/>
                <a:cs typeface="Tahoma Negreta"/>
                <a:sym typeface="Tahoma Negreta"/>
              </a:rPr>
              <a:t> </a:t>
            </a:r>
            <a:r>
              <a:rPr sz="2400" dirty="0" err="1">
                <a:solidFill>
                  <a:srgbClr val="000066"/>
                </a:solidFill>
                <a:latin typeface="Tahoma Negreta"/>
                <a:ea typeface="Tahoma Negreta"/>
                <a:cs typeface="Tahoma Negreta"/>
                <a:sym typeface="Tahoma Negreta"/>
              </a:rPr>
              <a:t>stato</a:t>
            </a:r>
            <a:r>
              <a:rPr sz="2400" dirty="0">
                <a:solidFill>
                  <a:srgbClr val="000066"/>
                </a:solidFill>
                <a:latin typeface="Tahoma Negreta"/>
                <a:ea typeface="Tahoma Negreta"/>
                <a:cs typeface="Tahoma Negreta"/>
                <a:sym typeface="Tahoma Negreta"/>
              </a:rPr>
              <a:t> di </a:t>
            </a:r>
            <a:r>
              <a:rPr sz="2400" dirty="0" err="1">
                <a:solidFill>
                  <a:srgbClr val="000066"/>
                </a:solidFill>
                <a:latin typeface="Tahoma Negreta"/>
                <a:ea typeface="Tahoma Negreta"/>
                <a:cs typeface="Tahoma Negreta"/>
                <a:sym typeface="Tahoma Negreta"/>
              </a:rPr>
              <a:t>coscienza</a:t>
            </a:r>
            <a:endParaRPr sz="2400" dirty="0">
              <a:solidFill>
                <a:srgbClr val="000066"/>
              </a:solidFill>
              <a:latin typeface="Tahoma Negreta"/>
              <a:ea typeface="Tahoma Negreta"/>
              <a:cs typeface="Tahoma Negreta"/>
              <a:sym typeface="Tahoma Negreta"/>
            </a:endParaRPr>
          </a:p>
          <a:p>
            <a:pPr lvl="0" indent="39687">
              <a:lnSpc>
                <a:spcPct val="150000"/>
              </a:lnSpc>
              <a:defRPr sz="1800">
                <a:solidFill>
                  <a:srgbClr val="000000"/>
                </a:solidFill>
              </a:defRPr>
            </a:pPr>
            <a:r>
              <a:rPr sz="3600" b="1" dirty="0">
                <a:solidFill>
                  <a:srgbClr val="000066"/>
                </a:solidFill>
                <a:latin typeface="Tahoma Negreta"/>
                <a:ea typeface="Tahoma Negreta"/>
                <a:cs typeface="Tahoma Negreta"/>
                <a:sym typeface="Tahoma Negreta"/>
              </a:rPr>
              <a:t>E</a:t>
            </a:r>
            <a:r>
              <a:rPr sz="2800" dirty="0">
                <a:solidFill>
                  <a:srgbClr val="000066"/>
                </a:solidFill>
                <a:latin typeface="Tahoma Negreta"/>
                <a:ea typeface="Tahoma Negreta"/>
                <a:cs typeface="Tahoma Negreta"/>
                <a:sym typeface="Tahoma Negreta"/>
              </a:rPr>
              <a:t>xposure</a:t>
            </a:r>
            <a:r>
              <a:rPr sz="2800" dirty="0" smtClean="0">
                <a:solidFill>
                  <a:srgbClr val="000066"/>
                </a:solidFill>
                <a:latin typeface="Tahoma Negreta"/>
                <a:ea typeface="Tahoma Negreta"/>
                <a:cs typeface="Tahoma Negreta"/>
                <a:sym typeface="Tahoma Negreta"/>
              </a:rPr>
              <a:t>:</a:t>
            </a:r>
            <a:r>
              <a:rPr lang="it-IT" sz="2800" dirty="0" smtClean="0">
                <a:solidFill>
                  <a:srgbClr val="000066"/>
                </a:solidFill>
                <a:latin typeface="Tahoma Negreta"/>
                <a:ea typeface="Tahoma Negreta"/>
                <a:cs typeface="Tahoma Negreta"/>
                <a:sym typeface="Tahoma Negreta"/>
              </a:rPr>
              <a:t>   </a:t>
            </a:r>
            <a:r>
              <a:rPr sz="2400" dirty="0" smtClean="0">
                <a:solidFill>
                  <a:srgbClr val="000066"/>
                </a:solidFill>
                <a:latin typeface="Tahoma Negreta"/>
                <a:ea typeface="Tahoma Negreta"/>
                <a:cs typeface="Tahoma Negreta"/>
                <a:sym typeface="Tahoma Negreta"/>
              </a:rPr>
              <a:t>esposizione </a:t>
            </a:r>
            <a:r>
              <a:rPr sz="2400" dirty="0">
                <a:solidFill>
                  <a:srgbClr val="000066"/>
                </a:solidFill>
                <a:latin typeface="Tahoma Negreta"/>
                <a:ea typeface="Tahoma Negreta"/>
                <a:cs typeface="Tahoma Negreta"/>
                <a:sym typeface="Tahoma Negreta"/>
              </a:rPr>
              <a:t>del paziente e </a:t>
            </a:r>
            <a:r>
              <a:rPr sz="2400" dirty="0" smtClean="0">
                <a:solidFill>
                  <a:srgbClr val="000066"/>
                </a:solidFill>
                <a:latin typeface="Tahoma Negreta"/>
                <a:ea typeface="Tahoma Negreta"/>
                <a:cs typeface="Tahoma Negreta"/>
                <a:sym typeface="Tahoma Negreta"/>
              </a:rPr>
              <a:t>controllo temperatura</a:t>
            </a:r>
            <a:endParaRPr lang="it-IT" sz="2400" dirty="0" smtClean="0">
              <a:solidFill>
                <a:srgbClr val="000066"/>
              </a:solidFill>
              <a:latin typeface="Tahoma Negreta"/>
              <a:ea typeface="Tahoma Negreta"/>
              <a:cs typeface="Tahoma Negreta"/>
              <a:sym typeface="Tahoma Negreta"/>
            </a:endParaRPr>
          </a:p>
        </p:txBody>
      </p:sp>
      <p:sp>
        <p:nvSpPr>
          <p:cNvPr id="3" name="Rettangolo 2"/>
          <p:cNvSpPr/>
          <p:nvPr/>
        </p:nvSpPr>
        <p:spPr>
          <a:xfrm>
            <a:off x="174948" y="5661248"/>
            <a:ext cx="5060451" cy="877163"/>
          </a:xfrm>
          <a:prstGeom prst="rect">
            <a:avLst/>
          </a:prstGeom>
        </p:spPr>
        <p:txBody>
          <a:bodyPr wrap="none">
            <a:spAutoFit/>
          </a:bodyPr>
          <a:lstStyle/>
          <a:p>
            <a:pPr marL="0" marR="0" lvl="0" indent="39687" defTabSz="914400" eaLnBrk="1" fontAlgn="auto" latinLnBrk="0" hangingPunct="1">
              <a:lnSpc>
                <a:spcPct val="150000"/>
              </a:lnSpc>
              <a:spcBef>
                <a:spcPts val="0"/>
              </a:spcBef>
              <a:spcAft>
                <a:spcPts val="0"/>
              </a:spcAft>
              <a:buClrTx/>
              <a:buSzTx/>
              <a:buFontTx/>
              <a:buNone/>
              <a:tabLst/>
              <a:defRPr sz="1800">
                <a:solidFill>
                  <a:srgbClr val="000000"/>
                </a:solidFill>
              </a:defRPr>
            </a:pPr>
            <a:r>
              <a:rPr lang="it-IT" sz="3600" b="1" dirty="0" smtClean="0">
                <a:solidFill>
                  <a:srgbClr val="000066"/>
                </a:solidFill>
                <a:latin typeface="Tahoma Negreta"/>
                <a:ea typeface="Tahoma Negreta"/>
                <a:cs typeface="Tahoma Negreta"/>
                <a:sym typeface="Tahoma Negreta"/>
              </a:rPr>
              <a:t>F</a:t>
            </a:r>
            <a:r>
              <a:rPr lang="it-IT" sz="2800" dirty="0" smtClean="0">
                <a:solidFill>
                  <a:srgbClr val="000066"/>
                </a:solidFill>
                <a:latin typeface="Tahoma Negreta"/>
                <a:ea typeface="Tahoma Negreta"/>
                <a:cs typeface="Tahoma Negreta"/>
                <a:sym typeface="Tahoma Negreta"/>
              </a:rPr>
              <a:t>amily:</a:t>
            </a:r>
            <a:r>
              <a:rPr lang="it-IT" sz="3600" dirty="0">
                <a:solidFill>
                  <a:srgbClr val="000066"/>
                </a:solidFill>
                <a:latin typeface="Tahoma Negreta"/>
                <a:ea typeface="Tahoma Negreta"/>
                <a:cs typeface="Tahoma Negreta"/>
                <a:sym typeface="Tahoma Negreta"/>
              </a:rPr>
              <a:t>	</a:t>
            </a:r>
            <a:r>
              <a:rPr lang="it-IT" sz="3600" dirty="0" smtClean="0">
                <a:solidFill>
                  <a:srgbClr val="000066"/>
                </a:solidFill>
                <a:latin typeface="Tahoma Negreta"/>
                <a:ea typeface="Tahoma Negreta"/>
                <a:cs typeface="Tahoma Negreta"/>
                <a:sym typeface="Tahoma Negreta"/>
              </a:rPr>
              <a:t>   </a:t>
            </a:r>
            <a:r>
              <a:rPr lang="it-IT" sz="2400" dirty="0" smtClean="0">
                <a:solidFill>
                  <a:srgbClr val="000066"/>
                </a:solidFill>
                <a:latin typeface="Tahoma Negreta"/>
                <a:ea typeface="Tahoma Negreta"/>
                <a:cs typeface="Tahoma Negreta"/>
                <a:sym typeface="Tahoma Negreta"/>
              </a:rPr>
              <a:t>ruolo dei genitori</a:t>
            </a:r>
            <a:endParaRPr lang="it-IT" sz="2400" dirty="0">
              <a:solidFill>
                <a:srgbClr val="000066"/>
              </a:solidFill>
              <a:latin typeface="Tahoma Negreta"/>
              <a:ea typeface="Tahoma Negreta"/>
              <a:cs typeface="Tahoma Negreta"/>
              <a:sym typeface="Tahoma Negreta"/>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p:nvPr/>
        </p:nvSpPr>
        <p:spPr>
          <a:xfrm>
            <a:off x="2819400" y="457200"/>
            <a:ext cx="4761508" cy="495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dirty="0">
                <a:solidFill>
                  <a:srgbClr val="000066"/>
                </a:solidFill>
              </a:rPr>
              <a:t>Modalità di valutazione</a:t>
            </a:r>
          </a:p>
        </p:txBody>
      </p:sp>
      <p:grpSp>
        <p:nvGrpSpPr>
          <p:cNvPr id="288" name="Group 288"/>
          <p:cNvGrpSpPr/>
          <p:nvPr/>
        </p:nvGrpSpPr>
        <p:grpSpPr>
          <a:xfrm>
            <a:off x="5437187" y="1676399"/>
            <a:ext cx="4392614" cy="4403726"/>
            <a:chOff x="0" y="0"/>
            <a:chExt cx="4392612" cy="4403725"/>
          </a:xfrm>
        </p:grpSpPr>
        <p:grpSp>
          <p:nvGrpSpPr>
            <p:cNvPr id="242" name="Group 242"/>
            <p:cNvGrpSpPr/>
            <p:nvPr/>
          </p:nvGrpSpPr>
          <p:grpSpPr>
            <a:xfrm>
              <a:off x="490537" y="241299"/>
              <a:ext cx="3392489" cy="3498851"/>
              <a:chOff x="0" y="0"/>
              <a:chExt cx="3392487" cy="3498850"/>
            </a:xfrm>
          </p:grpSpPr>
          <p:sp>
            <p:nvSpPr>
              <p:cNvPr id="240" name="Shape 240"/>
              <p:cNvSpPr/>
              <p:nvPr/>
            </p:nvSpPr>
            <p:spPr>
              <a:xfrm>
                <a:off x="22225" y="23812"/>
                <a:ext cx="3348038" cy="3455988"/>
              </a:xfrm>
              <a:custGeom>
                <a:avLst/>
                <a:gdLst/>
                <a:ahLst/>
                <a:cxnLst>
                  <a:cxn ang="0">
                    <a:pos x="wd2" y="hd2"/>
                  </a:cxn>
                  <a:cxn ang="5400000">
                    <a:pos x="wd2" y="hd2"/>
                  </a:cxn>
                  <a:cxn ang="10800000">
                    <a:pos x="wd2" y="hd2"/>
                  </a:cxn>
                  <a:cxn ang="16200000">
                    <a:pos x="wd2" y="hd2"/>
                  </a:cxn>
                </a:cxnLst>
                <a:rect l="0" t="0" r="r" b="b"/>
                <a:pathLst>
                  <a:path w="21600" h="21600" extrusionOk="0">
                    <a:moveTo>
                      <a:pt x="10795" y="0"/>
                    </a:moveTo>
                    <a:lnTo>
                      <a:pt x="0" y="8255"/>
                    </a:lnTo>
                    <a:lnTo>
                      <a:pt x="4199" y="21600"/>
                    </a:lnTo>
                    <a:lnTo>
                      <a:pt x="17401" y="21600"/>
                    </a:lnTo>
                    <a:lnTo>
                      <a:pt x="21600" y="8255"/>
                    </a:lnTo>
                    <a:lnTo>
                      <a:pt x="10795" y="0"/>
                    </a:lnTo>
                    <a:close/>
                  </a:path>
                </a:pathLst>
              </a:custGeom>
              <a:solidFill>
                <a:srgbClr val="00FFFF"/>
              </a:solid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241" name="Shape 241"/>
              <p:cNvSpPr/>
              <p:nvPr/>
            </p:nvSpPr>
            <p:spPr>
              <a:xfrm>
                <a:off x="0" y="0"/>
                <a:ext cx="3392488" cy="3498850"/>
              </a:xfrm>
              <a:custGeom>
                <a:avLst/>
                <a:gdLst/>
                <a:ahLst/>
                <a:cxnLst>
                  <a:cxn ang="0">
                    <a:pos x="wd2" y="hd2"/>
                  </a:cxn>
                  <a:cxn ang="5400000">
                    <a:pos x="wd2" y="hd2"/>
                  </a:cxn>
                  <a:cxn ang="10800000">
                    <a:pos x="wd2" y="hd2"/>
                  </a:cxn>
                  <a:cxn ang="16200000">
                    <a:pos x="wd2" y="hd2"/>
                  </a:cxn>
                </a:cxnLst>
                <a:rect l="0" t="0" r="r" b="b"/>
                <a:pathLst>
                  <a:path w="21600" h="21600" extrusionOk="0">
                    <a:moveTo>
                      <a:pt x="71" y="8213"/>
                    </a:moveTo>
                    <a:lnTo>
                      <a:pt x="0" y="8262"/>
                    </a:lnTo>
                    <a:lnTo>
                      <a:pt x="30" y="8340"/>
                    </a:lnTo>
                    <a:lnTo>
                      <a:pt x="4174" y="21522"/>
                    </a:lnTo>
                    <a:lnTo>
                      <a:pt x="4195" y="21600"/>
                    </a:lnTo>
                    <a:lnTo>
                      <a:pt x="17395" y="21600"/>
                    </a:lnTo>
                    <a:lnTo>
                      <a:pt x="17426" y="21522"/>
                    </a:lnTo>
                    <a:lnTo>
                      <a:pt x="21570" y="8340"/>
                    </a:lnTo>
                    <a:lnTo>
                      <a:pt x="21600" y="8252"/>
                    </a:lnTo>
                    <a:lnTo>
                      <a:pt x="21539" y="8213"/>
                    </a:lnTo>
                    <a:lnTo>
                      <a:pt x="10876" y="59"/>
                    </a:lnTo>
                    <a:lnTo>
                      <a:pt x="10795" y="0"/>
                    </a:lnTo>
                    <a:lnTo>
                      <a:pt x="10724" y="59"/>
                    </a:lnTo>
                    <a:lnTo>
                      <a:pt x="71" y="8213"/>
                    </a:lnTo>
                    <a:close/>
                    <a:moveTo>
                      <a:pt x="10876" y="245"/>
                    </a:moveTo>
                    <a:lnTo>
                      <a:pt x="10795" y="147"/>
                    </a:lnTo>
                    <a:lnTo>
                      <a:pt x="10724" y="245"/>
                    </a:lnTo>
                    <a:lnTo>
                      <a:pt x="21388" y="8399"/>
                    </a:lnTo>
                    <a:lnTo>
                      <a:pt x="21458" y="8301"/>
                    </a:lnTo>
                    <a:lnTo>
                      <a:pt x="21347" y="8272"/>
                    </a:lnTo>
                    <a:lnTo>
                      <a:pt x="17203" y="21453"/>
                    </a:lnTo>
                    <a:lnTo>
                      <a:pt x="17314" y="21482"/>
                    </a:lnTo>
                    <a:lnTo>
                      <a:pt x="17314" y="21365"/>
                    </a:lnTo>
                    <a:lnTo>
                      <a:pt x="4286" y="21365"/>
                    </a:lnTo>
                    <a:lnTo>
                      <a:pt x="4286" y="21482"/>
                    </a:lnTo>
                    <a:lnTo>
                      <a:pt x="4407" y="21453"/>
                    </a:lnTo>
                    <a:lnTo>
                      <a:pt x="263" y="8272"/>
                    </a:lnTo>
                    <a:lnTo>
                      <a:pt x="142" y="8301"/>
                    </a:lnTo>
                    <a:lnTo>
                      <a:pt x="222" y="8399"/>
                    </a:lnTo>
                    <a:lnTo>
                      <a:pt x="10876" y="245"/>
                    </a:lnTo>
                    <a:close/>
                  </a:path>
                </a:pathLst>
              </a:custGeom>
              <a:solidFill>
                <a:srgbClr val="FF6699"/>
              </a:solid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grpSp>
          <p:nvGrpSpPr>
            <p:cNvPr id="249" name="Group 249"/>
            <p:cNvGrpSpPr/>
            <p:nvPr/>
          </p:nvGrpSpPr>
          <p:grpSpPr>
            <a:xfrm>
              <a:off x="422274" y="1587"/>
              <a:ext cx="1487489" cy="1404939"/>
              <a:chOff x="0" y="0"/>
              <a:chExt cx="1487487" cy="1404937"/>
            </a:xfrm>
          </p:grpSpPr>
          <p:grpSp>
            <p:nvGrpSpPr>
              <p:cNvPr id="247" name="Group 247"/>
              <p:cNvGrpSpPr/>
              <p:nvPr/>
            </p:nvGrpSpPr>
            <p:grpSpPr>
              <a:xfrm>
                <a:off x="-1" y="-1"/>
                <a:ext cx="1487489" cy="1404939"/>
                <a:chOff x="0" y="0"/>
                <a:chExt cx="1487487" cy="1404937"/>
              </a:xfrm>
            </p:grpSpPr>
            <p:sp>
              <p:nvSpPr>
                <p:cNvPr id="243" name="Shape 243"/>
                <p:cNvSpPr/>
                <p:nvPr/>
              </p:nvSpPr>
              <p:spPr>
                <a:xfrm>
                  <a:off x="0" y="0"/>
                  <a:ext cx="1487488" cy="1404938"/>
                </a:xfrm>
                <a:prstGeom prst="rect">
                  <a:avLst/>
                </a:prstGeom>
                <a:solidFill>
                  <a:srgbClr val="0000CC"/>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244" name="Shape 244"/>
                <p:cNvSpPr/>
                <p:nvPr/>
              </p:nvSpPr>
              <p:spPr>
                <a:xfrm>
                  <a:off x="0" y="-1"/>
                  <a:ext cx="1485900" cy="1403352"/>
                </a:xfrm>
                <a:custGeom>
                  <a:avLst/>
                  <a:gdLst/>
                  <a:ahLst/>
                  <a:cxnLst>
                    <a:cxn ang="0">
                      <a:pos x="wd2" y="hd2"/>
                    </a:cxn>
                    <a:cxn ang="5400000">
                      <a:pos x="wd2" y="hd2"/>
                    </a:cxn>
                    <a:cxn ang="10800000">
                      <a:pos x="wd2" y="hd2"/>
                    </a:cxn>
                    <a:cxn ang="16200000">
                      <a:pos x="wd2" y="hd2"/>
                    </a:cxn>
                  </a:cxnLst>
                  <a:rect l="0" t="0" r="r" b="b"/>
                  <a:pathLst>
                    <a:path w="21600" h="21600" extrusionOk="0">
                      <a:moveTo>
                        <a:pt x="0" y="12315"/>
                      </a:moveTo>
                      <a:lnTo>
                        <a:pt x="6992" y="21600"/>
                      </a:lnTo>
                      <a:lnTo>
                        <a:pt x="21600" y="9285"/>
                      </a:lnTo>
                      <a:lnTo>
                        <a:pt x="14608" y="0"/>
                      </a:lnTo>
                      <a:lnTo>
                        <a:pt x="0" y="12315"/>
                      </a:lnTo>
                      <a:close/>
                    </a:path>
                  </a:pathLst>
                </a:custGeom>
                <a:solidFill>
                  <a:srgbClr val="0000CC"/>
                </a:solidFill>
                <a:ln w="3175" cap="flat">
                  <a:solidFill>
                    <a:srgbClr val="FFFFFF"/>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245" name="Shape 245"/>
                <p:cNvSpPr/>
                <p:nvPr/>
              </p:nvSpPr>
              <p:spPr>
                <a:xfrm>
                  <a:off x="0" y="-1"/>
                  <a:ext cx="1485900" cy="1403352"/>
                </a:xfrm>
                <a:custGeom>
                  <a:avLst/>
                  <a:gdLst/>
                  <a:ahLst/>
                  <a:cxnLst>
                    <a:cxn ang="0">
                      <a:pos x="wd2" y="hd2"/>
                    </a:cxn>
                    <a:cxn ang="5400000">
                      <a:pos x="wd2" y="hd2"/>
                    </a:cxn>
                    <a:cxn ang="10800000">
                      <a:pos x="wd2" y="hd2"/>
                    </a:cxn>
                    <a:cxn ang="16200000">
                      <a:pos x="wd2" y="hd2"/>
                    </a:cxn>
                  </a:cxnLst>
                  <a:rect l="0" t="0" r="r" b="b"/>
                  <a:pathLst>
                    <a:path w="21600" h="21600" extrusionOk="0">
                      <a:moveTo>
                        <a:pt x="0" y="12315"/>
                      </a:moveTo>
                      <a:lnTo>
                        <a:pt x="6992" y="21600"/>
                      </a:lnTo>
                      <a:lnTo>
                        <a:pt x="21600" y="9285"/>
                      </a:lnTo>
                      <a:lnTo>
                        <a:pt x="14608" y="0"/>
                      </a:lnTo>
                      <a:lnTo>
                        <a:pt x="0" y="12315"/>
                      </a:lnTo>
                      <a:close/>
                    </a:path>
                  </a:pathLst>
                </a:custGeom>
                <a:blipFill rotWithShape="1">
                  <a:blip r:embed="rId2"/>
                  <a:srcRect/>
                  <a:tile tx="0" ty="0" sx="100000" sy="100000" flip="none" algn="tl"/>
                </a:blip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246" name="Shape 246"/>
                <p:cNvSpPr/>
                <p:nvPr/>
              </p:nvSpPr>
              <p:spPr>
                <a:xfrm>
                  <a:off x="0" y="0"/>
                  <a:ext cx="1487488" cy="1404938"/>
                </a:xfrm>
                <a:prstGeom prst="rect">
                  <a:avLst/>
                </a:prstGeom>
                <a:solidFill>
                  <a:srgbClr val="0000CC"/>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grpSp>
          <p:sp>
            <p:nvSpPr>
              <p:cNvPr id="248" name="Shape 248"/>
              <p:cNvSpPr/>
              <p:nvPr/>
            </p:nvSpPr>
            <p:spPr>
              <a:xfrm>
                <a:off x="0" y="-1"/>
                <a:ext cx="1485900" cy="1403352"/>
              </a:xfrm>
              <a:custGeom>
                <a:avLst/>
                <a:gdLst/>
                <a:ahLst/>
                <a:cxnLst>
                  <a:cxn ang="0">
                    <a:pos x="wd2" y="hd2"/>
                  </a:cxn>
                  <a:cxn ang="5400000">
                    <a:pos x="wd2" y="hd2"/>
                  </a:cxn>
                  <a:cxn ang="10800000">
                    <a:pos x="wd2" y="hd2"/>
                  </a:cxn>
                  <a:cxn ang="16200000">
                    <a:pos x="wd2" y="hd2"/>
                  </a:cxn>
                </a:cxnLst>
                <a:rect l="0" t="0" r="r" b="b"/>
                <a:pathLst>
                  <a:path w="21600" h="21600" extrusionOk="0">
                    <a:moveTo>
                      <a:pt x="0" y="12315"/>
                    </a:moveTo>
                    <a:lnTo>
                      <a:pt x="6992" y="21600"/>
                    </a:lnTo>
                    <a:lnTo>
                      <a:pt x="21600" y="9285"/>
                    </a:lnTo>
                    <a:lnTo>
                      <a:pt x="14608" y="0"/>
                    </a:lnTo>
                    <a:lnTo>
                      <a:pt x="0" y="12315"/>
                    </a:lnTo>
                    <a:close/>
                  </a:path>
                </a:pathLst>
              </a:custGeom>
              <a:noFill/>
              <a:ln w="9525" cap="flat">
                <a:solidFill>
                  <a:srgbClr val="FF3300"/>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sp>
          <p:nvSpPr>
            <p:cNvPr id="250" name="Shape 250"/>
            <p:cNvSpPr/>
            <p:nvPr/>
          </p:nvSpPr>
          <p:spPr>
            <a:xfrm rot="19260000">
              <a:off x="661816" y="559903"/>
              <a:ext cx="395239"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4400">
                  <a:solidFill>
                    <a:srgbClr val="FFCC00"/>
                  </a:solidFill>
                  <a:latin typeface="Tahoma Negreta"/>
                  <a:ea typeface="Tahoma Negreta"/>
                  <a:cs typeface="Tahoma Negreta"/>
                  <a:sym typeface="Tahoma Negreta"/>
                </a:defRPr>
              </a:lvl1pPr>
            </a:lstStyle>
            <a:p>
              <a:pPr lvl="0">
                <a:defRPr sz="1800">
                  <a:solidFill>
                    <a:srgbClr val="000000"/>
                  </a:solidFill>
                </a:defRPr>
              </a:pPr>
              <a:r>
                <a:rPr sz="4400">
                  <a:solidFill>
                    <a:srgbClr val="FFCC00"/>
                  </a:solidFill>
                </a:rPr>
                <a:t>A</a:t>
              </a:r>
            </a:p>
          </p:txBody>
        </p:sp>
        <p:sp>
          <p:nvSpPr>
            <p:cNvPr id="251" name="Shape 251"/>
            <p:cNvSpPr/>
            <p:nvPr/>
          </p:nvSpPr>
          <p:spPr>
            <a:xfrm rot="19260000">
              <a:off x="1014431" y="517579"/>
              <a:ext cx="723728"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2000">
                  <a:solidFill>
                    <a:srgbClr val="FFFFFF"/>
                  </a:solidFill>
                  <a:latin typeface="Tahoma Negreta"/>
                  <a:ea typeface="Tahoma Negreta"/>
                  <a:cs typeface="Tahoma Negreta"/>
                  <a:sym typeface="Tahoma Negreta"/>
                </a:defRPr>
              </a:lvl1pPr>
            </a:lstStyle>
            <a:p>
              <a:pPr lvl="0">
                <a:defRPr sz="1800">
                  <a:solidFill>
                    <a:srgbClr val="000000"/>
                  </a:solidFill>
                </a:defRPr>
              </a:pPr>
              <a:r>
                <a:rPr sz="2000">
                  <a:solidFill>
                    <a:srgbClr val="FFFFFF"/>
                  </a:solidFill>
                </a:rPr>
                <a:t>irway</a:t>
              </a:r>
            </a:p>
          </p:txBody>
        </p:sp>
        <p:grpSp>
          <p:nvGrpSpPr>
            <p:cNvPr id="258" name="Group 258"/>
            <p:cNvGrpSpPr/>
            <p:nvPr/>
          </p:nvGrpSpPr>
          <p:grpSpPr>
            <a:xfrm>
              <a:off x="2432049" y="-1"/>
              <a:ext cx="1779589" cy="1630364"/>
              <a:chOff x="0" y="0"/>
              <a:chExt cx="1779587" cy="1630362"/>
            </a:xfrm>
          </p:grpSpPr>
          <p:grpSp>
            <p:nvGrpSpPr>
              <p:cNvPr id="256" name="Group 256"/>
              <p:cNvGrpSpPr/>
              <p:nvPr/>
            </p:nvGrpSpPr>
            <p:grpSpPr>
              <a:xfrm>
                <a:off x="-1" y="-1"/>
                <a:ext cx="1779589" cy="1630364"/>
                <a:chOff x="0" y="0"/>
                <a:chExt cx="1779587" cy="1630362"/>
              </a:xfrm>
            </p:grpSpPr>
            <p:sp>
              <p:nvSpPr>
                <p:cNvPr id="252" name="Shape 252"/>
                <p:cNvSpPr/>
                <p:nvPr/>
              </p:nvSpPr>
              <p:spPr>
                <a:xfrm>
                  <a:off x="0" y="0"/>
                  <a:ext cx="1779588" cy="1630363"/>
                </a:xfrm>
                <a:prstGeom prst="rect">
                  <a:avLst/>
                </a:prstGeom>
                <a:solidFill>
                  <a:srgbClr val="0000CC"/>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253" name="Shape 253"/>
                <p:cNvSpPr/>
                <p:nvPr/>
              </p:nvSpPr>
              <p:spPr>
                <a:xfrm>
                  <a:off x="0" y="0"/>
                  <a:ext cx="1778000" cy="1628775"/>
                </a:xfrm>
                <a:custGeom>
                  <a:avLst/>
                  <a:gdLst/>
                  <a:ahLst/>
                  <a:cxnLst>
                    <a:cxn ang="0">
                      <a:pos x="wd2" y="hd2"/>
                    </a:cxn>
                    <a:cxn ang="5400000">
                      <a:pos x="wd2" y="hd2"/>
                    </a:cxn>
                    <a:cxn ang="10800000">
                      <a:pos x="wd2" y="hd2"/>
                    </a:cxn>
                    <a:cxn ang="16200000">
                      <a:pos x="wd2" y="hd2"/>
                    </a:cxn>
                  </a:cxnLst>
                  <a:rect l="0" t="0" r="r" b="b"/>
                  <a:pathLst>
                    <a:path w="21600" h="21600" extrusionOk="0">
                      <a:moveTo>
                        <a:pt x="5786" y="0"/>
                      </a:moveTo>
                      <a:lnTo>
                        <a:pt x="0" y="8042"/>
                      </a:lnTo>
                      <a:lnTo>
                        <a:pt x="15814" y="21600"/>
                      </a:lnTo>
                      <a:lnTo>
                        <a:pt x="21600" y="13558"/>
                      </a:lnTo>
                      <a:lnTo>
                        <a:pt x="5786" y="0"/>
                      </a:lnTo>
                      <a:close/>
                    </a:path>
                  </a:pathLst>
                </a:custGeom>
                <a:solidFill>
                  <a:srgbClr val="0000CC"/>
                </a:solidFill>
                <a:ln w="3175" cap="flat">
                  <a:solidFill>
                    <a:srgbClr val="FFFFFF"/>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254" name="Shape 254"/>
                <p:cNvSpPr/>
                <p:nvPr/>
              </p:nvSpPr>
              <p:spPr>
                <a:xfrm>
                  <a:off x="0" y="0"/>
                  <a:ext cx="1778000" cy="1628775"/>
                </a:xfrm>
                <a:custGeom>
                  <a:avLst/>
                  <a:gdLst/>
                  <a:ahLst/>
                  <a:cxnLst>
                    <a:cxn ang="0">
                      <a:pos x="wd2" y="hd2"/>
                    </a:cxn>
                    <a:cxn ang="5400000">
                      <a:pos x="wd2" y="hd2"/>
                    </a:cxn>
                    <a:cxn ang="10800000">
                      <a:pos x="wd2" y="hd2"/>
                    </a:cxn>
                    <a:cxn ang="16200000">
                      <a:pos x="wd2" y="hd2"/>
                    </a:cxn>
                  </a:cxnLst>
                  <a:rect l="0" t="0" r="r" b="b"/>
                  <a:pathLst>
                    <a:path w="21600" h="21600" extrusionOk="0">
                      <a:moveTo>
                        <a:pt x="5786" y="0"/>
                      </a:moveTo>
                      <a:lnTo>
                        <a:pt x="0" y="8042"/>
                      </a:lnTo>
                      <a:lnTo>
                        <a:pt x="15814" y="21600"/>
                      </a:lnTo>
                      <a:lnTo>
                        <a:pt x="21600" y="13558"/>
                      </a:lnTo>
                      <a:lnTo>
                        <a:pt x="5786" y="0"/>
                      </a:lnTo>
                      <a:close/>
                    </a:path>
                  </a:pathLst>
                </a:custGeom>
                <a:blipFill rotWithShape="1">
                  <a:blip r:embed="rId2"/>
                  <a:srcRect/>
                  <a:tile tx="0" ty="0" sx="100000" sy="100000" flip="none" algn="tl"/>
                </a:blip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255" name="Shape 255"/>
                <p:cNvSpPr/>
                <p:nvPr/>
              </p:nvSpPr>
              <p:spPr>
                <a:xfrm>
                  <a:off x="0" y="0"/>
                  <a:ext cx="1779588" cy="1630363"/>
                </a:xfrm>
                <a:prstGeom prst="rect">
                  <a:avLst/>
                </a:prstGeom>
                <a:solidFill>
                  <a:srgbClr val="0000CC"/>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grpSp>
          <p:sp>
            <p:nvSpPr>
              <p:cNvPr id="257" name="Shape 257"/>
              <p:cNvSpPr/>
              <p:nvPr/>
            </p:nvSpPr>
            <p:spPr>
              <a:xfrm>
                <a:off x="0" y="0"/>
                <a:ext cx="1778000" cy="1628775"/>
              </a:xfrm>
              <a:custGeom>
                <a:avLst/>
                <a:gdLst/>
                <a:ahLst/>
                <a:cxnLst>
                  <a:cxn ang="0">
                    <a:pos x="wd2" y="hd2"/>
                  </a:cxn>
                  <a:cxn ang="5400000">
                    <a:pos x="wd2" y="hd2"/>
                  </a:cxn>
                  <a:cxn ang="10800000">
                    <a:pos x="wd2" y="hd2"/>
                  </a:cxn>
                  <a:cxn ang="16200000">
                    <a:pos x="wd2" y="hd2"/>
                  </a:cxn>
                </a:cxnLst>
                <a:rect l="0" t="0" r="r" b="b"/>
                <a:pathLst>
                  <a:path w="21600" h="21600" extrusionOk="0">
                    <a:moveTo>
                      <a:pt x="5786" y="0"/>
                    </a:moveTo>
                    <a:lnTo>
                      <a:pt x="0" y="8042"/>
                    </a:lnTo>
                    <a:lnTo>
                      <a:pt x="15814" y="21600"/>
                    </a:lnTo>
                    <a:lnTo>
                      <a:pt x="21600" y="13558"/>
                    </a:lnTo>
                    <a:lnTo>
                      <a:pt x="5786" y="0"/>
                    </a:lnTo>
                    <a:close/>
                  </a:path>
                </a:pathLst>
              </a:custGeom>
              <a:noFill/>
              <a:ln w="9525" cap="flat">
                <a:solidFill>
                  <a:srgbClr val="FF3300"/>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sp>
          <p:nvSpPr>
            <p:cNvPr id="259" name="Shape 259"/>
            <p:cNvSpPr/>
            <p:nvPr/>
          </p:nvSpPr>
          <p:spPr>
            <a:xfrm rot="2279999">
              <a:off x="2730586" y="109285"/>
              <a:ext cx="396058"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4400">
                  <a:solidFill>
                    <a:srgbClr val="FFCC00"/>
                  </a:solidFill>
                  <a:latin typeface="Tahoma Negreta"/>
                  <a:ea typeface="Tahoma Negreta"/>
                  <a:cs typeface="Tahoma Negreta"/>
                  <a:sym typeface="Tahoma Negreta"/>
                </a:defRPr>
              </a:lvl1pPr>
            </a:lstStyle>
            <a:p>
              <a:pPr lvl="0">
                <a:defRPr sz="1800">
                  <a:solidFill>
                    <a:srgbClr val="000000"/>
                  </a:solidFill>
                </a:defRPr>
              </a:pPr>
              <a:r>
                <a:rPr sz="4400">
                  <a:solidFill>
                    <a:srgbClr val="FFCC00"/>
                  </a:solidFill>
                </a:rPr>
                <a:t>B</a:t>
              </a:r>
            </a:p>
          </p:txBody>
        </p:sp>
        <p:sp>
          <p:nvSpPr>
            <p:cNvPr id="260" name="Shape 260"/>
            <p:cNvSpPr/>
            <p:nvPr/>
          </p:nvSpPr>
          <p:spPr>
            <a:xfrm rot="2279999">
              <a:off x="2868533" y="857479"/>
              <a:ext cx="109294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2000">
                  <a:solidFill>
                    <a:srgbClr val="FFFFFF"/>
                  </a:solidFill>
                  <a:latin typeface="Tahoma Negreta"/>
                  <a:ea typeface="Tahoma Negreta"/>
                  <a:cs typeface="Tahoma Negreta"/>
                  <a:sym typeface="Tahoma Negreta"/>
                </a:defRPr>
              </a:lvl1pPr>
            </a:lstStyle>
            <a:p>
              <a:pPr lvl="0">
                <a:defRPr sz="1800">
                  <a:solidFill>
                    <a:srgbClr val="000000"/>
                  </a:solidFill>
                </a:defRPr>
              </a:pPr>
              <a:r>
                <a:rPr sz="2000">
                  <a:solidFill>
                    <a:srgbClr val="FFFFFF"/>
                  </a:solidFill>
                </a:rPr>
                <a:t>reathing</a:t>
              </a:r>
            </a:p>
          </p:txBody>
        </p:sp>
        <p:grpSp>
          <p:nvGrpSpPr>
            <p:cNvPr id="267" name="Group 267"/>
            <p:cNvGrpSpPr/>
            <p:nvPr/>
          </p:nvGrpSpPr>
          <p:grpSpPr>
            <a:xfrm>
              <a:off x="3165474" y="1873250"/>
              <a:ext cx="1227139" cy="1920875"/>
              <a:chOff x="0" y="0"/>
              <a:chExt cx="1227137" cy="1920875"/>
            </a:xfrm>
          </p:grpSpPr>
          <p:grpSp>
            <p:nvGrpSpPr>
              <p:cNvPr id="265" name="Group 265"/>
              <p:cNvGrpSpPr/>
              <p:nvPr/>
            </p:nvGrpSpPr>
            <p:grpSpPr>
              <a:xfrm>
                <a:off x="-1" y="0"/>
                <a:ext cx="1227139" cy="1920875"/>
                <a:chOff x="0" y="0"/>
                <a:chExt cx="1227137" cy="1920875"/>
              </a:xfrm>
            </p:grpSpPr>
            <p:sp>
              <p:nvSpPr>
                <p:cNvPr id="261" name="Shape 261"/>
                <p:cNvSpPr/>
                <p:nvPr/>
              </p:nvSpPr>
              <p:spPr>
                <a:xfrm>
                  <a:off x="-1" y="0"/>
                  <a:ext cx="1227139" cy="1920875"/>
                </a:xfrm>
                <a:prstGeom prst="rect">
                  <a:avLst/>
                </a:prstGeom>
                <a:solidFill>
                  <a:srgbClr val="0000CC"/>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262" name="Shape 262"/>
                <p:cNvSpPr/>
                <p:nvPr/>
              </p:nvSpPr>
              <p:spPr>
                <a:xfrm>
                  <a:off x="0" y="0"/>
                  <a:ext cx="1225550" cy="1919288"/>
                </a:xfrm>
                <a:custGeom>
                  <a:avLst/>
                  <a:gdLst/>
                  <a:ahLst/>
                  <a:cxnLst>
                    <a:cxn ang="0">
                      <a:pos x="wd2" y="hd2"/>
                    </a:cxn>
                    <a:cxn ang="5400000">
                      <a:pos x="wd2" y="hd2"/>
                    </a:cxn>
                    <a:cxn ang="10800000">
                      <a:pos x="wd2" y="hd2"/>
                    </a:cxn>
                    <a:cxn ang="16200000">
                      <a:pos x="wd2" y="hd2"/>
                    </a:cxn>
                  </a:cxnLst>
                  <a:rect l="0" t="0" r="r" b="b"/>
                  <a:pathLst>
                    <a:path w="21600" h="21600" extrusionOk="0">
                      <a:moveTo>
                        <a:pt x="21600" y="2358"/>
                      </a:moveTo>
                      <a:lnTo>
                        <a:pt x="8534" y="0"/>
                      </a:lnTo>
                      <a:lnTo>
                        <a:pt x="0" y="19242"/>
                      </a:lnTo>
                      <a:lnTo>
                        <a:pt x="13066" y="21600"/>
                      </a:lnTo>
                      <a:lnTo>
                        <a:pt x="21600" y="2358"/>
                      </a:lnTo>
                      <a:close/>
                    </a:path>
                  </a:pathLst>
                </a:custGeom>
                <a:solidFill>
                  <a:srgbClr val="0000CC"/>
                </a:solidFill>
                <a:ln w="3175" cap="flat">
                  <a:solidFill>
                    <a:srgbClr val="FFFFFF"/>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263" name="Shape 263"/>
                <p:cNvSpPr/>
                <p:nvPr/>
              </p:nvSpPr>
              <p:spPr>
                <a:xfrm>
                  <a:off x="0" y="0"/>
                  <a:ext cx="1225550" cy="1919288"/>
                </a:xfrm>
                <a:custGeom>
                  <a:avLst/>
                  <a:gdLst/>
                  <a:ahLst/>
                  <a:cxnLst>
                    <a:cxn ang="0">
                      <a:pos x="wd2" y="hd2"/>
                    </a:cxn>
                    <a:cxn ang="5400000">
                      <a:pos x="wd2" y="hd2"/>
                    </a:cxn>
                    <a:cxn ang="10800000">
                      <a:pos x="wd2" y="hd2"/>
                    </a:cxn>
                    <a:cxn ang="16200000">
                      <a:pos x="wd2" y="hd2"/>
                    </a:cxn>
                  </a:cxnLst>
                  <a:rect l="0" t="0" r="r" b="b"/>
                  <a:pathLst>
                    <a:path w="21600" h="21600" extrusionOk="0">
                      <a:moveTo>
                        <a:pt x="21600" y="2358"/>
                      </a:moveTo>
                      <a:lnTo>
                        <a:pt x="8534" y="0"/>
                      </a:lnTo>
                      <a:lnTo>
                        <a:pt x="0" y="19242"/>
                      </a:lnTo>
                      <a:lnTo>
                        <a:pt x="13066" y="21600"/>
                      </a:lnTo>
                      <a:lnTo>
                        <a:pt x="21600" y="2358"/>
                      </a:lnTo>
                      <a:close/>
                    </a:path>
                  </a:pathLst>
                </a:custGeom>
                <a:blipFill rotWithShape="1">
                  <a:blip r:embed="rId2"/>
                  <a:srcRect/>
                  <a:tile tx="0" ty="0" sx="100000" sy="100000" flip="none" algn="tl"/>
                </a:blip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264" name="Shape 264"/>
                <p:cNvSpPr/>
                <p:nvPr/>
              </p:nvSpPr>
              <p:spPr>
                <a:xfrm>
                  <a:off x="-1" y="0"/>
                  <a:ext cx="1227139" cy="1920875"/>
                </a:xfrm>
                <a:prstGeom prst="rect">
                  <a:avLst/>
                </a:prstGeom>
                <a:solidFill>
                  <a:srgbClr val="0000CC"/>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grpSp>
          <p:sp>
            <p:nvSpPr>
              <p:cNvPr id="266" name="Shape 266"/>
              <p:cNvSpPr/>
              <p:nvPr/>
            </p:nvSpPr>
            <p:spPr>
              <a:xfrm>
                <a:off x="0" y="0"/>
                <a:ext cx="1225550" cy="1919288"/>
              </a:xfrm>
              <a:custGeom>
                <a:avLst/>
                <a:gdLst/>
                <a:ahLst/>
                <a:cxnLst>
                  <a:cxn ang="0">
                    <a:pos x="wd2" y="hd2"/>
                  </a:cxn>
                  <a:cxn ang="5400000">
                    <a:pos x="wd2" y="hd2"/>
                  </a:cxn>
                  <a:cxn ang="10800000">
                    <a:pos x="wd2" y="hd2"/>
                  </a:cxn>
                  <a:cxn ang="16200000">
                    <a:pos x="wd2" y="hd2"/>
                  </a:cxn>
                </a:cxnLst>
                <a:rect l="0" t="0" r="r" b="b"/>
                <a:pathLst>
                  <a:path w="21600" h="21600" extrusionOk="0">
                    <a:moveTo>
                      <a:pt x="21600" y="2358"/>
                    </a:moveTo>
                    <a:lnTo>
                      <a:pt x="8534" y="0"/>
                    </a:lnTo>
                    <a:lnTo>
                      <a:pt x="0" y="19242"/>
                    </a:lnTo>
                    <a:lnTo>
                      <a:pt x="13066" y="21600"/>
                    </a:lnTo>
                    <a:lnTo>
                      <a:pt x="21600" y="2358"/>
                    </a:lnTo>
                    <a:close/>
                  </a:path>
                </a:pathLst>
              </a:custGeom>
              <a:noFill/>
              <a:ln w="9525" cap="flat">
                <a:solidFill>
                  <a:srgbClr val="FF3300"/>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sp>
          <p:nvSpPr>
            <p:cNvPr id="268" name="Shape 268"/>
            <p:cNvSpPr/>
            <p:nvPr/>
          </p:nvSpPr>
          <p:spPr>
            <a:xfrm rot="6299999">
              <a:off x="3798140" y="1927982"/>
              <a:ext cx="385689"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4400">
                  <a:solidFill>
                    <a:srgbClr val="FFCC00"/>
                  </a:solidFill>
                  <a:latin typeface="Tahoma Negreta"/>
                  <a:ea typeface="Tahoma Negreta"/>
                  <a:cs typeface="Tahoma Negreta"/>
                  <a:sym typeface="Tahoma Negreta"/>
                </a:defRPr>
              </a:lvl1pPr>
            </a:lstStyle>
            <a:p>
              <a:pPr lvl="0">
                <a:defRPr sz="1800">
                  <a:solidFill>
                    <a:srgbClr val="000000"/>
                  </a:solidFill>
                </a:defRPr>
              </a:pPr>
              <a:r>
                <a:rPr sz="4400">
                  <a:solidFill>
                    <a:srgbClr val="FFCC00"/>
                  </a:solidFill>
                </a:rPr>
                <a:t>C</a:t>
              </a:r>
            </a:p>
          </p:txBody>
        </p:sp>
        <p:sp>
          <p:nvSpPr>
            <p:cNvPr id="269" name="Shape 269"/>
            <p:cNvSpPr/>
            <p:nvPr/>
          </p:nvSpPr>
          <p:spPr>
            <a:xfrm rot="6299999">
              <a:off x="3023940" y="2838824"/>
              <a:ext cx="1226270"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2000">
                  <a:solidFill>
                    <a:srgbClr val="FFFFFF"/>
                  </a:solidFill>
                  <a:latin typeface="Tahoma Negreta"/>
                  <a:ea typeface="Tahoma Negreta"/>
                  <a:cs typeface="Tahoma Negreta"/>
                  <a:sym typeface="Tahoma Negreta"/>
                </a:defRPr>
              </a:lvl1pPr>
            </a:lstStyle>
            <a:p>
              <a:pPr lvl="0">
                <a:defRPr sz="1800">
                  <a:solidFill>
                    <a:srgbClr val="000000"/>
                  </a:solidFill>
                </a:defRPr>
              </a:pPr>
              <a:r>
                <a:rPr sz="2000">
                  <a:solidFill>
                    <a:srgbClr val="FFFFFF"/>
                  </a:solidFill>
                </a:rPr>
                <a:t>irculation</a:t>
              </a:r>
            </a:p>
          </p:txBody>
        </p:sp>
        <p:grpSp>
          <p:nvGrpSpPr>
            <p:cNvPr id="276" name="Group 276"/>
            <p:cNvGrpSpPr/>
            <p:nvPr/>
          </p:nvGrpSpPr>
          <p:grpSpPr>
            <a:xfrm>
              <a:off x="1385887" y="3630612"/>
              <a:ext cx="1617663" cy="773113"/>
              <a:chOff x="0" y="0"/>
              <a:chExt cx="1617662" cy="773112"/>
            </a:xfrm>
          </p:grpSpPr>
          <p:grpSp>
            <p:nvGrpSpPr>
              <p:cNvPr id="274" name="Group 274"/>
              <p:cNvGrpSpPr/>
              <p:nvPr/>
            </p:nvGrpSpPr>
            <p:grpSpPr>
              <a:xfrm>
                <a:off x="0" y="-1"/>
                <a:ext cx="1617663" cy="773114"/>
                <a:chOff x="0" y="0"/>
                <a:chExt cx="1617662" cy="773112"/>
              </a:xfrm>
            </p:grpSpPr>
            <p:sp>
              <p:nvSpPr>
                <p:cNvPr id="270" name="Shape 270"/>
                <p:cNvSpPr/>
                <p:nvPr/>
              </p:nvSpPr>
              <p:spPr>
                <a:xfrm>
                  <a:off x="0" y="-1"/>
                  <a:ext cx="1616075" cy="771527"/>
                </a:xfrm>
                <a:prstGeom prst="rect">
                  <a:avLst/>
                </a:prstGeom>
                <a:solidFill>
                  <a:srgbClr val="0000CC"/>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271" name="Shape 271"/>
                <p:cNvSpPr/>
                <p:nvPr/>
              </p:nvSpPr>
              <p:spPr>
                <a:xfrm>
                  <a:off x="0" y="-1"/>
                  <a:ext cx="1616075" cy="771527"/>
                </a:xfrm>
                <a:prstGeom prst="rect">
                  <a:avLst/>
                </a:prstGeom>
                <a:solidFill>
                  <a:srgbClr val="0000CC"/>
                </a:solidFill>
                <a:ln w="3175" cap="flat">
                  <a:solidFill>
                    <a:srgbClr val="FFFFFF"/>
                  </a:solidFill>
                  <a:prstDash val="solid"/>
                  <a:round/>
                </a:ln>
                <a:effectLst/>
              </p:spPr>
              <p:txBody>
                <a:bodyPr wrap="square" lIns="0" tIns="0" rIns="0" bIns="0" numCol="1" anchor="t">
                  <a:noAutofit/>
                </a:bodyPr>
                <a:lstStyle/>
                <a:p>
                  <a:pPr lvl="0">
                    <a:defRPr sz="1800">
                      <a:solidFill>
                        <a:srgbClr val="FFFF00"/>
                      </a:solidFill>
                    </a:defRPr>
                  </a:pPr>
                  <a:endParaRPr/>
                </a:p>
              </p:txBody>
            </p:sp>
            <p:sp>
              <p:nvSpPr>
                <p:cNvPr id="272" name="Shape 272"/>
                <p:cNvSpPr/>
                <p:nvPr/>
              </p:nvSpPr>
              <p:spPr>
                <a:xfrm>
                  <a:off x="0" y="0"/>
                  <a:ext cx="1617663" cy="773113"/>
                </a:xfrm>
                <a:prstGeom prst="rect">
                  <a:avLst/>
                </a:prstGeom>
                <a:blipFill rotWithShape="1">
                  <a:blip r:embed="rId2"/>
                  <a:srcRect/>
                  <a:tile tx="0" ty="0" sx="100000" sy="100000" flip="none" algn="tl"/>
                </a:blip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273" name="Shape 273"/>
                <p:cNvSpPr/>
                <p:nvPr/>
              </p:nvSpPr>
              <p:spPr>
                <a:xfrm>
                  <a:off x="0" y="-1"/>
                  <a:ext cx="1616075" cy="771527"/>
                </a:xfrm>
                <a:prstGeom prst="rect">
                  <a:avLst/>
                </a:prstGeom>
                <a:solidFill>
                  <a:srgbClr val="0000CC"/>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grpSp>
          <p:sp>
            <p:nvSpPr>
              <p:cNvPr id="275" name="Shape 275"/>
              <p:cNvSpPr/>
              <p:nvPr/>
            </p:nvSpPr>
            <p:spPr>
              <a:xfrm>
                <a:off x="0" y="0"/>
                <a:ext cx="1617663" cy="773113"/>
              </a:xfrm>
              <a:prstGeom prst="rect">
                <a:avLst/>
              </a:prstGeom>
              <a:noFill/>
              <a:ln w="9525" cap="flat">
                <a:solidFill>
                  <a:srgbClr val="FF3300"/>
                </a:solidFill>
                <a:prstDash val="solid"/>
                <a:round/>
              </a:ln>
              <a:effectLst/>
            </p:spPr>
            <p:txBody>
              <a:bodyPr wrap="square" lIns="0" tIns="0" rIns="0" bIns="0" numCol="1" anchor="t">
                <a:noAutofit/>
              </a:bodyPr>
              <a:lstStyle/>
              <a:p>
                <a:pPr lvl="0">
                  <a:defRPr sz="1800">
                    <a:solidFill>
                      <a:srgbClr val="FFFF00"/>
                    </a:solidFill>
                  </a:defRPr>
                </a:pPr>
                <a:endParaRPr/>
              </a:p>
            </p:txBody>
          </p:sp>
        </p:grpSp>
        <p:sp>
          <p:nvSpPr>
            <p:cNvPr id="277" name="Shape 277"/>
            <p:cNvSpPr/>
            <p:nvPr/>
          </p:nvSpPr>
          <p:spPr>
            <a:xfrm>
              <a:off x="1482725" y="3678237"/>
              <a:ext cx="435893"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4400">
                  <a:solidFill>
                    <a:srgbClr val="FFCC00"/>
                  </a:solidFill>
                  <a:latin typeface="Tahoma Negreta"/>
                  <a:ea typeface="Tahoma Negreta"/>
                  <a:cs typeface="Tahoma Negreta"/>
                  <a:sym typeface="Tahoma Negreta"/>
                </a:defRPr>
              </a:lvl1pPr>
            </a:lstStyle>
            <a:p>
              <a:pPr lvl="0">
                <a:defRPr sz="1800">
                  <a:solidFill>
                    <a:srgbClr val="000000"/>
                  </a:solidFill>
                </a:defRPr>
              </a:pPr>
              <a:r>
                <a:rPr sz="4400">
                  <a:solidFill>
                    <a:srgbClr val="FFCC00"/>
                  </a:solidFill>
                </a:rPr>
                <a:t>D</a:t>
              </a:r>
            </a:p>
          </p:txBody>
        </p:sp>
        <p:sp>
          <p:nvSpPr>
            <p:cNvPr id="278" name="Shape 278"/>
            <p:cNvSpPr/>
            <p:nvPr/>
          </p:nvSpPr>
          <p:spPr>
            <a:xfrm>
              <a:off x="1906587" y="3983037"/>
              <a:ext cx="1014314"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2000">
                  <a:solidFill>
                    <a:srgbClr val="FFFFFF"/>
                  </a:solidFill>
                  <a:latin typeface="Tahoma Negreta"/>
                  <a:ea typeface="Tahoma Negreta"/>
                  <a:cs typeface="Tahoma Negreta"/>
                  <a:sym typeface="Tahoma Negreta"/>
                </a:defRPr>
              </a:lvl1pPr>
            </a:lstStyle>
            <a:p>
              <a:pPr lvl="0">
                <a:defRPr sz="1800">
                  <a:solidFill>
                    <a:srgbClr val="000000"/>
                  </a:solidFill>
                </a:defRPr>
              </a:pPr>
              <a:r>
                <a:rPr sz="2000">
                  <a:solidFill>
                    <a:srgbClr val="FFFFFF"/>
                  </a:solidFill>
                </a:rPr>
                <a:t>isability</a:t>
              </a:r>
            </a:p>
          </p:txBody>
        </p:sp>
        <p:grpSp>
          <p:nvGrpSpPr>
            <p:cNvPr id="285" name="Group 285"/>
            <p:cNvGrpSpPr/>
            <p:nvPr/>
          </p:nvGrpSpPr>
          <p:grpSpPr>
            <a:xfrm>
              <a:off x="0" y="2055812"/>
              <a:ext cx="1119188" cy="1463676"/>
              <a:chOff x="0" y="0"/>
              <a:chExt cx="1119187" cy="1463675"/>
            </a:xfrm>
          </p:grpSpPr>
          <p:grpSp>
            <p:nvGrpSpPr>
              <p:cNvPr id="283" name="Group 283"/>
              <p:cNvGrpSpPr/>
              <p:nvPr/>
            </p:nvGrpSpPr>
            <p:grpSpPr>
              <a:xfrm>
                <a:off x="0" y="-1"/>
                <a:ext cx="1119188" cy="1463676"/>
                <a:chOff x="0" y="0"/>
                <a:chExt cx="1119187" cy="1463675"/>
              </a:xfrm>
            </p:grpSpPr>
            <p:sp>
              <p:nvSpPr>
                <p:cNvPr id="279" name="Shape 279"/>
                <p:cNvSpPr/>
                <p:nvPr/>
              </p:nvSpPr>
              <p:spPr>
                <a:xfrm>
                  <a:off x="0" y="0"/>
                  <a:ext cx="1119188" cy="1463675"/>
                </a:xfrm>
                <a:prstGeom prst="rect">
                  <a:avLst/>
                </a:prstGeom>
                <a:solidFill>
                  <a:srgbClr val="0000CC"/>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280" name="Shape 280"/>
                <p:cNvSpPr/>
                <p:nvPr/>
              </p:nvSpPr>
              <p:spPr>
                <a:xfrm>
                  <a:off x="0" y="-1"/>
                  <a:ext cx="1116013" cy="1462089"/>
                </a:xfrm>
                <a:custGeom>
                  <a:avLst/>
                  <a:gdLst/>
                  <a:ahLst/>
                  <a:cxnLst>
                    <a:cxn ang="0">
                      <a:pos x="wd2" y="hd2"/>
                    </a:cxn>
                    <a:cxn ang="5400000">
                      <a:pos x="wd2" y="hd2"/>
                    </a:cxn>
                    <a:cxn ang="10800000">
                      <a:pos x="wd2" y="hd2"/>
                    </a:cxn>
                    <a:cxn ang="16200000">
                      <a:pos x="wd2" y="hd2"/>
                    </a:cxn>
                  </a:cxnLst>
                  <a:rect l="0" t="0" r="r" b="b"/>
                  <a:pathLst>
                    <a:path w="21600" h="21600" extrusionOk="0">
                      <a:moveTo>
                        <a:pt x="7364" y="21600"/>
                      </a:moveTo>
                      <a:lnTo>
                        <a:pt x="21600" y="18223"/>
                      </a:lnTo>
                      <a:lnTo>
                        <a:pt x="14236" y="0"/>
                      </a:lnTo>
                      <a:lnTo>
                        <a:pt x="0" y="3377"/>
                      </a:lnTo>
                      <a:lnTo>
                        <a:pt x="7364" y="21600"/>
                      </a:lnTo>
                      <a:close/>
                    </a:path>
                  </a:pathLst>
                </a:custGeom>
                <a:solidFill>
                  <a:srgbClr val="0000CC"/>
                </a:solidFill>
                <a:ln w="3175" cap="flat">
                  <a:solidFill>
                    <a:srgbClr val="FFFFFF"/>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281" name="Shape 281"/>
                <p:cNvSpPr/>
                <p:nvPr/>
              </p:nvSpPr>
              <p:spPr>
                <a:xfrm>
                  <a:off x="0" y="-1"/>
                  <a:ext cx="1116013" cy="1462089"/>
                </a:xfrm>
                <a:custGeom>
                  <a:avLst/>
                  <a:gdLst/>
                  <a:ahLst/>
                  <a:cxnLst>
                    <a:cxn ang="0">
                      <a:pos x="wd2" y="hd2"/>
                    </a:cxn>
                    <a:cxn ang="5400000">
                      <a:pos x="wd2" y="hd2"/>
                    </a:cxn>
                    <a:cxn ang="10800000">
                      <a:pos x="wd2" y="hd2"/>
                    </a:cxn>
                    <a:cxn ang="16200000">
                      <a:pos x="wd2" y="hd2"/>
                    </a:cxn>
                  </a:cxnLst>
                  <a:rect l="0" t="0" r="r" b="b"/>
                  <a:pathLst>
                    <a:path w="21600" h="21600" extrusionOk="0">
                      <a:moveTo>
                        <a:pt x="7364" y="21600"/>
                      </a:moveTo>
                      <a:lnTo>
                        <a:pt x="21600" y="18223"/>
                      </a:lnTo>
                      <a:lnTo>
                        <a:pt x="14236" y="0"/>
                      </a:lnTo>
                      <a:lnTo>
                        <a:pt x="0" y="3377"/>
                      </a:lnTo>
                      <a:lnTo>
                        <a:pt x="7364" y="21600"/>
                      </a:lnTo>
                      <a:close/>
                    </a:path>
                  </a:pathLst>
                </a:custGeom>
                <a:blipFill rotWithShape="1">
                  <a:blip r:embed="rId2"/>
                  <a:srcRect/>
                  <a:tile tx="0" ty="0" sx="100000" sy="100000" flip="none" algn="tl"/>
                </a:blip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282" name="Shape 282"/>
                <p:cNvSpPr/>
                <p:nvPr/>
              </p:nvSpPr>
              <p:spPr>
                <a:xfrm>
                  <a:off x="0" y="0"/>
                  <a:ext cx="1119188" cy="1463675"/>
                </a:xfrm>
                <a:prstGeom prst="rect">
                  <a:avLst/>
                </a:prstGeom>
                <a:solidFill>
                  <a:srgbClr val="0000CC"/>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grpSp>
          <p:sp>
            <p:nvSpPr>
              <p:cNvPr id="284" name="Shape 284"/>
              <p:cNvSpPr/>
              <p:nvPr/>
            </p:nvSpPr>
            <p:spPr>
              <a:xfrm>
                <a:off x="0" y="-1"/>
                <a:ext cx="1116013" cy="1462089"/>
              </a:xfrm>
              <a:custGeom>
                <a:avLst/>
                <a:gdLst/>
                <a:ahLst/>
                <a:cxnLst>
                  <a:cxn ang="0">
                    <a:pos x="wd2" y="hd2"/>
                  </a:cxn>
                  <a:cxn ang="5400000">
                    <a:pos x="wd2" y="hd2"/>
                  </a:cxn>
                  <a:cxn ang="10800000">
                    <a:pos x="wd2" y="hd2"/>
                  </a:cxn>
                  <a:cxn ang="16200000">
                    <a:pos x="wd2" y="hd2"/>
                  </a:cxn>
                </a:cxnLst>
                <a:rect l="0" t="0" r="r" b="b"/>
                <a:pathLst>
                  <a:path w="21600" h="21600" extrusionOk="0">
                    <a:moveTo>
                      <a:pt x="7364" y="21600"/>
                    </a:moveTo>
                    <a:lnTo>
                      <a:pt x="21600" y="18223"/>
                    </a:lnTo>
                    <a:lnTo>
                      <a:pt x="14236" y="0"/>
                    </a:lnTo>
                    <a:lnTo>
                      <a:pt x="0" y="3377"/>
                    </a:lnTo>
                    <a:lnTo>
                      <a:pt x="7364" y="21600"/>
                    </a:lnTo>
                    <a:close/>
                  </a:path>
                </a:pathLst>
              </a:custGeom>
              <a:noFill/>
              <a:ln w="9525" cap="flat">
                <a:solidFill>
                  <a:srgbClr val="FF3300"/>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sp>
          <p:nvSpPr>
            <p:cNvPr id="286" name="Shape 286"/>
            <p:cNvSpPr/>
            <p:nvPr/>
          </p:nvSpPr>
          <p:spPr>
            <a:xfrm rot="15120000">
              <a:off x="442328" y="2841200"/>
              <a:ext cx="356494"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4400">
                  <a:solidFill>
                    <a:srgbClr val="FFCC00"/>
                  </a:solidFill>
                  <a:latin typeface="Tahoma Negreta"/>
                  <a:ea typeface="Tahoma Negreta"/>
                  <a:cs typeface="Tahoma Negreta"/>
                  <a:sym typeface="Tahoma Negreta"/>
                </a:defRPr>
              </a:lvl1pPr>
            </a:lstStyle>
            <a:p>
              <a:pPr lvl="0">
                <a:defRPr sz="1800">
                  <a:solidFill>
                    <a:srgbClr val="000000"/>
                  </a:solidFill>
                </a:defRPr>
              </a:pPr>
              <a:r>
                <a:rPr sz="4400">
                  <a:solidFill>
                    <a:srgbClr val="FFCC00"/>
                  </a:solidFill>
                </a:rPr>
                <a:t>E</a:t>
              </a:r>
            </a:p>
          </p:txBody>
        </p:sp>
        <p:sp>
          <p:nvSpPr>
            <p:cNvPr id="287" name="Shape 287"/>
            <p:cNvSpPr/>
            <p:nvPr/>
          </p:nvSpPr>
          <p:spPr>
            <a:xfrm rot="15120000">
              <a:off x="216403" y="2459403"/>
              <a:ext cx="764407"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2000">
                  <a:solidFill>
                    <a:srgbClr val="FFFFFF"/>
                  </a:solidFill>
                  <a:latin typeface="Tahoma Negreta"/>
                  <a:ea typeface="Tahoma Negreta"/>
                  <a:cs typeface="Tahoma Negreta"/>
                  <a:sym typeface="Tahoma Negreta"/>
                </a:defRPr>
              </a:lvl1pPr>
            </a:lstStyle>
            <a:p>
              <a:pPr lvl="0">
                <a:defRPr sz="1800">
                  <a:solidFill>
                    <a:srgbClr val="000000"/>
                  </a:solidFill>
                </a:defRPr>
              </a:pPr>
              <a:r>
                <a:rPr sz="2000">
                  <a:solidFill>
                    <a:srgbClr val="FFFFFF"/>
                  </a:solidFill>
                </a:rPr>
                <a:t>xpose</a:t>
              </a:r>
            </a:p>
          </p:txBody>
        </p:sp>
      </p:grpSp>
      <p:sp>
        <p:nvSpPr>
          <p:cNvPr id="289" name="Shape 289"/>
          <p:cNvSpPr/>
          <p:nvPr/>
        </p:nvSpPr>
        <p:spPr>
          <a:xfrm>
            <a:off x="3991372" y="2658863"/>
            <a:ext cx="927299" cy="1346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800">
                <a:solidFill>
                  <a:srgbClr val="000066"/>
                </a:solidFill>
                <a:latin typeface="Tahoma Negreta"/>
                <a:ea typeface="Tahoma Negreta"/>
                <a:cs typeface="Tahoma Negreta"/>
                <a:sym typeface="Tahoma Negreta"/>
              </a:defRPr>
            </a:lvl1pPr>
          </a:lstStyle>
          <a:p>
            <a:pPr lvl="0">
              <a:defRPr sz="1800">
                <a:solidFill>
                  <a:srgbClr val="000000"/>
                </a:solidFill>
              </a:defRPr>
            </a:pPr>
            <a:r>
              <a:rPr sz="8800" dirty="0">
                <a:solidFill>
                  <a:srgbClr val="000066"/>
                </a:solidFill>
              </a:rPr>
              <a:t>+</a:t>
            </a:r>
          </a:p>
        </p:txBody>
      </p:sp>
      <p:sp>
        <p:nvSpPr>
          <p:cNvPr id="3" name="CasellaDiTesto 2"/>
          <p:cNvSpPr txBox="1"/>
          <p:nvPr/>
        </p:nvSpPr>
        <p:spPr>
          <a:xfrm>
            <a:off x="967036" y="2564904"/>
            <a:ext cx="2528895" cy="1754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it-IT" sz="3600" b="1" i="0" u="none" strike="noStrike" cap="none" spc="0" normalizeH="0" baseline="0" dirty="0" err="1" smtClean="0">
                <a:ln>
                  <a:noFill/>
                </a:ln>
                <a:solidFill>
                  <a:srgbClr val="FF0000"/>
                </a:solidFill>
                <a:effectLst/>
                <a:uFillTx/>
                <a:latin typeface="Tahoma"/>
                <a:ea typeface="Comic Sans MS"/>
                <a:cs typeface="Tahoma"/>
                <a:sym typeface="Comic Sans MS"/>
              </a:rPr>
              <a:t>Quick</a:t>
            </a:r>
            <a:r>
              <a:rPr kumimoji="0" lang="it-IT" sz="3600" b="1" i="0" u="none" strike="noStrike" cap="none" spc="0" normalizeH="0" baseline="0" dirty="0" smtClean="0">
                <a:ln>
                  <a:noFill/>
                </a:ln>
                <a:solidFill>
                  <a:srgbClr val="FF0000"/>
                </a:solidFill>
                <a:effectLst/>
                <a:uFillTx/>
                <a:latin typeface="Tahoma"/>
                <a:ea typeface="Comic Sans MS"/>
                <a:cs typeface="Tahoma"/>
                <a:sym typeface="Comic Sans MS"/>
              </a:rPr>
              <a:t> look</a:t>
            </a:r>
          </a:p>
          <a:p>
            <a:pPr marL="0" marR="0" indent="0" algn="ctr" defTabSz="914400" rtl="0" fontAlgn="auto" latinLnBrk="1" hangingPunct="0">
              <a:lnSpc>
                <a:spcPct val="100000"/>
              </a:lnSpc>
              <a:spcBef>
                <a:spcPts val="0"/>
              </a:spcBef>
              <a:spcAft>
                <a:spcPts val="0"/>
              </a:spcAft>
              <a:buClrTx/>
              <a:buSzTx/>
              <a:buFontTx/>
              <a:buNone/>
              <a:tabLst/>
            </a:pPr>
            <a:endParaRPr lang="it-IT" sz="3600" b="1" dirty="0">
              <a:solidFill>
                <a:srgbClr val="FF0000"/>
              </a:solidFill>
              <a:latin typeface="Tahoma"/>
              <a:cs typeface="Tahoma"/>
            </a:endParaRPr>
          </a:p>
          <a:p>
            <a:pPr marL="0" marR="0" indent="0" algn="ctr" defTabSz="914400" rtl="0" fontAlgn="auto" latinLnBrk="1" hangingPunct="0">
              <a:lnSpc>
                <a:spcPct val="100000"/>
              </a:lnSpc>
              <a:spcBef>
                <a:spcPts val="0"/>
              </a:spcBef>
              <a:spcAft>
                <a:spcPts val="0"/>
              </a:spcAft>
              <a:buClrTx/>
              <a:buSzTx/>
              <a:buFontTx/>
              <a:buNone/>
              <a:tabLst/>
            </a:pPr>
            <a:r>
              <a:rPr kumimoji="0" lang="it-IT" sz="3600" b="1" i="0" u="none" strike="noStrike" cap="none" spc="0" normalizeH="0" baseline="0" dirty="0" smtClean="0">
                <a:ln>
                  <a:noFill/>
                </a:ln>
                <a:solidFill>
                  <a:srgbClr val="FF0000"/>
                </a:solidFill>
                <a:effectLst/>
                <a:uFillTx/>
                <a:latin typeface="Tahoma"/>
                <a:ea typeface="Comic Sans MS"/>
                <a:cs typeface="Tahoma"/>
                <a:sym typeface="Comic Sans MS"/>
              </a:rPr>
              <a:t>BBB</a:t>
            </a:r>
            <a:endParaRPr kumimoji="0" lang="it-IT" sz="3600" b="1" i="0" u="none" strike="noStrike" cap="none" spc="0" normalizeH="0" baseline="0" dirty="0">
              <a:ln>
                <a:noFill/>
              </a:ln>
              <a:solidFill>
                <a:srgbClr val="FF0000"/>
              </a:solidFill>
              <a:effectLst/>
              <a:uFillTx/>
              <a:latin typeface="Tahoma"/>
              <a:ea typeface="Comic Sans MS"/>
              <a:cs typeface="Tahoma"/>
              <a:sym typeface="Comic Sans MS"/>
            </a:endParaRPr>
          </a:p>
        </p:txBody>
      </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p:cNvSpPr>
          <p:nvPr>
            <p:ph type="title" idx="4294967295"/>
          </p:nvPr>
        </p:nvSpPr>
        <p:spPr>
          <a:xfrm>
            <a:off x="609600" y="533400"/>
            <a:ext cx="8991600" cy="1447800"/>
          </a:xfrm>
          <a:prstGeom prst="rect">
            <a:avLst/>
          </a:prstGeom>
          <a:extLst>
            <a:ext uri="{C572A759-6A51-4108-AA02-DFA0A04FC94B}">
              <ma14:wrappingTextBoxFlag xmlns:ma14="http://schemas.microsoft.com/office/mac/drawingml/2011/main" val="1"/>
            </a:ext>
          </a:extLst>
        </p:spPr>
        <p:txBody>
          <a:bodyPr lIns="5073" tIns="5073" rIns="5073" bIns="5073" anchor="t">
            <a:normAutofit/>
          </a:bodyPr>
          <a:lstStyle>
            <a:lvl1pPr indent="0">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dirty="0">
                <a:solidFill>
                  <a:srgbClr val="000066"/>
                </a:solidFill>
              </a:rPr>
              <a:t>Il ciclo: valutazione/decisione/azione</a:t>
            </a:r>
          </a:p>
        </p:txBody>
      </p:sp>
      <p:pic>
        <p:nvPicPr>
          <p:cNvPr id="493" name="image.png"/>
          <p:cNvPicPr/>
          <p:nvPr/>
        </p:nvPicPr>
        <p:blipFill>
          <a:blip r:embed="rId2">
            <a:extLst/>
          </a:blip>
          <a:stretch>
            <a:fillRect/>
          </a:stretch>
        </p:blipFill>
        <p:spPr>
          <a:xfrm>
            <a:off x="2119164" y="1988840"/>
            <a:ext cx="5543550" cy="3921125"/>
          </a:xfrm>
          <a:prstGeom prst="rect">
            <a:avLst/>
          </a:prstGeom>
          <a:ln w="3175">
            <a:solidFill>
              <a:srgbClr val="000066"/>
            </a:solidFill>
            <a:rou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p:nvPr/>
        </p:nvSpPr>
        <p:spPr>
          <a:xfrm>
            <a:off x="1228725" y="2400300"/>
            <a:ext cx="6334125" cy="1943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9687" lvl="0">
              <a:spcBef>
                <a:spcPts val="600"/>
              </a:spcBef>
              <a:buClr>
                <a:srgbClr val="CCCCFF"/>
              </a:buClr>
              <a:buSzPct val="68000"/>
              <a:buFont typeface="Wingdings"/>
              <a:buChar char="■"/>
              <a:defRPr sz="1800">
                <a:solidFill>
                  <a:srgbClr val="000000"/>
                </a:solidFill>
              </a:defRPr>
            </a:pPr>
            <a:r>
              <a:rPr sz="2800" dirty="0">
                <a:solidFill>
                  <a:srgbClr val="000066"/>
                </a:solidFill>
                <a:latin typeface="Tahoma"/>
                <a:ea typeface="Tahoma"/>
                <a:cs typeface="Tahoma"/>
                <a:sym typeface="Tahoma"/>
              </a:rPr>
              <a:t>  </a:t>
            </a:r>
            <a:r>
              <a:rPr sz="2800" b="1" dirty="0" err="1">
                <a:solidFill>
                  <a:srgbClr val="000066"/>
                </a:solidFill>
                <a:latin typeface="Tahoma Negreta"/>
                <a:ea typeface="Tahoma Negreta"/>
                <a:cs typeface="Tahoma Negreta"/>
                <a:sym typeface="Tahoma Negreta"/>
              </a:rPr>
              <a:t>P</a:t>
            </a:r>
            <a:r>
              <a:rPr sz="2800" dirty="0" err="1">
                <a:solidFill>
                  <a:srgbClr val="000066"/>
                </a:solidFill>
                <a:latin typeface="Tahoma"/>
                <a:ea typeface="Tahoma"/>
                <a:cs typeface="Tahoma"/>
                <a:sym typeface="Tahoma"/>
              </a:rPr>
              <a:t>ervie</a:t>
            </a:r>
            <a:r>
              <a:rPr sz="2800" dirty="0">
                <a:solidFill>
                  <a:srgbClr val="000066"/>
                </a:solidFill>
                <a:latin typeface="Tahoma"/>
                <a:ea typeface="Tahoma"/>
                <a:cs typeface="Tahoma"/>
                <a:sym typeface="Tahoma"/>
              </a:rPr>
              <a:t> e </a:t>
            </a:r>
            <a:r>
              <a:rPr sz="2800" dirty="0" err="1">
                <a:solidFill>
                  <a:srgbClr val="000066"/>
                </a:solidFill>
                <a:latin typeface="Tahoma"/>
                <a:ea typeface="Tahoma"/>
                <a:cs typeface="Tahoma"/>
                <a:sym typeface="Tahoma"/>
              </a:rPr>
              <a:t>sicure</a:t>
            </a:r>
            <a:endParaRPr sz="2800" dirty="0">
              <a:solidFill>
                <a:srgbClr val="000066"/>
              </a:solidFill>
              <a:latin typeface="Tahoma"/>
              <a:ea typeface="Tahoma"/>
              <a:cs typeface="Tahoma"/>
              <a:sym typeface="Tahoma"/>
            </a:endParaRPr>
          </a:p>
          <a:p>
            <a:pPr marL="39687" lvl="0">
              <a:spcBef>
                <a:spcPts val="600"/>
              </a:spcBef>
              <a:buClr>
                <a:srgbClr val="CCCCFF"/>
              </a:buClr>
              <a:buSzPct val="68000"/>
              <a:buFont typeface="Wingdings"/>
              <a:buChar char="■"/>
              <a:defRPr sz="1800">
                <a:solidFill>
                  <a:srgbClr val="000000"/>
                </a:solidFill>
              </a:defRPr>
            </a:pPr>
            <a:r>
              <a:rPr sz="2800" dirty="0">
                <a:solidFill>
                  <a:srgbClr val="000066"/>
                </a:solidFill>
                <a:latin typeface="Tahoma"/>
                <a:ea typeface="Tahoma"/>
                <a:cs typeface="Tahoma"/>
                <a:sym typeface="Tahoma"/>
              </a:rPr>
              <a:t> </a:t>
            </a:r>
            <a:r>
              <a:rPr sz="2800" b="1" dirty="0">
                <a:solidFill>
                  <a:srgbClr val="000066"/>
                </a:solidFill>
                <a:latin typeface="Tahoma"/>
                <a:ea typeface="Tahoma"/>
                <a:cs typeface="Tahoma"/>
                <a:sym typeface="Tahoma"/>
              </a:rPr>
              <a:t> </a:t>
            </a:r>
            <a:r>
              <a:rPr sz="2800" b="1" dirty="0">
                <a:solidFill>
                  <a:srgbClr val="000066"/>
                </a:solidFill>
                <a:latin typeface="Tahoma Negreta"/>
                <a:ea typeface="Tahoma Negreta"/>
                <a:cs typeface="Tahoma Negreta"/>
                <a:sym typeface="Tahoma Negreta"/>
              </a:rPr>
              <a:t>A</a:t>
            </a:r>
            <a:r>
              <a:rPr sz="2800" b="1" dirty="0">
                <a:solidFill>
                  <a:srgbClr val="000066"/>
                </a:solidFill>
                <a:latin typeface="Tahoma"/>
                <a:ea typeface="Tahoma"/>
                <a:cs typeface="Tahoma"/>
                <a:sym typeface="Tahoma"/>
              </a:rPr>
              <a:t> </a:t>
            </a:r>
            <a:r>
              <a:rPr sz="2800" dirty="0" err="1">
                <a:solidFill>
                  <a:srgbClr val="000066"/>
                </a:solidFill>
                <a:latin typeface="Tahoma"/>
                <a:ea typeface="Tahoma"/>
                <a:cs typeface="Tahoma"/>
                <a:sym typeface="Tahoma"/>
              </a:rPr>
              <a:t>rischio</a:t>
            </a:r>
            <a:endParaRPr sz="2800" dirty="0">
              <a:solidFill>
                <a:srgbClr val="000066"/>
              </a:solidFill>
              <a:latin typeface="Tahoma"/>
              <a:ea typeface="Tahoma"/>
              <a:cs typeface="Tahoma"/>
              <a:sym typeface="Tahoma"/>
            </a:endParaRPr>
          </a:p>
          <a:p>
            <a:pPr marL="39687" lvl="0">
              <a:spcBef>
                <a:spcPts val="600"/>
              </a:spcBef>
              <a:buClr>
                <a:srgbClr val="CCCCFF"/>
              </a:buClr>
              <a:buSzPct val="68000"/>
              <a:buFont typeface="Wingdings"/>
              <a:buChar char="■"/>
              <a:defRPr sz="1800">
                <a:solidFill>
                  <a:srgbClr val="000000"/>
                </a:solidFill>
              </a:defRPr>
            </a:pPr>
            <a:r>
              <a:rPr sz="2800" dirty="0">
                <a:solidFill>
                  <a:srgbClr val="000066"/>
                </a:solidFill>
                <a:latin typeface="Tahoma"/>
                <a:ea typeface="Tahoma"/>
                <a:cs typeface="Tahoma"/>
                <a:sym typeface="Tahoma"/>
              </a:rPr>
              <a:t>  </a:t>
            </a:r>
            <a:r>
              <a:rPr sz="2800" b="1" dirty="0" err="1">
                <a:solidFill>
                  <a:srgbClr val="000066"/>
                </a:solidFill>
                <a:latin typeface="Tahoma Negreta"/>
                <a:ea typeface="Tahoma Negreta"/>
                <a:cs typeface="Tahoma Negreta"/>
                <a:sym typeface="Tahoma Negreta"/>
              </a:rPr>
              <a:t>O</a:t>
            </a:r>
            <a:r>
              <a:rPr sz="2800" dirty="0" err="1">
                <a:solidFill>
                  <a:srgbClr val="000066"/>
                </a:solidFill>
                <a:latin typeface="Tahoma"/>
                <a:ea typeface="Tahoma"/>
                <a:cs typeface="Tahoma"/>
                <a:sym typeface="Tahoma"/>
              </a:rPr>
              <a:t>struite</a:t>
            </a:r>
            <a:r>
              <a:rPr sz="2800" dirty="0">
                <a:solidFill>
                  <a:srgbClr val="000066"/>
                </a:solidFill>
                <a:latin typeface="Tahoma"/>
                <a:ea typeface="Tahoma"/>
                <a:cs typeface="Tahoma"/>
                <a:sym typeface="Tahoma"/>
              </a:rPr>
              <a:t> </a:t>
            </a:r>
          </a:p>
          <a:p>
            <a:pPr lvl="0" indent="39687">
              <a:spcBef>
                <a:spcPts val="600"/>
              </a:spcBef>
              <a:defRPr sz="1800">
                <a:solidFill>
                  <a:srgbClr val="000000"/>
                </a:solidFill>
              </a:defRPr>
            </a:pPr>
            <a:r>
              <a:rPr sz="2800" dirty="0">
                <a:solidFill>
                  <a:srgbClr val="000066"/>
                </a:solidFill>
                <a:latin typeface="Lucida Grande"/>
                <a:ea typeface="Lucida Grande"/>
                <a:cs typeface="Lucida Grande"/>
                <a:sym typeface="Lucida Grande"/>
              </a:rPr>
              <a:t>	</a:t>
            </a:r>
          </a:p>
        </p:txBody>
      </p:sp>
      <p:sp>
        <p:nvSpPr>
          <p:cNvPr id="496" name="Shape 496"/>
          <p:cNvSpPr/>
          <p:nvPr/>
        </p:nvSpPr>
        <p:spPr>
          <a:xfrm>
            <a:off x="2623220" y="426730"/>
            <a:ext cx="4980705" cy="55399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b="1" dirty="0">
                <a:solidFill>
                  <a:srgbClr val="2E2E8B"/>
                </a:solidFill>
              </a:rPr>
              <a:t>A</a:t>
            </a:r>
            <a:r>
              <a:rPr sz="3600" dirty="0">
                <a:solidFill>
                  <a:srgbClr val="2E2E8B"/>
                </a:solidFill>
              </a:rPr>
              <a:t>: Vie </a:t>
            </a:r>
            <a:r>
              <a:rPr sz="3600" dirty="0" smtClean="0">
                <a:solidFill>
                  <a:srgbClr val="2E2E8B"/>
                </a:solidFill>
              </a:rPr>
              <a:t>Aeree</a:t>
            </a:r>
            <a:r>
              <a:rPr lang="it-IT" sz="3600" dirty="0" smtClean="0">
                <a:solidFill>
                  <a:srgbClr val="2E2E8B"/>
                </a:solidFill>
              </a:rPr>
              <a:t> (</a:t>
            </a:r>
            <a:r>
              <a:rPr lang="it-IT" sz="3600" dirty="0" err="1" smtClean="0">
                <a:solidFill>
                  <a:srgbClr val="2E2E8B"/>
                </a:solidFill>
              </a:rPr>
              <a:t>Airway</a:t>
            </a:r>
            <a:r>
              <a:rPr lang="it-IT" sz="3600" dirty="0" smtClean="0">
                <a:solidFill>
                  <a:srgbClr val="2E2E8B"/>
                </a:solidFill>
              </a:rPr>
              <a:t>)</a:t>
            </a:r>
            <a:endParaRPr sz="3600" dirty="0">
              <a:solidFill>
                <a:srgbClr val="2E2E8B"/>
              </a:solidFill>
            </a:endParaRPr>
          </a:p>
        </p:txBody>
      </p:sp>
      <p:grpSp>
        <p:nvGrpSpPr>
          <p:cNvPr id="499" name="Group 499"/>
          <p:cNvGrpSpPr/>
          <p:nvPr/>
        </p:nvGrpSpPr>
        <p:grpSpPr>
          <a:xfrm>
            <a:off x="7879804" y="5301208"/>
            <a:ext cx="1808522" cy="1163599"/>
            <a:chOff x="0" y="0"/>
            <a:chExt cx="1808520" cy="1163598"/>
          </a:xfrm>
        </p:grpSpPr>
        <p:sp>
          <p:nvSpPr>
            <p:cNvPr id="497" name="Shape 497"/>
            <p:cNvSpPr/>
            <p:nvPr/>
          </p:nvSpPr>
          <p:spPr>
            <a:xfrm>
              <a:off x="0" y="0"/>
              <a:ext cx="1808520" cy="459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3 domande</a:t>
              </a:r>
            </a:p>
          </p:txBody>
        </p:sp>
        <p:sp>
          <p:nvSpPr>
            <p:cNvPr id="498" name="Shape 498"/>
            <p:cNvSpPr/>
            <p:nvPr/>
          </p:nvSpPr>
          <p:spPr>
            <a:xfrm>
              <a:off x="0" y="609600"/>
              <a:ext cx="1720850" cy="553998"/>
            </a:xfrm>
            <a:prstGeom prst="rect">
              <a:avLst/>
            </a:prstGeom>
            <a:noFill/>
            <a:ln w="76200" cap="flat">
              <a:solidFill>
                <a:srgbClr val="000066"/>
              </a:solidFill>
              <a:prstDash val="solid"/>
              <a:round/>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lang="it-IT" sz="3600" dirty="0" smtClean="0">
                  <a:solidFill>
                    <a:srgbClr val="000066"/>
                  </a:solidFill>
                </a:rPr>
                <a:t>  </a:t>
              </a:r>
              <a:r>
                <a:rPr sz="3600" dirty="0" smtClean="0">
                  <a:solidFill>
                    <a:srgbClr val="000066"/>
                  </a:solidFill>
                </a:rPr>
                <a:t>P </a:t>
              </a:r>
              <a:r>
                <a:rPr sz="3600" dirty="0">
                  <a:solidFill>
                    <a:srgbClr val="000066"/>
                  </a:solidFill>
                </a:rPr>
                <a:t>A O</a:t>
              </a:r>
            </a:p>
          </p:txBody>
        </p:sp>
      </p:grpSp>
      <p:sp>
        <p:nvSpPr>
          <p:cNvPr id="500" name="Shape 500"/>
          <p:cNvSpPr/>
          <p:nvPr/>
        </p:nvSpPr>
        <p:spPr>
          <a:xfrm>
            <a:off x="1570119" y="4945380"/>
            <a:ext cx="517362" cy="294641"/>
          </a:xfrm>
          <a:prstGeom prst="rect">
            <a:avLst/>
          </a:prstGeom>
          <a:ln w="12700">
            <a:miter lim="400000"/>
          </a:ln>
        </p:spPr>
        <p:txBody>
          <a:bodyPr wrap="none" lIns="45719" rIns="45719">
            <a:spAutoFit/>
          </a:bodyPr>
          <a:lstStyle/>
          <a:p>
            <a:pPr lvl="0"/>
            <a:endParaRPr/>
          </a:p>
        </p:txBody>
      </p:sp>
      <p:sp>
        <p:nvSpPr>
          <p:cNvPr id="501" name="Shape 501"/>
          <p:cNvSpPr/>
          <p:nvPr/>
        </p:nvSpPr>
        <p:spPr>
          <a:xfrm>
            <a:off x="-185092" y="5085184"/>
            <a:ext cx="7200800" cy="96949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indent="39687">
              <a:spcBef>
                <a:spcPts val="600"/>
              </a:spcBef>
              <a:defRPr sz="2800">
                <a:solidFill>
                  <a:srgbClr val="000066"/>
                </a:solidFill>
                <a:latin typeface="Tahoma"/>
                <a:ea typeface="Tahoma"/>
                <a:cs typeface="Tahoma"/>
                <a:sym typeface="Tahoma"/>
              </a:defRPr>
            </a:lvl1pPr>
          </a:lstStyle>
          <a:p>
            <a:pPr lvl="0" algn="ctr">
              <a:defRPr sz="1800">
                <a:solidFill>
                  <a:srgbClr val="000000"/>
                </a:solidFill>
              </a:defRPr>
            </a:pPr>
            <a:r>
              <a:rPr lang="it-IT" sz="2600" dirty="0" smtClean="0">
                <a:solidFill>
                  <a:srgbClr val="000066"/>
                </a:solidFill>
              </a:rPr>
              <a:t>Il movimento del torace non garantisce che</a:t>
            </a:r>
          </a:p>
          <a:p>
            <a:pPr lvl="0" algn="ctr">
              <a:defRPr sz="1800">
                <a:solidFill>
                  <a:srgbClr val="000000"/>
                </a:solidFill>
              </a:defRPr>
            </a:pPr>
            <a:r>
              <a:rPr lang="it-IT" sz="2600" dirty="0" smtClean="0">
                <a:solidFill>
                  <a:srgbClr val="000066"/>
                </a:solidFill>
              </a:rPr>
              <a:t> le vie aeree siano pervie</a:t>
            </a:r>
            <a:endParaRPr sz="2600" dirty="0">
              <a:solidFill>
                <a:srgbClr val="000066"/>
              </a:solidFill>
            </a:endParaRPr>
          </a:p>
        </p:txBody>
      </p:sp>
      <p:pic>
        <p:nvPicPr>
          <p:cNvPr id="9" name="Imag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3660" y="2204864"/>
            <a:ext cx="340677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534988" y="1412776"/>
            <a:ext cx="8097652"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it-IT" sz="2800" b="1" i="0" u="none" strike="noStrike" cap="none" spc="0" normalizeH="0" baseline="0" dirty="0" smtClean="0">
                <a:ln>
                  <a:noFill/>
                </a:ln>
                <a:solidFill>
                  <a:srgbClr val="2E2E8B"/>
                </a:solidFill>
                <a:effectLst/>
                <a:uFillTx/>
                <a:latin typeface="Tahoma"/>
                <a:ea typeface="Comic Sans MS"/>
                <a:cs typeface="Tahoma"/>
                <a:sym typeface="Comic Sans MS"/>
              </a:rPr>
              <a:t>Guardo Ascolto e Sento </a:t>
            </a:r>
            <a:r>
              <a:rPr kumimoji="0" lang="it-IT" sz="2800" b="0" i="0" u="none" strike="noStrike" cap="none" spc="0" normalizeH="0" baseline="0" dirty="0" smtClean="0">
                <a:ln>
                  <a:noFill/>
                </a:ln>
                <a:solidFill>
                  <a:srgbClr val="2E2E8B"/>
                </a:solidFill>
                <a:effectLst/>
                <a:uFillTx/>
                <a:latin typeface="Tahoma"/>
                <a:ea typeface="Comic Sans MS"/>
                <a:cs typeface="Tahoma"/>
                <a:sym typeface="Comic Sans MS"/>
              </a:rPr>
              <a:t>(</a:t>
            </a:r>
            <a:r>
              <a:rPr kumimoji="0" lang="it-IT" sz="2800" b="1" i="0" u="none" strike="noStrike" cap="none" spc="0" normalizeH="0" baseline="0" dirty="0" smtClean="0">
                <a:ln>
                  <a:noFill/>
                </a:ln>
                <a:solidFill>
                  <a:srgbClr val="2E2E8B"/>
                </a:solidFill>
                <a:effectLst/>
                <a:uFillTx/>
                <a:latin typeface="Tahoma"/>
                <a:ea typeface="Comic Sans MS"/>
                <a:cs typeface="Tahoma"/>
                <a:sym typeface="Comic Sans MS"/>
              </a:rPr>
              <a:t>GAS</a:t>
            </a:r>
            <a:r>
              <a:rPr kumimoji="0" lang="it-IT" sz="2800" b="0" i="0" u="none" strike="noStrike" cap="none" spc="0" normalizeH="0" baseline="0" dirty="0" smtClean="0">
                <a:ln>
                  <a:noFill/>
                </a:ln>
                <a:solidFill>
                  <a:srgbClr val="2E2E8B"/>
                </a:solidFill>
                <a:effectLst/>
                <a:uFillTx/>
                <a:latin typeface="Tahoma"/>
                <a:ea typeface="Comic Sans MS"/>
                <a:cs typeface="Tahoma"/>
                <a:sym typeface="Comic Sans MS"/>
              </a:rPr>
              <a:t>) l’ingresso di aria</a:t>
            </a:r>
            <a:endParaRPr kumimoji="0" lang="it-IT" sz="2800" b="0" i="0" u="none" strike="noStrike" cap="none" spc="0" normalizeH="0" baseline="0" dirty="0">
              <a:ln>
                <a:noFill/>
              </a:ln>
              <a:solidFill>
                <a:schemeClr val="accent6"/>
              </a:solidFill>
              <a:effectLst/>
              <a:uFillTx/>
              <a:latin typeface="Tahoma"/>
              <a:ea typeface="Comic Sans MS"/>
              <a:cs typeface="Tahoma"/>
              <a:sym typeface="Comic Sans MS"/>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499"/>
                                        </p:tgtEl>
                                        <p:attrNameLst>
                                          <p:attrName>style.visibility</p:attrName>
                                        </p:attrNameLst>
                                      </p:cBhvr>
                                      <p:to>
                                        <p:strVal val="visible"/>
                                      </p:to>
                                    </p:set>
                                    <p:animEffect transition="in" filter="fade">
                                      <p:cBhvr>
                                        <p:cTn id="7" dur="500"/>
                                        <p:tgtEl>
                                          <p:spTgt spid="49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2" nodeType="clickEffect">
                                  <p:stCondLst>
                                    <p:cond delay="0"/>
                                  </p:stCondLst>
                                  <p:iterate>
                                    <p:tmAbs val="0"/>
                                  </p:iterate>
                                  <p:childTnLst>
                                    <p:set>
                                      <p:cBhvr>
                                        <p:cTn id="11" fill="hold"/>
                                        <p:tgtEl>
                                          <p:spTgt spid="501"/>
                                        </p:tgtEl>
                                        <p:attrNameLst>
                                          <p:attrName>style.visibility</p:attrName>
                                        </p:attrNameLst>
                                      </p:cBhvr>
                                      <p:to>
                                        <p:strVal val="visible"/>
                                      </p:to>
                                    </p:set>
                                    <p:animEffect transition="in" filter="dissolve">
                                      <p:cBhvr>
                                        <p:cTn id="12" dur="100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 grpId="1" animBg="1" advAuto="0"/>
      <p:bldP spid="501"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7" name="Group 507"/>
          <p:cNvGrpSpPr/>
          <p:nvPr/>
        </p:nvGrpSpPr>
        <p:grpSpPr>
          <a:xfrm>
            <a:off x="228600" y="914400"/>
            <a:ext cx="8686800" cy="4376738"/>
            <a:chOff x="0" y="0"/>
            <a:chExt cx="8686800" cy="4376737"/>
          </a:xfrm>
        </p:grpSpPr>
        <p:pic>
          <p:nvPicPr>
            <p:cNvPr id="503" name="image.jpg"/>
            <p:cNvPicPr/>
            <p:nvPr/>
          </p:nvPicPr>
          <p:blipFill>
            <a:blip r:embed="rId2">
              <a:extLst/>
            </a:blip>
            <a:stretch>
              <a:fillRect/>
            </a:stretch>
          </p:blipFill>
          <p:spPr>
            <a:xfrm>
              <a:off x="0" y="0"/>
              <a:ext cx="4343400" cy="4376738"/>
            </a:xfrm>
            <a:prstGeom prst="rect">
              <a:avLst/>
            </a:prstGeom>
            <a:ln w="12700" cap="flat">
              <a:solidFill>
                <a:srgbClr val="000066"/>
              </a:solidFill>
              <a:prstDash val="solid"/>
              <a:round/>
            </a:ln>
            <a:effectLst/>
          </p:spPr>
        </p:pic>
        <p:pic>
          <p:nvPicPr>
            <p:cNvPr id="504" name="image.jpg"/>
            <p:cNvPicPr/>
            <p:nvPr/>
          </p:nvPicPr>
          <p:blipFill>
            <a:blip r:embed="rId3">
              <a:extLst/>
            </a:blip>
            <a:stretch>
              <a:fillRect/>
            </a:stretch>
          </p:blipFill>
          <p:spPr>
            <a:xfrm>
              <a:off x="4343400" y="0"/>
              <a:ext cx="4343400" cy="4343400"/>
            </a:xfrm>
            <a:prstGeom prst="rect">
              <a:avLst/>
            </a:prstGeom>
            <a:ln w="12700" cap="flat">
              <a:solidFill>
                <a:srgbClr val="000066"/>
              </a:solidFill>
              <a:prstDash val="solid"/>
              <a:round/>
            </a:ln>
            <a:effectLst/>
          </p:spPr>
        </p:pic>
        <p:sp>
          <p:nvSpPr>
            <p:cNvPr id="505" name="Shape 505"/>
            <p:cNvSpPr/>
            <p:nvPr/>
          </p:nvSpPr>
          <p:spPr>
            <a:xfrm>
              <a:off x="0" y="0"/>
              <a:ext cx="4343400" cy="4343400"/>
            </a:xfrm>
            <a:prstGeom prst="rect">
              <a:avLst/>
            </a:prstGeom>
            <a:noFill/>
            <a:ln w="12700" cap="flat">
              <a:solidFill>
                <a:srgbClr val="000066"/>
              </a:solidFill>
              <a:prstDash val="solid"/>
              <a:round/>
            </a:ln>
            <a:effectLst>
              <a:outerShdw blurRad="63500" dist="38098" dir="2700000" rotWithShape="0">
                <a:srgbClr val="080808">
                  <a:alpha val="75000"/>
                </a:srgbClr>
              </a:outerShdw>
            </a:effectLst>
          </p:spPr>
          <p:txBody>
            <a:bodyPr wrap="square" lIns="0" tIns="0" rIns="0" bIns="0" numCol="1" anchor="t">
              <a:noAutofit/>
            </a:bodyPr>
            <a:lstStyle/>
            <a:p>
              <a:pPr lvl="0">
                <a:defRPr sz="1800">
                  <a:solidFill>
                    <a:srgbClr val="FFFF00"/>
                  </a:solidFill>
                </a:defRPr>
              </a:pPr>
              <a:endParaRPr/>
            </a:p>
          </p:txBody>
        </p:sp>
        <p:sp>
          <p:nvSpPr>
            <p:cNvPr id="506" name="Shape 506"/>
            <p:cNvSpPr/>
            <p:nvPr/>
          </p:nvSpPr>
          <p:spPr>
            <a:xfrm>
              <a:off x="4343400" y="0"/>
              <a:ext cx="4343400" cy="4343400"/>
            </a:xfrm>
            <a:prstGeom prst="rect">
              <a:avLst/>
            </a:prstGeom>
            <a:noFill/>
            <a:ln w="12700" cap="flat">
              <a:solidFill>
                <a:srgbClr val="000066"/>
              </a:solidFill>
              <a:prstDash val="solid"/>
              <a:round/>
            </a:ln>
            <a:effectLst>
              <a:outerShdw blurRad="63500" dist="38098" dir="2700000" rotWithShape="0">
                <a:srgbClr val="080808">
                  <a:alpha val="75000"/>
                </a:srgbClr>
              </a:outerShdw>
            </a:effectLst>
          </p:spPr>
          <p:txBody>
            <a:bodyPr wrap="square" lIns="0" tIns="0" rIns="0" bIns="0" numCol="1" anchor="t">
              <a:noAutofit/>
            </a:bodyPr>
            <a:lstStyle/>
            <a:p>
              <a:pPr lvl="0">
                <a:defRPr sz="1800">
                  <a:solidFill>
                    <a:srgbClr val="FFFF00"/>
                  </a:solidFill>
                </a:defRPr>
              </a:pPr>
              <a:endParaRPr/>
            </a:p>
          </p:txBody>
        </p:sp>
      </p:grpSp>
      <p:sp>
        <p:nvSpPr>
          <p:cNvPr id="508" name="Shape 508"/>
          <p:cNvSpPr/>
          <p:nvPr/>
        </p:nvSpPr>
        <p:spPr>
          <a:xfrm>
            <a:off x="7696200" y="4267200"/>
            <a:ext cx="533401" cy="457201"/>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0" y="7200"/>
                </a:lnTo>
                <a:lnTo>
                  <a:pt x="0" y="14400"/>
                </a:lnTo>
                <a:lnTo>
                  <a:pt x="3086" y="18000"/>
                </a:lnTo>
                <a:lnTo>
                  <a:pt x="15429" y="18000"/>
                </a:lnTo>
                <a:lnTo>
                  <a:pt x="18514" y="21600"/>
                </a:lnTo>
                <a:lnTo>
                  <a:pt x="21600" y="14400"/>
                </a:lnTo>
                <a:lnTo>
                  <a:pt x="18514" y="10800"/>
                </a:lnTo>
                <a:lnTo>
                  <a:pt x="9257" y="7200"/>
                </a:lnTo>
                <a:lnTo>
                  <a:pt x="6171" y="0"/>
                </a:lnTo>
                <a:close/>
              </a:path>
            </a:pathLst>
          </a:custGeom>
          <a:solidFill>
            <a:srgbClr val="FF0000"/>
          </a:solidFill>
          <a:ln>
            <a:solidFill/>
            <a:round/>
          </a:ln>
          <a:effectLst>
            <a:outerShdw blurRad="63500" dist="38098" dir="2700000" rotWithShape="0">
              <a:srgbClr val="080808">
                <a:alpha val="75000"/>
              </a:srgbClr>
            </a:outerShdw>
          </a:effectLst>
        </p:spPr>
        <p:txBody>
          <a:bodyPr lIns="0" tIns="0" rIns="0" bIns="0"/>
          <a:lstStyle/>
          <a:p>
            <a:pPr lvl="0">
              <a:defRPr>
                <a:solidFill>
                  <a:srgbClr val="FFFF00"/>
                </a:solidFill>
                <a:latin typeface="Times New Roman"/>
                <a:ea typeface="Times New Roman"/>
                <a:cs typeface="Times New Roman"/>
                <a:sym typeface="Times New Roman"/>
              </a:defRPr>
            </a:pPr>
            <a:endParaRPr/>
          </a:p>
        </p:txBody>
      </p:sp>
      <p:sp>
        <p:nvSpPr>
          <p:cNvPr id="509" name="Shape 509"/>
          <p:cNvSpPr/>
          <p:nvPr/>
        </p:nvSpPr>
        <p:spPr>
          <a:xfrm>
            <a:off x="7467600" y="1066800"/>
            <a:ext cx="1408460"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indent="39687">
              <a:defRPr sz="1800">
                <a:solidFill>
                  <a:srgbClr val="000000"/>
                </a:solidFill>
              </a:defRPr>
            </a:pPr>
            <a:r>
              <a:rPr sz="1000">
                <a:solidFill>
                  <a:srgbClr val="000066"/>
                </a:solidFill>
                <a:latin typeface="Tahoma Negreta"/>
                <a:ea typeface="Tahoma Negreta"/>
                <a:cs typeface="Tahoma Negreta"/>
                <a:sym typeface="Tahoma Negreta"/>
              </a:rPr>
              <a:t>Respirazione nasale</a:t>
            </a:r>
          </a:p>
          <a:p>
            <a:pPr lvl="0" indent="39687">
              <a:defRPr sz="1800">
                <a:solidFill>
                  <a:srgbClr val="000000"/>
                </a:solidFill>
              </a:defRPr>
            </a:pPr>
            <a:r>
              <a:rPr sz="1000">
                <a:solidFill>
                  <a:srgbClr val="000066"/>
                </a:solidFill>
                <a:latin typeface="Tahoma Negreta"/>
                <a:ea typeface="Tahoma Negreta"/>
                <a:cs typeface="Tahoma Negreta"/>
                <a:sym typeface="Tahoma Negreta"/>
              </a:rPr>
              <a:t>Ipertrofia adenoidea</a:t>
            </a:r>
          </a:p>
          <a:p>
            <a:pPr lvl="0" indent="39687">
              <a:defRPr sz="1800">
                <a:solidFill>
                  <a:srgbClr val="000000"/>
                </a:solidFill>
              </a:defRPr>
            </a:pPr>
            <a:r>
              <a:rPr sz="1000">
                <a:solidFill>
                  <a:srgbClr val="000066"/>
                </a:solidFill>
                <a:latin typeface="Tahoma Negreta"/>
                <a:ea typeface="Tahoma Negreta"/>
                <a:cs typeface="Tahoma Negreta"/>
                <a:sym typeface="Tahoma Negreta"/>
              </a:rPr>
              <a:t>Ipertrofia tonsillare</a:t>
            </a:r>
          </a:p>
        </p:txBody>
      </p:sp>
      <p:sp>
        <p:nvSpPr>
          <p:cNvPr id="510" name="Shape 510"/>
          <p:cNvSpPr/>
          <p:nvPr/>
        </p:nvSpPr>
        <p:spPr>
          <a:xfrm>
            <a:off x="1629035" y="5589587"/>
            <a:ext cx="6619355" cy="695326"/>
          </a:xfrm>
          <a:prstGeom prst="rect">
            <a:avLst/>
          </a:prstGeom>
          <a:ln>
            <a:solidFill>
              <a:srgbClr val="000066"/>
            </a:solidFill>
            <a:round/>
          </a:ln>
          <a:extLst>
            <a:ext uri="{C572A759-6A51-4108-AA02-DFA0A04FC94B}">
              <ma14:wrappingTextBoxFlag xmlns:ma14="http://schemas.microsoft.com/office/mac/drawingml/2011/main" val="1"/>
            </a:ext>
          </a:extLst>
        </p:spPr>
        <p:txBody>
          <a:bodyPr wrap="none" lIns="0" tIns="0" rIns="0" bIns="0">
            <a:spAutoFit/>
          </a:bodyPr>
          <a:lstStyle/>
          <a:p>
            <a:pPr lvl="0" indent="39687" algn="ctr">
              <a:defRPr sz="1800">
                <a:solidFill>
                  <a:srgbClr val="000000"/>
                </a:solidFill>
              </a:defRPr>
            </a:pPr>
            <a:r>
              <a:rPr sz="2200">
                <a:solidFill>
                  <a:srgbClr val="FF0000"/>
                </a:solidFill>
                <a:latin typeface="Tahoma Negreta"/>
                <a:ea typeface="Tahoma Negreta"/>
                <a:cs typeface="Tahoma Negreta"/>
                <a:sym typeface="Tahoma Negreta"/>
              </a:rPr>
              <a:t>Cono ipoglottico</a:t>
            </a:r>
            <a:r>
              <a:rPr sz="2200">
                <a:solidFill>
                  <a:srgbClr val="000066"/>
                </a:solidFill>
                <a:latin typeface="Tahoma"/>
                <a:ea typeface="Tahoma"/>
                <a:cs typeface="Tahoma"/>
                <a:sym typeface="Tahoma"/>
              </a:rPr>
              <a:t> = punto più stretto </a:t>
            </a:r>
          </a:p>
          <a:p>
            <a:pPr lvl="0" indent="39687" algn="ctr">
              <a:defRPr sz="1800">
                <a:solidFill>
                  <a:srgbClr val="000000"/>
                </a:solidFill>
              </a:defRPr>
            </a:pPr>
            <a:r>
              <a:rPr sz="2200">
                <a:solidFill>
                  <a:srgbClr val="000066"/>
                </a:solidFill>
                <a:latin typeface="Tahoma"/>
                <a:ea typeface="Tahoma"/>
                <a:cs typeface="Tahoma"/>
                <a:sym typeface="Tahoma"/>
              </a:rPr>
              <a:t>delle alte vie aeree del bambino (misura del tubo ET)</a:t>
            </a:r>
          </a:p>
        </p:txBody>
      </p:sp>
      <p:sp>
        <p:nvSpPr>
          <p:cNvPr id="511" name="Shape 511"/>
          <p:cNvSpPr/>
          <p:nvPr/>
        </p:nvSpPr>
        <p:spPr>
          <a:xfrm>
            <a:off x="2057400" y="152400"/>
            <a:ext cx="6659563" cy="495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a:solidFill>
                  <a:srgbClr val="000066"/>
                </a:solidFill>
              </a:rPr>
              <a:t>Differenze anatomiche vie aeree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image.png"/>
          <p:cNvPicPr/>
          <p:nvPr/>
        </p:nvPicPr>
        <p:blipFill>
          <a:blip r:embed="rId2">
            <a:extLst/>
          </a:blip>
          <a:stretch>
            <a:fillRect/>
          </a:stretch>
        </p:blipFill>
        <p:spPr>
          <a:xfrm>
            <a:off x="533400" y="3251200"/>
            <a:ext cx="4051300" cy="2692400"/>
          </a:xfrm>
          <a:prstGeom prst="rect">
            <a:avLst/>
          </a:prstGeom>
          <a:ln w="12700">
            <a:miter lim="400000"/>
          </a:ln>
        </p:spPr>
      </p:pic>
      <p:pic>
        <p:nvPicPr>
          <p:cNvPr id="514" name="image.png"/>
          <p:cNvPicPr/>
          <p:nvPr/>
        </p:nvPicPr>
        <p:blipFill>
          <a:blip r:embed="rId3">
            <a:extLst/>
          </a:blip>
          <a:stretch>
            <a:fillRect/>
          </a:stretch>
        </p:blipFill>
        <p:spPr>
          <a:xfrm>
            <a:off x="5613400" y="3276600"/>
            <a:ext cx="2844800" cy="2649538"/>
          </a:xfrm>
          <a:prstGeom prst="rect">
            <a:avLst/>
          </a:prstGeom>
          <a:ln w="12700">
            <a:miter lim="400000"/>
          </a:ln>
        </p:spPr>
      </p:pic>
      <p:sp>
        <p:nvSpPr>
          <p:cNvPr id="515" name="Shape 515"/>
          <p:cNvSpPr/>
          <p:nvPr/>
        </p:nvSpPr>
        <p:spPr>
          <a:xfrm>
            <a:off x="1371600" y="482600"/>
            <a:ext cx="7332164" cy="5486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000066"/>
                </a:solidFill>
                <a:latin typeface="Tahoma Negreta"/>
                <a:ea typeface="Tahoma Negreta"/>
                <a:cs typeface="Tahoma Negreta"/>
                <a:sym typeface="Tahoma Negreta"/>
              </a:defRPr>
            </a:lvl1pPr>
          </a:lstStyle>
          <a:p>
            <a:pPr lvl="0">
              <a:defRPr sz="1800">
                <a:solidFill>
                  <a:srgbClr val="000000"/>
                </a:solidFill>
              </a:defRPr>
            </a:pPr>
            <a:r>
              <a:rPr sz="3000" dirty="0">
                <a:solidFill>
                  <a:srgbClr val="000066"/>
                </a:solidFill>
              </a:rPr>
              <a:t>Differenze anatomiche delle vie aeree</a:t>
            </a:r>
          </a:p>
        </p:txBody>
      </p:sp>
      <p:sp>
        <p:nvSpPr>
          <p:cNvPr id="516" name="Shape 516"/>
          <p:cNvSpPr/>
          <p:nvPr/>
        </p:nvSpPr>
        <p:spPr>
          <a:xfrm>
            <a:off x="2971800" y="1447800"/>
            <a:ext cx="3606113" cy="6463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b="1">
                <a:solidFill>
                  <a:srgbClr val="000066"/>
                </a:solidFill>
              </a:rPr>
              <a:t>Orifizio laringeo</a:t>
            </a:r>
          </a:p>
        </p:txBody>
      </p:sp>
      <p:sp>
        <p:nvSpPr>
          <p:cNvPr id="517" name="Shape 517"/>
          <p:cNvSpPr/>
          <p:nvPr/>
        </p:nvSpPr>
        <p:spPr>
          <a:xfrm>
            <a:off x="1295400" y="2452687"/>
            <a:ext cx="2755166" cy="523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a:solidFill>
                  <a:srgbClr val="000066"/>
                </a:solidFill>
              </a:rPr>
              <a:t>giovane adulto</a:t>
            </a:r>
          </a:p>
        </p:txBody>
      </p:sp>
      <p:sp>
        <p:nvSpPr>
          <p:cNvPr id="518" name="Shape 518"/>
          <p:cNvSpPr/>
          <p:nvPr/>
        </p:nvSpPr>
        <p:spPr>
          <a:xfrm>
            <a:off x="6248400" y="2514600"/>
            <a:ext cx="1519248" cy="523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00007F"/>
                </a:solidFill>
                <a:latin typeface="Tahoma Negreta"/>
                <a:ea typeface="Tahoma Negreta"/>
                <a:cs typeface="Tahoma Negreta"/>
                <a:sym typeface="Tahoma Negreta"/>
              </a:defRPr>
            </a:lvl1pPr>
          </a:lstStyle>
          <a:p>
            <a:pPr lvl="0">
              <a:defRPr sz="1800">
                <a:solidFill>
                  <a:srgbClr val="000000"/>
                </a:solidFill>
              </a:defRPr>
            </a:pPr>
            <a:r>
              <a:rPr sz="2800">
                <a:solidFill>
                  <a:srgbClr val="00007F"/>
                </a:solidFill>
              </a:rPr>
              <a:t>lattante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 name="image.png"/>
          <p:cNvPicPr/>
          <p:nvPr/>
        </p:nvPicPr>
        <p:blipFill>
          <a:blip r:embed="rId2">
            <a:extLst/>
          </a:blip>
          <a:stretch>
            <a:fillRect/>
          </a:stretch>
        </p:blipFill>
        <p:spPr>
          <a:xfrm>
            <a:off x="6295628" y="548680"/>
            <a:ext cx="3633019" cy="5904656"/>
          </a:xfrm>
          <a:prstGeom prst="rect">
            <a:avLst/>
          </a:prstGeom>
          <a:ln w="12700">
            <a:miter lim="400000"/>
          </a:ln>
        </p:spPr>
      </p:pic>
      <p:sp>
        <p:nvSpPr>
          <p:cNvPr id="521" name="Shape 521"/>
          <p:cNvSpPr/>
          <p:nvPr/>
        </p:nvSpPr>
        <p:spPr>
          <a:xfrm>
            <a:off x="462980" y="35333"/>
            <a:ext cx="5616501" cy="590930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lvl="0" indent="39687">
              <a:defRPr sz="1800">
                <a:solidFill>
                  <a:srgbClr val="000000"/>
                </a:solidFill>
              </a:defRPr>
            </a:pPr>
            <a:endParaRPr sz="2400" dirty="0">
              <a:solidFill>
                <a:srgbClr val="080761"/>
              </a:solidFill>
              <a:latin typeface="Tahoma Negreta"/>
              <a:ea typeface="Tahoma Negreta"/>
              <a:cs typeface="Tahoma Negreta"/>
              <a:sym typeface="Tahoma Negreta"/>
            </a:endParaRPr>
          </a:p>
          <a:p>
            <a:pPr lvl="0" indent="39687">
              <a:defRPr sz="1800">
                <a:solidFill>
                  <a:srgbClr val="000000"/>
                </a:solidFill>
              </a:defRPr>
            </a:pPr>
            <a:endParaRPr sz="2400" dirty="0">
              <a:solidFill>
                <a:srgbClr val="080761"/>
              </a:solidFill>
              <a:latin typeface="Tahoma Negreta"/>
              <a:ea typeface="Tahoma Negreta"/>
              <a:cs typeface="Tahoma Negreta"/>
              <a:sym typeface="Tahoma Negreta"/>
            </a:endParaRPr>
          </a:p>
          <a:p>
            <a:pPr lvl="0" indent="39687">
              <a:defRPr sz="1800">
                <a:solidFill>
                  <a:srgbClr val="000000"/>
                </a:solidFill>
              </a:defRPr>
            </a:pPr>
            <a:endParaRPr sz="2400" dirty="0">
              <a:solidFill>
                <a:srgbClr val="080761"/>
              </a:solidFill>
              <a:latin typeface="Tahoma Negreta"/>
              <a:ea typeface="Tahoma Negreta"/>
              <a:cs typeface="Tahoma Negreta"/>
              <a:sym typeface="Tahoma Negreta"/>
            </a:endParaRPr>
          </a:p>
          <a:p>
            <a:pPr lvl="0" indent="39687">
              <a:defRPr sz="1800">
                <a:solidFill>
                  <a:srgbClr val="000000"/>
                </a:solidFill>
              </a:defRPr>
            </a:pPr>
            <a:r>
              <a:rPr sz="2400" dirty="0">
                <a:solidFill>
                  <a:srgbClr val="080761"/>
                </a:solidFill>
                <a:latin typeface="Tahoma Negreta"/>
                <a:ea typeface="Tahoma Negreta"/>
                <a:cs typeface="Tahoma Negreta"/>
                <a:sym typeface="Tahoma Negreta"/>
              </a:rPr>
              <a:t>Ostruzione provocata dall’ipotonia in paziente incosciente</a:t>
            </a:r>
          </a:p>
          <a:p>
            <a:pPr lvl="0" indent="39687">
              <a:defRPr sz="1800">
                <a:solidFill>
                  <a:srgbClr val="000000"/>
                </a:solidFill>
              </a:defRPr>
            </a:pPr>
            <a:endParaRPr lang="it-IT" sz="2400" dirty="0" smtClean="0">
              <a:solidFill>
                <a:srgbClr val="080761"/>
              </a:solidFill>
              <a:latin typeface="Tahoma Negreta"/>
              <a:ea typeface="Tahoma Negreta"/>
              <a:cs typeface="Tahoma Negreta"/>
              <a:sym typeface="Tahoma Negreta"/>
            </a:endParaRPr>
          </a:p>
          <a:p>
            <a:pPr lvl="0" indent="39687">
              <a:defRPr sz="1800">
                <a:solidFill>
                  <a:srgbClr val="000000"/>
                </a:solidFill>
              </a:defRPr>
            </a:pPr>
            <a:endParaRPr sz="2400" dirty="0">
              <a:solidFill>
                <a:srgbClr val="080761"/>
              </a:solidFill>
              <a:latin typeface="Tahoma Negreta"/>
              <a:ea typeface="Tahoma Negreta"/>
              <a:cs typeface="Tahoma Negreta"/>
              <a:sym typeface="Tahoma Negreta"/>
            </a:endParaRPr>
          </a:p>
          <a:p>
            <a:pPr lvl="0" indent="39687">
              <a:defRPr sz="1800">
                <a:solidFill>
                  <a:srgbClr val="000000"/>
                </a:solidFill>
              </a:defRPr>
            </a:pPr>
            <a:endParaRPr sz="2400" dirty="0">
              <a:solidFill>
                <a:srgbClr val="080761"/>
              </a:solidFill>
              <a:latin typeface="Tahoma Negreta"/>
              <a:ea typeface="Tahoma Negreta"/>
              <a:cs typeface="Tahoma Negreta"/>
              <a:sym typeface="Tahoma Negreta"/>
            </a:endParaRPr>
          </a:p>
          <a:p>
            <a:pPr lvl="0" indent="39687">
              <a:defRPr sz="1800">
                <a:solidFill>
                  <a:srgbClr val="000000"/>
                </a:solidFill>
              </a:defRPr>
            </a:pPr>
            <a:r>
              <a:rPr sz="2400" dirty="0">
                <a:solidFill>
                  <a:srgbClr val="080761"/>
                </a:solidFill>
                <a:latin typeface="Tahoma Negreta"/>
                <a:ea typeface="Tahoma Negreta"/>
                <a:cs typeface="Tahoma Negreta"/>
                <a:sym typeface="Tahoma Negreta"/>
              </a:rPr>
              <a:t>Ostruzione provocata</a:t>
            </a:r>
          </a:p>
          <a:p>
            <a:pPr lvl="0" indent="39687">
              <a:defRPr sz="1800">
                <a:solidFill>
                  <a:srgbClr val="000000"/>
                </a:solidFill>
              </a:defRPr>
            </a:pPr>
            <a:r>
              <a:rPr sz="2400" dirty="0">
                <a:solidFill>
                  <a:srgbClr val="080761"/>
                </a:solidFill>
                <a:latin typeface="Tahoma Negreta"/>
                <a:ea typeface="Tahoma Negreta"/>
                <a:cs typeface="Tahoma Negreta"/>
                <a:sym typeface="Tahoma Negreta"/>
              </a:rPr>
              <a:t>dall’iperestensione</a:t>
            </a:r>
          </a:p>
          <a:p>
            <a:pPr lvl="0" indent="39687">
              <a:defRPr sz="1800">
                <a:solidFill>
                  <a:srgbClr val="000000"/>
                </a:solidFill>
              </a:defRPr>
            </a:pPr>
            <a:endParaRPr sz="2400" dirty="0">
              <a:solidFill>
                <a:srgbClr val="080761"/>
              </a:solidFill>
              <a:latin typeface="Tahoma Negreta"/>
              <a:ea typeface="Tahoma Negreta"/>
              <a:cs typeface="Tahoma Negreta"/>
              <a:sym typeface="Tahoma Negreta"/>
            </a:endParaRPr>
          </a:p>
          <a:p>
            <a:pPr lvl="0" indent="39687">
              <a:defRPr sz="1800">
                <a:solidFill>
                  <a:srgbClr val="000000"/>
                </a:solidFill>
              </a:defRPr>
            </a:pPr>
            <a:endParaRPr lang="it-IT" sz="2400" dirty="0" smtClean="0">
              <a:solidFill>
                <a:srgbClr val="080761"/>
              </a:solidFill>
              <a:latin typeface="Tahoma Negreta"/>
              <a:ea typeface="Tahoma Negreta"/>
              <a:cs typeface="Tahoma Negreta"/>
              <a:sym typeface="Tahoma Negreta"/>
            </a:endParaRPr>
          </a:p>
          <a:p>
            <a:pPr lvl="0" indent="39687">
              <a:defRPr sz="1800">
                <a:solidFill>
                  <a:srgbClr val="000000"/>
                </a:solidFill>
              </a:defRPr>
            </a:pPr>
            <a:endParaRPr sz="2400" dirty="0">
              <a:solidFill>
                <a:srgbClr val="080761"/>
              </a:solidFill>
              <a:latin typeface="Tahoma Negreta"/>
              <a:ea typeface="Tahoma Negreta"/>
              <a:cs typeface="Tahoma Negreta"/>
              <a:sym typeface="Tahoma Negreta"/>
            </a:endParaRPr>
          </a:p>
          <a:p>
            <a:pPr lvl="0" indent="39687">
              <a:defRPr sz="1800">
                <a:solidFill>
                  <a:srgbClr val="000000"/>
                </a:solidFill>
              </a:defRPr>
            </a:pPr>
            <a:endParaRPr sz="2400" dirty="0">
              <a:solidFill>
                <a:srgbClr val="080761"/>
              </a:solidFill>
              <a:latin typeface="Tahoma Negreta"/>
              <a:ea typeface="Tahoma Negreta"/>
              <a:cs typeface="Tahoma Negreta"/>
              <a:sym typeface="Tahoma Negreta"/>
            </a:endParaRPr>
          </a:p>
          <a:p>
            <a:pPr lvl="0" indent="39687">
              <a:defRPr sz="1800">
                <a:solidFill>
                  <a:srgbClr val="000000"/>
                </a:solidFill>
              </a:defRPr>
            </a:pPr>
            <a:r>
              <a:rPr sz="2400" dirty="0">
                <a:solidFill>
                  <a:srgbClr val="080761"/>
                </a:solidFill>
                <a:latin typeface="Tahoma Negreta"/>
                <a:ea typeface="Tahoma Negreta"/>
                <a:cs typeface="Tahoma Negreta"/>
                <a:sym typeface="Tahoma Negreta"/>
              </a:rPr>
              <a:t>Posizione”sniffing” che permette l’ottimale apertura delle </a:t>
            </a:r>
            <a:r>
              <a:rPr sz="2400" dirty="0" smtClean="0">
                <a:solidFill>
                  <a:srgbClr val="080761"/>
                </a:solidFill>
                <a:latin typeface="Tahoma Negreta"/>
                <a:ea typeface="Tahoma Negreta"/>
                <a:cs typeface="Tahoma Negreta"/>
                <a:sym typeface="Tahoma Negreta"/>
              </a:rPr>
              <a:t>vie</a:t>
            </a:r>
            <a:r>
              <a:rPr lang="it-IT" sz="2400" dirty="0">
                <a:solidFill>
                  <a:srgbClr val="080761"/>
                </a:solidFill>
                <a:latin typeface="Tahoma Negreta"/>
                <a:ea typeface="Tahoma Negreta"/>
                <a:cs typeface="Tahoma Negreta"/>
                <a:sym typeface="Tahoma Negreta"/>
              </a:rPr>
              <a:t> </a:t>
            </a:r>
            <a:r>
              <a:rPr sz="2400" dirty="0" smtClean="0">
                <a:solidFill>
                  <a:srgbClr val="080761"/>
                </a:solidFill>
                <a:latin typeface="Tahoma Negreta"/>
                <a:ea typeface="Tahoma Negreta"/>
                <a:cs typeface="Tahoma Negreta"/>
                <a:sym typeface="Tahoma Negreta"/>
              </a:rPr>
              <a:t>aeree</a:t>
            </a:r>
            <a:endParaRPr sz="2400" dirty="0">
              <a:solidFill>
                <a:srgbClr val="080761"/>
              </a:solidFill>
              <a:latin typeface="Tahoma Negreta"/>
              <a:ea typeface="Tahoma Negreta"/>
              <a:cs typeface="Tahoma Negreta"/>
              <a:sym typeface="Tahoma Negreta"/>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 name="image.png"/>
          <p:cNvPicPr/>
          <p:nvPr/>
        </p:nvPicPr>
        <p:blipFill>
          <a:blip r:embed="rId2">
            <a:extLst/>
          </a:blip>
          <a:stretch>
            <a:fillRect/>
          </a:stretch>
        </p:blipFill>
        <p:spPr>
          <a:xfrm>
            <a:off x="2286000" y="3276600"/>
            <a:ext cx="4953000" cy="2579688"/>
          </a:xfrm>
          <a:prstGeom prst="rect">
            <a:avLst/>
          </a:prstGeom>
          <a:ln>
            <a:solidFill>
              <a:srgbClr val="FFFFFF"/>
            </a:solidFill>
            <a:round/>
          </a:ln>
        </p:spPr>
      </p:pic>
      <p:sp>
        <p:nvSpPr>
          <p:cNvPr id="524" name="Shape 524"/>
          <p:cNvSpPr/>
          <p:nvPr/>
        </p:nvSpPr>
        <p:spPr>
          <a:xfrm>
            <a:off x="486439" y="908050"/>
            <a:ext cx="9114098" cy="1292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indent="39687" algn="ctr">
              <a:defRPr sz="1800">
                <a:solidFill>
                  <a:srgbClr val="000000"/>
                </a:solidFill>
              </a:defRPr>
            </a:pPr>
            <a:r>
              <a:rPr sz="2800" dirty="0" err="1">
                <a:solidFill>
                  <a:srgbClr val="000066"/>
                </a:solidFill>
                <a:latin typeface="Tahoma Negreta"/>
                <a:ea typeface="Tahoma Negreta"/>
                <a:cs typeface="Tahoma Negreta"/>
                <a:sym typeface="Tahoma Negreta"/>
              </a:rPr>
              <a:t>Nel</a:t>
            </a:r>
            <a:r>
              <a:rPr sz="2800" dirty="0">
                <a:solidFill>
                  <a:srgbClr val="000066"/>
                </a:solidFill>
                <a:latin typeface="Tahoma Negreta"/>
                <a:ea typeface="Tahoma Negreta"/>
                <a:cs typeface="Tahoma Negreta"/>
                <a:sym typeface="Tahoma Negreta"/>
              </a:rPr>
              <a:t> </a:t>
            </a:r>
            <a:r>
              <a:rPr sz="2800" dirty="0" err="1">
                <a:solidFill>
                  <a:srgbClr val="000066"/>
                </a:solidFill>
                <a:latin typeface="Tahoma Negreta"/>
                <a:ea typeface="Tahoma Negreta"/>
                <a:cs typeface="Tahoma Negreta"/>
                <a:sym typeface="Tahoma Negreta"/>
              </a:rPr>
              <a:t>sospetto</a:t>
            </a:r>
            <a:r>
              <a:rPr sz="2800" dirty="0">
                <a:solidFill>
                  <a:srgbClr val="000066"/>
                </a:solidFill>
                <a:latin typeface="Tahoma Negreta"/>
                <a:ea typeface="Tahoma Negreta"/>
                <a:cs typeface="Tahoma Negreta"/>
                <a:sym typeface="Tahoma Negreta"/>
              </a:rPr>
              <a:t> di trauma </a:t>
            </a:r>
            <a:r>
              <a:rPr sz="2800" dirty="0" err="1">
                <a:solidFill>
                  <a:srgbClr val="000066"/>
                </a:solidFill>
                <a:latin typeface="Tahoma Negreta"/>
                <a:ea typeface="Tahoma Negreta"/>
                <a:cs typeface="Tahoma Negreta"/>
                <a:sym typeface="Tahoma Negreta"/>
              </a:rPr>
              <a:t>spinale</a:t>
            </a:r>
            <a:endParaRPr sz="2800" dirty="0">
              <a:solidFill>
                <a:srgbClr val="000066"/>
              </a:solidFill>
              <a:latin typeface="Tahoma Negreta"/>
              <a:ea typeface="Tahoma Negreta"/>
              <a:cs typeface="Tahoma Negreta"/>
              <a:sym typeface="Tahoma Negreta"/>
            </a:endParaRPr>
          </a:p>
          <a:p>
            <a:pPr marL="39687" lvl="0" algn="ctr">
              <a:buClr>
                <a:srgbClr val="000066"/>
              </a:buClr>
              <a:buSzPct val="100000"/>
              <a:defRPr sz="1800">
                <a:solidFill>
                  <a:srgbClr val="000000"/>
                </a:solidFill>
              </a:defRPr>
            </a:pPr>
            <a:r>
              <a:rPr lang="it-IT" sz="2800" dirty="0" err="1" smtClean="0">
                <a:solidFill>
                  <a:srgbClr val="000066"/>
                </a:solidFill>
                <a:latin typeface="Tahoma Negreta"/>
                <a:ea typeface="Tahoma Negreta"/>
                <a:cs typeface="Tahoma Negreta"/>
                <a:sym typeface="Tahoma Negreta"/>
              </a:rPr>
              <a:t>tr</a:t>
            </a:r>
            <a:r>
              <a:rPr sz="2800" dirty="0" smtClean="0">
                <a:solidFill>
                  <a:srgbClr val="000066"/>
                </a:solidFill>
                <a:latin typeface="Tahoma Negreta"/>
                <a:ea typeface="Tahoma Negreta"/>
                <a:cs typeface="Tahoma Negreta"/>
                <a:sym typeface="Tahoma Negreta"/>
              </a:rPr>
              <a:t>azione </a:t>
            </a:r>
            <a:r>
              <a:rPr sz="2800" dirty="0">
                <a:solidFill>
                  <a:srgbClr val="000066"/>
                </a:solidFill>
                <a:latin typeface="Tahoma Negreta"/>
                <a:ea typeface="Tahoma Negreta"/>
                <a:cs typeface="Tahoma Negreta"/>
                <a:sym typeface="Tahoma Negreta"/>
              </a:rPr>
              <a:t>del mento, sublussazione della mandibola</a:t>
            </a:r>
          </a:p>
          <a:p>
            <a:pPr lvl="0" indent="39687" algn="ctr">
              <a:defRPr sz="1800">
                <a:solidFill>
                  <a:srgbClr val="000000"/>
                </a:solidFill>
              </a:defRPr>
            </a:pPr>
            <a:r>
              <a:rPr sz="2800" dirty="0">
                <a:solidFill>
                  <a:srgbClr val="000066"/>
                </a:solidFill>
                <a:latin typeface="Tahoma Negreta"/>
                <a:ea typeface="Tahoma Negreta"/>
                <a:cs typeface="Tahoma Negreta"/>
                <a:sym typeface="Tahoma Negreta"/>
              </a:rPr>
              <a:t>Non </a:t>
            </a:r>
            <a:r>
              <a:rPr sz="2800" dirty="0" err="1">
                <a:solidFill>
                  <a:srgbClr val="000066"/>
                </a:solidFill>
                <a:latin typeface="Tahoma Negreta"/>
                <a:ea typeface="Tahoma Negreta"/>
                <a:cs typeface="Tahoma Negreta"/>
                <a:sym typeface="Tahoma Negreta"/>
              </a:rPr>
              <a:t>iperestendere</a:t>
            </a:r>
            <a:r>
              <a:rPr sz="2800" dirty="0">
                <a:solidFill>
                  <a:srgbClr val="000066"/>
                </a:solidFill>
                <a:latin typeface="Tahoma Negreta"/>
                <a:ea typeface="Tahoma Negreta"/>
                <a:cs typeface="Tahoma Negreta"/>
                <a:sym typeface="Tahoma Negreta"/>
              </a:rPr>
              <a:t> </a:t>
            </a:r>
            <a:r>
              <a:rPr sz="2800" dirty="0" err="1">
                <a:solidFill>
                  <a:srgbClr val="000066"/>
                </a:solidFill>
                <a:latin typeface="Tahoma Negreta"/>
                <a:ea typeface="Tahoma Negreta"/>
                <a:cs typeface="Tahoma Negreta"/>
                <a:sym typeface="Tahoma Negreta"/>
              </a:rPr>
              <a:t>il</a:t>
            </a:r>
            <a:r>
              <a:rPr sz="2800" dirty="0">
                <a:solidFill>
                  <a:srgbClr val="000066"/>
                </a:solidFill>
                <a:latin typeface="Tahoma Negreta"/>
                <a:ea typeface="Tahoma Negreta"/>
                <a:cs typeface="Tahoma Negreta"/>
                <a:sym typeface="Tahoma Negreta"/>
              </a:rPr>
              <a:t> capo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Shape 1287"/>
          <p:cNvSpPr>
            <a:spLocks noGrp="1"/>
          </p:cNvSpPr>
          <p:nvPr>
            <p:ph type="title" idx="4294967295"/>
          </p:nvPr>
        </p:nvSpPr>
        <p:spPr>
          <a:xfrm>
            <a:off x="304800" y="609600"/>
            <a:ext cx="10058400" cy="1609725"/>
          </a:xfrm>
          <a:prstGeom prst="rect">
            <a:avLst/>
          </a:prstGeom>
          <a:extLst>
            <a:ext uri="{C572A759-6A51-4108-AA02-DFA0A04FC94B}">
              <ma14:wrappingTextBoxFlag xmlns:ma14="http://schemas.microsoft.com/office/mac/drawingml/2011/main" val="1"/>
            </a:ext>
          </a:extLst>
        </p:spPr>
        <p:txBody>
          <a:bodyPr lIns="0" tIns="0" rIns="0" bIns="0" anchor="t">
            <a:normAutofit/>
          </a:bodyPr>
          <a:lstStyle>
            <a:lvl1pPr indent="46037">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a:solidFill>
                  <a:srgbClr val="000066"/>
                </a:solidFill>
              </a:rPr>
              <a:t>Il bambino non è un adulto in miniatura</a:t>
            </a:r>
          </a:p>
        </p:txBody>
      </p:sp>
      <p:sp>
        <p:nvSpPr>
          <p:cNvPr id="1288" name="Shape 1288"/>
          <p:cNvSpPr>
            <a:spLocks noGrp="1"/>
          </p:cNvSpPr>
          <p:nvPr>
            <p:ph type="body" idx="4294967295"/>
          </p:nvPr>
        </p:nvSpPr>
        <p:spPr>
          <a:xfrm>
            <a:off x="6172200" y="2219325"/>
            <a:ext cx="4572001" cy="4638675"/>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388937" lvl="0">
              <a:lnSpc>
                <a:spcPct val="120000"/>
              </a:lnSpc>
              <a:buClr>
                <a:srgbClr val="000066"/>
              </a:buClr>
              <a:buFont typeface="Tahoma"/>
              <a:buChar char="•"/>
              <a:defRPr sz="1800">
                <a:solidFill>
                  <a:srgbClr val="000000"/>
                </a:solidFill>
              </a:defRPr>
            </a:pPr>
            <a:r>
              <a:rPr sz="2400">
                <a:solidFill>
                  <a:srgbClr val="000066"/>
                </a:solidFill>
                <a:latin typeface="Tahoma Negreta"/>
                <a:ea typeface="Tahoma Negreta"/>
                <a:cs typeface="Tahoma Negreta"/>
                <a:sym typeface="Tahoma Negreta"/>
              </a:rPr>
              <a:t>Anatomia</a:t>
            </a:r>
          </a:p>
          <a:p>
            <a:pPr marL="388937" lvl="0">
              <a:lnSpc>
                <a:spcPct val="120000"/>
              </a:lnSpc>
              <a:buClr>
                <a:srgbClr val="000066"/>
              </a:buClr>
              <a:buFont typeface="Tahoma"/>
              <a:buChar char="•"/>
              <a:defRPr sz="1800">
                <a:solidFill>
                  <a:srgbClr val="000000"/>
                </a:solidFill>
              </a:defRPr>
            </a:pPr>
            <a:r>
              <a:rPr sz="2400">
                <a:solidFill>
                  <a:srgbClr val="000066"/>
                </a:solidFill>
                <a:latin typeface="Tahoma Negreta"/>
                <a:ea typeface="Tahoma Negreta"/>
                <a:cs typeface="Tahoma Negreta"/>
                <a:sym typeface="Tahoma Negreta"/>
              </a:rPr>
              <a:t>Fisiologia</a:t>
            </a:r>
          </a:p>
          <a:p>
            <a:pPr marL="388937" lvl="0">
              <a:lnSpc>
                <a:spcPct val="120000"/>
              </a:lnSpc>
              <a:buClr>
                <a:srgbClr val="000066"/>
              </a:buClr>
              <a:buFont typeface="Tahoma"/>
              <a:buChar char="•"/>
              <a:defRPr sz="1800">
                <a:solidFill>
                  <a:srgbClr val="000000"/>
                </a:solidFill>
              </a:defRPr>
            </a:pPr>
            <a:r>
              <a:rPr sz="2400">
                <a:solidFill>
                  <a:srgbClr val="000066"/>
                </a:solidFill>
                <a:latin typeface="Tahoma Negreta"/>
                <a:ea typeface="Tahoma Negreta"/>
                <a:cs typeface="Tahoma Negreta"/>
                <a:sym typeface="Tahoma Negreta"/>
              </a:rPr>
              <a:t>Rapidità di evoluzione</a:t>
            </a:r>
          </a:p>
          <a:p>
            <a:pPr marL="342900" lvl="0" indent="-296862">
              <a:lnSpc>
                <a:spcPct val="120000"/>
              </a:lnSpc>
              <a:buSzTx/>
              <a:buNone/>
              <a:defRPr sz="1800">
                <a:solidFill>
                  <a:srgbClr val="000000"/>
                </a:solidFill>
              </a:defRPr>
            </a:pPr>
            <a:r>
              <a:rPr sz="2400">
                <a:solidFill>
                  <a:srgbClr val="000066"/>
                </a:solidFill>
                <a:latin typeface="ヒラギノ角ゴ ProN W6"/>
                <a:ea typeface="ヒラギノ角ゴ ProN W6"/>
                <a:cs typeface="ヒラギノ角ゴ ProN W6"/>
                <a:sym typeface="ヒラギノ角ゴ ProN W6"/>
              </a:rPr>
              <a:t>	</a:t>
            </a:r>
            <a:r>
              <a:rPr sz="2400">
                <a:solidFill>
                  <a:srgbClr val="000066"/>
                </a:solidFill>
                <a:latin typeface="Tahoma Negreta"/>
                <a:ea typeface="Tahoma Negreta"/>
                <a:cs typeface="Tahoma Negreta"/>
                <a:sym typeface="Tahoma Negreta"/>
              </a:rPr>
              <a:t> dei quadri clinici</a:t>
            </a:r>
          </a:p>
          <a:p>
            <a:pPr marL="388937" lvl="0">
              <a:lnSpc>
                <a:spcPct val="120000"/>
              </a:lnSpc>
              <a:buClr>
                <a:srgbClr val="000066"/>
              </a:buClr>
              <a:buFont typeface="Tahoma"/>
              <a:buChar char="•"/>
              <a:defRPr sz="1800">
                <a:solidFill>
                  <a:srgbClr val="000000"/>
                </a:solidFill>
              </a:defRPr>
            </a:pPr>
            <a:r>
              <a:rPr sz="2400">
                <a:solidFill>
                  <a:srgbClr val="000066"/>
                </a:solidFill>
                <a:latin typeface="Tahoma Negreta"/>
                <a:ea typeface="Tahoma Negreta"/>
                <a:cs typeface="Tahoma Negreta"/>
                <a:sym typeface="Tahoma Negreta"/>
              </a:rPr>
              <a:t>Psicologia</a:t>
            </a:r>
          </a:p>
        </p:txBody>
      </p:sp>
      <p:pic>
        <p:nvPicPr>
          <p:cNvPr id="1289" name="image.jpg"/>
          <p:cNvPicPr/>
          <p:nvPr/>
        </p:nvPicPr>
        <p:blipFill>
          <a:blip r:embed="rId3">
            <a:extLst/>
          </a:blip>
          <a:stretch>
            <a:fillRect/>
          </a:stretch>
        </p:blipFill>
        <p:spPr>
          <a:xfrm>
            <a:off x="2414587" y="1828800"/>
            <a:ext cx="1319213" cy="3167063"/>
          </a:xfrm>
          <a:prstGeom prst="rect">
            <a:avLst/>
          </a:prstGeom>
          <a:ln>
            <a:solidFill/>
            <a:round/>
          </a:ln>
        </p:spPr>
      </p:pic>
      <p:pic>
        <p:nvPicPr>
          <p:cNvPr id="1290" name="image.jpg"/>
          <p:cNvPicPr/>
          <p:nvPr/>
        </p:nvPicPr>
        <p:blipFill>
          <a:blip r:embed="rId4">
            <a:extLst/>
          </a:blip>
          <a:stretch>
            <a:fillRect/>
          </a:stretch>
        </p:blipFill>
        <p:spPr>
          <a:xfrm>
            <a:off x="228600" y="1828800"/>
            <a:ext cx="1944688" cy="1296988"/>
          </a:xfrm>
          <a:prstGeom prst="rect">
            <a:avLst/>
          </a:prstGeom>
          <a:ln>
            <a:solidFill/>
            <a:round/>
          </a:ln>
        </p:spPr>
      </p:pic>
      <p:pic>
        <p:nvPicPr>
          <p:cNvPr id="1291" name="image.jpg"/>
          <p:cNvPicPr/>
          <p:nvPr/>
        </p:nvPicPr>
        <p:blipFill>
          <a:blip r:embed="rId5">
            <a:extLst/>
          </a:blip>
          <a:stretch>
            <a:fillRect/>
          </a:stretch>
        </p:blipFill>
        <p:spPr>
          <a:xfrm>
            <a:off x="4013200" y="1828800"/>
            <a:ext cx="2159000" cy="3167063"/>
          </a:xfrm>
          <a:prstGeom prst="rect">
            <a:avLst/>
          </a:prstGeom>
          <a:ln>
            <a:solidFill/>
            <a:round/>
          </a:ln>
        </p:spPr>
      </p:pic>
      <p:sp>
        <p:nvSpPr>
          <p:cNvPr id="1292" name="Shape 1292"/>
          <p:cNvSpPr/>
          <p:nvPr/>
        </p:nvSpPr>
        <p:spPr>
          <a:xfrm>
            <a:off x="4573265" y="5226049"/>
            <a:ext cx="1054745" cy="368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indent="39687" algn="ctr">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Adulto</a:t>
            </a:r>
          </a:p>
        </p:txBody>
      </p:sp>
      <p:sp>
        <p:nvSpPr>
          <p:cNvPr id="1293" name="Shape 1293"/>
          <p:cNvSpPr/>
          <p:nvPr/>
        </p:nvSpPr>
        <p:spPr>
          <a:xfrm>
            <a:off x="1704801" y="5224462"/>
            <a:ext cx="2718148" cy="736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indent="39687" algn="ctr">
              <a:defRPr sz="1800">
                <a:solidFill>
                  <a:srgbClr val="000000"/>
                </a:solidFill>
              </a:defRPr>
            </a:pPr>
            <a:r>
              <a:rPr sz="2400">
                <a:solidFill>
                  <a:srgbClr val="000066"/>
                </a:solidFill>
                <a:latin typeface="Tahoma Negreta"/>
                <a:ea typeface="Tahoma Negreta"/>
                <a:cs typeface="Tahoma Negreta"/>
                <a:sym typeface="Tahoma Negreta"/>
              </a:rPr>
              <a:t>Bambino</a:t>
            </a:r>
          </a:p>
          <a:p>
            <a:pPr lvl="0" indent="39687" algn="ctr">
              <a:defRPr sz="1800">
                <a:solidFill>
                  <a:srgbClr val="000000"/>
                </a:solidFill>
              </a:defRPr>
            </a:pPr>
            <a:r>
              <a:rPr sz="2400">
                <a:solidFill>
                  <a:srgbClr val="000066"/>
                </a:solidFill>
                <a:latin typeface="Tahoma Negreta"/>
                <a:ea typeface="Tahoma Negreta"/>
                <a:cs typeface="Tahoma Negreta"/>
                <a:sym typeface="Tahoma Negreta"/>
              </a:rPr>
              <a:t>1 anno </a:t>
            </a:r>
            <a:r>
              <a:rPr sz="1600">
                <a:solidFill>
                  <a:srgbClr val="000066"/>
                </a:solidFill>
                <a:latin typeface="Wingdings"/>
                <a:ea typeface="Wingdings"/>
                <a:cs typeface="Wingdings"/>
                <a:sym typeface="Wingdings"/>
              </a:rPr>
              <a:t>➔</a:t>
            </a:r>
            <a:r>
              <a:rPr sz="1600">
                <a:solidFill>
                  <a:srgbClr val="000066"/>
                </a:solidFill>
                <a:latin typeface="Tahoma Negreta"/>
                <a:ea typeface="Tahoma Negreta"/>
                <a:cs typeface="Tahoma Negreta"/>
                <a:sym typeface="Tahoma Negreta"/>
              </a:rPr>
              <a:t> </a:t>
            </a:r>
            <a:r>
              <a:rPr sz="2400">
                <a:solidFill>
                  <a:srgbClr val="000066"/>
                </a:solidFill>
                <a:latin typeface="Tahoma Negreta"/>
                <a:ea typeface="Tahoma Negreta"/>
                <a:cs typeface="Tahoma Negreta"/>
                <a:sym typeface="Tahoma Negreta"/>
              </a:rPr>
              <a:t>pubertà </a:t>
            </a:r>
          </a:p>
        </p:txBody>
      </p:sp>
      <p:sp>
        <p:nvSpPr>
          <p:cNvPr id="1294" name="Shape 1294"/>
          <p:cNvSpPr/>
          <p:nvPr/>
        </p:nvSpPr>
        <p:spPr>
          <a:xfrm>
            <a:off x="228600" y="3316287"/>
            <a:ext cx="1524596" cy="1473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indent="39687">
              <a:defRPr sz="1800">
                <a:solidFill>
                  <a:srgbClr val="000000"/>
                </a:solidFill>
              </a:defRPr>
            </a:pPr>
            <a:r>
              <a:rPr sz="2400">
                <a:solidFill>
                  <a:srgbClr val="000066"/>
                </a:solidFill>
                <a:latin typeface="Tahoma Negreta"/>
                <a:ea typeface="Tahoma Negreta"/>
                <a:cs typeface="Tahoma Negreta"/>
                <a:sym typeface="Tahoma Negreta"/>
              </a:rPr>
              <a:t>Lattante</a:t>
            </a:r>
          </a:p>
          <a:p>
            <a:pPr lvl="0" indent="39687">
              <a:defRPr sz="1800">
                <a:solidFill>
                  <a:srgbClr val="000000"/>
                </a:solidFill>
              </a:defRPr>
            </a:pPr>
            <a:r>
              <a:rPr sz="2400">
                <a:solidFill>
                  <a:srgbClr val="000066"/>
                </a:solidFill>
                <a:latin typeface="Tahoma Negreta"/>
                <a:ea typeface="Tahoma Negreta"/>
                <a:cs typeface="Tahoma Negreta"/>
                <a:sym typeface="Tahoma Negreta"/>
              </a:rPr>
              <a:t>&lt; 1 anno</a:t>
            </a:r>
          </a:p>
          <a:p>
            <a:pPr lvl="0" indent="39687">
              <a:defRPr sz="1800">
                <a:solidFill>
                  <a:srgbClr val="000000"/>
                </a:solidFill>
              </a:defRPr>
            </a:pPr>
            <a:r>
              <a:rPr sz="2400">
                <a:solidFill>
                  <a:srgbClr val="000066"/>
                </a:solidFill>
                <a:latin typeface="Tahoma Negreta"/>
                <a:ea typeface="Tahoma Negreta"/>
                <a:cs typeface="Tahoma Negreta"/>
                <a:sym typeface="Tahoma Negreta"/>
              </a:rPr>
              <a:t>&lt; 10 Kg</a:t>
            </a:r>
          </a:p>
          <a:p>
            <a:pPr lvl="0" indent="39687">
              <a:defRPr sz="1800">
                <a:solidFill>
                  <a:srgbClr val="000000"/>
                </a:solidFill>
              </a:defRPr>
            </a:pPr>
            <a:r>
              <a:rPr sz="2400">
                <a:solidFill>
                  <a:srgbClr val="000066"/>
                </a:solidFill>
                <a:latin typeface="Tahoma Negreta"/>
                <a:ea typeface="Tahoma Negreta"/>
                <a:cs typeface="Tahoma Negreta"/>
                <a:sym typeface="Tahoma Negreta"/>
              </a:rPr>
              <a:t>&lt; 75 cm</a:t>
            </a: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image.jpg"/>
          <p:cNvPicPr/>
          <p:nvPr/>
        </p:nvPicPr>
        <p:blipFill>
          <a:blip r:embed="rId2">
            <a:extLst/>
          </a:blip>
          <a:stretch>
            <a:fillRect/>
          </a:stretch>
        </p:blipFill>
        <p:spPr>
          <a:xfrm>
            <a:off x="1447800" y="93662"/>
            <a:ext cx="7924800" cy="6524626"/>
          </a:xfrm>
          <a:prstGeom prst="rect">
            <a:avLst/>
          </a:prstGeom>
          <a:ln w="12700">
            <a:miter lim="400000"/>
          </a:ln>
        </p:spPr>
      </p:pic>
      <p:sp>
        <p:nvSpPr>
          <p:cNvPr id="527" name="Shape 527"/>
          <p:cNvSpPr/>
          <p:nvPr/>
        </p:nvSpPr>
        <p:spPr>
          <a:xfrm>
            <a:off x="4267200" y="4267200"/>
            <a:ext cx="304800" cy="381000"/>
          </a:xfrm>
          <a:prstGeom prst="rect">
            <a:avLst/>
          </a:prstGeom>
          <a:solidFill>
            <a:srgbClr val="FFFFFF"/>
          </a:solidFill>
          <a:ln w="12700">
            <a:miter lim="400000"/>
          </a:ln>
        </p:spPr>
        <p:txBody>
          <a:bodyPr lIns="0" tIns="0" rIns="0" bIns="0"/>
          <a:lstStyle/>
          <a:p>
            <a:pPr lvl="0">
              <a:defRPr sz="1800">
                <a:solidFill>
                  <a:srgbClr val="FFFF00"/>
                </a:solidFill>
              </a:defRPr>
            </a:pPr>
            <a:endParaRPr/>
          </a:p>
        </p:txBody>
      </p:sp>
      <p:sp>
        <p:nvSpPr>
          <p:cNvPr id="528" name="Shape 528"/>
          <p:cNvSpPr/>
          <p:nvPr/>
        </p:nvSpPr>
        <p:spPr>
          <a:xfrm>
            <a:off x="6096000" y="4343400"/>
            <a:ext cx="304800" cy="381000"/>
          </a:xfrm>
          <a:prstGeom prst="rect">
            <a:avLst/>
          </a:prstGeom>
          <a:solidFill>
            <a:srgbClr val="FFFFFF"/>
          </a:solidFill>
          <a:ln w="12700">
            <a:miter lim="400000"/>
          </a:ln>
        </p:spPr>
        <p:txBody>
          <a:bodyPr lIns="0" tIns="0" rIns="0" bIns="0"/>
          <a:lstStyle/>
          <a:p>
            <a:pPr lvl="0">
              <a:defRPr sz="1800">
                <a:solidFill>
                  <a:srgbClr val="FFFF00"/>
                </a:solidFill>
              </a:defRPr>
            </a:pPr>
            <a:endParaRPr/>
          </a:p>
        </p:txBody>
      </p:sp>
      <p:sp>
        <p:nvSpPr>
          <p:cNvPr id="529" name="Shape 529"/>
          <p:cNvSpPr/>
          <p:nvPr/>
        </p:nvSpPr>
        <p:spPr>
          <a:xfrm>
            <a:off x="2057399" y="4648200"/>
            <a:ext cx="4572002" cy="762000"/>
          </a:xfrm>
          <a:prstGeom prst="rect">
            <a:avLst/>
          </a:prstGeom>
          <a:solidFill>
            <a:srgbClr val="FFFFFF"/>
          </a:solidFill>
          <a:ln w="12700">
            <a:miter lim="400000"/>
          </a:ln>
        </p:spPr>
        <p:txBody>
          <a:bodyPr lIns="0" tIns="0" rIns="0" bIns="0"/>
          <a:lstStyle/>
          <a:p>
            <a:pPr lvl="0">
              <a:defRPr sz="1800">
                <a:solidFill>
                  <a:srgbClr val="FFFF00"/>
                </a:solidFill>
              </a:defRPr>
            </a:pPr>
            <a:endParaRPr/>
          </a:p>
        </p:txBody>
      </p:sp>
      <p:sp>
        <p:nvSpPr>
          <p:cNvPr id="530" name="Shape 530"/>
          <p:cNvSpPr/>
          <p:nvPr/>
        </p:nvSpPr>
        <p:spPr>
          <a:xfrm>
            <a:off x="1447800" y="4953000"/>
            <a:ext cx="7162800" cy="1524000"/>
          </a:xfrm>
          <a:prstGeom prst="rect">
            <a:avLst/>
          </a:prstGeom>
          <a:solidFill>
            <a:srgbClr val="FFFFFF"/>
          </a:solidFill>
          <a:ln w="12700">
            <a:miter lim="400000"/>
          </a:ln>
        </p:spPr>
        <p:txBody>
          <a:bodyPr lIns="0" tIns="0" rIns="0" bIns="0"/>
          <a:lstStyle/>
          <a:p>
            <a:pPr lvl="0">
              <a:defRPr sz="1800">
                <a:solidFill>
                  <a:srgbClr val="FFFF00"/>
                </a:solidFill>
              </a:defRPr>
            </a:pPr>
            <a:endParaRPr/>
          </a:p>
        </p:txBody>
      </p:sp>
      <p:sp>
        <p:nvSpPr>
          <p:cNvPr id="531" name="Shape 531"/>
          <p:cNvSpPr/>
          <p:nvPr/>
        </p:nvSpPr>
        <p:spPr>
          <a:xfrm>
            <a:off x="1828800" y="5257800"/>
            <a:ext cx="2377232"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b="1" dirty="0">
                <a:solidFill>
                  <a:srgbClr val="000066"/>
                </a:solidFill>
              </a:rPr>
              <a:t>Cannula </a:t>
            </a:r>
            <a:r>
              <a:rPr sz="2400" b="1" dirty="0" err="1">
                <a:solidFill>
                  <a:srgbClr val="000066"/>
                </a:solidFill>
              </a:rPr>
              <a:t>nasale</a:t>
            </a:r>
            <a:endParaRPr sz="2400" b="1" dirty="0">
              <a:solidFill>
                <a:srgbClr val="000066"/>
              </a:solidFill>
            </a:endParaRPr>
          </a:p>
        </p:txBody>
      </p:sp>
      <p:sp>
        <p:nvSpPr>
          <p:cNvPr id="532" name="Shape 532"/>
          <p:cNvSpPr/>
          <p:nvPr/>
        </p:nvSpPr>
        <p:spPr>
          <a:xfrm>
            <a:off x="5111837" y="5301735"/>
            <a:ext cx="3133550" cy="36933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indent="39687" algn="ctr">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b="1" dirty="0">
                <a:solidFill>
                  <a:srgbClr val="000066"/>
                </a:solidFill>
              </a:rPr>
              <a:t>Cannula </a:t>
            </a:r>
            <a:r>
              <a:rPr sz="2400" b="1" dirty="0" err="1">
                <a:solidFill>
                  <a:srgbClr val="000066"/>
                </a:solidFill>
              </a:rPr>
              <a:t>oro-faringea</a:t>
            </a:r>
            <a:endParaRPr sz="2400" b="1" dirty="0">
              <a:solidFill>
                <a:srgbClr val="000066"/>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grpSp>
        <p:nvGrpSpPr>
          <p:cNvPr id="536" name="Group 536"/>
          <p:cNvGrpSpPr/>
          <p:nvPr/>
        </p:nvGrpSpPr>
        <p:grpSpPr>
          <a:xfrm>
            <a:off x="1030287" y="317500"/>
            <a:ext cx="8216901" cy="1054100"/>
            <a:chOff x="0" y="0"/>
            <a:chExt cx="8216900" cy="1054100"/>
          </a:xfrm>
        </p:grpSpPr>
        <p:sp>
          <p:nvSpPr>
            <p:cNvPr id="534" name="Shape 534"/>
            <p:cNvSpPr/>
            <p:nvPr/>
          </p:nvSpPr>
          <p:spPr>
            <a:xfrm>
              <a:off x="0" y="0"/>
              <a:ext cx="8216900" cy="1054100"/>
            </a:xfrm>
            <a:prstGeom prst="rect">
              <a:avLst/>
            </a:prstGeom>
            <a:solidFill>
              <a:srgbClr val="FFFFFF"/>
            </a:solidFill>
            <a:ln w="9525" cap="flat">
              <a:solidFill>
                <a:srgbClr val="FF3300"/>
              </a:solidFill>
              <a:prstDash val="solid"/>
              <a:round/>
            </a:ln>
            <a:effectLst/>
          </p:spPr>
          <p:txBody>
            <a:bodyPr wrap="square" lIns="0" tIns="0" rIns="0" bIns="0" numCol="1" anchor="t">
              <a:noAutofit/>
            </a:bodyPr>
            <a:lstStyle/>
            <a:p>
              <a:pPr lvl="0">
                <a:defRPr sz="1800">
                  <a:solidFill>
                    <a:srgbClr val="FFFFFF"/>
                  </a:solidFill>
                  <a:latin typeface="Times New Roman"/>
                  <a:ea typeface="Times New Roman"/>
                  <a:cs typeface="Times New Roman"/>
                  <a:sym typeface="Times New Roman"/>
                </a:defRPr>
              </a:pPr>
              <a:endParaRPr/>
            </a:p>
          </p:txBody>
        </p:sp>
        <p:sp>
          <p:nvSpPr>
            <p:cNvPr id="535" name="Shape 535"/>
            <p:cNvSpPr/>
            <p:nvPr/>
          </p:nvSpPr>
          <p:spPr>
            <a:xfrm>
              <a:off x="0" y="0"/>
              <a:ext cx="8216900" cy="979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400"/>
                </a:spcBef>
                <a:defRPr sz="1800">
                  <a:solidFill>
                    <a:srgbClr val="000000"/>
                  </a:solidFill>
                </a:defRPr>
              </a:pPr>
              <a:r>
                <a:rPr sz="2800" b="1" dirty="0">
                  <a:solidFill>
                    <a:srgbClr val="000066"/>
                  </a:solidFill>
                  <a:latin typeface="Tahoma Negreta"/>
                  <a:ea typeface="Tahoma Negreta"/>
                  <a:cs typeface="Tahoma Negreta"/>
                  <a:sym typeface="Tahoma Negreta"/>
                </a:rPr>
                <a:t>Airway</a:t>
              </a:r>
            </a:p>
            <a:p>
              <a:pPr lvl="0" indent="39687" algn="ctr">
                <a:spcBef>
                  <a:spcPts val="1400"/>
                </a:spcBef>
                <a:defRPr sz="1800">
                  <a:solidFill>
                    <a:srgbClr val="000000"/>
                  </a:solidFill>
                </a:defRPr>
              </a:pPr>
              <a:r>
                <a:rPr sz="2400" dirty="0">
                  <a:solidFill>
                    <a:srgbClr val="000066"/>
                  </a:solidFill>
                  <a:latin typeface="Tahoma Negreta"/>
                  <a:ea typeface="Tahoma Negreta"/>
                  <a:cs typeface="Tahoma Negreta"/>
                  <a:sym typeface="Tahoma Negreta"/>
                </a:rPr>
                <a:t>Cannula </a:t>
              </a:r>
              <a:r>
                <a:rPr sz="2400" dirty="0" err="1">
                  <a:solidFill>
                    <a:srgbClr val="000066"/>
                  </a:solidFill>
                  <a:latin typeface="Tahoma Negreta"/>
                  <a:ea typeface="Tahoma Negreta"/>
                  <a:cs typeface="Tahoma Negreta"/>
                  <a:sym typeface="Tahoma Negreta"/>
                </a:rPr>
                <a:t>orofaringea</a:t>
              </a:r>
              <a:r>
                <a:rPr sz="2400" dirty="0">
                  <a:solidFill>
                    <a:srgbClr val="000066"/>
                  </a:solidFill>
                  <a:latin typeface="Tahoma Negreta"/>
                  <a:ea typeface="Tahoma Negreta"/>
                  <a:cs typeface="Tahoma Negreta"/>
                  <a:sym typeface="Tahoma Negreta"/>
                </a:rPr>
                <a:t>: </a:t>
              </a:r>
              <a:r>
                <a:rPr sz="2400" dirty="0" err="1">
                  <a:solidFill>
                    <a:srgbClr val="000066"/>
                  </a:solidFill>
                  <a:latin typeface="Tahoma Negreta"/>
                  <a:ea typeface="Tahoma Negreta"/>
                  <a:cs typeface="Tahoma Negreta"/>
                  <a:sym typeface="Tahoma Negreta"/>
                </a:rPr>
                <a:t>posizionamento</a:t>
              </a:r>
              <a:endParaRPr sz="2400" dirty="0">
                <a:solidFill>
                  <a:srgbClr val="000066"/>
                </a:solidFill>
                <a:latin typeface="Tahoma Negreta"/>
                <a:ea typeface="Tahoma Negreta"/>
                <a:cs typeface="Tahoma Negreta"/>
                <a:sym typeface="Tahoma Negreta"/>
              </a:endParaRPr>
            </a:p>
          </p:txBody>
        </p:sp>
      </p:grpSp>
      <p:sp>
        <p:nvSpPr>
          <p:cNvPr id="537" name="Shape 537"/>
          <p:cNvSpPr/>
          <p:nvPr/>
        </p:nvSpPr>
        <p:spPr>
          <a:xfrm>
            <a:off x="280987" y="5157787"/>
            <a:ext cx="9867901" cy="10756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nSpc>
                <a:spcPct val="90000"/>
              </a:lnSpc>
              <a:defRPr sz="1800">
                <a:solidFill>
                  <a:srgbClr val="000000"/>
                </a:solidFill>
              </a:defRPr>
            </a:pPr>
            <a:r>
              <a:rPr sz="2400">
                <a:solidFill>
                  <a:srgbClr val="000066"/>
                </a:solidFill>
                <a:latin typeface="Tahoma Negreta"/>
                <a:ea typeface="Tahoma Negreta"/>
                <a:cs typeface="Tahoma Negreta"/>
                <a:sym typeface="Tahoma Negreta"/>
              </a:rPr>
              <a:t>Motivi:</a:t>
            </a:r>
          </a:p>
          <a:p>
            <a:pPr lvl="0" indent="39687">
              <a:lnSpc>
                <a:spcPct val="90000"/>
              </a:lnSpc>
              <a:defRPr sz="1800">
                <a:solidFill>
                  <a:srgbClr val="000000"/>
                </a:solidFill>
              </a:defRPr>
            </a:pPr>
            <a:endParaRPr sz="800" u="sng">
              <a:solidFill>
                <a:srgbClr val="000066"/>
              </a:solidFill>
              <a:latin typeface="Tahoma"/>
              <a:ea typeface="Tahoma"/>
              <a:cs typeface="Tahoma"/>
              <a:sym typeface="Tahoma"/>
            </a:endParaRPr>
          </a:p>
          <a:p>
            <a:pPr marL="39687" lvl="0">
              <a:lnSpc>
                <a:spcPct val="90000"/>
              </a:lnSpc>
              <a:buClr>
                <a:srgbClr val="FFFFFF"/>
              </a:buClr>
              <a:buSzPct val="100000"/>
              <a:buFont typeface="Wingdings"/>
              <a:buChar char="❑"/>
              <a:defRPr sz="1800">
                <a:solidFill>
                  <a:srgbClr val="000000"/>
                </a:solidFill>
              </a:defRPr>
            </a:pPr>
            <a:r>
              <a:rPr sz="2000">
                <a:solidFill>
                  <a:srgbClr val="000066"/>
                </a:solidFill>
                <a:latin typeface="Tahoma"/>
                <a:ea typeface="Tahoma"/>
                <a:cs typeface="Tahoma"/>
                <a:sym typeface="Tahoma"/>
              </a:rPr>
              <a:t> </a:t>
            </a:r>
            <a:r>
              <a:rPr sz="2000">
                <a:solidFill>
                  <a:srgbClr val="000066"/>
                </a:solidFill>
                <a:latin typeface="Tahoma Negreta"/>
                <a:ea typeface="Tahoma Negreta"/>
                <a:cs typeface="Tahoma Negreta"/>
                <a:sym typeface="Tahoma Negreta"/>
              </a:rPr>
              <a:t>Ridurre rischio di danno al palato</a:t>
            </a:r>
          </a:p>
          <a:p>
            <a:pPr marL="39687" lvl="0">
              <a:lnSpc>
                <a:spcPct val="90000"/>
              </a:lnSpc>
              <a:buClr>
                <a:srgbClr val="FFFFFF"/>
              </a:buClr>
              <a:buSzPct val="100000"/>
              <a:buFont typeface="Wingdings"/>
              <a:buChar char="❑"/>
              <a:defRPr sz="1800">
                <a:solidFill>
                  <a:srgbClr val="000000"/>
                </a:solidFill>
              </a:defRPr>
            </a:pPr>
            <a:r>
              <a:rPr sz="2000">
                <a:solidFill>
                  <a:srgbClr val="000066"/>
                </a:solidFill>
                <a:latin typeface="Tahoma Negreta"/>
                <a:ea typeface="Tahoma Negreta"/>
                <a:cs typeface="Tahoma Negreta"/>
                <a:sym typeface="Tahoma Negreta"/>
              </a:rPr>
              <a:t> Evitare ostruzione vie aeree da spostamento posteriore lingua</a:t>
            </a:r>
            <a:r>
              <a:rPr sz="2400" b="1">
                <a:solidFill>
                  <a:srgbClr val="000066"/>
                </a:solidFill>
                <a:latin typeface="Lucida Grande"/>
                <a:ea typeface="Lucida Grande"/>
                <a:cs typeface="Lucida Grande"/>
                <a:sym typeface="Lucida Grande"/>
              </a:rPr>
              <a:t>	</a:t>
            </a:r>
          </a:p>
        </p:txBody>
      </p:sp>
      <p:sp>
        <p:nvSpPr>
          <p:cNvPr id="538" name="Shape 538"/>
          <p:cNvSpPr/>
          <p:nvPr/>
        </p:nvSpPr>
        <p:spPr>
          <a:xfrm>
            <a:off x="751012" y="1556792"/>
            <a:ext cx="8696256" cy="369332"/>
          </a:xfrm>
          <a:prstGeom prst="rect">
            <a:avLst/>
          </a:prstGeom>
          <a:solidFill>
            <a:srgbClr val="FFFFFF"/>
          </a:solidFill>
          <a:ln>
            <a:solidFill>
              <a:srgbClr val="000066"/>
            </a:solidFill>
            <a:round/>
          </a:ln>
          <a:extLst>
            <a:ext uri="{C572A759-6A51-4108-AA02-DFA0A04FC94B}">
              <ma14:wrappingTextBoxFlag xmlns:ma14="http://schemas.microsoft.com/office/mac/drawingml/2011/main" val="1"/>
            </a:ext>
          </a:extLst>
        </p:spPr>
        <p:txBody>
          <a:bodyPr wrap="square" lIns="0" tIns="0" rIns="0" bIns="0">
            <a:spAutoFit/>
          </a:bodyPr>
          <a:lstStyle>
            <a:lvl1pPr indent="39687">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lang="it-IT" sz="2400" dirty="0" smtClean="0">
                <a:solidFill>
                  <a:srgbClr val="000066"/>
                </a:solidFill>
              </a:rPr>
              <a:t>   i</a:t>
            </a:r>
            <a:r>
              <a:rPr sz="2400" dirty="0" err="1" smtClean="0">
                <a:solidFill>
                  <a:srgbClr val="000066"/>
                </a:solidFill>
              </a:rPr>
              <a:t>nserimento</a:t>
            </a:r>
            <a:r>
              <a:rPr sz="2400" dirty="0" smtClean="0">
                <a:solidFill>
                  <a:srgbClr val="000066"/>
                </a:solidFill>
              </a:rPr>
              <a:t> </a:t>
            </a:r>
            <a:r>
              <a:rPr sz="2400" dirty="0" err="1">
                <a:solidFill>
                  <a:srgbClr val="000066"/>
                </a:solidFill>
              </a:rPr>
              <a:t>senza</a:t>
            </a:r>
            <a:r>
              <a:rPr sz="2400" dirty="0">
                <a:solidFill>
                  <a:srgbClr val="000066"/>
                </a:solidFill>
              </a:rPr>
              <a:t> </a:t>
            </a:r>
            <a:r>
              <a:rPr sz="2400" dirty="0" err="1">
                <a:solidFill>
                  <a:srgbClr val="000066"/>
                </a:solidFill>
              </a:rPr>
              <a:t>rotazione</a:t>
            </a:r>
            <a:r>
              <a:rPr sz="2400" dirty="0">
                <a:solidFill>
                  <a:srgbClr val="000066"/>
                </a:solidFill>
              </a:rPr>
              <a:t> in </a:t>
            </a:r>
            <a:r>
              <a:rPr sz="2400" dirty="0" err="1">
                <a:solidFill>
                  <a:srgbClr val="000066"/>
                </a:solidFill>
              </a:rPr>
              <a:t>visualizzazione</a:t>
            </a:r>
            <a:r>
              <a:rPr sz="2400" dirty="0">
                <a:solidFill>
                  <a:srgbClr val="000066"/>
                </a:solidFill>
              </a:rPr>
              <a:t> </a:t>
            </a:r>
            <a:r>
              <a:rPr sz="2400" dirty="0" err="1">
                <a:solidFill>
                  <a:srgbClr val="000066"/>
                </a:solidFill>
              </a:rPr>
              <a:t>diretta</a:t>
            </a:r>
            <a:endParaRPr sz="2400" dirty="0">
              <a:solidFill>
                <a:srgbClr val="000066"/>
              </a:solidFill>
            </a:endParaRPr>
          </a:p>
        </p:txBody>
      </p:sp>
      <p:pic>
        <p:nvPicPr>
          <p:cNvPr id="539" name="image.jpg"/>
          <p:cNvPicPr/>
          <p:nvPr/>
        </p:nvPicPr>
        <p:blipFill>
          <a:blip r:embed="rId2">
            <a:extLst/>
          </a:blip>
          <a:stretch>
            <a:fillRect/>
          </a:stretch>
        </p:blipFill>
        <p:spPr>
          <a:xfrm>
            <a:off x="1547812" y="2109787"/>
            <a:ext cx="3595688" cy="2987676"/>
          </a:xfrm>
          <a:prstGeom prst="rect">
            <a:avLst/>
          </a:prstGeom>
          <a:ln>
            <a:solidFill>
              <a:srgbClr val="000066"/>
            </a:solidFill>
            <a:round/>
          </a:ln>
        </p:spPr>
      </p:pic>
      <p:sp>
        <p:nvSpPr>
          <p:cNvPr id="540" name="Shape 540"/>
          <p:cNvSpPr/>
          <p:nvPr/>
        </p:nvSpPr>
        <p:spPr>
          <a:xfrm flipH="1">
            <a:off x="2062162" y="3032125"/>
            <a:ext cx="669926" cy="674688"/>
          </a:xfrm>
          <a:custGeom>
            <a:avLst/>
            <a:gdLst/>
            <a:ahLst/>
            <a:cxnLst>
              <a:cxn ang="0">
                <a:pos x="wd2" y="hd2"/>
              </a:cxn>
              <a:cxn ang="5400000">
                <a:pos x="wd2" y="hd2"/>
              </a:cxn>
              <a:cxn ang="10800000">
                <a:pos x="wd2" y="hd2"/>
              </a:cxn>
              <a:cxn ang="16200000">
                <a:pos x="wd2" y="hd2"/>
              </a:cxn>
            </a:cxnLst>
            <a:rect l="0" t="0" r="r" b="b"/>
            <a:pathLst>
              <a:path w="21600" h="21600" extrusionOk="0">
                <a:moveTo>
                  <a:pt x="11637" y="15544"/>
                </a:moveTo>
                <a:cubicBezTo>
                  <a:pt x="11608" y="9942"/>
                  <a:pt x="6720" y="5150"/>
                  <a:pt x="0" y="4131"/>
                </a:cubicBezTo>
                <a:lnTo>
                  <a:pt x="933" y="0"/>
                </a:lnTo>
                <a:cubicBezTo>
                  <a:pt x="10074" y="1385"/>
                  <a:pt x="16723" y="7905"/>
                  <a:pt x="16763" y="15525"/>
                </a:cubicBezTo>
                <a:lnTo>
                  <a:pt x="21600" y="15507"/>
                </a:lnTo>
                <a:lnTo>
                  <a:pt x="14233" y="21600"/>
                </a:lnTo>
                <a:lnTo>
                  <a:pt x="6799" y="15560"/>
                </a:lnTo>
                <a:lnTo>
                  <a:pt x="11637" y="15544"/>
                </a:lnTo>
                <a:close/>
              </a:path>
            </a:pathLst>
          </a:custGeom>
          <a:solidFill>
            <a:srgbClr val="FFFFFF"/>
          </a:solidFill>
          <a:ln>
            <a:solidFill/>
            <a:round/>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grpSp>
        <p:nvGrpSpPr>
          <p:cNvPr id="543" name="Group 543"/>
          <p:cNvGrpSpPr/>
          <p:nvPr/>
        </p:nvGrpSpPr>
        <p:grpSpPr>
          <a:xfrm>
            <a:off x="4305300" y="3786187"/>
            <a:ext cx="2603500" cy="800101"/>
            <a:chOff x="0" y="0"/>
            <a:chExt cx="2603500" cy="800100"/>
          </a:xfrm>
        </p:grpSpPr>
        <p:sp>
          <p:nvSpPr>
            <p:cNvPr id="541" name="Shape 541"/>
            <p:cNvSpPr/>
            <p:nvPr/>
          </p:nvSpPr>
          <p:spPr>
            <a:xfrm>
              <a:off x="0" y="0"/>
              <a:ext cx="2603500" cy="800100"/>
            </a:xfrm>
            <a:prstGeom prst="rect">
              <a:avLst/>
            </a:prstGeom>
            <a:solidFill>
              <a:srgbClr val="FFFFFF"/>
            </a:solidFill>
            <a:ln w="12700" cap="flat">
              <a:noFill/>
              <a:miter lim="400000"/>
            </a:ln>
            <a:effectLst/>
          </p:spPr>
          <p:txBody>
            <a:bodyPr wrap="square" lIns="0" tIns="0" rIns="0" bIns="0" numCol="1" anchor="t">
              <a:noAutofit/>
            </a:bodyPr>
            <a:lstStyle/>
            <a:p>
              <a:pPr lvl="0">
                <a:defRPr sz="1800">
                  <a:solidFill>
                    <a:srgbClr val="FFFFFF"/>
                  </a:solidFill>
                  <a:latin typeface="Times New Roman"/>
                  <a:ea typeface="Times New Roman"/>
                  <a:cs typeface="Times New Roman"/>
                  <a:sym typeface="Times New Roman"/>
                </a:defRPr>
              </a:pPr>
              <a:endParaRPr/>
            </a:p>
          </p:txBody>
        </p:sp>
        <p:sp>
          <p:nvSpPr>
            <p:cNvPr id="542" name="Shape 542"/>
            <p:cNvSpPr/>
            <p:nvPr/>
          </p:nvSpPr>
          <p:spPr>
            <a:xfrm>
              <a:off x="0" y="0"/>
              <a:ext cx="2603500" cy="698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100"/>
                </a:spcBef>
                <a:defRPr sz="1800">
                  <a:solidFill>
                    <a:srgbClr val="000000"/>
                  </a:solidFill>
                </a:defRPr>
              </a:pPr>
              <a:r>
                <a:rPr>
                  <a:solidFill>
                    <a:srgbClr val="000066"/>
                  </a:solidFill>
                  <a:latin typeface="Tahoma Negreta"/>
                  <a:ea typeface="Tahoma Negreta"/>
                  <a:cs typeface="Tahoma Negreta"/>
                  <a:sym typeface="Tahoma Negreta"/>
                </a:rPr>
                <a:t>Abbassalingua </a:t>
              </a:r>
            </a:p>
            <a:p>
              <a:pPr lvl="0" indent="39687" algn="ctr">
                <a:spcBef>
                  <a:spcPts val="1100"/>
                </a:spcBef>
                <a:defRPr sz="1800">
                  <a:solidFill>
                    <a:srgbClr val="000000"/>
                  </a:solidFill>
                </a:defRPr>
              </a:pPr>
              <a:r>
                <a:rPr>
                  <a:solidFill>
                    <a:srgbClr val="000066"/>
                  </a:solidFill>
                  <a:latin typeface="Tahoma Negreta"/>
                  <a:ea typeface="Tahoma Negreta"/>
                  <a:cs typeface="Tahoma Negreta"/>
                  <a:sym typeface="Tahoma Negreta"/>
                </a:rPr>
                <a:t>o lama laringoscopio</a:t>
              </a:r>
            </a:p>
          </p:txBody>
        </p:sp>
      </p:grpSp>
      <p:sp>
        <p:nvSpPr>
          <p:cNvPr id="544" name="Shape 544"/>
          <p:cNvSpPr/>
          <p:nvPr/>
        </p:nvSpPr>
        <p:spPr>
          <a:xfrm flipH="1" flipV="1">
            <a:off x="3325812" y="3938587"/>
            <a:ext cx="1371601" cy="152401"/>
          </a:xfrm>
          <a:prstGeom prst="line">
            <a:avLst/>
          </a:prstGeom>
          <a:ln w="38100">
            <a:solidFill/>
            <a:round/>
            <a:tailEnd type="triangle"/>
          </a:ln>
        </p:spPr>
        <p:txBody>
          <a:bodyPr lIns="0" tIns="0" rIns="0" bIns="0"/>
          <a:lstStyle/>
          <a:p>
            <a:pPr lvl="0" defTabSz="457200">
              <a:defRPr>
                <a:solidFill>
                  <a:srgbClr val="000000"/>
                </a:solidFill>
                <a:latin typeface="+mn-lt"/>
                <a:ea typeface="+mn-ea"/>
                <a:cs typeface="+mn-cs"/>
                <a:sym typeface="Helvetica"/>
              </a:defRPr>
            </a:pPr>
            <a:endParaRPr/>
          </a:p>
        </p:txBody>
      </p:sp>
      <p:pic>
        <p:nvPicPr>
          <p:cNvPr id="545" name="image.png"/>
          <p:cNvPicPr/>
          <p:nvPr/>
        </p:nvPicPr>
        <p:blipFill>
          <a:blip r:embed="rId3">
            <a:extLst/>
          </a:blip>
          <a:stretch>
            <a:fillRect/>
          </a:stretch>
        </p:blipFill>
        <p:spPr>
          <a:xfrm>
            <a:off x="6958012" y="3024187"/>
            <a:ext cx="2228851" cy="1760538"/>
          </a:xfrm>
          <a:prstGeom prst="rect">
            <a:avLst/>
          </a:prstGeom>
          <a:ln>
            <a:solidFill/>
            <a:rou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547" name="image.jpeg"/>
          <p:cNvPicPr/>
          <p:nvPr/>
        </p:nvPicPr>
        <p:blipFill>
          <a:blip r:embed="rId2">
            <a:extLst/>
          </a:blip>
          <a:stretch>
            <a:fillRect/>
          </a:stretch>
        </p:blipFill>
        <p:spPr>
          <a:xfrm>
            <a:off x="1471612" y="1268412"/>
            <a:ext cx="7272338" cy="5491163"/>
          </a:xfrm>
          <a:prstGeom prst="rect">
            <a:avLst/>
          </a:prstGeom>
          <a:ln w="12700">
            <a:miter lim="400000"/>
          </a:ln>
        </p:spPr>
      </p:pic>
      <p:grpSp>
        <p:nvGrpSpPr>
          <p:cNvPr id="550" name="Group 550"/>
          <p:cNvGrpSpPr/>
          <p:nvPr/>
        </p:nvGrpSpPr>
        <p:grpSpPr>
          <a:xfrm>
            <a:off x="1030287" y="152400"/>
            <a:ext cx="8216901" cy="1054100"/>
            <a:chOff x="0" y="0"/>
            <a:chExt cx="8216900" cy="1054100"/>
          </a:xfrm>
        </p:grpSpPr>
        <p:sp>
          <p:nvSpPr>
            <p:cNvPr id="548" name="Shape 548"/>
            <p:cNvSpPr/>
            <p:nvPr/>
          </p:nvSpPr>
          <p:spPr>
            <a:xfrm>
              <a:off x="0" y="0"/>
              <a:ext cx="8216900" cy="1054100"/>
            </a:xfrm>
            <a:prstGeom prst="rect">
              <a:avLst/>
            </a:prstGeom>
            <a:solidFill>
              <a:srgbClr val="FFFFFF"/>
            </a:solidFill>
            <a:ln w="9525" cap="flat">
              <a:solidFill>
                <a:srgbClr val="FF3300"/>
              </a:solidFill>
              <a:prstDash val="solid"/>
              <a:round/>
            </a:ln>
            <a:effectLst/>
          </p:spPr>
          <p:txBody>
            <a:bodyPr wrap="square" lIns="0" tIns="0" rIns="0" bIns="0" numCol="1" anchor="t">
              <a:noAutofit/>
            </a:bodyPr>
            <a:lstStyle/>
            <a:p>
              <a:pPr lvl="0">
                <a:defRPr sz="1800">
                  <a:solidFill>
                    <a:srgbClr val="FFFFFF"/>
                  </a:solidFill>
                  <a:latin typeface="Times New Roman"/>
                  <a:ea typeface="Times New Roman"/>
                  <a:cs typeface="Times New Roman"/>
                  <a:sym typeface="Times New Roman"/>
                </a:defRPr>
              </a:pPr>
              <a:endParaRPr/>
            </a:p>
          </p:txBody>
        </p:sp>
        <p:sp>
          <p:nvSpPr>
            <p:cNvPr id="549" name="Shape 549"/>
            <p:cNvSpPr/>
            <p:nvPr/>
          </p:nvSpPr>
          <p:spPr>
            <a:xfrm>
              <a:off x="0" y="0"/>
              <a:ext cx="8216900" cy="914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400"/>
                </a:spcBef>
                <a:defRPr sz="1800">
                  <a:solidFill>
                    <a:srgbClr val="000000"/>
                  </a:solidFill>
                </a:defRPr>
              </a:pPr>
              <a:r>
                <a:rPr sz="2400">
                  <a:solidFill>
                    <a:srgbClr val="000066"/>
                  </a:solidFill>
                  <a:latin typeface="Tahoma Negreta"/>
                  <a:ea typeface="Tahoma Negreta"/>
                  <a:cs typeface="Tahoma Negreta"/>
                  <a:sym typeface="Tahoma Negreta"/>
                </a:rPr>
                <a:t>Airway</a:t>
              </a:r>
            </a:p>
            <a:p>
              <a:pPr lvl="0" indent="39687" algn="ctr">
                <a:spcBef>
                  <a:spcPts val="1400"/>
                </a:spcBef>
                <a:defRPr sz="1800">
                  <a:solidFill>
                    <a:srgbClr val="000000"/>
                  </a:solidFill>
                </a:defRPr>
              </a:pPr>
              <a:r>
                <a:rPr sz="2400">
                  <a:solidFill>
                    <a:srgbClr val="000066"/>
                  </a:solidFill>
                  <a:latin typeface="Tahoma Negreta"/>
                  <a:ea typeface="Tahoma Negreta"/>
                  <a:cs typeface="Tahoma Negreta"/>
                  <a:sym typeface="Tahoma Negreta"/>
                </a:rPr>
                <a:t>Cannula orofaringea: posizionamento e misura</a:t>
              </a:r>
            </a:p>
          </p:txBody>
        </p:sp>
      </p:grpSp>
      <p:sp>
        <p:nvSpPr>
          <p:cNvPr id="551" name="Shape 551"/>
          <p:cNvSpPr/>
          <p:nvPr/>
        </p:nvSpPr>
        <p:spPr>
          <a:xfrm>
            <a:off x="2172047" y="5199062"/>
            <a:ext cx="811213" cy="6492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3300"/>
            </a:solidFill>
            <a:round/>
          </a:ln>
        </p:spPr>
        <p:txBody>
          <a:bodyPr lIns="0" tIns="0" rIns="0" bIns="0"/>
          <a:lstStyle/>
          <a:p>
            <a:pPr lvl="0">
              <a:defRPr sz="1800">
                <a:solidFill>
                  <a:srgbClr val="FFFFFF"/>
                </a:solidFill>
                <a:latin typeface="Times New Roman"/>
                <a:ea typeface="Times New Roman"/>
                <a:cs typeface="Times New Roman"/>
                <a:sym typeface="Times New Roman"/>
              </a:defRPr>
            </a:pPr>
            <a:endParaRPr/>
          </a:p>
        </p:txBody>
      </p:sp>
      <p:sp>
        <p:nvSpPr>
          <p:cNvPr id="552" name="Shape 552"/>
          <p:cNvSpPr/>
          <p:nvPr/>
        </p:nvSpPr>
        <p:spPr>
          <a:xfrm>
            <a:off x="6367636" y="4941887"/>
            <a:ext cx="811213" cy="7921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3300"/>
            </a:solidFill>
            <a:round/>
          </a:ln>
        </p:spPr>
        <p:txBody>
          <a:bodyPr lIns="0" tIns="0" rIns="0" bIns="0"/>
          <a:lstStyle/>
          <a:p>
            <a:pPr lvl="0">
              <a:defRPr sz="1800">
                <a:solidFill>
                  <a:srgbClr val="FFFFFF"/>
                </a:solidFill>
                <a:latin typeface="Times New Roman"/>
                <a:ea typeface="Times New Roman"/>
                <a:cs typeface="Times New Roman"/>
                <a:sym typeface="Times New Roman"/>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p:nvPr/>
        </p:nvSpPr>
        <p:spPr>
          <a:xfrm>
            <a:off x="2623220" y="476672"/>
            <a:ext cx="5728331" cy="492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b="1" dirty="0">
                <a:solidFill>
                  <a:srgbClr val="2E2E8B"/>
                </a:solidFill>
              </a:rPr>
              <a:t>B</a:t>
            </a:r>
            <a:r>
              <a:rPr sz="3200" dirty="0">
                <a:solidFill>
                  <a:srgbClr val="2E2E8B"/>
                </a:solidFill>
              </a:rPr>
              <a:t>: </a:t>
            </a:r>
            <a:r>
              <a:rPr sz="3200" dirty="0" smtClean="0">
                <a:solidFill>
                  <a:srgbClr val="2E2E8B"/>
                </a:solidFill>
              </a:rPr>
              <a:t>Respirazione</a:t>
            </a:r>
            <a:r>
              <a:rPr lang="it-IT" sz="3200" dirty="0" smtClean="0">
                <a:solidFill>
                  <a:srgbClr val="2E2E8B"/>
                </a:solidFill>
              </a:rPr>
              <a:t> (</a:t>
            </a:r>
            <a:r>
              <a:rPr lang="it-IT" sz="3200" dirty="0" err="1" smtClean="0">
                <a:solidFill>
                  <a:srgbClr val="2E2E8B"/>
                </a:solidFill>
              </a:rPr>
              <a:t>Breathing</a:t>
            </a:r>
            <a:r>
              <a:rPr lang="it-IT" sz="3200" dirty="0" smtClean="0">
                <a:solidFill>
                  <a:srgbClr val="2E2E8B"/>
                </a:solidFill>
              </a:rPr>
              <a:t>)</a:t>
            </a:r>
            <a:endParaRPr sz="3200" dirty="0">
              <a:solidFill>
                <a:srgbClr val="2E2E8B"/>
              </a:solidFill>
            </a:endParaRPr>
          </a:p>
        </p:txBody>
      </p:sp>
      <p:sp>
        <p:nvSpPr>
          <p:cNvPr id="593" name="Shape 593"/>
          <p:cNvSpPr/>
          <p:nvPr/>
        </p:nvSpPr>
        <p:spPr>
          <a:xfrm>
            <a:off x="390972" y="2276872"/>
            <a:ext cx="5153860" cy="1955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39687" lvl="0">
              <a:spcBef>
                <a:spcPts val="600"/>
              </a:spcBef>
              <a:buClr>
                <a:srgbClr val="CCCCFF"/>
              </a:buClr>
              <a:buSzPct val="68000"/>
              <a:buFont typeface="Wingdings"/>
              <a:buChar char="■"/>
              <a:defRPr sz="1800">
                <a:solidFill>
                  <a:srgbClr val="000000"/>
                </a:solidFill>
              </a:defRPr>
            </a:pPr>
            <a:r>
              <a:rPr sz="2800" dirty="0">
                <a:solidFill>
                  <a:srgbClr val="2E2E8B"/>
                </a:solidFill>
                <a:latin typeface="Tahoma"/>
                <a:ea typeface="Tahoma"/>
                <a:cs typeface="Tahoma"/>
                <a:sym typeface="Tahoma"/>
              </a:rPr>
              <a:t> </a:t>
            </a:r>
            <a:r>
              <a:rPr sz="2800" b="1" dirty="0" err="1">
                <a:solidFill>
                  <a:srgbClr val="2E2E8B"/>
                </a:solidFill>
                <a:latin typeface="Tahoma Negreta"/>
                <a:ea typeface="Tahoma Negreta"/>
                <a:cs typeface="Tahoma Negreta"/>
                <a:sym typeface="Tahoma Negreta"/>
              </a:rPr>
              <a:t>F</a:t>
            </a:r>
            <a:r>
              <a:rPr sz="2800" dirty="0" err="1">
                <a:solidFill>
                  <a:srgbClr val="2E2E8B"/>
                </a:solidFill>
                <a:latin typeface="Tahoma"/>
                <a:ea typeface="Tahoma"/>
                <a:cs typeface="Tahoma"/>
                <a:sym typeface="Tahoma"/>
              </a:rPr>
              <a:t>requenza</a:t>
            </a:r>
            <a:r>
              <a:rPr sz="2800" dirty="0">
                <a:solidFill>
                  <a:srgbClr val="2E2E8B"/>
                </a:solidFill>
                <a:latin typeface="Tahoma"/>
                <a:ea typeface="Tahoma"/>
                <a:cs typeface="Tahoma"/>
                <a:sym typeface="Tahoma"/>
              </a:rPr>
              <a:t> </a:t>
            </a:r>
            <a:r>
              <a:rPr sz="2800" b="1" dirty="0" err="1">
                <a:solidFill>
                  <a:srgbClr val="2E2E8B"/>
                </a:solidFill>
                <a:latin typeface="Tahoma Negreta"/>
                <a:ea typeface="Tahoma Negreta"/>
                <a:cs typeface="Tahoma Negreta"/>
                <a:sym typeface="Tahoma Negreta"/>
              </a:rPr>
              <a:t>R</a:t>
            </a:r>
            <a:r>
              <a:rPr sz="2800" dirty="0" err="1">
                <a:solidFill>
                  <a:srgbClr val="2E2E8B"/>
                </a:solidFill>
                <a:latin typeface="Tahoma"/>
                <a:ea typeface="Tahoma"/>
                <a:cs typeface="Tahoma"/>
                <a:sym typeface="Tahoma"/>
              </a:rPr>
              <a:t>espiratoria</a:t>
            </a:r>
            <a:endParaRPr sz="2800" dirty="0">
              <a:solidFill>
                <a:srgbClr val="2E2E8B"/>
              </a:solidFill>
              <a:latin typeface="Tahoma"/>
              <a:ea typeface="Tahoma"/>
              <a:cs typeface="Tahoma"/>
              <a:sym typeface="Tahoma"/>
            </a:endParaRPr>
          </a:p>
          <a:p>
            <a:pPr marL="39687" lvl="0">
              <a:spcBef>
                <a:spcPts val="600"/>
              </a:spcBef>
              <a:buClr>
                <a:srgbClr val="CCCCFF"/>
              </a:buClr>
              <a:buSzPct val="68000"/>
              <a:buFont typeface="Wingdings"/>
              <a:buChar char="■"/>
              <a:defRPr sz="1800">
                <a:solidFill>
                  <a:srgbClr val="000000"/>
                </a:solidFill>
              </a:defRPr>
            </a:pPr>
            <a:r>
              <a:rPr sz="2800" dirty="0">
                <a:solidFill>
                  <a:srgbClr val="2E2E8B"/>
                </a:solidFill>
                <a:latin typeface="Tahoma"/>
                <a:ea typeface="Tahoma"/>
                <a:cs typeface="Tahoma"/>
                <a:sym typeface="Tahoma"/>
              </a:rPr>
              <a:t> </a:t>
            </a:r>
            <a:r>
              <a:rPr sz="2800" b="1" dirty="0" err="1">
                <a:solidFill>
                  <a:srgbClr val="2E2E8B"/>
                </a:solidFill>
                <a:latin typeface="Tahoma Negreta"/>
                <a:ea typeface="Tahoma Negreta"/>
                <a:cs typeface="Tahoma Negreta"/>
                <a:sym typeface="Tahoma Negreta"/>
              </a:rPr>
              <a:t>L</a:t>
            </a:r>
            <a:r>
              <a:rPr sz="2800" dirty="0" err="1">
                <a:solidFill>
                  <a:srgbClr val="2E2E8B"/>
                </a:solidFill>
                <a:latin typeface="Tahoma"/>
                <a:ea typeface="Tahoma"/>
                <a:cs typeface="Tahoma"/>
                <a:sym typeface="Tahoma"/>
              </a:rPr>
              <a:t>avoro</a:t>
            </a:r>
            <a:r>
              <a:rPr sz="2800" dirty="0">
                <a:solidFill>
                  <a:srgbClr val="2E2E8B"/>
                </a:solidFill>
                <a:latin typeface="Tahoma"/>
                <a:ea typeface="Tahoma"/>
                <a:cs typeface="Tahoma"/>
                <a:sym typeface="Tahoma"/>
              </a:rPr>
              <a:t> </a:t>
            </a:r>
            <a:r>
              <a:rPr sz="2800" dirty="0" err="1">
                <a:solidFill>
                  <a:srgbClr val="2E2E8B"/>
                </a:solidFill>
                <a:latin typeface="Tahoma"/>
                <a:ea typeface="Tahoma"/>
                <a:cs typeface="Tahoma"/>
                <a:sym typeface="Tahoma"/>
              </a:rPr>
              <a:t>respiratorio</a:t>
            </a:r>
            <a:r>
              <a:rPr sz="2800" dirty="0">
                <a:solidFill>
                  <a:srgbClr val="2E2E8B"/>
                </a:solidFill>
                <a:latin typeface="Tahoma"/>
                <a:ea typeface="Tahoma"/>
                <a:cs typeface="Tahoma"/>
                <a:sym typeface="Tahoma"/>
              </a:rPr>
              <a:t> </a:t>
            </a:r>
          </a:p>
          <a:p>
            <a:pPr marL="39687" lvl="0">
              <a:spcBef>
                <a:spcPts val="600"/>
              </a:spcBef>
              <a:buClr>
                <a:srgbClr val="CCCCFF"/>
              </a:buClr>
              <a:buSzPct val="68000"/>
              <a:buFont typeface="Wingdings"/>
              <a:buChar char="■"/>
              <a:defRPr sz="1800">
                <a:solidFill>
                  <a:srgbClr val="000000"/>
                </a:solidFill>
              </a:defRPr>
            </a:pPr>
            <a:r>
              <a:rPr sz="2800" dirty="0">
                <a:solidFill>
                  <a:srgbClr val="2E2E8B"/>
                </a:solidFill>
                <a:latin typeface="Tahoma"/>
                <a:ea typeface="Tahoma"/>
                <a:cs typeface="Tahoma"/>
                <a:sym typeface="Tahoma"/>
              </a:rPr>
              <a:t> </a:t>
            </a:r>
            <a:r>
              <a:rPr sz="2800" b="1" dirty="0">
                <a:solidFill>
                  <a:srgbClr val="2E2E8B"/>
                </a:solidFill>
                <a:latin typeface="Tahoma Negreta"/>
                <a:ea typeface="Tahoma Negreta"/>
                <a:cs typeface="Tahoma Negreta"/>
                <a:sym typeface="Tahoma Negreta"/>
              </a:rPr>
              <a:t>V</a:t>
            </a:r>
            <a:r>
              <a:rPr sz="2800" dirty="0">
                <a:solidFill>
                  <a:srgbClr val="2E2E8B"/>
                </a:solidFill>
                <a:latin typeface="Tahoma"/>
                <a:ea typeface="Tahoma"/>
                <a:cs typeface="Tahoma"/>
                <a:sym typeface="Tahoma"/>
              </a:rPr>
              <a:t>olume </a:t>
            </a:r>
            <a:r>
              <a:rPr sz="2800" dirty="0" err="1">
                <a:solidFill>
                  <a:srgbClr val="2E2E8B"/>
                </a:solidFill>
                <a:latin typeface="Tahoma"/>
                <a:ea typeface="Tahoma"/>
                <a:cs typeface="Tahoma"/>
                <a:sym typeface="Tahoma"/>
              </a:rPr>
              <a:t>corrente</a:t>
            </a:r>
            <a:endParaRPr sz="2800" dirty="0">
              <a:solidFill>
                <a:srgbClr val="2E2E8B"/>
              </a:solidFill>
              <a:latin typeface="Tahoma"/>
              <a:ea typeface="Tahoma"/>
              <a:cs typeface="Tahoma"/>
              <a:sym typeface="Tahoma"/>
            </a:endParaRPr>
          </a:p>
          <a:p>
            <a:pPr marL="39687" lvl="0">
              <a:spcBef>
                <a:spcPts val="600"/>
              </a:spcBef>
              <a:buClr>
                <a:srgbClr val="CCCCFF"/>
              </a:buClr>
              <a:buSzPct val="68000"/>
              <a:buFont typeface="Wingdings"/>
              <a:buChar char="■"/>
              <a:defRPr sz="1800">
                <a:solidFill>
                  <a:srgbClr val="000000"/>
                </a:solidFill>
              </a:defRPr>
            </a:pPr>
            <a:r>
              <a:rPr sz="2800" dirty="0">
                <a:solidFill>
                  <a:srgbClr val="2E2E8B"/>
                </a:solidFill>
                <a:latin typeface="Tahoma"/>
                <a:ea typeface="Tahoma"/>
                <a:cs typeface="Tahoma"/>
                <a:sym typeface="Tahoma"/>
              </a:rPr>
              <a:t> </a:t>
            </a:r>
            <a:r>
              <a:rPr sz="2800" b="1" dirty="0" err="1">
                <a:solidFill>
                  <a:srgbClr val="2E2E8B"/>
                </a:solidFill>
                <a:latin typeface="Tahoma Negreta"/>
                <a:ea typeface="Tahoma Negreta"/>
                <a:cs typeface="Tahoma Negreta"/>
                <a:sym typeface="Tahoma Negreta"/>
              </a:rPr>
              <a:t>O</a:t>
            </a:r>
            <a:r>
              <a:rPr sz="2800" dirty="0" err="1">
                <a:solidFill>
                  <a:srgbClr val="2E2E8B"/>
                </a:solidFill>
                <a:latin typeface="Tahoma"/>
                <a:ea typeface="Tahoma"/>
                <a:cs typeface="Tahoma"/>
                <a:sym typeface="Tahoma"/>
              </a:rPr>
              <a:t>ssimetria</a:t>
            </a:r>
            <a:r>
              <a:rPr sz="2800" dirty="0">
                <a:solidFill>
                  <a:srgbClr val="2E2E8B"/>
                </a:solidFill>
                <a:latin typeface="Tahoma"/>
                <a:ea typeface="Tahoma"/>
                <a:cs typeface="Tahoma"/>
                <a:sym typeface="Tahoma"/>
              </a:rPr>
              <a:t> / </a:t>
            </a:r>
            <a:r>
              <a:rPr sz="2800" dirty="0" err="1">
                <a:solidFill>
                  <a:srgbClr val="2E2E8B"/>
                </a:solidFill>
                <a:latin typeface="Tahoma"/>
                <a:ea typeface="Tahoma"/>
                <a:cs typeface="Tahoma"/>
                <a:sym typeface="Tahoma"/>
              </a:rPr>
              <a:t>Colorito</a:t>
            </a:r>
            <a:r>
              <a:rPr sz="2800" dirty="0">
                <a:solidFill>
                  <a:srgbClr val="2E2E8B"/>
                </a:solidFill>
                <a:latin typeface="Tahoma"/>
                <a:ea typeface="Tahoma"/>
                <a:cs typeface="Tahoma"/>
                <a:sym typeface="Tahoma"/>
              </a:rPr>
              <a:t> </a:t>
            </a:r>
            <a:r>
              <a:rPr sz="2800" dirty="0" err="1">
                <a:solidFill>
                  <a:srgbClr val="2E2E8B"/>
                </a:solidFill>
                <a:latin typeface="Tahoma"/>
                <a:ea typeface="Tahoma"/>
                <a:cs typeface="Tahoma"/>
                <a:sym typeface="Tahoma"/>
              </a:rPr>
              <a:t>della</a:t>
            </a:r>
            <a:r>
              <a:rPr sz="2800" dirty="0">
                <a:solidFill>
                  <a:srgbClr val="2E2E8B"/>
                </a:solidFill>
                <a:latin typeface="Tahoma"/>
                <a:ea typeface="Tahoma"/>
                <a:cs typeface="Tahoma"/>
                <a:sym typeface="Tahoma"/>
              </a:rPr>
              <a:t> cute</a:t>
            </a:r>
          </a:p>
        </p:txBody>
      </p:sp>
      <p:grpSp>
        <p:nvGrpSpPr>
          <p:cNvPr id="596" name="Group 596"/>
          <p:cNvGrpSpPr/>
          <p:nvPr/>
        </p:nvGrpSpPr>
        <p:grpSpPr>
          <a:xfrm>
            <a:off x="6295628" y="4725144"/>
            <a:ext cx="3083768" cy="1163600"/>
            <a:chOff x="-634380" y="-1"/>
            <a:chExt cx="3083767" cy="1163598"/>
          </a:xfrm>
        </p:grpSpPr>
        <p:sp>
          <p:nvSpPr>
            <p:cNvPr id="594" name="Shape 594"/>
            <p:cNvSpPr/>
            <p:nvPr/>
          </p:nvSpPr>
          <p:spPr>
            <a:xfrm>
              <a:off x="-634380" y="609600"/>
              <a:ext cx="3083767" cy="553997"/>
            </a:xfrm>
            <a:prstGeom prst="rect">
              <a:avLst/>
            </a:prstGeom>
            <a:noFill/>
            <a:ln w="76200" cap="flat">
              <a:solidFill>
                <a:srgbClr val="000066"/>
              </a:solidFill>
              <a:prstDash val="solid"/>
              <a:round/>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lang="it-IT" sz="3600" dirty="0" smtClean="0">
                  <a:solidFill>
                    <a:srgbClr val="000066"/>
                  </a:solidFill>
                </a:rPr>
                <a:t>   </a:t>
              </a:r>
              <a:r>
                <a:rPr sz="3600" dirty="0" smtClean="0">
                  <a:solidFill>
                    <a:srgbClr val="000066"/>
                  </a:solidFill>
                </a:rPr>
                <a:t>FR </a:t>
              </a:r>
              <a:r>
                <a:rPr sz="3600" dirty="0">
                  <a:solidFill>
                    <a:srgbClr val="000066"/>
                  </a:solidFill>
                </a:rPr>
                <a:t>+ L V O</a:t>
              </a:r>
            </a:p>
          </p:txBody>
        </p:sp>
        <p:sp>
          <p:nvSpPr>
            <p:cNvPr id="595" name="Shape 595"/>
            <p:cNvSpPr/>
            <p:nvPr/>
          </p:nvSpPr>
          <p:spPr>
            <a:xfrm>
              <a:off x="3243" y="-1"/>
              <a:ext cx="1808520" cy="459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dirty="0">
                  <a:solidFill>
                    <a:srgbClr val="000066"/>
                  </a:solidFill>
                </a:rPr>
                <a:t>4 </a:t>
              </a:r>
              <a:r>
                <a:rPr sz="2400" dirty="0" err="1">
                  <a:solidFill>
                    <a:srgbClr val="000066"/>
                  </a:solidFill>
                </a:rPr>
                <a:t>domande</a:t>
              </a:r>
              <a:endParaRPr sz="2400" dirty="0">
                <a:solidFill>
                  <a:srgbClr val="000066"/>
                </a:solidFill>
              </a:endParaRPr>
            </a:p>
          </p:txBody>
        </p:sp>
      </p:grpSp>
      <p:pic>
        <p:nvPicPr>
          <p:cNvPr id="7" name="Image 9"/>
          <p:cNvPicPr>
            <a:picLocks noChangeAspect="1"/>
          </p:cNvPicPr>
          <p:nvPr/>
        </p:nvPicPr>
        <p:blipFill>
          <a:blip r:embed="rId2">
            <a:extLst>
              <a:ext uri="{28A0092B-C50C-407E-A947-70E740481C1C}">
                <a14:useLocalDpi xmlns:a14="http://schemas.microsoft.com/office/drawing/2010/main" val="0"/>
              </a:ext>
            </a:extLst>
          </a:blip>
          <a:srcRect r="3552"/>
          <a:stretch>
            <a:fillRect/>
          </a:stretch>
        </p:blipFill>
        <p:spPr bwMode="auto">
          <a:xfrm>
            <a:off x="5954686" y="1556792"/>
            <a:ext cx="415736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596"/>
                                        </p:tgtEl>
                                        <p:attrNameLst>
                                          <p:attrName>style.visibility</p:attrName>
                                        </p:attrNameLst>
                                      </p:cBhvr>
                                      <p:to>
                                        <p:strVal val="visible"/>
                                      </p:to>
                                    </p:set>
                                    <p:animEffect transition="in" filter="fade">
                                      <p:cBhvr>
                                        <p:cTn id="7" dur="500"/>
                                        <p:tgtEl>
                                          <p:spTgt spid="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8" name="Group 558"/>
          <p:cNvGrpSpPr/>
          <p:nvPr/>
        </p:nvGrpSpPr>
        <p:grpSpPr>
          <a:xfrm>
            <a:off x="4994151" y="3428999"/>
            <a:ext cx="4011613" cy="2895602"/>
            <a:chOff x="0" y="0"/>
            <a:chExt cx="4011612" cy="2895600"/>
          </a:xfrm>
        </p:grpSpPr>
        <p:sp>
          <p:nvSpPr>
            <p:cNvPr id="554" name="Shape 554"/>
            <p:cNvSpPr/>
            <p:nvPr/>
          </p:nvSpPr>
          <p:spPr>
            <a:xfrm>
              <a:off x="0" y="685800"/>
              <a:ext cx="4011613" cy="1371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C00"/>
            </a:solidFill>
            <a:ln w="12700" cap="flat">
              <a:noFill/>
              <a:miter lim="400000"/>
            </a:ln>
            <a:effectLst>
              <a:outerShdw blurRad="63500" dist="38098" dir="2700000" rotWithShape="0">
                <a:srgbClr val="080808">
                  <a:alpha val="75000"/>
                </a:srgbClr>
              </a:outerShdw>
            </a:effectLst>
          </p:spPr>
          <p:txBody>
            <a:bodyPr wrap="square" lIns="0" tIns="0" rIns="0" bIns="0" numCol="1" anchor="t">
              <a:noAutofit/>
            </a:bodyPr>
            <a:lstStyle/>
            <a:p>
              <a:pPr lvl="0">
                <a:defRPr sz="1800">
                  <a:solidFill>
                    <a:srgbClr val="FFFF00"/>
                  </a:solidFill>
                </a:defRPr>
              </a:pPr>
              <a:endParaRPr/>
            </a:p>
          </p:txBody>
        </p:sp>
        <p:sp>
          <p:nvSpPr>
            <p:cNvPr id="555" name="Shape 555"/>
            <p:cNvSpPr/>
            <p:nvPr/>
          </p:nvSpPr>
          <p:spPr>
            <a:xfrm>
              <a:off x="1587" y="838200"/>
              <a:ext cx="3949701" cy="7392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defRPr sz="1800">
                  <a:solidFill>
                    <a:srgbClr val="000000"/>
                  </a:solidFill>
                </a:defRPr>
              </a:pPr>
              <a:r>
                <a:rPr sz="2400">
                  <a:solidFill>
                    <a:srgbClr val="000066"/>
                  </a:solidFill>
                  <a:latin typeface="Wingdings"/>
                  <a:ea typeface="Wingdings"/>
                  <a:cs typeface="Wingdings"/>
                  <a:sym typeface="Wingdings"/>
                </a:rPr>
                <a:t></a:t>
              </a:r>
              <a:r>
                <a:rPr sz="2400">
                  <a:solidFill>
                    <a:srgbClr val="000066"/>
                  </a:solidFill>
                  <a:latin typeface="Tahoma Negreta"/>
                  <a:ea typeface="Tahoma Negreta"/>
                  <a:cs typeface="Tahoma Negreta"/>
                  <a:sym typeface="Tahoma Negreta"/>
                </a:rPr>
                <a:t> rischio ostruzione </a:t>
              </a:r>
            </a:p>
            <a:p>
              <a:pPr lvl="0" indent="39687" algn="ctr">
                <a:defRPr sz="1800">
                  <a:solidFill>
                    <a:srgbClr val="000000"/>
                  </a:solidFill>
                </a:defRPr>
              </a:pPr>
              <a:r>
                <a:rPr sz="2400">
                  <a:solidFill>
                    <a:srgbClr val="000066"/>
                  </a:solidFill>
                  <a:latin typeface="Tahoma Negreta"/>
                  <a:ea typeface="Tahoma Negreta"/>
                  <a:cs typeface="Tahoma Negreta"/>
                  <a:sym typeface="Tahoma Negreta"/>
                </a:rPr>
                <a:t>   </a:t>
              </a:r>
              <a:r>
                <a:rPr sz="2400">
                  <a:solidFill>
                    <a:srgbClr val="000066"/>
                  </a:solidFill>
                  <a:latin typeface="Wingdings"/>
                  <a:ea typeface="Wingdings"/>
                  <a:cs typeface="Wingdings"/>
                  <a:sym typeface="Wingdings"/>
                </a:rPr>
                <a:t></a:t>
              </a:r>
              <a:r>
                <a:rPr sz="2400">
                  <a:solidFill>
                    <a:srgbClr val="000066"/>
                  </a:solidFill>
                  <a:latin typeface="Tahoma Negreta"/>
                  <a:ea typeface="Tahoma Negreta"/>
                  <a:cs typeface="Tahoma Negreta"/>
                  <a:sym typeface="Tahoma Negreta"/>
                </a:rPr>
                <a:t> lavoro respiratorio</a:t>
              </a:r>
            </a:p>
          </p:txBody>
        </p:sp>
        <p:sp>
          <p:nvSpPr>
            <p:cNvPr id="556" name="Shape 556"/>
            <p:cNvSpPr/>
            <p:nvPr/>
          </p:nvSpPr>
          <p:spPr>
            <a:xfrm rot="10800000" flipH="1">
              <a:off x="22225" y="2154237"/>
              <a:ext cx="949326" cy="741364"/>
            </a:xfrm>
            <a:custGeom>
              <a:avLst/>
              <a:gdLst/>
              <a:ahLst/>
              <a:cxnLst>
                <a:cxn ang="0">
                  <a:pos x="wd2" y="hd2"/>
                </a:cxn>
                <a:cxn ang="5400000">
                  <a:pos x="wd2" y="hd2"/>
                </a:cxn>
                <a:cxn ang="10800000">
                  <a:pos x="wd2" y="hd2"/>
                </a:cxn>
                <a:cxn ang="16200000">
                  <a:pos x="wd2" y="hd2"/>
                </a:cxn>
              </a:cxnLst>
              <a:rect l="0" t="0" r="r" b="b"/>
              <a:pathLst>
                <a:path w="21600" h="21599" extrusionOk="0">
                  <a:moveTo>
                    <a:pt x="9686" y="14318"/>
                  </a:moveTo>
                  <a:cubicBezTo>
                    <a:pt x="9607" y="10523"/>
                    <a:pt x="6280" y="7485"/>
                    <a:pt x="2204" y="7485"/>
                  </a:cubicBezTo>
                  <a:cubicBezTo>
                    <a:pt x="1848" y="7484"/>
                    <a:pt x="1493" y="7508"/>
                    <a:pt x="1141" y="7555"/>
                  </a:cubicBezTo>
                  <a:lnTo>
                    <a:pt x="0" y="146"/>
                  </a:lnTo>
                  <a:cubicBezTo>
                    <a:pt x="730" y="49"/>
                    <a:pt x="1466" y="-1"/>
                    <a:pt x="2204" y="0"/>
                  </a:cubicBezTo>
                  <a:cubicBezTo>
                    <a:pt x="10658" y="0"/>
                    <a:pt x="17556" y="6301"/>
                    <a:pt x="17720" y="14172"/>
                  </a:cubicBezTo>
                  <a:lnTo>
                    <a:pt x="21600" y="14102"/>
                  </a:lnTo>
                  <a:lnTo>
                    <a:pt x="13857" y="21599"/>
                  </a:lnTo>
                  <a:lnTo>
                    <a:pt x="5806" y="14387"/>
                  </a:lnTo>
                  <a:lnTo>
                    <a:pt x="9686" y="14318"/>
                  </a:lnTo>
                  <a:close/>
                </a:path>
              </a:pathLst>
            </a:custGeom>
            <a:solidFill>
              <a:srgbClr val="00CC99"/>
            </a:solid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557" name="Shape 557"/>
            <p:cNvSpPr/>
            <p:nvPr/>
          </p:nvSpPr>
          <p:spPr>
            <a:xfrm rot="10800000" flipH="1">
              <a:off x="1524000" y="-1"/>
              <a:ext cx="801688" cy="5334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5400" y="5400"/>
                  </a:lnTo>
                  <a:lnTo>
                    <a:pt x="5400" y="21600"/>
                  </a:lnTo>
                  <a:lnTo>
                    <a:pt x="16200" y="21600"/>
                  </a:lnTo>
                  <a:lnTo>
                    <a:pt x="16200" y="5400"/>
                  </a:lnTo>
                  <a:lnTo>
                    <a:pt x="21600" y="5400"/>
                  </a:lnTo>
                  <a:lnTo>
                    <a:pt x="10800" y="0"/>
                  </a:lnTo>
                  <a:close/>
                </a:path>
              </a:pathLst>
            </a:custGeom>
            <a:solidFill>
              <a:srgbClr val="00CC99"/>
            </a:solid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sp>
        <p:nvSpPr>
          <p:cNvPr id="559" name="Shape 559"/>
          <p:cNvSpPr/>
          <p:nvPr/>
        </p:nvSpPr>
        <p:spPr>
          <a:xfrm rot="10800000" flipH="1">
            <a:off x="2863726" y="1901825"/>
            <a:ext cx="584201" cy="596897"/>
          </a:xfrm>
          <a:custGeom>
            <a:avLst/>
            <a:gdLst/>
            <a:ahLst/>
            <a:cxnLst>
              <a:cxn ang="0">
                <a:pos x="wd2" y="hd2"/>
              </a:cxn>
              <a:cxn ang="5400000">
                <a:pos x="wd2" y="hd2"/>
              </a:cxn>
              <a:cxn ang="10800000">
                <a:pos x="wd2" y="hd2"/>
              </a:cxn>
              <a:cxn ang="16200000">
                <a:pos x="wd2" y="hd2"/>
              </a:cxn>
            </a:cxnLst>
            <a:rect l="0" t="0" r="r" b="b"/>
            <a:pathLst>
              <a:path w="21600" h="21599" extrusionOk="0">
                <a:moveTo>
                  <a:pt x="7986" y="14806"/>
                </a:moveTo>
                <a:cubicBezTo>
                  <a:pt x="6690" y="11762"/>
                  <a:pt x="3626" y="9778"/>
                  <a:pt x="226" y="9778"/>
                </a:cubicBezTo>
                <a:cubicBezTo>
                  <a:pt x="192" y="9776"/>
                  <a:pt x="158" y="9778"/>
                  <a:pt x="123" y="9778"/>
                </a:cubicBezTo>
                <a:lnTo>
                  <a:pt x="0" y="1"/>
                </a:lnTo>
                <a:cubicBezTo>
                  <a:pt x="75" y="1"/>
                  <a:pt x="151" y="-1"/>
                  <a:pt x="226" y="1"/>
                </a:cubicBezTo>
                <a:cubicBezTo>
                  <a:pt x="7717" y="1"/>
                  <a:pt x="14469" y="4374"/>
                  <a:pt x="17325" y="11077"/>
                </a:cubicBezTo>
                <a:lnTo>
                  <a:pt x="21600" y="9372"/>
                </a:lnTo>
                <a:lnTo>
                  <a:pt x="16346" y="21599"/>
                </a:lnTo>
                <a:lnTo>
                  <a:pt x="3711" y="16511"/>
                </a:lnTo>
                <a:lnTo>
                  <a:pt x="7986" y="14806"/>
                </a:lnTo>
                <a:close/>
              </a:path>
            </a:pathLst>
          </a:custGeom>
          <a:solidFill>
            <a:srgbClr val="00FF00"/>
          </a:solidFill>
          <a:ln w="12700">
            <a:miter lim="400000"/>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grpSp>
        <p:nvGrpSpPr>
          <p:cNvPr id="562" name="Group 562"/>
          <p:cNvGrpSpPr/>
          <p:nvPr/>
        </p:nvGrpSpPr>
        <p:grpSpPr>
          <a:xfrm>
            <a:off x="8918451" y="1052512"/>
            <a:ext cx="835026" cy="1727201"/>
            <a:chOff x="0" y="0"/>
            <a:chExt cx="835025" cy="1727200"/>
          </a:xfrm>
        </p:grpSpPr>
        <p:sp>
          <p:nvSpPr>
            <p:cNvPr id="560" name="Shape 560"/>
            <p:cNvSpPr/>
            <p:nvPr/>
          </p:nvSpPr>
          <p:spPr>
            <a:xfrm flipH="1">
              <a:off x="0" y="0"/>
              <a:ext cx="835026" cy="1727200"/>
            </a:xfrm>
            <a:custGeom>
              <a:avLst/>
              <a:gdLst/>
              <a:ahLst/>
              <a:cxnLst>
                <a:cxn ang="0">
                  <a:pos x="wd2" y="hd2"/>
                </a:cxn>
                <a:cxn ang="5400000">
                  <a:pos x="wd2" y="hd2"/>
                </a:cxn>
                <a:cxn ang="10800000">
                  <a:pos x="wd2" y="hd2"/>
                </a:cxn>
                <a:cxn ang="16200000">
                  <a:pos x="wd2" y="hd2"/>
                </a:cxn>
              </a:cxnLst>
              <a:rect l="0" t="0" r="r" b="b"/>
              <a:pathLst>
                <a:path w="21599" h="21600" extrusionOk="0">
                  <a:moveTo>
                    <a:pt x="21599" y="0"/>
                  </a:moveTo>
                  <a:cubicBezTo>
                    <a:pt x="9671" y="0"/>
                    <a:pt x="0" y="3457"/>
                    <a:pt x="0" y="7722"/>
                  </a:cubicBezTo>
                  <a:lnTo>
                    <a:pt x="0" y="12261"/>
                  </a:lnTo>
                  <a:cubicBezTo>
                    <a:pt x="-1" y="15020"/>
                    <a:pt x="4115" y="17569"/>
                    <a:pt x="10797" y="18949"/>
                  </a:cubicBezTo>
                  <a:lnTo>
                    <a:pt x="10799" y="21600"/>
                  </a:lnTo>
                  <a:lnTo>
                    <a:pt x="21599" y="17714"/>
                  </a:lnTo>
                  <a:lnTo>
                    <a:pt x="10799" y="11755"/>
                  </a:lnTo>
                  <a:lnTo>
                    <a:pt x="10797" y="14409"/>
                  </a:lnTo>
                  <a:cubicBezTo>
                    <a:pt x="6073" y="13434"/>
                    <a:pt x="2557" y="11856"/>
                    <a:pt x="953" y="9992"/>
                  </a:cubicBezTo>
                  <a:lnTo>
                    <a:pt x="954" y="9991"/>
                  </a:lnTo>
                  <a:cubicBezTo>
                    <a:pt x="3742" y="6751"/>
                    <a:pt x="12116" y="4540"/>
                    <a:pt x="21599" y="4540"/>
                  </a:cubicBezTo>
                  <a:close/>
                </a:path>
              </a:pathLst>
            </a:custGeom>
            <a:solidFill>
              <a:srgbClr val="00FF00"/>
            </a:solid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561" name="Shape 561"/>
            <p:cNvSpPr/>
            <p:nvPr/>
          </p:nvSpPr>
          <p:spPr>
            <a:xfrm flipH="1">
              <a:off x="0" y="0"/>
              <a:ext cx="835026" cy="7964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474"/>
                    <a:pt x="0" y="16694"/>
                  </a:cubicBezTo>
                  <a:cubicBezTo>
                    <a:pt x="0" y="18357"/>
                    <a:pt x="322" y="20010"/>
                    <a:pt x="954" y="21600"/>
                  </a:cubicBezTo>
                  <a:lnTo>
                    <a:pt x="955" y="21600"/>
                  </a:lnTo>
                  <a:cubicBezTo>
                    <a:pt x="3743" y="14595"/>
                    <a:pt x="12117" y="9814"/>
                    <a:pt x="21600" y="9814"/>
                  </a:cubicBezTo>
                  <a:close/>
                </a:path>
              </a:pathLst>
            </a:custGeom>
            <a:solidFill>
              <a:srgbClr val="00CC00"/>
            </a:solid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pic>
        <p:nvPicPr>
          <p:cNvPr id="563" name="image.png"/>
          <p:cNvPicPr/>
          <p:nvPr/>
        </p:nvPicPr>
        <p:blipFill>
          <a:blip r:embed="rId2">
            <a:extLst/>
          </a:blip>
          <a:stretch>
            <a:fillRect/>
          </a:stretch>
        </p:blipFill>
        <p:spPr>
          <a:xfrm>
            <a:off x="569789" y="1196975"/>
            <a:ext cx="3208338" cy="2895600"/>
          </a:xfrm>
          <a:prstGeom prst="rect">
            <a:avLst/>
          </a:prstGeom>
          <a:ln w="12700">
            <a:miter lim="400000"/>
          </a:ln>
        </p:spPr>
      </p:pic>
      <p:pic>
        <p:nvPicPr>
          <p:cNvPr id="564" name="image.png"/>
          <p:cNvPicPr/>
          <p:nvPr/>
        </p:nvPicPr>
        <p:blipFill>
          <a:blip r:embed="rId3">
            <a:extLst/>
          </a:blip>
          <a:stretch>
            <a:fillRect/>
          </a:stretch>
        </p:blipFill>
        <p:spPr>
          <a:xfrm>
            <a:off x="1233364" y="2352675"/>
            <a:ext cx="1208088" cy="1066800"/>
          </a:xfrm>
          <a:prstGeom prst="rect">
            <a:avLst/>
          </a:prstGeom>
          <a:ln w="12700">
            <a:miter lim="400000"/>
          </a:ln>
        </p:spPr>
      </p:pic>
      <p:sp>
        <p:nvSpPr>
          <p:cNvPr id="565" name="Shape 565"/>
          <p:cNvSpPr/>
          <p:nvPr/>
        </p:nvSpPr>
        <p:spPr>
          <a:xfrm rot="16200000" flipH="1">
            <a:off x="1925510" y="4289421"/>
            <a:ext cx="436563" cy="490546"/>
          </a:xfrm>
          <a:custGeom>
            <a:avLst/>
            <a:gdLst/>
            <a:ahLst/>
            <a:cxnLst>
              <a:cxn ang="0">
                <a:pos x="wd2" y="hd2"/>
              </a:cxn>
              <a:cxn ang="5400000">
                <a:pos x="wd2" y="hd2"/>
              </a:cxn>
              <a:cxn ang="10800000">
                <a:pos x="wd2" y="hd2"/>
              </a:cxn>
              <a:cxn ang="16200000">
                <a:pos x="wd2" y="hd2"/>
              </a:cxn>
            </a:cxnLst>
            <a:rect l="0" t="0" r="r" b="b"/>
            <a:pathLst>
              <a:path w="21600" h="21597" extrusionOk="0">
                <a:moveTo>
                  <a:pt x="11970" y="16152"/>
                </a:moveTo>
                <a:cubicBezTo>
                  <a:pt x="9166" y="12356"/>
                  <a:pt x="5313" y="10216"/>
                  <a:pt x="1291" y="10216"/>
                </a:cubicBezTo>
                <a:cubicBezTo>
                  <a:pt x="1007" y="10213"/>
                  <a:pt x="724" y="10224"/>
                  <a:pt x="443" y="10246"/>
                </a:cubicBezTo>
                <a:lnTo>
                  <a:pt x="0" y="47"/>
                </a:lnTo>
                <a:cubicBezTo>
                  <a:pt x="430" y="14"/>
                  <a:pt x="860" y="-3"/>
                  <a:pt x="1291" y="0"/>
                </a:cubicBezTo>
                <a:cubicBezTo>
                  <a:pt x="7410" y="0"/>
                  <a:pt x="13271" y="3255"/>
                  <a:pt x="17537" y="9029"/>
                </a:cubicBezTo>
                <a:lnTo>
                  <a:pt x="21600" y="3832"/>
                </a:lnTo>
                <a:lnTo>
                  <a:pt x="21411" y="21597"/>
                </a:lnTo>
                <a:lnTo>
                  <a:pt x="7909" y="21349"/>
                </a:lnTo>
                <a:lnTo>
                  <a:pt x="11970" y="16152"/>
                </a:lnTo>
                <a:close/>
              </a:path>
            </a:pathLst>
          </a:custGeom>
          <a:solidFill>
            <a:srgbClr val="66FF33"/>
          </a:solidFill>
          <a:ln w="12700">
            <a:miter lim="400000"/>
          </a:ln>
          <a:effectLst>
            <a:outerShdw blurRad="63500" dist="38098" dir="2700000" rotWithShape="0">
              <a:srgbClr val="000000">
                <a:alpha val="75000"/>
              </a:srgbClr>
            </a:outerShdw>
          </a:effectLst>
        </p:spPr>
        <p:txBody>
          <a:bodyPr lIns="0" tIns="0" rIns="0" bIns="0"/>
          <a:lstStyle/>
          <a:p>
            <a:pPr lvl="0">
              <a:defRPr>
                <a:solidFill>
                  <a:srgbClr val="FFFF00"/>
                </a:solidFill>
                <a:latin typeface="Times New Roman"/>
                <a:ea typeface="Times New Roman"/>
                <a:cs typeface="Times New Roman"/>
                <a:sym typeface="Times New Roman"/>
              </a:defRPr>
            </a:pPr>
            <a:endParaRPr/>
          </a:p>
        </p:txBody>
      </p:sp>
      <p:grpSp>
        <p:nvGrpSpPr>
          <p:cNvPr id="568" name="Group 568"/>
          <p:cNvGrpSpPr/>
          <p:nvPr/>
        </p:nvGrpSpPr>
        <p:grpSpPr>
          <a:xfrm>
            <a:off x="776163" y="5256212"/>
            <a:ext cx="481014" cy="1163639"/>
            <a:chOff x="0" y="0"/>
            <a:chExt cx="481012" cy="1163637"/>
          </a:xfrm>
        </p:grpSpPr>
        <p:sp>
          <p:nvSpPr>
            <p:cNvPr id="566" name="Shape 566"/>
            <p:cNvSpPr/>
            <p:nvPr/>
          </p:nvSpPr>
          <p:spPr>
            <a:xfrm>
              <a:off x="-1" y="0"/>
              <a:ext cx="481014" cy="1163638"/>
            </a:xfrm>
            <a:custGeom>
              <a:avLst/>
              <a:gdLst/>
              <a:ahLst/>
              <a:cxnLst>
                <a:cxn ang="0">
                  <a:pos x="wd2" y="hd2"/>
                </a:cxn>
                <a:cxn ang="5400000">
                  <a:pos x="wd2" y="hd2"/>
                </a:cxn>
                <a:cxn ang="10800000">
                  <a:pos x="wd2" y="hd2"/>
                </a:cxn>
                <a:cxn ang="16200000">
                  <a:pos x="wd2" y="hd2"/>
                </a:cxn>
              </a:cxnLst>
              <a:rect l="0" t="0" r="r" b="b"/>
              <a:pathLst>
                <a:path w="21599" h="21600" extrusionOk="0">
                  <a:moveTo>
                    <a:pt x="21599" y="0"/>
                  </a:moveTo>
                  <a:cubicBezTo>
                    <a:pt x="9671" y="0"/>
                    <a:pt x="0" y="3457"/>
                    <a:pt x="0" y="7722"/>
                  </a:cubicBezTo>
                  <a:lnTo>
                    <a:pt x="0" y="12261"/>
                  </a:lnTo>
                  <a:cubicBezTo>
                    <a:pt x="-1" y="15020"/>
                    <a:pt x="4115" y="17569"/>
                    <a:pt x="10797" y="18949"/>
                  </a:cubicBezTo>
                  <a:lnTo>
                    <a:pt x="10799" y="21600"/>
                  </a:lnTo>
                  <a:lnTo>
                    <a:pt x="21599" y="17714"/>
                  </a:lnTo>
                  <a:lnTo>
                    <a:pt x="10799" y="11755"/>
                  </a:lnTo>
                  <a:lnTo>
                    <a:pt x="10797" y="14409"/>
                  </a:lnTo>
                  <a:cubicBezTo>
                    <a:pt x="6073" y="13434"/>
                    <a:pt x="2557" y="11856"/>
                    <a:pt x="953" y="9992"/>
                  </a:cubicBezTo>
                  <a:lnTo>
                    <a:pt x="954" y="9991"/>
                  </a:lnTo>
                  <a:cubicBezTo>
                    <a:pt x="3742" y="6751"/>
                    <a:pt x="12116" y="4540"/>
                    <a:pt x="21599" y="4540"/>
                  </a:cubicBezTo>
                  <a:close/>
                </a:path>
              </a:pathLst>
            </a:custGeom>
            <a:solidFill>
              <a:srgbClr val="00FF00"/>
            </a:solid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567" name="Shape 567"/>
            <p:cNvSpPr/>
            <p:nvPr/>
          </p:nvSpPr>
          <p:spPr>
            <a:xfrm>
              <a:off x="0" y="-1"/>
              <a:ext cx="481013" cy="5365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474"/>
                    <a:pt x="0" y="16694"/>
                  </a:cubicBezTo>
                  <a:cubicBezTo>
                    <a:pt x="0" y="18357"/>
                    <a:pt x="322" y="20010"/>
                    <a:pt x="954" y="21600"/>
                  </a:cubicBezTo>
                  <a:lnTo>
                    <a:pt x="955" y="21600"/>
                  </a:lnTo>
                  <a:cubicBezTo>
                    <a:pt x="3743" y="14595"/>
                    <a:pt x="12117" y="9814"/>
                    <a:pt x="21600" y="9814"/>
                  </a:cubicBezTo>
                  <a:close/>
                </a:path>
              </a:pathLst>
            </a:custGeom>
            <a:solidFill>
              <a:srgbClr val="00CC00"/>
            </a:solid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sp>
        <p:nvSpPr>
          <p:cNvPr id="569" name="Shape 569"/>
          <p:cNvSpPr/>
          <p:nvPr/>
        </p:nvSpPr>
        <p:spPr>
          <a:xfrm>
            <a:off x="1471092" y="152400"/>
            <a:ext cx="8065031" cy="523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dirty="0">
                <a:solidFill>
                  <a:srgbClr val="000066"/>
                </a:solidFill>
              </a:rPr>
              <a:t>Differenze anatomiche e funzionali vie aeree</a:t>
            </a:r>
          </a:p>
        </p:txBody>
      </p:sp>
      <p:sp>
        <p:nvSpPr>
          <p:cNvPr id="570" name="Shape 570"/>
          <p:cNvSpPr/>
          <p:nvPr/>
        </p:nvSpPr>
        <p:spPr>
          <a:xfrm>
            <a:off x="3949576" y="981075"/>
            <a:ext cx="5042345" cy="151506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solidFill>
                  <a:srgbClr val="000000"/>
                </a:solidFill>
              </a:defRPr>
            </a:pPr>
            <a:r>
              <a:rPr sz="2200">
                <a:solidFill>
                  <a:srgbClr val="000066"/>
                </a:solidFill>
                <a:latin typeface="Tahoma Negreta"/>
                <a:ea typeface="Tahoma Negreta"/>
                <a:cs typeface="Tahoma Negreta"/>
                <a:sym typeface="Tahoma Negreta"/>
              </a:rPr>
              <a:t>Vie Aeree di diametro più piccolo   </a:t>
            </a:r>
          </a:p>
          <a:p>
            <a:pPr lvl="0">
              <a:defRPr sz="1800">
                <a:solidFill>
                  <a:srgbClr val="000000"/>
                </a:solidFill>
              </a:defRPr>
            </a:pPr>
            <a:r>
              <a:rPr sz="2200">
                <a:solidFill>
                  <a:srgbClr val="000066"/>
                </a:solidFill>
                <a:latin typeface="Tahoma Negreta"/>
                <a:ea typeface="Tahoma Negreta"/>
                <a:cs typeface="Tahoma Negreta"/>
                <a:sym typeface="Tahoma Negreta"/>
              </a:rPr>
              <a:t> </a:t>
            </a:r>
            <a:r>
              <a:rPr sz="2200">
                <a:solidFill>
                  <a:srgbClr val="000066"/>
                </a:solidFill>
                <a:latin typeface="Wingdings"/>
                <a:ea typeface="Wingdings"/>
                <a:cs typeface="Wingdings"/>
                <a:sym typeface="Wingdings"/>
              </a:rPr>
              <a:t></a:t>
            </a:r>
            <a:r>
              <a:rPr sz="2200">
                <a:solidFill>
                  <a:srgbClr val="000066"/>
                </a:solidFill>
                <a:latin typeface="Tahoma Negreta"/>
                <a:ea typeface="Tahoma Negreta"/>
                <a:cs typeface="Tahoma Negreta"/>
                <a:sym typeface="Tahoma Negreta"/>
              </a:rPr>
              <a:t> resistenze al flusso</a:t>
            </a:r>
          </a:p>
          <a:p>
            <a:pPr lvl="0">
              <a:defRPr sz="1800">
                <a:solidFill>
                  <a:srgbClr val="000000"/>
                </a:solidFill>
              </a:defRPr>
            </a:pPr>
            <a:r>
              <a:rPr sz="2200">
                <a:solidFill>
                  <a:srgbClr val="000066"/>
                </a:solidFill>
                <a:latin typeface="Tahoma Negreta"/>
                <a:ea typeface="Tahoma Negreta"/>
                <a:cs typeface="Tahoma Negreta"/>
                <a:sym typeface="Tahoma Negreta"/>
              </a:rPr>
              <a:t>               </a:t>
            </a:r>
            <a:r>
              <a:rPr sz="2400">
                <a:solidFill>
                  <a:srgbClr val="000066"/>
                </a:solidFill>
                <a:latin typeface="Tahoma Negreta"/>
                <a:ea typeface="Tahoma Negreta"/>
                <a:cs typeface="Tahoma Negreta"/>
                <a:sym typeface="Tahoma Negreta"/>
              </a:rPr>
              <a:t>R = 1/r </a:t>
            </a:r>
            <a:r>
              <a:rPr sz="2400" baseline="30000">
                <a:solidFill>
                  <a:srgbClr val="000066"/>
                </a:solidFill>
                <a:latin typeface="Tahoma Negreta"/>
                <a:ea typeface="Tahoma Negreta"/>
                <a:cs typeface="Tahoma Negreta"/>
                <a:sym typeface="Tahoma Negreta"/>
              </a:rPr>
              <a:t>4</a:t>
            </a:r>
          </a:p>
        </p:txBody>
      </p:sp>
      <p:sp>
        <p:nvSpPr>
          <p:cNvPr id="571" name="Shape 571"/>
          <p:cNvSpPr/>
          <p:nvPr/>
        </p:nvSpPr>
        <p:spPr>
          <a:xfrm>
            <a:off x="4648076" y="2209800"/>
            <a:ext cx="3805645" cy="112136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solidFill>
                  <a:srgbClr val="000000"/>
                </a:solidFill>
              </a:defRPr>
            </a:pPr>
            <a:r>
              <a:rPr sz="2200">
                <a:solidFill>
                  <a:srgbClr val="000066"/>
                </a:solidFill>
                <a:latin typeface="Tahoma Negreta"/>
                <a:ea typeface="Tahoma Negreta"/>
                <a:cs typeface="Tahoma Negreta"/>
                <a:sym typeface="Tahoma Negreta"/>
              </a:rPr>
              <a:t>FLOGOSI,  EDEMA  =</a:t>
            </a:r>
          </a:p>
          <a:p>
            <a:pPr lvl="0">
              <a:defRPr sz="1800">
                <a:solidFill>
                  <a:srgbClr val="000000"/>
                </a:solidFill>
              </a:defRPr>
            </a:pPr>
            <a:r>
              <a:rPr sz="2200">
                <a:solidFill>
                  <a:srgbClr val="000066"/>
                </a:solidFill>
                <a:latin typeface="Tahoma Negreta"/>
                <a:ea typeface="Tahoma Negreta"/>
                <a:cs typeface="Tahoma Negreta"/>
                <a:sym typeface="Tahoma Negreta"/>
              </a:rPr>
              <a:t> </a:t>
            </a:r>
            <a:r>
              <a:rPr sz="2200">
                <a:solidFill>
                  <a:srgbClr val="000066"/>
                </a:solidFill>
                <a:latin typeface="Wingdings"/>
                <a:ea typeface="Wingdings"/>
                <a:cs typeface="Wingdings"/>
                <a:sym typeface="Wingdings"/>
              </a:rPr>
              <a:t></a:t>
            </a:r>
            <a:r>
              <a:rPr sz="2200">
                <a:solidFill>
                  <a:srgbClr val="000066"/>
                </a:solidFill>
                <a:latin typeface="Tahoma Negreta"/>
                <a:ea typeface="Tahoma Negreta"/>
                <a:cs typeface="Tahoma Negreta"/>
                <a:sym typeface="Tahoma Negreta"/>
              </a:rPr>
              <a:t> </a:t>
            </a:r>
            <a:r>
              <a:rPr sz="2200">
                <a:solidFill>
                  <a:srgbClr val="000066"/>
                </a:solidFill>
                <a:latin typeface="Wingdings"/>
                <a:ea typeface="Wingdings"/>
                <a:cs typeface="Wingdings"/>
                <a:sym typeface="Wingdings"/>
              </a:rPr>
              <a:t></a:t>
            </a:r>
            <a:r>
              <a:rPr sz="2200">
                <a:solidFill>
                  <a:srgbClr val="000066"/>
                </a:solidFill>
                <a:latin typeface="Tahoma Negreta"/>
                <a:ea typeface="Tahoma Negreta"/>
                <a:cs typeface="Tahoma Negreta"/>
                <a:sym typeface="Tahoma Negreta"/>
              </a:rPr>
              <a:t> resistenze vie aeree </a:t>
            </a:r>
          </a:p>
        </p:txBody>
      </p:sp>
      <p:sp>
        <p:nvSpPr>
          <p:cNvPr id="572" name="Shape 572"/>
          <p:cNvSpPr/>
          <p:nvPr/>
        </p:nvSpPr>
        <p:spPr>
          <a:xfrm>
            <a:off x="318964" y="4005262"/>
            <a:ext cx="3902978"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dirty="0">
                <a:solidFill>
                  <a:srgbClr val="000066"/>
                </a:solidFill>
              </a:rPr>
              <a:t>Lattante e bambino &lt; 10 anni</a:t>
            </a:r>
          </a:p>
        </p:txBody>
      </p:sp>
      <p:sp>
        <p:nvSpPr>
          <p:cNvPr id="573" name="Shape 573"/>
          <p:cNvSpPr/>
          <p:nvPr/>
        </p:nvSpPr>
        <p:spPr>
          <a:xfrm>
            <a:off x="1309564" y="4927600"/>
            <a:ext cx="4021061" cy="112136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solidFill>
                  <a:srgbClr val="000000"/>
                </a:solidFill>
              </a:defRPr>
            </a:pPr>
            <a:r>
              <a:rPr sz="2200">
                <a:solidFill>
                  <a:srgbClr val="000066"/>
                </a:solidFill>
                <a:latin typeface="Tahoma Negreta"/>
                <a:ea typeface="Tahoma Negreta"/>
                <a:cs typeface="Tahoma Negreta"/>
                <a:sym typeface="Tahoma Negreta"/>
              </a:rPr>
              <a:t>Coste e sterno cartilaginei  </a:t>
            </a:r>
          </a:p>
          <a:p>
            <a:pPr lvl="0">
              <a:defRPr sz="1800">
                <a:solidFill>
                  <a:srgbClr val="000000"/>
                </a:solidFill>
              </a:defRPr>
            </a:pPr>
            <a:r>
              <a:rPr sz="2200">
                <a:solidFill>
                  <a:srgbClr val="000066"/>
                </a:solidFill>
                <a:latin typeface="Tahoma Negreta"/>
                <a:ea typeface="Tahoma Negreta"/>
                <a:cs typeface="Tahoma Negreta"/>
                <a:sym typeface="Tahoma Negreta"/>
              </a:rPr>
              <a:t> (</a:t>
            </a:r>
            <a:r>
              <a:rPr sz="2200">
                <a:solidFill>
                  <a:srgbClr val="000066"/>
                </a:solidFill>
                <a:latin typeface="Wingdings"/>
                <a:ea typeface="Wingdings"/>
                <a:cs typeface="Wingdings"/>
                <a:sym typeface="Wingdings"/>
              </a:rPr>
              <a:t></a:t>
            </a:r>
            <a:r>
              <a:rPr sz="2200">
                <a:solidFill>
                  <a:srgbClr val="000066"/>
                </a:solidFill>
                <a:latin typeface="Tahoma Negreta"/>
                <a:ea typeface="Tahoma Negreta"/>
                <a:cs typeface="Tahoma Negreta"/>
                <a:sym typeface="Tahoma Negreta"/>
              </a:rPr>
              <a:t> compliance toracica</a:t>
            </a:r>
            <a:r>
              <a:rPr sz="2200">
                <a:solidFill>
                  <a:srgbClr val="000066"/>
                </a:solidFill>
                <a:effectLst>
                  <a:outerShdw blurRad="12700" dist="25400" dir="2700000" rotWithShape="0">
                    <a:srgbClr val="000000"/>
                  </a:outerShdw>
                </a:effectLst>
                <a:latin typeface="Tahoma"/>
                <a:ea typeface="Tahoma"/>
                <a:cs typeface="Tahoma"/>
                <a:sym typeface="Tahoma"/>
              </a:rPr>
              <a:t>)</a:t>
            </a:r>
          </a:p>
        </p:txBody>
      </p:sp>
      <p:sp>
        <p:nvSpPr>
          <p:cNvPr id="574" name="Shape 574"/>
          <p:cNvSpPr/>
          <p:nvPr/>
        </p:nvSpPr>
        <p:spPr>
          <a:xfrm>
            <a:off x="1842964" y="5842000"/>
            <a:ext cx="3090501" cy="77846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solidFill>
                  <a:srgbClr val="000000"/>
                </a:solidFill>
              </a:defRPr>
            </a:pPr>
            <a:r>
              <a:rPr sz="2200">
                <a:solidFill>
                  <a:srgbClr val="000066"/>
                </a:solidFill>
                <a:latin typeface="Tahoma Negreta"/>
                <a:ea typeface="Tahoma Negreta"/>
                <a:cs typeface="Tahoma Negreta"/>
                <a:sym typeface="Tahoma Negreta"/>
              </a:rPr>
              <a:t>Retrazioni toraciche </a:t>
            </a:r>
          </a:p>
          <a:p>
            <a:pPr lvl="0">
              <a:defRPr sz="1800">
                <a:solidFill>
                  <a:srgbClr val="000000"/>
                </a:solidFill>
              </a:defRPr>
            </a:pPr>
            <a:r>
              <a:rPr sz="2200">
                <a:solidFill>
                  <a:srgbClr val="000066"/>
                </a:solidFill>
                <a:latin typeface="Wingdings"/>
                <a:ea typeface="Wingdings"/>
                <a:cs typeface="Wingdings"/>
                <a:sym typeface="Wingdings"/>
              </a:rPr>
              <a:t></a:t>
            </a:r>
            <a:r>
              <a:rPr sz="2200">
                <a:solidFill>
                  <a:srgbClr val="000066"/>
                </a:solidFill>
                <a:latin typeface="Tahoma Negreta"/>
                <a:ea typeface="Tahoma Negreta"/>
                <a:cs typeface="Tahoma Negreta"/>
                <a:sym typeface="Tahoma Negreta"/>
              </a:rPr>
              <a:t> capacità vitale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 name="image.png"/>
          <p:cNvPicPr/>
          <p:nvPr/>
        </p:nvPicPr>
        <p:blipFill>
          <a:blip r:embed="rId2">
            <a:extLst/>
          </a:blip>
          <a:stretch>
            <a:fillRect/>
          </a:stretch>
        </p:blipFill>
        <p:spPr>
          <a:xfrm>
            <a:off x="228600" y="1219200"/>
            <a:ext cx="3048000" cy="2895600"/>
          </a:xfrm>
          <a:prstGeom prst="rect">
            <a:avLst/>
          </a:prstGeom>
          <a:ln w="12700">
            <a:miter lim="400000"/>
          </a:ln>
        </p:spPr>
      </p:pic>
      <p:sp>
        <p:nvSpPr>
          <p:cNvPr id="577" name="Shape 577"/>
          <p:cNvSpPr/>
          <p:nvPr/>
        </p:nvSpPr>
        <p:spPr>
          <a:xfrm rot="10800000" flipH="1">
            <a:off x="2357437" y="2312987"/>
            <a:ext cx="536576" cy="504823"/>
          </a:xfrm>
          <a:custGeom>
            <a:avLst/>
            <a:gdLst/>
            <a:ahLst/>
            <a:cxnLst>
              <a:cxn ang="0">
                <a:pos x="wd2" y="hd2"/>
              </a:cxn>
              <a:cxn ang="5400000">
                <a:pos x="wd2" y="hd2"/>
              </a:cxn>
              <a:cxn ang="10800000">
                <a:pos x="wd2" y="hd2"/>
              </a:cxn>
              <a:cxn ang="16200000">
                <a:pos x="wd2" y="hd2"/>
              </a:cxn>
            </a:cxnLst>
            <a:rect l="0" t="0" r="r" b="b"/>
            <a:pathLst>
              <a:path w="21600" h="21599" extrusionOk="0">
                <a:moveTo>
                  <a:pt x="7986" y="14806"/>
                </a:moveTo>
                <a:cubicBezTo>
                  <a:pt x="6690" y="11762"/>
                  <a:pt x="3626" y="9778"/>
                  <a:pt x="226" y="9778"/>
                </a:cubicBezTo>
                <a:cubicBezTo>
                  <a:pt x="192" y="9776"/>
                  <a:pt x="158" y="9778"/>
                  <a:pt x="123" y="9778"/>
                </a:cubicBezTo>
                <a:lnTo>
                  <a:pt x="0" y="1"/>
                </a:lnTo>
                <a:cubicBezTo>
                  <a:pt x="75" y="1"/>
                  <a:pt x="151" y="-1"/>
                  <a:pt x="226" y="1"/>
                </a:cubicBezTo>
                <a:cubicBezTo>
                  <a:pt x="7717" y="1"/>
                  <a:pt x="14469" y="4374"/>
                  <a:pt x="17325" y="11077"/>
                </a:cubicBezTo>
                <a:lnTo>
                  <a:pt x="21600" y="9372"/>
                </a:lnTo>
                <a:lnTo>
                  <a:pt x="16346" y="21599"/>
                </a:lnTo>
                <a:lnTo>
                  <a:pt x="3711" y="16511"/>
                </a:lnTo>
                <a:lnTo>
                  <a:pt x="7986" y="14806"/>
                </a:lnTo>
                <a:close/>
              </a:path>
            </a:pathLst>
          </a:custGeom>
          <a:solidFill>
            <a:srgbClr val="00FF00"/>
          </a:solidFill>
          <a:ln w="12700">
            <a:miter lim="400000"/>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grpSp>
        <p:nvGrpSpPr>
          <p:cNvPr id="583" name="Group 583"/>
          <p:cNvGrpSpPr/>
          <p:nvPr/>
        </p:nvGrpSpPr>
        <p:grpSpPr>
          <a:xfrm>
            <a:off x="3570287" y="3657600"/>
            <a:ext cx="5597526" cy="2971800"/>
            <a:chOff x="0" y="0"/>
            <a:chExt cx="5597525" cy="2971799"/>
          </a:xfrm>
        </p:grpSpPr>
        <p:sp>
          <p:nvSpPr>
            <p:cNvPr id="578" name="Shape 578"/>
            <p:cNvSpPr/>
            <p:nvPr/>
          </p:nvSpPr>
          <p:spPr>
            <a:xfrm>
              <a:off x="695325" y="533400"/>
              <a:ext cx="4648200" cy="2438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C00"/>
            </a:solidFill>
            <a:ln w="12700" cap="flat">
              <a:noFill/>
              <a:miter lim="400000"/>
            </a:ln>
            <a:effectLst>
              <a:outerShdw blurRad="63500" dist="38098" dir="2700000" rotWithShape="0">
                <a:srgbClr val="080808">
                  <a:alpha val="75000"/>
                </a:srgbClr>
              </a:outerShdw>
            </a:effectLst>
          </p:spPr>
          <p:txBody>
            <a:bodyPr wrap="square" lIns="0" tIns="0" rIns="0" bIns="0" numCol="1" anchor="t">
              <a:noAutofit/>
            </a:bodyPr>
            <a:lstStyle/>
            <a:p>
              <a:pPr lvl="0">
                <a:defRPr sz="1800">
                  <a:solidFill>
                    <a:srgbClr val="FFFF00"/>
                  </a:solidFill>
                </a:defRPr>
              </a:pPr>
              <a:endParaRPr/>
            </a:p>
          </p:txBody>
        </p:sp>
        <p:sp>
          <p:nvSpPr>
            <p:cNvPr id="579" name="Shape 579"/>
            <p:cNvSpPr/>
            <p:nvPr/>
          </p:nvSpPr>
          <p:spPr>
            <a:xfrm>
              <a:off x="619125" y="838200"/>
              <a:ext cx="4978400" cy="737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defRPr sz="1800">
                  <a:solidFill>
                    <a:srgbClr val="000000"/>
                  </a:solidFill>
                </a:defRPr>
              </a:pPr>
              <a:r>
                <a:rPr sz="2400">
                  <a:solidFill>
                    <a:srgbClr val="000066"/>
                  </a:solidFill>
                  <a:latin typeface="Wingdings"/>
                  <a:ea typeface="Wingdings"/>
                  <a:cs typeface="Wingdings"/>
                  <a:sym typeface="Wingdings"/>
                </a:rPr>
                <a:t></a:t>
              </a:r>
              <a:r>
                <a:rPr sz="2400">
                  <a:solidFill>
                    <a:srgbClr val="000066"/>
                  </a:solidFill>
                  <a:latin typeface="Tahoma Negreta"/>
                  <a:ea typeface="Tahoma Negreta"/>
                  <a:cs typeface="Tahoma Negreta"/>
                  <a:sym typeface="Tahoma Negreta"/>
                </a:rPr>
                <a:t> capacità vitale e </a:t>
              </a:r>
            </a:p>
            <a:p>
              <a:pPr lvl="0" indent="39687" algn="ctr">
                <a:defRPr sz="1800">
                  <a:solidFill>
                    <a:srgbClr val="000000"/>
                  </a:solidFill>
                </a:defRPr>
              </a:pPr>
              <a:r>
                <a:rPr sz="2400">
                  <a:solidFill>
                    <a:srgbClr val="000066"/>
                  </a:solidFill>
                  <a:latin typeface="Tahoma Negreta"/>
                  <a:ea typeface="Tahoma Negreta"/>
                  <a:cs typeface="Tahoma Negreta"/>
                  <a:sym typeface="Tahoma Negreta"/>
                </a:rPr>
                <a:t>“riserva respiratoria”</a:t>
              </a:r>
            </a:p>
          </p:txBody>
        </p:sp>
        <p:sp>
          <p:nvSpPr>
            <p:cNvPr id="580" name="Shape 580"/>
            <p:cNvSpPr/>
            <p:nvPr/>
          </p:nvSpPr>
          <p:spPr>
            <a:xfrm>
              <a:off x="1533525" y="1600200"/>
              <a:ext cx="3302000" cy="1106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defRPr sz="1800">
                  <a:solidFill>
                    <a:srgbClr val="000000"/>
                  </a:solidFill>
                </a:defRPr>
              </a:pPr>
              <a:r>
                <a:rPr sz="2400">
                  <a:solidFill>
                    <a:srgbClr val="000066"/>
                  </a:solidFill>
                  <a:latin typeface="Wingdings"/>
                  <a:ea typeface="Wingdings"/>
                  <a:cs typeface="Wingdings"/>
                  <a:sym typeface="Wingdings"/>
                </a:rPr>
                <a:t></a:t>
              </a:r>
              <a:r>
                <a:rPr sz="2400">
                  <a:solidFill>
                    <a:srgbClr val="000066"/>
                  </a:solidFill>
                  <a:latin typeface="Tahoma Negreta"/>
                  <a:ea typeface="Tahoma Negreta"/>
                  <a:cs typeface="Tahoma Negreta"/>
                  <a:sym typeface="Tahoma Negreta"/>
                </a:rPr>
                <a:t> rischio di AFFATICAMENTO RESPIRATORIO</a:t>
              </a:r>
            </a:p>
          </p:txBody>
        </p:sp>
        <p:sp>
          <p:nvSpPr>
            <p:cNvPr id="581" name="Shape 581"/>
            <p:cNvSpPr/>
            <p:nvPr/>
          </p:nvSpPr>
          <p:spPr>
            <a:xfrm>
              <a:off x="2447925" y="0"/>
              <a:ext cx="762001" cy="3810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CC99"/>
            </a:solid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582" name="Shape 582"/>
            <p:cNvSpPr/>
            <p:nvPr/>
          </p:nvSpPr>
          <p:spPr>
            <a:xfrm rot="10800000" flipH="1">
              <a:off x="0" y="1749425"/>
              <a:ext cx="612775" cy="384176"/>
            </a:xfrm>
            <a:custGeom>
              <a:avLst/>
              <a:gdLst/>
              <a:ahLst/>
              <a:cxnLst>
                <a:cxn ang="0">
                  <a:pos x="wd2" y="hd2"/>
                </a:cxn>
                <a:cxn ang="5400000">
                  <a:pos x="wd2" y="hd2"/>
                </a:cxn>
                <a:cxn ang="10800000">
                  <a:pos x="wd2" y="hd2"/>
                </a:cxn>
                <a:cxn ang="16200000">
                  <a:pos x="wd2" y="hd2"/>
                </a:cxn>
              </a:cxnLst>
              <a:rect l="0" t="0" r="r" b="b"/>
              <a:pathLst>
                <a:path w="21600" h="21598" extrusionOk="0">
                  <a:moveTo>
                    <a:pt x="9294" y="16630"/>
                  </a:moveTo>
                  <a:cubicBezTo>
                    <a:pt x="7533" y="14889"/>
                    <a:pt x="5324" y="13938"/>
                    <a:pt x="3045" y="13938"/>
                  </a:cubicBezTo>
                  <a:cubicBezTo>
                    <a:pt x="2577" y="13935"/>
                    <a:pt x="2110" y="13976"/>
                    <a:pt x="1648" y="14057"/>
                  </a:cubicBezTo>
                  <a:lnTo>
                    <a:pt x="0" y="260"/>
                  </a:lnTo>
                  <a:cubicBezTo>
                    <a:pt x="1008" y="86"/>
                    <a:pt x="2025" y="-2"/>
                    <a:pt x="3045" y="0"/>
                  </a:cubicBezTo>
                  <a:cubicBezTo>
                    <a:pt x="8016" y="0"/>
                    <a:pt x="12832" y="2075"/>
                    <a:pt x="16671" y="5870"/>
                  </a:cubicBezTo>
                  <a:lnTo>
                    <a:pt x="20077" y="899"/>
                  </a:lnTo>
                  <a:lnTo>
                    <a:pt x="21600" y="19769"/>
                  </a:lnTo>
                  <a:lnTo>
                    <a:pt x="5888" y="21598"/>
                  </a:lnTo>
                  <a:lnTo>
                    <a:pt x="9294" y="16630"/>
                  </a:lnTo>
                  <a:close/>
                </a:path>
              </a:pathLst>
            </a:custGeom>
            <a:solidFill>
              <a:srgbClr val="00CC99"/>
            </a:solid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pic>
        <p:nvPicPr>
          <p:cNvPr id="584" name="image.png"/>
          <p:cNvPicPr/>
          <p:nvPr/>
        </p:nvPicPr>
        <p:blipFill>
          <a:blip r:embed="rId3">
            <a:extLst/>
          </a:blip>
          <a:stretch>
            <a:fillRect/>
          </a:stretch>
        </p:blipFill>
        <p:spPr>
          <a:xfrm>
            <a:off x="914400" y="2357437"/>
            <a:ext cx="1144588" cy="1062038"/>
          </a:xfrm>
          <a:prstGeom prst="rect">
            <a:avLst/>
          </a:prstGeom>
          <a:ln w="12700">
            <a:miter lim="400000"/>
          </a:ln>
        </p:spPr>
      </p:pic>
      <p:sp>
        <p:nvSpPr>
          <p:cNvPr id="585" name="Shape 585"/>
          <p:cNvSpPr/>
          <p:nvPr/>
        </p:nvSpPr>
        <p:spPr>
          <a:xfrm>
            <a:off x="0" y="4076700"/>
            <a:ext cx="3902978"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a:solidFill>
                  <a:srgbClr val="000066"/>
                </a:solidFill>
              </a:rPr>
              <a:t>Lattante e bambino &lt; 10 anni</a:t>
            </a:r>
          </a:p>
        </p:txBody>
      </p:sp>
      <p:sp>
        <p:nvSpPr>
          <p:cNvPr id="586" name="Shape 586"/>
          <p:cNvSpPr/>
          <p:nvPr/>
        </p:nvSpPr>
        <p:spPr>
          <a:xfrm>
            <a:off x="822325" y="128587"/>
            <a:ext cx="8633666"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000066"/>
                </a:solidFill>
                <a:latin typeface="Tahoma Negreta"/>
                <a:ea typeface="Tahoma Negreta"/>
                <a:cs typeface="Tahoma Negreta"/>
                <a:sym typeface="Tahoma Negreta"/>
              </a:defRPr>
            </a:lvl1pPr>
          </a:lstStyle>
          <a:p>
            <a:pPr lvl="0">
              <a:defRPr sz="1800">
                <a:solidFill>
                  <a:srgbClr val="000000"/>
                </a:solidFill>
              </a:defRPr>
            </a:pPr>
            <a:r>
              <a:rPr sz="3000">
                <a:solidFill>
                  <a:srgbClr val="000066"/>
                </a:solidFill>
              </a:rPr>
              <a:t>Differenze anatomiche e funzionali vie aeree</a:t>
            </a:r>
          </a:p>
        </p:txBody>
      </p:sp>
      <p:sp>
        <p:nvSpPr>
          <p:cNvPr id="587" name="Shape 587"/>
          <p:cNvSpPr/>
          <p:nvPr/>
        </p:nvSpPr>
        <p:spPr>
          <a:xfrm>
            <a:off x="3011487" y="1073150"/>
            <a:ext cx="5194807" cy="4597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solidFill>
                  <a:srgbClr val="0F0A7F"/>
                </a:solidFill>
                <a:latin typeface="Tahoma Negreta"/>
                <a:ea typeface="Tahoma Negreta"/>
                <a:cs typeface="Tahoma Negreta"/>
                <a:sym typeface="Tahoma Negreta"/>
              </a:defRPr>
            </a:lvl1pPr>
          </a:lstStyle>
          <a:p>
            <a:pPr lvl="0">
              <a:defRPr sz="1800">
                <a:solidFill>
                  <a:srgbClr val="000000"/>
                </a:solidFill>
              </a:defRPr>
            </a:pPr>
            <a:r>
              <a:rPr sz="2400">
                <a:solidFill>
                  <a:srgbClr val="0F0A7F"/>
                </a:solidFill>
              </a:rPr>
              <a:t>inserzione orizzontale delle coste</a:t>
            </a:r>
          </a:p>
        </p:txBody>
      </p:sp>
      <p:sp>
        <p:nvSpPr>
          <p:cNvPr id="588" name="Shape 588"/>
          <p:cNvSpPr/>
          <p:nvPr/>
        </p:nvSpPr>
        <p:spPr>
          <a:xfrm>
            <a:off x="3244850" y="1758950"/>
            <a:ext cx="5499011" cy="4597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solidFill>
                  <a:srgbClr val="0A1086"/>
                </a:solidFill>
                <a:latin typeface="Tahoma Negreta"/>
                <a:ea typeface="Tahoma Negreta"/>
                <a:cs typeface="Tahoma Negreta"/>
                <a:sym typeface="Tahoma Negreta"/>
              </a:defRPr>
            </a:lvl1pPr>
          </a:lstStyle>
          <a:p>
            <a:pPr lvl="0">
              <a:defRPr sz="1800">
                <a:solidFill>
                  <a:srgbClr val="000000"/>
                </a:solidFill>
              </a:defRPr>
            </a:pPr>
            <a:r>
              <a:rPr sz="2400">
                <a:solidFill>
                  <a:srgbClr val="0A1086"/>
                </a:solidFill>
              </a:rPr>
              <a:t>muscoli intercostali poco sviluppati</a:t>
            </a:r>
          </a:p>
        </p:txBody>
      </p:sp>
      <p:sp>
        <p:nvSpPr>
          <p:cNvPr id="589" name="Shape 589"/>
          <p:cNvSpPr/>
          <p:nvPr/>
        </p:nvSpPr>
        <p:spPr>
          <a:xfrm>
            <a:off x="3733800" y="2414587"/>
            <a:ext cx="5382479" cy="828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solidFill>
                  <a:srgbClr val="000000"/>
                </a:solidFill>
              </a:defRPr>
            </a:pPr>
            <a:r>
              <a:rPr sz="2400">
                <a:solidFill>
                  <a:srgbClr val="0D0B75"/>
                </a:solidFill>
                <a:latin typeface="Tahoma Negreta"/>
                <a:ea typeface="Tahoma Negreta"/>
                <a:cs typeface="Tahoma Negreta"/>
                <a:sym typeface="Tahoma Negreta"/>
              </a:rPr>
              <a:t>minore curvatura diaframma  </a:t>
            </a:r>
          </a:p>
          <a:p>
            <a:pPr lvl="0">
              <a:defRPr sz="1800">
                <a:solidFill>
                  <a:srgbClr val="000000"/>
                </a:solidFill>
              </a:defRPr>
            </a:pPr>
            <a:r>
              <a:rPr sz="2400">
                <a:solidFill>
                  <a:srgbClr val="0D0B75"/>
                </a:solidFill>
                <a:latin typeface="Tahoma Negreta"/>
                <a:ea typeface="Tahoma Negreta"/>
                <a:cs typeface="Tahoma Negreta"/>
                <a:sym typeface="Tahoma Negreta"/>
              </a:rPr>
              <a:t>e scarsa resistenza fibre muscolari</a:t>
            </a:r>
          </a:p>
        </p:txBody>
      </p:sp>
      <p:sp>
        <p:nvSpPr>
          <p:cNvPr id="590" name="Shape 590"/>
          <p:cNvSpPr/>
          <p:nvPr/>
        </p:nvSpPr>
        <p:spPr>
          <a:xfrm>
            <a:off x="1123" y="5486400"/>
            <a:ext cx="4206216" cy="100695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solidFill>
                  <a:srgbClr val="000000"/>
                </a:solidFill>
              </a:defRPr>
            </a:pPr>
            <a:r>
              <a:rPr sz="2000">
                <a:solidFill>
                  <a:srgbClr val="000066"/>
                </a:solidFill>
                <a:latin typeface="Tahoma Negreta"/>
                <a:ea typeface="Tahoma Negreta"/>
                <a:cs typeface="Tahoma Negreta"/>
                <a:sym typeface="Tahoma Negreta"/>
              </a:rPr>
              <a:t>Meno alveoli = </a:t>
            </a:r>
          </a:p>
          <a:p>
            <a:pPr lvl="0" algn="ctr">
              <a:defRPr sz="1800">
                <a:solidFill>
                  <a:srgbClr val="000000"/>
                </a:solidFill>
              </a:defRPr>
            </a:pPr>
            <a:r>
              <a:rPr sz="2000">
                <a:solidFill>
                  <a:srgbClr val="000066"/>
                </a:solidFill>
                <a:latin typeface="Wingdings"/>
                <a:ea typeface="Wingdings"/>
                <a:cs typeface="Wingdings"/>
                <a:sym typeface="Wingdings"/>
              </a:rPr>
              <a:t></a:t>
            </a:r>
            <a:r>
              <a:rPr sz="2000">
                <a:solidFill>
                  <a:srgbClr val="000066"/>
                </a:solidFill>
                <a:latin typeface="Tahoma Negreta"/>
                <a:ea typeface="Tahoma Negreta"/>
                <a:cs typeface="Tahoma Negreta"/>
                <a:sym typeface="Tahoma Negreta"/>
              </a:rPr>
              <a:t> superficie per scambi gassosi</a:t>
            </a:r>
          </a:p>
        </p:txBody>
      </p:sp>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p:nvPr/>
        </p:nvSpPr>
        <p:spPr>
          <a:xfrm>
            <a:off x="1752600" y="2307748"/>
            <a:ext cx="1600200" cy="4597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spcBef>
                <a:spcPts val="7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dirty="0">
                <a:solidFill>
                  <a:srgbClr val="000066"/>
                </a:solidFill>
              </a:rPr>
              <a:t>ETA’</a:t>
            </a:r>
          </a:p>
        </p:txBody>
      </p:sp>
      <p:sp>
        <p:nvSpPr>
          <p:cNvPr id="605" name="Shape 605"/>
          <p:cNvSpPr/>
          <p:nvPr/>
        </p:nvSpPr>
        <p:spPr>
          <a:xfrm>
            <a:off x="3352800" y="2286000"/>
            <a:ext cx="2030413" cy="459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7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&gt;30 giorni</a:t>
            </a:r>
          </a:p>
        </p:txBody>
      </p:sp>
      <p:sp>
        <p:nvSpPr>
          <p:cNvPr id="606" name="Shape 606"/>
          <p:cNvSpPr/>
          <p:nvPr/>
        </p:nvSpPr>
        <p:spPr>
          <a:xfrm>
            <a:off x="5383212" y="2286000"/>
            <a:ext cx="1676401" cy="459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7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5 anni</a:t>
            </a:r>
          </a:p>
        </p:txBody>
      </p:sp>
      <p:sp>
        <p:nvSpPr>
          <p:cNvPr id="607" name="Shape 607"/>
          <p:cNvSpPr/>
          <p:nvPr/>
        </p:nvSpPr>
        <p:spPr>
          <a:xfrm>
            <a:off x="7059612" y="2307748"/>
            <a:ext cx="1676401" cy="4597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spcBef>
                <a:spcPts val="7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14 anni</a:t>
            </a:r>
          </a:p>
        </p:txBody>
      </p:sp>
      <p:sp>
        <p:nvSpPr>
          <p:cNvPr id="608" name="Shape 608"/>
          <p:cNvSpPr/>
          <p:nvPr/>
        </p:nvSpPr>
        <p:spPr>
          <a:xfrm>
            <a:off x="1752600" y="2789237"/>
            <a:ext cx="1600200"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7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FR</a:t>
            </a:r>
          </a:p>
        </p:txBody>
      </p:sp>
      <p:sp>
        <p:nvSpPr>
          <p:cNvPr id="609" name="Shape 609"/>
          <p:cNvSpPr/>
          <p:nvPr/>
        </p:nvSpPr>
        <p:spPr>
          <a:xfrm>
            <a:off x="3352800" y="2789237"/>
            <a:ext cx="2030413"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7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30</a:t>
            </a:r>
          </a:p>
        </p:txBody>
      </p:sp>
      <p:sp>
        <p:nvSpPr>
          <p:cNvPr id="610" name="Shape 610"/>
          <p:cNvSpPr/>
          <p:nvPr/>
        </p:nvSpPr>
        <p:spPr>
          <a:xfrm>
            <a:off x="5383212" y="2789237"/>
            <a:ext cx="1676401"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7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20</a:t>
            </a:r>
          </a:p>
        </p:txBody>
      </p:sp>
      <p:sp>
        <p:nvSpPr>
          <p:cNvPr id="611" name="Shape 611"/>
          <p:cNvSpPr/>
          <p:nvPr/>
        </p:nvSpPr>
        <p:spPr>
          <a:xfrm>
            <a:off x="7059612" y="2797492"/>
            <a:ext cx="1676401" cy="4597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spcBef>
                <a:spcPts val="7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14</a:t>
            </a:r>
          </a:p>
        </p:txBody>
      </p:sp>
      <p:sp>
        <p:nvSpPr>
          <p:cNvPr id="612" name="Shape 612"/>
          <p:cNvSpPr/>
          <p:nvPr/>
        </p:nvSpPr>
        <p:spPr>
          <a:xfrm>
            <a:off x="5383212" y="3356992"/>
            <a:ext cx="1676401"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7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1800" dirty="0">
                <a:solidFill>
                  <a:srgbClr val="000066"/>
                </a:solidFill>
              </a:rPr>
              <a:t>X5</a:t>
            </a:r>
          </a:p>
        </p:txBody>
      </p:sp>
      <p:sp>
        <p:nvSpPr>
          <p:cNvPr id="613" name="Shape 613"/>
          <p:cNvSpPr/>
          <p:nvPr/>
        </p:nvSpPr>
        <p:spPr>
          <a:xfrm>
            <a:off x="7059612" y="3440033"/>
            <a:ext cx="1676401" cy="27699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spcBef>
                <a:spcPts val="7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1800" dirty="0">
                <a:solidFill>
                  <a:srgbClr val="000066"/>
                </a:solidFill>
              </a:rPr>
              <a:t>X5</a:t>
            </a:r>
          </a:p>
        </p:txBody>
      </p:sp>
      <p:sp>
        <p:nvSpPr>
          <p:cNvPr id="614" name="Shape 614"/>
          <p:cNvSpPr/>
          <p:nvPr/>
        </p:nvSpPr>
        <p:spPr>
          <a:xfrm>
            <a:off x="1752600" y="3741737"/>
            <a:ext cx="1600200"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7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FC</a:t>
            </a:r>
          </a:p>
        </p:txBody>
      </p:sp>
      <p:sp>
        <p:nvSpPr>
          <p:cNvPr id="615" name="Shape 615"/>
          <p:cNvSpPr/>
          <p:nvPr/>
        </p:nvSpPr>
        <p:spPr>
          <a:xfrm>
            <a:off x="3352800" y="3741737"/>
            <a:ext cx="2030413"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7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130</a:t>
            </a:r>
          </a:p>
        </p:txBody>
      </p:sp>
      <p:sp>
        <p:nvSpPr>
          <p:cNvPr id="616" name="Shape 616"/>
          <p:cNvSpPr/>
          <p:nvPr/>
        </p:nvSpPr>
        <p:spPr>
          <a:xfrm>
            <a:off x="5383212" y="3741737"/>
            <a:ext cx="1676401"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7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100</a:t>
            </a:r>
          </a:p>
        </p:txBody>
      </p:sp>
      <p:sp>
        <p:nvSpPr>
          <p:cNvPr id="617" name="Shape 617"/>
          <p:cNvSpPr/>
          <p:nvPr/>
        </p:nvSpPr>
        <p:spPr>
          <a:xfrm>
            <a:off x="7059612" y="3749992"/>
            <a:ext cx="1676401" cy="4597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spcBef>
                <a:spcPts val="7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70</a:t>
            </a:r>
          </a:p>
        </p:txBody>
      </p:sp>
      <p:sp>
        <p:nvSpPr>
          <p:cNvPr id="618" name="Shape 618"/>
          <p:cNvSpPr/>
          <p:nvPr/>
        </p:nvSpPr>
        <p:spPr>
          <a:xfrm>
            <a:off x="3352800" y="2286000"/>
            <a:ext cx="0" cy="1931988"/>
          </a:xfrm>
          <a:prstGeom prst="line">
            <a:avLst/>
          </a:prstGeom>
          <a:ln w="12700">
            <a:solidFill>
              <a:srgbClr val="FFFF00"/>
            </a:solidFill>
            <a:round/>
          </a:ln>
        </p:spPr>
        <p:txBody>
          <a:bodyPr lIns="0" tIns="0" rIns="0" bIns="0"/>
          <a:lstStyle/>
          <a:p>
            <a:pPr lvl="0" defTabSz="457200">
              <a:defRPr>
                <a:solidFill>
                  <a:srgbClr val="000000"/>
                </a:solidFill>
                <a:latin typeface="+mn-lt"/>
                <a:ea typeface="+mn-ea"/>
                <a:cs typeface="+mn-cs"/>
                <a:sym typeface="Helvetica"/>
              </a:defRPr>
            </a:pPr>
            <a:endParaRPr/>
          </a:p>
        </p:txBody>
      </p:sp>
      <p:sp>
        <p:nvSpPr>
          <p:cNvPr id="619" name="Shape 619"/>
          <p:cNvSpPr/>
          <p:nvPr/>
        </p:nvSpPr>
        <p:spPr>
          <a:xfrm>
            <a:off x="5383212" y="2286000"/>
            <a:ext cx="1" cy="1931988"/>
          </a:xfrm>
          <a:prstGeom prst="line">
            <a:avLst/>
          </a:prstGeom>
          <a:ln w="12700">
            <a:solidFill>
              <a:srgbClr val="FFFF00"/>
            </a:solidFill>
            <a:round/>
          </a:ln>
        </p:spPr>
        <p:txBody>
          <a:bodyPr lIns="0" tIns="0" rIns="0" bIns="0"/>
          <a:lstStyle/>
          <a:p>
            <a:pPr lvl="0" defTabSz="457200">
              <a:defRPr>
                <a:solidFill>
                  <a:srgbClr val="000000"/>
                </a:solidFill>
                <a:latin typeface="+mn-lt"/>
                <a:ea typeface="+mn-ea"/>
                <a:cs typeface="+mn-cs"/>
                <a:sym typeface="Helvetica"/>
              </a:defRPr>
            </a:pPr>
            <a:endParaRPr/>
          </a:p>
        </p:txBody>
      </p:sp>
      <p:sp>
        <p:nvSpPr>
          <p:cNvPr id="620" name="Shape 620"/>
          <p:cNvSpPr/>
          <p:nvPr/>
        </p:nvSpPr>
        <p:spPr>
          <a:xfrm>
            <a:off x="7059612" y="2286000"/>
            <a:ext cx="1" cy="1931988"/>
          </a:xfrm>
          <a:prstGeom prst="line">
            <a:avLst/>
          </a:prstGeom>
          <a:ln w="12700">
            <a:solidFill>
              <a:srgbClr val="FFFF00"/>
            </a:solidFill>
            <a:round/>
          </a:ln>
        </p:spPr>
        <p:txBody>
          <a:bodyPr lIns="0" tIns="0" rIns="0" bIns="0"/>
          <a:lstStyle/>
          <a:p>
            <a:pPr lvl="0" defTabSz="457200">
              <a:defRPr>
                <a:solidFill>
                  <a:srgbClr val="000000"/>
                </a:solidFill>
                <a:latin typeface="+mn-lt"/>
                <a:ea typeface="+mn-ea"/>
                <a:cs typeface="+mn-cs"/>
                <a:sym typeface="Helvetica"/>
              </a:defRPr>
            </a:pPr>
            <a:endParaRPr/>
          </a:p>
        </p:txBody>
      </p:sp>
      <p:sp>
        <p:nvSpPr>
          <p:cNvPr id="621" name="Shape 621"/>
          <p:cNvSpPr/>
          <p:nvPr/>
        </p:nvSpPr>
        <p:spPr>
          <a:xfrm>
            <a:off x="1752600" y="2789237"/>
            <a:ext cx="6983413" cy="1"/>
          </a:xfrm>
          <a:prstGeom prst="line">
            <a:avLst/>
          </a:prstGeom>
          <a:ln w="12700">
            <a:solidFill>
              <a:srgbClr val="FFFF00"/>
            </a:solidFill>
            <a:round/>
          </a:ln>
        </p:spPr>
        <p:txBody>
          <a:bodyPr lIns="0" tIns="0" rIns="0" bIns="0"/>
          <a:lstStyle/>
          <a:p>
            <a:pPr lvl="0" defTabSz="457200">
              <a:defRPr>
                <a:solidFill>
                  <a:srgbClr val="000000"/>
                </a:solidFill>
                <a:latin typeface="+mn-lt"/>
                <a:ea typeface="+mn-ea"/>
                <a:cs typeface="+mn-cs"/>
                <a:sym typeface="Helvetica"/>
              </a:defRPr>
            </a:pPr>
            <a:endParaRPr/>
          </a:p>
        </p:txBody>
      </p:sp>
      <p:sp>
        <p:nvSpPr>
          <p:cNvPr id="622" name="Shape 622"/>
          <p:cNvSpPr/>
          <p:nvPr/>
        </p:nvSpPr>
        <p:spPr>
          <a:xfrm>
            <a:off x="1752600" y="3265487"/>
            <a:ext cx="6983413" cy="1"/>
          </a:xfrm>
          <a:prstGeom prst="line">
            <a:avLst/>
          </a:prstGeom>
          <a:ln w="12700">
            <a:solidFill>
              <a:srgbClr val="FFFF00"/>
            </a:solidFill>
            <a:round/>
          </a:ln>
        </p:spPr>
        <p:txBody>
          <a:bodyPr lIns="0" tIns="0" rIns="0" bIns="0"/>
          <a:lstStyle/>
          <a:p>
            <a:pPr lvl="0" defTabSz="457200">
              <a:defRPr>
                <a:solidFill>
                  <a:srgbClr val="000000"/>
                </a:solidFill>
                <a:latin typeface="+mn-lt"/>
                <a:ea typeface="+mn-ea"/>
                <a:cs typeface="+mn-cs"/>
                <a:sym typeface="Helvetica"/>
              </a:defRPr>
            </a:pPr>
            <a:endParaRPr/>
          </a:p>
        </p:txBody>
      </p:sp>
      <p:sp>
        <p:nvSpPr>
          <p:cNvPr id="623" name="Shape 623"/>
          <p:cNvSpPr/>
          <p:nvPr/>
        </p:nvSpPr>
        <p:spPr>
          <a:xfrm>
            <a:off x="1752600" y="3741737"/>
            <a:ext cx="6983413" cy="1"/>
          </a:xfrm>
          <a:prstGeom prst="line">
            <a:avLst/>
          </a:prstGeom>
          <a:ln w="12700">
            <a:solidFill>
              <a:srgbClr val="FFFF00"/>
            </a:solidFill>
            <a:round/>
          </a:ln>
        </p:spPr>
        <p:txBody>
          <a:bodyPr lIns="0" tIns="0" rIns="0" bIns="0"/>
          <a:lstStyle/>
          <a:p>
            <a:pPr lvl="0" defTabSz="457200">
              <a:defRPr>
                <a:solidFill>
                  <a:srgbClr val="000000"/>
                </a:solidFill>
                <a:latin typeface="+mn-lt"/>
                <a:ea typeface="+mn-ea"/>
                <a:cs typeface="+mn-cs"/>
                <a:sym typeface="Helvetica"/>
              </a:defRPr>
            </a:pPr>
            <a:endParaRPr/>
          </a:p>
        </p:txBody>
      </p:sp>
      <p:sp>
        <p:nvSpPr>
          <p:cNvPr id="624" name="Shape 624"/>
          <p:cNvSpPr/>
          <p:nvPr/>
        </p:nvSpPr>
        <p:spPr>
          <a:xfrm>
            <a:off x="1752599" y="2289100"/>
            <a:ext cx="6524" cy="2364036"/>
          </a:xfrm>
          <a:prstGeom prst="line">
            <a:avLst/>
          </a:prstGeom>
          <a:ln w="38100">
            <a:solidFill>
              <a:srgbClr val="FFFF00"/>
            </a:solidFill>
            <a:round/>
          </a:ln>
        </p:spPr>
        <p:txBody>
          <a:bodyPr lIns="0" tIns="0" rIns="0" bIns="0"/>
          <a:lstStyle/>
          <a:p>
            <a:pPr lvl="0" defTabSz="457200">
              <a:defRPr>
                <a:solidFill>
                  <a:srgbClr val="000000"/>
                </a:solidFill>
                <a:latin typeface="+mn-lt"/>
                <a:ea typeface="+mn-ea"/>
                <a:cs typeface="+mn-cs"/>
                <a:sym typeface="Helvetica"/>
              </a:defRPr>
            </a:pPr>
            <a:endParaRPr/>
          </a:p>
        </p:txBody>
      </p:sp>
      <p:sp>
        <p:nvSpPr>
          <p:cNvPr id="625" name="Shape 625"/>
          <p:cNvSpPr/>
          <p:nvPr/>
        </p:nvSpPr>
        <p:spPr>
          <a:xfrm>
            <a:off x="8736012" y="2286000"/>
            <a:ext cx="1" cy="1931988"/>
          </a:xfrm>
          <a:prstGeom prst="line">
            <a:avLst/>
          </a:prstGeom>
          <a:ln w="38100">
            <a:solidFill>
              <a:srgbClr val="FFFF00"/>
            </a:solidFill>
            <a:round/>
          </a:ln>
        </p:spPr>
        <p:txBody>
          <a:bodyPr lIns="0" tIns="0" rIns="0" bIns="0"/>
          <a:lstStyle/>
          <a:p>
            <a:pPr lvl="0" defTabSz="457200">
              <a:defRPr>
                <a:solidFill>
                  <a:srgbClr val="000000"/>
                </a:solidFill>
                <a:latin typeface="+mn-lt"/>
                <a:ea typeface="+mn-ea"/>
                <a:cs typeface="+mn-cs"/>
                <a:sym typeface="Helvetica"/>
              </a:defRPr>
            </a:pPr>
            <a:endParaRPr/>
          </a:p>
        </p:txBody>
      </p:sp>
      <p:sp>
        <p:nvSpPr>
          <p:cNvPr id="626" name="Shape 626"/>
          <p:cNvSpPr/>
          <p:nvPr/>
        </p:nvSpPr>
        <p:spPr>
          <a:xfrm>
            <a:off x="1752600" y="2286000"/>
            <a:ext cx="6983413" cy="0"/>
          </a:xfrm>
          <a:prstGeom prst="line">
            <a:avLst/>
          </a:prstGeom>
          <a:ln w="38100">
            <a:solidFill>
              <a:srgbClr val="FFFF00"/>
            </a:solidFill>
            <a:round/>
          </a:ln>
        </p:spPr>
        <p:txBody>
          <a:bodyPr lIns="0" tIns="0" rIns="0" bIns="0"/>
          <a:lstStyle/>
          <a:p>
            <a:pPr lvl="0" defTabSz="457200">
              <a:defRPr>
                <a:solidFill>
                  <a:srgbClr val="000000"/>
                </a:solidFill>
                <a:latin typeface="+mn-lt"/>
                <a:ea typeface="+mn-ea"/>
                <a:cs typeface="+mn-cs"/>
                <a:sym typeface="Helvetica"/>
              </a:defRPr>
            </a:pPr>
            <a:endParaRPr/>
          </a:p>
        </p:txBody>
      </p:sp>
      <p:sp>
        <p:nvSpPr>
          <p:cNvPr id="627" name="Shape 627"/>
          <p:cNvSpPr/>
          <p:nvPr/>
        </p:nvSpPr>
        <p:spPr>
          <a:xfrm>
            <a:off x="1759124" y="4293096"/>
            <a:ext cx="7055421" cy="1"/>
          </a:xfrm>
          <a:prstGeom prst="line">
            <a:avLst/>
          </a:prstGeom>
          <a:ln w="38100">
            <a:solidFill>
              <a:srgbClr val="FFFF00"/>
            </a:solidFill>
            <a:round/>
          </a:ln>
        </p:spPr>
        <p:txBody>
          <a:bodyPr lIns="0" tIns="0" rIns="0" bIns="0"/>
          <a:lstStyle/>
          <a:p>
            <a:pPr lvl="0" defTabSz="457200">
              <a:defRPr>
                <a:solidFill>
                  <a:srgbClr val="000000"/>
                </a:solidFill>
                <a:latin typeface="+mn-lt"/>
                <a:ea typeface="+mn-ea"/>
                <a:cs typeface="+mn-cs"/>
                <a:sym typeface="Helvetica"/>
              </a:defRPr>
            </a:pPr>
            <a:endParaRPr/>
          </a:p>
        </p:txBody>
      </p:sp>
      <p:sp>
        <p:nvSpPr>
          <p:cNvPr id="628" name="Shape 628"/>
          <p:cNvSpPr/>
          <p:nvPr/>
        </p:nvSpPr>
        <p:spPr>
          <a:xfrm>
            <a:off x="751012" y="5589240"/>
            <a:ext cx="8640763" cy="523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a:solidFill>
                  <a:srgbClr val="000066"/>
                </a:solidFill>
              </a:rPr>
              <a:t>Monitorare le variazioni nel tempo!</a:t>
            </a:r>
          </a:p>
        </p:txBody>
      </p:sp>
      <p:sp>
        <p:nvSpPr>
          <p:cNvPr id="629" name="Shape 629"/>
          <p:cNvSpPr/>
          <p:nvPr/>
        </p:nvSpPr>
        <p:spPr>
          <a:xfrm>
            <a:off x="2479675" y="836612"/>
            <a:ext cx="5027251" cy="612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400">
                <a:solidFill>
                  <a:srgbClr val="11178D"/>
                </a:solidFill>
                <a:latin typeface="Tahoma Negreta"/>
                <a:ea typeface="Tahoma Negreta"/>
                <a:cs typeface="Tahoma Negreta"/>
                <a:sym typeface="Tahoma Negreta"/>
              </a:defRPr>
            </a:lvl1pPr>
          </a:lstStyle>
          <a:p>
            <a:pPr lvl="0">
              <a:defRPr sz="1800">
                <a:solidFill>
                  <a:srgbClr val="000000"/>
                </a:solidFill>
              </a:defRPr>
            </a:pPr>
            <a:r>
              <a:rPr sz="3400" dirty="0">
                <a:solidFill>
                  <a:srgbClr val="11178D"/>
                </a:solidFill>
              </a:rPr>
              <a:t>Frequenza respiratoria</a:t>
            </a:r>
          </a:p>
        </p:txBody>
      </p:sp>
      <p:sp>
        <p:nvSpPr>
          <p:cNvPr id="630" name="Shape 630"/>
          <p:cNvSpPr/>
          <p:nvPr/>
        </p:nvSpPr>
        <p:spPr>
          <a:xfrm>
            <a:off x="1399084" y="1988840"/>
            <a:ext cx="7921626" cy="1368425"/>
          </a:xfrm>
          <a:prstGeom prst="rect">
            <a:avLst/>
          </a:prstGeom>
          <a:ln w="76200" cmpd="sng">
            <a:solidFill>
              <a:srgbClr val="000066"/>
            </a:solidFill>
            <a:round/>
          </a:ln>
        </p:spPr>
        <p:txBody>
          <a:bodyPr lIns="0" tIns="0" rIns="0" bIns="0" anchor="ctr"/>
          <a:lstStyle/>
          <a:p>
            <a:pPr lvl="0">
              <a:defRPr>
                <a:solidFill>
                  <a:srgbClr val="FFFF00"/>
                </a:solidFill>
                <a:latin typeface="Times New Roman"/>
                <a:ea typeface="Times New Roman"/>
                <a:cs typeface="Times New Roman"/>
                <a:sym typeface="Times New Roman"/>
              </a:defRPr>
            </a:pPr>
            <a:endParaRPr/>
          </a:p>
        </p:txBody>
      </p:sp>
      <p:sp>
        <p:nvSpPr>
          <p:cNvPr id="631" name="Shape 631"/>
          <p:cNvSpPr/>
          <p:nvPr/>
        </p:nvSpPr>
        <p:spPr>
          <a:xfrm>
            <a:off x="1008186" y="4292128"/>
            <a:ext cx="8959850" cy="1081088"/>
          </a:xfrm>
          <a:prstGeom prst="rect">
            <a:avLst/>
          </a:prstGeom>
          <a:solidFill>
            <a:srgbClr val="EAEAEA"/>
          </a:solidFill>
          <a:ln w="12700">
            <a:miter lim="400000"/>
          </a:ln>
        </p:spPr>
        <p:txBody>
          <a:bodyPr lIns="0" tIns="0" rIns="0" bIns="0" anchor="ctr"/>
          <a:lstStyle/>
          <a:p>
            <a:pPr algn="ctr" eaLnBrk="1" hangingPunct="1">
              <a:lnSpc>
                <a:spcPct val="90000"/>
              </a:lnSpc>
            </a:pPr>
            <a:r>
              <a:rPr lang="nl-BE" sz="2400" dirty="0">
                <a:solidFill>
                  <a:srgbClr val="2E2E8B"/>
                </a:solidFill>
                <a:latin typeface="Tahoma"/>
                <a:ea typeface="ＭＳ Ｐゴシック" charset="0"/>
                <a:cs typeface="Tahoma"/>
              </a:rPr>
              <a:t>Ma varia anche con età, agitazione, dolore, febbre... </a:t>
            </a:r>
          </a:p>
          <a:p>
            <a:pPr algn="ctr" eaLnBrk="1" hangingPunct="1">
              <a:lnSpc>
                <a:spcPct val="90000"/>
              </a:lnSpc>
            </a:pPr>
            <a:r>
              <a:rPr lang="nl-BE" sz="2400" dirty="0">
                <a:solidFill>
                  <a:srgbClr val="2E2E8B"/>
                </a:solidFill>
                <a:latin typeface="Tahoma"/>
                <a:ea typeface="ＭＳ Ｐゴシック" charset="0"/>
                <a:cs typeface="Tahoma"/>
              </a:rPr>
              <a:t>Tachipnea senza distress: ad es. acidosi, shock…</a:t>
            </a:r>
            <a:endParaRPr lang="fr-FR" sz="2400" dirty="0">
              <a:solidFill>
                <a:srgbClr val="2E2E8B"/>
              </a:solidFill>
              <a:latin typeface="Tahoma"/>
              <a:ea typeface="ＭＳ Ｐゴシック" charset="0"/>
              <a:cs typeface="Tahoma"/>
            </a:endParaRPr>
          </a:p>
        </p:txBody>
      </p:sp>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95028" y="620688"/>
            <a:ext cx="4824536" cy="6155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it-IT" sz="3400" b="1" i="0" u="none" strike="noStrike" cap="none" spc="0" normalizeH="0" baseline="0" dirty="0" smtClean="0">
                <a:ln>
                  <a:noFill/>
                </a:ln>
                <a:solidFill>
                  <a:srgbClr val="2E2E8B"/>
                </a:solidFill>
                <a:effectLst/>
                <a:uFillTx/>
                <a:latin typeface="Tahoma"/>
                <a:ea typeface="Comic Sans MS"/>
                <a:cs typeface="Tahoma"/>
                <a:sym typeface="Comic Sans MS"/>
              </a:rPr>
              <a:t>Lavoro Respiratorio</a:t>
            </a:r>
          </a:p>
        </p:txBody>
      </p:sp>
      <p:sp>
        <p:nvSpPr>
          <p:cNvPr id="5" name="Rectangle 2"/>
          <p:cNvSpPr txBox="1">
            <a:spLocks noChangeArrowheads="1"/>
          </p:cNvSpPr>
          <p:nvPr/>
        </p:nvSpPr>
        <p:spPr bwMode="auto">
          <a:xfrm>
            <a:off x="174949" y="2132856"/>
            <a:ext cx="633670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ts val="600"/>
              </a:spcBef>
              <a:buFontTx/>
              <a:buBlip>
                <a:blip r:embed="rId2"/>
              </a:buBlip>
            </a:pPr>
            <a:r>
              <a:rPr lang="nl-BE" sz="2800" dirty="0">
                <a:solidFill>
                  <a:srgbClr val="2E2E8B"/>
                </a:solidFill>
                <a:latin typeface="Myriad Pro" charset="0"/>
              </a:rPr>
              <a:t>Tachipnea</a:t>
            </a:r>
          </a:p>
          <a:p>
            <a:pPr eaLnBrk="1" hangingPunct="1">
              <a:lnSpc>
                <a:spcPct val="90000"/>
              </a:lnSpc>
              <a:spcBef>
                <a:spcPts val="600"/>
              </a:spcBef>
              <a:buFontTx/>
              <a:buBlip>
                <a:blip r:embed="rId2"/>
              </a:buBlip>
            </a:pPr>
            <a:r>
              <a:rPr lang="nl-BE" sz="2800" dirty="0">
                <a:solidFill>
                  <a:srgbClr val="2E2E8B"/>
                </a:solidFill>
                <a:latin typeface="Myriad Pro" charset="0"/>
              </a:rPr>
              <a:t>Rientramenti</a:t>
            </a:r>
          </a:p>
          <a:p>
            <a:pPr eaLnBrk="1" hangingPunct="1">
              <a:lnSpc>
                <a:spcPct val="90000"/>
              </a:lnSpc>
              <a:spcBef>
                <a:spcPts val="600"/>
              </a:spcBef>
              <a:buFontTx/>
              <a:buBlip>
                <a:blip r:embed="rId2"/>
              </a:buBlip>
            </a:pPr>
            <a:r>
              <a:rPr lang="nl-BE" sz="2800" dirty="0">
                <a:solidFill>
                  <a:srgbClr val="2E2E8B"/>
                </a:solidFill>
                <a:latin typeface="Myriad Pro" charset="0"/>
              </a:rPr>
              <a:t>Muscoli accessori resp.</a:t>
            </a:r>
          </a:p>
          <a:p>
            <a:pPr eaLnBrk="1" hangingPunct="1">
              <a:lnSpc>
                <a:spcPct val="90000"/>
              </a:lnSpc>
              <a:spcBef>
                <a:spcPts val="600"/>
              </a:spcBef>
              <a:buFontTx/>
              <a:buBlip>
                <a:blip r:embed="rId2"/>
              </a:buBlip>
            </a:pPr>
            <a:r>
              <a:rPr lang="nl-BE" sz="2800" dirty="0">
                <a:solidFill>
                  <a:srgbClr val="2E2E8B"/>
                </a:solidFill>
                <a:latin typeface="Myriad Pro" charset="0"/>
              </a:rPr>
              <a:t>Movimento paradosso della testa</a:t>
            </a:r>
          </a:p>
          <a:p>
            <a:pPr eaLnBrk="1" hangingPunct="1">
              <a:lnSpc>
                <a:spcPct val="90000"/>
              </a:lnSpc>
              <a:spcBef>
                <a:spcPts val="600"/>
              </a:spcBef>
              <a:buFontTx/>
              <a:buBlip>
                <a:blip r:embed="rId2"/>
              </a:buBlip>
            </a:pPr>
            <a:r>
              <a:rPr lang="nl-BE" sz="2800" dirty="0">
                <a:solidFill>
                  <a:srgbClr val="2E2E8B"/>
                </a:solidFill>
                <a:latin typeface="Myriad Pro" charset="0"/>
              </a:rPr>
              <a:t>Alitamento pinne nasali</a:t>
            </a:r>
          </a:p>
          <a:p>
            <a:pPr eaLnBrk="1" hangingPunct="1">
              <a:lnSpc>
                <a:spcPct val="90000"/>
              </a:lnSpc>
              <a:spcBef>
                <a:spcPts val="600"/>
              </a:spcBef>
              <a:buFontTx/>
              <a:buBlip>
                <a:blip r:embed="rId2"/>
              </a:buBlip>
            </a:pPr>
            <a:r>
              <a:rPr lang="nl-BE" sz="2800" dirty="0">
                <a:solidFill>
                  <a:srgbClr val="2E2E8B"/>
                </a:solidFill>
                <a:latin typeface="Myriad Pro" charset="0"/>
              </a:rPr>
              <a:t>Rumori respiratori</a:t>
            </a:r>
          </a:p>
          <a:p>
            <a:pPr eaLnBrk="1" hangingPunct="1">
              <a:lnSpc>
                <a:spcPct val="90000"/>
              </a:lnSpc>
              <a:spcBef>
                <a:spcPts val="600"/>
              </a:spcBef>
              <a:buFontTx/>
              <a:buBlip>
                <a:blip r:embed="rId2"/>
              </a:buBlip>
            </a:pPr>
            <a:r>
              <a:rPr lang="nl-BE" sz="2800" dirty="0">
                <a:solidFill>
                  <a:srgbClr val="2E2E8B"/>
                </a:solidFill>
                <a:latin typeface="Myriad Pro" charset="0"/>
              </a:rPr>
              <a:t>Agitazione</a:t>
            </a:r>
          </a:p>
          <a:p>
            <a:pPr eaLnBrk="1" hangingPunct="1">
              <a:lnSpc>
                <a:spcPct val="90000"/>
              </a:lnSpc>
              <a:spcBef>
                <a:spcPts val="600"/>
              </a:spcBef>
              <a:buFontTx/>
              <a:buBlip>
                <a:blip r:embed="rId2"/>
              </a:buBlip>
            </a:pPr>
            <a:r>
              <a:rPr lang="nl-BE" sz="2800" dirty="0">
                <a:solidFill>
                  <a:srgbClr val="2E2E8B"/>
                </a:solidFill>
                <a:latin typeface="Myriad Pro" charset="0"/>
              </a:rPr>
              <a:t>Segni di esaurimento</a:t>
            </a:r>
          </a:p>
          <a:p>
            <a:pPr eaLnBrk="1" hangingPunct="1">
              <a:lnSpc>
                <a:spcPct val="90000"/>
              </a:lnSpc>
              <a:spcBef>
                <a:spcPts val="600"/>
              </a:spcBef>
            </a:pPr>
            <a:endParaRPr lang="nl-BE" sz="2800" dirty="0">
              <a:solidFill>
                <a:srgbClr val="2E2E8B"/>
              </a:solidFill>
              <a:latin typeface="Myriad Pro" charset="0"/>
            </a:endParaRPr>
          </a:p>
          <a:p>
            <a:pPr eaLnBrk="1" hangingPunct="1">
              <a:lnSpc>
                <a:spcPct val="90000"/>
              </a:lnSpc>
              <a:spcBef>
                <a:spcPts val="600"/>
              </a:spcBef>
              <a:buFontTx/>
              <a:buBlip>
                <a:blip r:embed="rId2"/>
              </a:buBlip>
            </a:pPr>
            <a:endParaRPr lang="nl-BE" sz="2800" dirty="0">
              <a:solidFill>
                <a:srgbClr val="2E2E8B"/>
              </a:solidFill>
              <a:latin typeface="Myriad Pro" charset="0"/>
            </a:endParaRPr>
          </a:p>
          <a:p>
            <a:pPr eaLnBrk="1" hangingPunct="1">
              <a:lnSpc>
                <a:spcPct val="90000"/>
              </a:lnSpc>
              <a:spcBef>
                <a:spcPts val="600"/>
              </a:spcBef>
              <a:buFontTx/>
              <a:buBlip>
                <a:blip r:embed="rId2"/>
              </a:buBlip>
            </a:pPr>
            <a:endParaRPr lang="en-GB" sz="2800" dirty="0">
              <a:solidFill>
                <a:srgbClr val="2E2E8B"/>
              </a:solidFill>
              <a:latin typeface="Myriad Pro" charset="0"/>
            </a:endParaRPr>
          </a:p>
        </p:txBody>
      </p:sp>
      <p:pic>
        <p:nvPicPr>
          <p:cNvPr id="6" name="Picture 4" descr="respdist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572" y="548680"/>
            <a:ext cx="3842953" cy="2808312"/>
          </a:xfrm>
          <a:prstGeom prst="rect">
            <a:avLst/>
          </a:prstGeom>
          <a:noFill/>
          <a:ln>
            <a:noFill/>
          </a:ln>
          <a:effectLst>
            <a:outerShdw blurRad="63500" dist="107763"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13461301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4988" y="2348880"/>
            <a:ext cx="8990334" cy="4129088"/>
          </a:xfrm>
          <a:prstGeom prst="rect">
            <a:avLst/>
          </a:prstGeom>
          <a:ln w="12700">
            <a:miter lim="400000"/>
          </a:ln>
        </p:spPr>
        <p:txBody>
          <a:bodyPr lIns="50800" tIns="50800" rIns="50800" bIns="50800"/>
          <a:lstStyle>
            <a:lvl1pPr marL="382587" indent="-3429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1pPr>
            <a:lvl2pPr marL="776287" indent="-3810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2pPr>
            <a:lvl3pPr marL="1157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3pPr>
            <a:lvl4pPr marL="1614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4pPr>
            <a:lvl5pPr marL="20716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5pPr>
            <a:lvl6pPr marL="25288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6pPr>
            <a:lvl7pPr marL="29860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7pPr>
            <a:lvl8pPr marL="3443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8pPr>
            <a:lvl9pPr marL="3900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9pPr>
          </a:lstStyle>
          <a:p>
            <a:r>
              <a:rPr lang="nl-BE" sz="2800" smtClean="0">
                <a:solidFill>
                  <a:srgbClr val="2E2E8B"/>
                </a:solidFill>
                <a:latin typeface="Tahoma"/>
                <a:ea typeface="ＭＳ Ｐゴシック" charset="0"/>
                <a:cs typeface="Tahoma"/>
              </a:rPr>
              <a:t>Stridore (Inspiratorio): Ostruzione extra-toracica </a:t>
            </a:r>
          </a:p>
          <a:p>
            <a:endParaRPr lang="nl-BE" sz="2800" smtClean="0">
              <a:solidFill>
                <a:srgbClr val="2E2E8B"/>
              </a:solidFill>
              <a:latin typeface="Tahoma"/>
              <a:ea typeface="ＭＳ Ｐゴシック" charset="0"/>
              <a:cs typeface="Tahoma"/>
            </a:endParaRPr>
          </a:p>
          <a:p>
            <a:r>
              <a:rPr lang="nl-BE" sz="2800" smtClean="0">
                <a:solidFill>
                  <a:srgbClr val="2E2E8B"/>
                </a:solidFill>
                <a:latin typeface="Tahoma"/>
                <a:ea typeface="ＭＳ Ｐゴシック" charset="0"/>
                <a:cs typeface="Tahoma"/>
              </a:rPr>
              <a:t>Sibili (Espiratorio): Ostruzione intra-toracica</a:t>
            </a:r>
          </a:p>
          <a:p>
            <a:pPr>
              <a:buFontTx/>
              <a:buNone/>
            </a:pPr>
            <a:r>
              <a:rPr lang="nl-BE" sz="2800" smtClean="0">
                <a:solidFill>
                  <a:srgbClr val="2E2E8B"/>
                </a:solidFill>
                <a:latin typeface="Tahoma"/>
                <a:ea typeface="ＭＳ Ｐゴシック" charset="0"/>
                <a:cs typeface="Tahoma"/>
              </a:rPr>
              <a:t> </a:t>
            </a:r>
          </a:p>
          <a:p>
            <a:r>
              <a:rPr lang="nl-BE" sz="2800" smtClean="0">
                <a:solidFill>
                  <a:srgbClr val="2E2E8B"/>
                </a:solidFill>
                <a:latin typeface="Tahoma"/>
                <a:ea typeface="ＭＳ Ｐゴシック" charset="0"/>
                <a:cs typeface="Tahoma"/>
              </a:rPr>
              <a:t>Gemito (Espiratorio): Tentativo di aumentare il volume fine-espiratorio </a:t>
            </a:r>
            <a:r>
              <a:rPr lang="en-GB" sz="2800" smtClean="0">
                <a:solidFill>
                  <a:srgbClr val="2E2E8B"/>
                </a:solidFill>
                <a:latin typeface="Tahoma"/>
                <a:ea typeface="ＭＳ Ｐゴシック" charset="0"/>
                <a:cs typeface="Tahoma"/>
              </a:rPr>
              <a:t>(PEEP)</a:t>
            </a:r>
            <a:endParaRPr lang="en-GB" sz="2800" dirty="0">
              <a:solidFill>
                <a:srgbClr val="2E2E8B"/>
              </a:solidFill>
              <a:latin typeface="Tahoma"/>
              <a:ea typeface="ＭＳ Ｐゴシック" charset="0"/>
              <a:cs typeface="Tahoma"/>
            </a:endParaRPr>
          </a:p>
        </p:txBody>
      </p:sp>
      <p:sp>
        <p:nvSpPr>
          <p:cNvPr id="5" name="CasellaDiTesto 4"/>
          <p:cNvSpPr txBox="1"/>
          <p:nvPr/>
        </p:nvSpPr>
        <p:spPr>
          <a:xfrm>
            <a:off x="3055268" y="1052736"/>
            <a:ext cx="4120590" cy="6155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it-IT" sz="3400" b="1" i="0" u="none" strike="noStrike" cap="none" spc="0" normalizeH="0" baseline="0" dirty="0" smtClean="0">
                <a:ln>
                  <a:noFill/>
                </a:ln>
                <a:solidFill>
                  <a:srgbClr val="2E2E8B"/>
                </a:solidFill>
                <a:effectLst/>
                <a:uFillTx/>
                <a:latin typeface="Tahoma"/>
                <a:ea typeface="Comic Sans MS"/>
                <a:cs typeface="Tahoma"/>
                <a:sym typeface="Comic Sans MS"/>
              </a:rPr>
              <a:t>Rumori respiratori</a:t>
            </a:r>
            <a:endParaRPr kumimoji="0" lang="it-IT" sz="3400" b="1" i="0" u="none" strike="noStrike" cap="none" spc="0" normalizeH="0" baseline="0" dirty="0">
              <a:ln>
                <a:noFill/>
              </a:ln>
              <a:solidFill>
                <a:srgbClr val="2E2E8B"/>
              </a:solidFill>
              <a:effectLst/>
              <a:uFillTx/>
              <a:latin typeface="Tahoma"/>
              <a:ea typeface="Comic Sans MS"/>
              <a:cs typeface="Tahoma"/>
              <a:sym typeface="Comic Sans MS"/>
            </a:endParaRPr>
          </a:p>
        </p:txBody>
      </p:sp>
    </p:spTree>
    <p:extLst>
      <p:ext uri="{BB962C8B-B14F-4D97-AF65-F5344CB8AC3E}">
        <p14:creationId xmlns:p14="http://schemas.microsoft.com/office/powerpoint/2010/main" val="33572062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668338" y="2132856"/>
            <a:ext cx="8435602" cy="3528392"/>
          </a:xfrm>
          <a:prstGeom prst="rect">
            <a:avLst/>
          </a:prstGeom>
          <a:ln w="12700">
            <a:miter lim="400000"/>
          </a:ln>
        </p:spPr>
        <p:txBody>
          <a:bodyPr lIns="50800" tIns="50800" rIns="50800" bIns="50800"/>
          <a:lstStyle>
            <a:lvl1pPr marL="382587" indent="-3429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1pPr>
            <a:lvl2pPr marL="776287" indent="-3810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2pPr>
            <a:lvl3pPr marL="1157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3pPr>
            <a:lvl4pPr marL="1614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4pPr>
            <a:lvl5pPr marL="20716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5pPr>
            <a:lvl6pPr marL="25288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6pPr>
            <a:lvl7pPr marL="29860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7pPr>
            <a:lvl8pPr marL="3443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8pPr>
            <a:lvl9pPr marL="3900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9pPr>
          </a:lstStyle>
          <a:p>
            <a:pPr>
              <a:buFontTx/>
              <a:buNone/>
            </a:pPr>
            <a:r>
              <a:rPr lang="fr-FR" sz="2800" dirty="0" err="1" smtClean="0">
                <a:solidFill>
                  <a:srgbClr val="2E2E8B"/>
                </a:solidFill>
                <a:latin typeface="Myriad Pro" charset="0"/>
                <a:ea typeface="ＭＳ Ｐゴシック" charset="0"/>
                <a:cs typeface="ＭＳ Ｐゴシック" charset="0"/>
              </a:rPr>
              <a:t>Guardo</a:t>
            </a:r>
            <a:r>
              <a:rPr lang="fr-FR" sz="2800" dirty="0" smtClean="0">
                <a:solidFill>
                  <a:srgbClr val="2E2E8B"/>
                </a:solidFill>
                <a:latin typeface="Myriad Pro" charset="0"/>
                <a:ea typeface="ＭＳ Ｐゴシック" charset="0"/>
                <a:cs typeface="ＭＳ Ｐゴシック" charset="0"/>
              </a:rPr>
              <a:t>, </a:t>
            </a:r>
            <a:r>
              <a:rPr lang="fr-FR" sz="2800" dirty="0" err="1" smtClean="0">
                <a:solidFill>
                  <a:srgbClr val="2E2E8B"/>
                </a:solidFill>
                <a:latin typeface="Myriad Pro" charset="0"/>
                <a:ea typeface="ＭＳ Ｐゴシック" charset="0"/>
                <a:cs typeface="ＭＳ Ｐゴシック" charset="0"/>
              </a:rPr>
              <a:t>Ascolto</a:t>
            </a:r>
            <a:r>
              <a:rPr lang="fr-FR" sz="2800" dirty="0" smtClean="0">
                <a:solidFill>
                  <a:srgbClr val="2E2E8B"/>
                </a:solidFill>
                <a:latin typeface="Myriad Pro" charset="0"/>
                <a:ea typeface="ＭＳ Ｐゴシック" charset="0"/>
                <a:cs typeface="ＭＳ Ｐゴシック" charset="0"/>
              </a:rPr>
              <a:t>, </a:t>
            </a:r>
            <a:r>
              <a:rPr lang="fr-FR" sz="2800" dirty="0" err="1" smtClean="0">
                <a:solidFill>
                  <a:srgbClr val="2E2E8B"/>
                </a:solidFill>
                <a:latin typeface="Myriad Pro" charset="0"/>
                <a:ea typeface="ＭＳ Ｐゴシック" charset="0"/>
                <a:cs typeface="ＭＳ Ｐゴシック" charset="0"/>
              </a:rPr>
              <a:t>Sento</a:t>
            </a:r>
            <a:r>
              <a:rPr lang="fr-FR" sz="2800" dirty="0" smtClean="0">
                <a:solidFill>
                  <a:srgbClr val="2E2E8B"/>
                </a:solidFill>
                <a:latin typeface="Myriad Pro" charset="0"/>
                <a:ea typeface="ＭＳ Ｐゴシック" charset="0"/>
                <a:cs typeface="ＭＳ Ｐゴシック" charset="0"/>
              </a:rPr>
              <a:t>:</a:t>
            </a:r>
          </a:p>
          <a:p>
            <a:pPr>
              <a:buFontTx/>
              <a:buNone/>
            </a:pPr>
            <a:endParaRPr lang="fr-FR" sz="2800" dirty="0" smtClean="0">
              <a:solidFill>
                <a:srgbClr val="2E2E8B"/>
              </a:solidFill>
              <a:latin typeface="Myriad Pro" charset="0"/>
              <a:ea typeface="ＭＳ Ｐゴシック" charset="0"/>
              <a:cs typeface="ＭＳ Ｐゴシック" charset="0"/>
            </a:endParaRPr>
          </a:p>
          <a:p>
            <a:pPr marL="39687" indent="0">
              <a:buNone/>
            </a:pPr>
            <a:r>
              <a:rPr lang="fr-FR" sz="2800" dirty="0" smtClean="0">
                <a:solidFill>
                  <a:srgbClr val="2E2E8B"/>
                </a:solidFill>
                <a:latin typeface="Myriad Pro" charset="0"/>
                <a:ea typeface="ＭＳ Ｐゴシック" charset="0"/>
                <a:cs typeface="ＭＳ Ｐゴシック" charset="0"/>
              </a:rPr>
              <a:t>-  L’</a:t>
            </a:r>
            <a:r>
              <a:rPr lang="fr-FR" sz="2800" dirty="0" err="1" smtClean="0">
                <a:solidFill>
                  <a:srgbClr val="2E2E8B"/>
                </a:solidFill>
                <a:latin typeface="Myriad Pro" charset="0"/>
                <a:ea typeface="ＭＳ Ｐゴシック" charset="0"/>
                <a:cs typeface="ＭＳ Ｐゴシック" charset="0"/>
              </a:rPr>
              <a:t>ampiezza</a:t>
            </a:r>
            <a:r>
              <a:rPr lang="fr-FR" sz="2800" dirty="0" smtClean="0">
                <a:solidFill>
                  <a:srgbClr val="2E2E8B"/>
                </a:solidFill>
                <a:latin typeface="Myriad Pro" charset="0"/>
                <a:ea typeface="ＭＳ Ｐゴシック" charset="0"/>
                <a:cs typeface="ＭＳ Ｐゴシック" charset="0"/>
              </a:rPr>
              <a:t> delle </a:t>
            </a:r>
            <a:r>
              <a:rPr lang="fr-FR" sz="2800" dirty="0" err="1" smtClean="0">
                <a:solidFill>
                  <a:srgbClr val="2E2E8B"/>
                </a:solidFill>
                <a:latin typeface="Myriad Pro" charset="0"/>
                <a:ea typeface="ＭＳ Ｐゴシック" charset="0"/>
                <a:cs typeface="ＭＳ Ｐゴシック" charset="0"/>
              </a:rPr>
              <a:t>escursioni</a:t>
            </a:r>
            <a:r>
              <a:rPr lang="fr-FR" sz="2800" dirty="0" smtClean="0">
                <a:solidFill>
                  <a:srgbClr val="2E2E8B"/>
                </a:solidFill>
                <a:latin typeface="Myriad Pro" charset="0"/>
                <a:ea typeface="ＭＳ Ｐゴシック" charset="0"/>
                <a:cs typeface="ＭＳ Ｐゴシック" charset="0"/>
              </a:rPr>
              <a:t> </a:t>
            </a:r>
            <a:r>
              <a:rPr lang="fr-FR" sz="2800" dirty="0" err="1" smtClean="0">
                <a:solidFill>
                  <a:srgbClr val="2E2E8B"/>
                </a:solidFill>
                <a:latin typeface="Myriad Pro" charset="0"/>
                <a:ea typeface="ＭＳ Ｐゴシック" charset="0"/>
                <a:cs typeface="ＭＳ Ｐゴシック" charset="0"/>
              </a:rPr>
              <a:t>del</a:t>
            </a:r>
            <a:r>
              <a:rPr lang="fr-FR" sz="2800" dirty="0" smtClean="0">
                <a:solidFill>
                  <a:srgbClr val="2E2E8B"/>
                </a:solidFill>
                <a:latin typeface="Myriad Pro" charset="0"/>
                <a:ea typeface="ＭＳ Ｐゴシック" charset="0"/>
                <a:cs typeface="ＭＳ Ｐゴシック" charset="0"/>
              </a:rPr>
              <a:t> </a:t>
            </a:r>
            <a:r>
              <a:rPr lang="fr-FR" sz="2800" dirty="0" err="1" smtClean="0">
                <a:solidFill>
                  <a:srgbClr val="2E2E8B"/>
                </a:solidFill>
                <a:latin typeface="Myriad Pro" charset="0"/>
                <a:ea typeface="ＭＳ Ｐゴシック" charset="0"/>
                <a:cs typeface="ＭＳ Ｐゴシック" charset="0"/>
              </a:rPr>
              <a:t>torace</a:t>
            </a:r>
            <a:endParaRPr lang="fr-FR" sz="2800" dirty="0" smtClean="0">
              <a:solidFill>
                <a:srgbClr val="2E2E8B"/>
              </a:solidFill>
              <a:latin typeface="Myriad Pro" charset="0"/>
              <a:ea typeface="ＭＳ Ｐゴシック" charset="0"/>
              <a:cs typeface="ＭＳ Ｐゴシック" charset="0"/>
            </a:endParaRPr>
          </a:p>
          <a:p>
            <a:pPr marL="446088" lvl="1" indent="-446088">
              <a:spcBef>
                <a:spcPts val="600"/>
              </a:spcBef>
              <a:buClrTx/>
            </a:pPr>
            <a:r>
              <a:rPr lang="nl-BE" sz="2800" i="1" dirty="0" smtClean="0">
                <a:solidFill>
                  <a:srgbClr val="2E2E8B"/>
                </a:solidFill>
                <a:latin typeface="Myriad Pro" charset="0"/>
                <a:ea typeface="ＭＳ Ｐゴシック" charset="0"/>
              </a:rPr>
              <a:t>Auscultazione </a:t>
            </a:r>
            <a:r>
              <a:rPr lang="nl-BE" sz="2800" dirty="0" smtClean="0">
                <a:solidFill>
                  <a:srgbClr val="2E2E8B"/>
                </a:solidFill>
                <a:latin typeface="Myriad Pro" charset="0"/>
                <a:ea typeface="ＭＳ Ｐゴシック" charset="0"/>
              </a:rPr>
              <a:t>(anche alle basi polmonari): </a:t>
            </a:r>
            <a:br>
              <a:rPr lang="nl-BE" sz="2800" dirty="0" smtClean="0">
                <a:solidFill>
                  <a:srgbClr val="2E2E8B"/>
                </a:solidFill>
                <a:latin typeface="Myriad Pro" charset="0"/>
                <a:ea typeface="ＭＳ Ｐゴシック" charset="0"/>
              </a:rPr>
            </a:br>
            <a:r>
              <a:rPr lang="nl-BE" sz="2800" dirty="0" smtClean="0">
                <a:solidFill>
                  <a:srgbClr val="2E2E8B"/>
                </a:solidFill>
                <a:latin typeface="Myriad Pro" charset="0"/>
                <a:ea typeface="ＭＳ Ｐゴシック" charset="0"/>
              </a:rPr>
              <a:t>l’ingresso d’aria, i rumori respiratori </a:t>
            </a:r>
          </a:p>
          <a:p>
            <a:pPr marL="446088" lvl="1" indent="-446088">
              <a:spcBef>
                <a:spcPts val="600"/>
              </a:spcBef>
              <a:buClrTx/>
            </a:pPr>
            <a:r>
              <a:rPr lang="nl-BE" sz="2800" dirty="0" smtClean="0">
                <a:solidFill>
                  <a:srgbClr val="2E2E8B"/>
                </a:solidFill>
                <a:latin typeface="Myriad Pro" charset="0"/>
                <a:ea typeface="ＭＳ Ｐゴシック" charset="0"/>
              </a:rPr>
              <a:t>Confrontare entrambi i lati: simmetrici?</a:t>
            </a:r>
          </a:p>
          <a:p>
            <a:endParaRPr lang="fr-FR" sz="2800" dirty="0">
              <a:solidFill>
                <a:srgbClr val="2E2E8B"/>
              </a:solidFill>
              <a:latin typeface="Myriad Pro" charset="0"/>
              <a:ea typeface="ＭＳ Ｐゴシック" charset="0"/>
              <a:cs typeface="ＭＳ Ｐゴシック" charset="0"/>
            </a:endParaRPr>
          </a:p>
        </p:txBody>
      </p:sp>
      <p:sp>
        <p:nvSpPr>
          <p:cNvPr id="5" name="CasellaDiTesto 4"/>
          <p:cNvSpPr txBox="1"/>
          <p:nvPr/>
        </p:nvSpPr>
        <p:spPr>
          <a:xfrm>
            <a:off x="3231842" y="980728"/>
            <a:ext cx="3785061" cy="6155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it-IT" sz="3400" b="1" i="0" u="none" strike="noStrike" cap="none" spc="0" normalizeH="0" baseline="0" dirty="0" smtClean="0">
                <a:ln>
                  <a:noFill/>
                </a:ln>
                <a:solidFill>
                  <a:srgbClr val="2E2E8B"/>
                </a:solidFill>
                <a:effectLst/>
                <a:uFillTx/>
                <a:latin typeface="Tahoma"/>
                <a:ea typeface="Comic Sans MS"/>
                <a:cs typeface="Tahoma"/>
                <a:sym typeface="Comic Sans MS"/>
              </a:rPr>
              <a:t>Volume Corrente</a:t>
            </a:r>
            <a:endParaRPr kumimoji="0" lang="it-IT" sz="3400" b="1" i="0" u="none" strike="noStrike" cap="none" spc="0" normalizeH="0" baseline="0" dirty="0">
              <a:ln>
                <a:noFill/>
              </a:ln>
              <a:solidFill>
                <a:srgbClr val="2E2E8B"/>
              </a:solidFill>
              <a:effectLst/>
              <a:uFillTx/>
              <a:latin typeface="Tahoma"/>
              <a:ea typeface="Comic Sans MS"/>
              <a:cs typeface="Tahoma"/>
              <a:sym typeface="Comic Sans MS"/>
            </a:endParaRPr>
          </a:p>
        </p:txBody>
      </p:sp>
    </p:spTree>
    <p:extLst>
      <p:ext uri="{BB962C8B-B14F-4D97-AF65-F5344CB8AC3E}">
        <p14:creationId xmlns:p14="http://schemas.microsoft.com/office/powerpoint/2010/main" val="14680954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9" name="Group 299"/>
          <p:cNvGrpSpPr/>
          <p:nvPr/>
        </p:nvGrpSpPr>
        <p:grpSpPr>
          <a:xfrm>
            <a:off x="457200" y="2133600"/>
            <a:ext cx="9410700" cy="2633663"/>
            <a:chOff x="0" y="0"/>
            <a:chExt cx="9410699" cy="2633662"/>
          </a:xfrm>
        </p:grpSpPr>
        <p:sp>
          <p:nvSpPr>
            <p:cNvPr id="297" name="Shape 297"/>
            <p:cNvSpPr/>
            <p:nvPr/>
          </p:nvSpPr>
          <p:spPr>
            <a:xfrm>
              <a:off x="0" y="0"/>
              <a:ext cx="9410700" cy="26336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76200" cap="flat">
              <a:solidFill>
                <a:srgbClr val="000066"/>
              </a:solidFill>
              <a:prstDash val="solid"/>
              <a:round/>
            </a:ln>
            <a:effectLst/>
          </p:spPr>
          <p:txBody>
            <a:bodyPr wrap="square" lIns="0" tIns="0" rIns="0" bIns="0" numCol="1" anchor="t">
              <a:noAutofit/>
            </a:bodyPr>
            <a:lstStyle/>
            <a:p>
              <a:pPr lvl="0">
                <a:defRPr sz="1800">
                  <a:solidFill>
                    <a:srgbClr val="FFFF00"/>
                  </a:solidFill>
                </a:defRPr>
              </a:pPr>
              <a:endParaRPr/>
            </a:p>
          </p:txBody>
        </p:sp>
        <p:sp>
          <p:nvSpPr>
            <p:cNvPr id="298" name="Shape 298"/>
            <p:cNvSpPr/>
            <p:nvPr/>
          </p:nvSpPr>
          <p:spPr>
            <a:xfrm>
              <a:off x="1377950" y="384175"/>
              <a:ext cx="6667500" cy="182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a:defRPr sz="3800">
                  <a:solidFill>
                    <a:srgbClr val="000066"/>
                  </a:solidFill>
                  <a:latin typeface="Tahoma"/>
                  <a:ea typeface="Tahoma"/>
                  <a:cs typeface="Tahoma"/>
                  <a:sym typeface="Tahoma"/>
                </a:defRPr>
              </a:lvl1pPr>
            </a:lstStyle>
            <a:p>
              <a:pPr lvl="0">
                <a:defRPr sz="1800">
                  <a:solidFill>
                    <a:srgbClr val="000000"/>
                  </a:solidFill>
                </a:defRPr>
              </a:pPr>
              <a:r>
                <a:rPr sz="3800">
                  <a:solidFill>
                    <a:srgbClr val="000066"/>
                  </a:solidFill>
                </a:rPr>
                <a:t>Gli eventi acuti che mettono in pericolo la vita del bambino sono molto vari</a:t>
              </a:r>
            </a:p>
          </p:txBody>
        </p:sp>
      </p:grpSp>
      <p:pic>
        <p:nvPicPr>
          <p:cNvPr id="300" name="image.jpg"/>
          <p:cNvPicPr/>
          <p:nvPr/>
        </p:nvPicPr>
        <p:blipFill>
          <a:blip r:embed="rId2">
            <a:extLst/>
          </a:blip>
          <a:stretch>
            <a:fillRect/>
          </a:stretch>
        </p:blipFill>
        <p:spPr>
          <a:xfrm>
            <a:off x="457200" y="4876800"/>
            <a:ext cx="2667000" cy="1804988"/>
          </a:xfrm>
          <a:prstGeom prst="rect">
            <a:avLst/>
          </a:prstGeom>
          <a:ln w="3175">
            <a:solidFill>
              <a:srgbClr val="000066"/>
            </a:solidFill>
            <a:round/>
          </a:ln>
        </p:spPr>
      </p:pic>
      <p:pic>
        <p:nvPicPr>
          <p:cNvPr id="301" name="image.jpg"/>
          <p:cNvPicPr/>
          <p:nvPr/>
        </p:nvPicPr>
        <p:blipFill>
          <a:blip r:embed="rId3">
            <a:extLst/>
          </a:blip>
          <a:stretch>
            <a:fillRect/>
          </a:stretch>
        </p:blipFill>
        <p:spPr>
          <a:xfrm>
            <a:off x="381000" y="228600"/>
            <a:ext cx="2895600" cy="1866900"/>
          </a:xfrm>
          <a:prstGeom prst="rect">
            <a:avLst/>
          </a:prstGeom>
          <a:ln w="3175">
            <a:solidFill>
              <a:srgbClr val="000066"/>
            </a:solidFill>
            <a:round/>
          </a:ln>
        </p:spPr>
      </p:pic>
      <p:pic>
        <p:nvPicPr>
          <p:cNvPr id="302" name="image.png"/>
          <p:cNvPicPr/>
          <p:nvPr/>
        </p:nvPicPr>
        <p:blipFill>
          <a:blip r:embed="rId4">
            <a:extLst/>
          </a:blip>
          <a:stretch>
            <a:fillRect/>
          </a:stretch>
        </p:blipFill>
        <p:spPr>
          <a:xfrm>
            <a:off x="6934200" y="304800"/>
            <a:ext cx="2668588" cy="1738313"/>
          </a:xfrm>
          <a:prstGeom prst="rect">
            <a:avLst/>
          </a:prstGeom>
          <a:ln w="3175">
            <a:solidFill>
              <a:srgbClr val="000066"/>
            </a:solidFill>
            <a:round/>
          </a:ln>
        </p:spPr>
      </p:pic>
      <p:pic>
        <p:nvPicPr>
          <p:cNvPr id="303" name="image.jpg"/>
          <p:cNvPicPr/>
          <p:nvPr/>
        </p:nvPicPr>
        <p:blipFill>
          <a:blip r:embed="rId5">
            <a:extLst/>
          </a:blip>
          <a:stretch>
            <a:fillRect/>
          </a:stretch>
        </p:blipFill>
        <p:spPr>
          <a:xfrm>
            <a:off x="8077200" y="4648200"/>
            <a:ext cx="1670050" cy="1971675"/>
          </a:xfrm>
          <a:prstGeom prst="rect">
            <a:avLst/>
          </a:prstGeom>
          <a:ln w="3175">
            <a:solidFill>
              <a:srgbClr val="000066"/>
            </a:solidFill>
            <a:rou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28545" y="2564904"/>
            <a:ext cx="10081120" cy="2038507"/>
          </a:xfrm>
          <a:prstGeom prst="rect">
            <a:avLst/>
          </a:prstGeom>
        </p:spPr>
        <p:txBody>
          <a:bodyPr wrap="square">
            <a:spAutoFit/>
          </a:bodyPr>
          <a:lstStyle/>
          <a:p>
            <a:pPr marL="828675" lvl="1" indent="0" defTabSz="187325" eaLnBrk="1" hangingPunct="1">
              <a:lnSpc>
                <a:spcPct val="90000"/>
              </a:lnSpc>
            </a:pPr>
            <a:endParaRPr lang="nl-BE" sz="2800" dirty="0">
              <a:solidFill>
                <a:srgbClr val="2E2E8B"/>
              </a:solidFill>
              <a:latin typeface="Tahoma"/>
              <a:ea typeface="ＭＳ Ｐゴシック" charset="0"/>
              <a:cs typeface="Tahoma"/>
            </a:endParaRPr>
          </a:p>
          <a:p>
            <a:pPr marL="457200" indent="-457200" defTabSz="187325" eaLnBrk="1" hangingPunct="1">
              <a:lnSpc>
                <a:spcPct val="90000"/>
              </a:lnSpc>
              <a:buFont typeface="Arial"/>
              <a:buChar char="•"/>
            </a:pPr>
            <a:r>
              <a:rPr lang="nl-BE" sz="2800" dirty="0">
                <a:solidFill>
                  <a:srgbClr val="2E2E8B"/>
                </a:solidFill>
                <a:latin typeface="Tahoma"/>
                <a:ea typeface="ＭＳ Ｐゴシック" charset="0"/>
                <a:cs typeface="Tahoma"/>
              </a:rPr>
              <a:t> Utilizzare il pulsossimetro</a:t>
            </a:r>
          </a:p>
          <a:p>
            <a:pPr marL="457200" indent="-457200" defTabSz="187325" eaLnBrk="1" hangingPunct="1">
              <a:lnSpc>
                <a:spcPct val="90000"/>
              </a:lnSpc>
              <a:buFont typeface="Arial"/>
              <a:buChar char="•"/>
            </a:pPr>
            <a:endParaRPr lang="nl-BE" sz="2800" dirty="0">
              <a:solidFill>
                <a:srgbClr val="2E2E8B"/>
              </a:solidFill>
              <a:latin typeface="Tahoma"/>
              <a:ea typeface="ＭＳ Ｐゴシック" charset="0"/>
              <a:cs typeface="Tahoma"/>
            </a:endParaRPr>
          </a:p>
          <a:p>
            <a:pPr marL="457200" indent="-457200" defTabSz="187325" eaLnBrk="1" hangingPunct="1">
              <a:lnSpc>
                <a:spcPct val="90000"/>
              </a:lnSpc>
              <a:buFont typeface="Arial"/>
              <a:buChar char="•"/>
            </a:pPr>
            <a:r>
              <a:rPr lang="nl-BE" sz="2800" dirty="0">
                <a:solidFill>
                  <a:srgbClr val="2E2E8B"/>
                </a:solidFill>
                <a:latin typeface="Tahoma"/>
                <a:ea typeface="ＭＳ Ｐゴシック" charset="0"/>
                <a:cs typeface="Tahoma"/>
              </a:rPr>
              <a:t> Qual è la FiO2 necessaria a mantenere un’ossigenazione adeguata?  </a:t>
            </a:r>
          </a:p>
        </p:txBody>
      </p:sp>
      <p:sp>
        <p:nvSpPr>
          <p:cNvPr id="5" name="CasellaDiTesto 4"/>
          <p:cNvSpPr txBox="1"/>
          <p:nvPr/>
        </p:nvSpPr>
        <p:spPr>
          <a:xfrm>
            <a:off x="3631332" y="1124744"/>
            <a:ext cx="3249833" cy="6155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it-IT" sz="3400" b="1" i="0" u="none" strike="noStrike" cap="none" spc="0" normalizeH="0" baseline="0" dirty="0" smtClean="0">
                <a:ln>
                  <a:noFill/>
                </a:ln>
                <a:solidFill>
                  <a:srgbClr val="2E2E8B"/>
                </a:solidFill>
                <a:effectLst/>
                <a:uFillTx/>
                <a:latin typeface="Tahoma"/>
                <a:ea typeface="Comic Sans MS"/>
                <a:cs typeface="Tahoma"/>
                <a:sym typeface="Comic Sans MS"/>
              </a:rPr>
              <a:t>Ossigenazione</a:t>
            </a:r>
            <a:endParaRPr kumimoji="0" lang="it-IT" sz="3400" b="1" i="0" u="none" strike="noStrike" cap="none" spc="0" normalizeH="0" baseline="0" dirty="0">
              <a:ln>
                <a:noFill/>
              </a:ln>
              <a:solidFill>
                <a:srgbClr val="2E2E8B"/>
              </a:solidFill>
              <a:effectLst/>
              <a:uFillTx/>
              <a:latin typeface="Tahoma"/>
              <a:ea typeface="Comic Sans MS"/>
              <a:cs typeface="Tahoma"/>
              <a:sym typeface="Comic Sans MS"/>
            </a:endParaRPr>
          </a:p>
        </p:txBody>
      </p:sp>
    </p:spTree>
    <p:extLst>
      <p:ext uri="{BB962C8B-B14F-4D97-AF65-F5344CB8AC3E}">
        <p14:creationId xmlns:p14="http://schemas.microsoft.com/office/powerpoint/2010/main" val="1250625487"/>
      </p:ext>
    </p:extLst>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633" name="Shape 633"/>
          <p:cNvSpPr/>
          <p:nvPr/>
        </p:nvSpPr>
        <p:spPr>
          <a:xfrm>
            <a:off x="877887" y="332656"/>
            <a:ext cx="8559801" cy="546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41275" algn="ctr">
              <a:spcBef>
                <a:spcPts val="2100"/>
              </a:spcBef>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dirty="0">
                <a:solidFill>
                  <a:srgbClr val="000066"/>
                </a:solidFill>
              </a:rPr>
              <a:t>Segni di insufficienza respiratoria</a:t>
            </a:r>
          </a:p>
        </p:txBody>
      </p:sp>
      <p:sp>
        <p:nvSpPr>
          <p:cNvPr id="634" name="Shape 634"/>
          <p:cNvSpPr/>
          <p:nvPr/>
        </p:nvSpPr>
        <p:spPr>
          <a:xfrm>
            <a:off x="838200" y="797223"/>
            <a:ext cx="6108700" cy="584775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indent="41275">
              <a:spcBef>
                <a:spcPts val="1200"/>
              </a:spcBef>
              <a:tabLst>
                <a:tab pos="4241800" algn="l"/>
                <a:tab pos="4330700" algn="l"/>
                <a:tab pos="4572000" algn="l"/>
              </a:tabLst>
              <a:defRPr sz="1800">
                <a:solidFill>
                  <a:srgbClr val="000000"/>
                </a:solidFill>
              </a:defRPr>
            </a:pPr>
            <a:endParaRPr sz="2000" dirty="0">
              <a:solidFill>
                <a:srgbClr val="000066"/>
              </a:solidFill>
              <a:latin typeface="Tahoma Negreta"/>
              <a:ea typeface="Tahoma Negreta"/>
              <a:cs typeface="Tahoma Negreta"/>
              <a:sym typeface="Tahoma Negreta"/>
            </a:endParaRPr>
          </a:p>
          <a:p>
            <a:pPr marL="41275" lvl="0">
              <a:spcBef>
                <a:spcPts val="1200"/>
              </a:spcBef>
              <a:buClr>
                <a:srgbClr val="FFFFFF"/>
              </a:buClr>
              <a:buSzPct val="100000"/>
              <a:buFont typeface="Tahoma"/>
              <a:buChar char="•"/>
              <a:tabLst>
                <a:tab pos="4241800" algn="l"/>
                <a:tab pos="4330700" algn="l"/>
                <a:tab pos="4572000" algn="l"/>
              </a:tabLst>
              <a:defRPr sz="1800">
                <a:solidFill>
                  <a:srgbClr val="000000"/>
                </a:solidFill>
              </a:defRPr>
            </a:pPr>
            <a:r>
              <a:rPr sz="2000" dirty="0">
                <a:solidFill>
                  <a:srgbClr val="000066"/>
                </a:solidFill>
                <a:latin typeface="Tahoma Negreta"/>
                <a:ea typeface="Tahoma Negreta"/>
                <a:cs typeface="Tahoma Negreta"/>
                <a:sym typeface="Tahoma Negreta"/>
              </a:rPr>
              <a:t> </a:t>
            </a:r>
            <a:r>
              <a:rPr sz="2000" dirty="0" smtClean="0">
                <a:solidFill>
                  <a:srgbClr val="000066"/>
                </a:solidFill>
                <a:latin typeface="Tahoma Negreta"/>
                <a:ea typeface="Tahoma Negreta"/>
                <a:cs typeface="Tahoma Negreta"/>
                <a:sym typeface="Tahoma Negreta"/>
              </a:rPr>
              <a:t>Tachipnea</a:t>
            </a:r>
            <a:endParaRPr lang="it-IT" sz="2000" dirty="0" smtClean="0">
              <a:solidFill>
                <a:srgbClr val="000066"/>
              </a:solidFill>
              <a:latin typeface="Tahoma Negreta"/>
              <a:ea typeface="Tahoma Negreta"/>
              <a:cs typeface="Tahoma Negreta"/>
              <a:sym typeface="Tahoma Negreta"/>
            </a:endParaRPr>
          </a:p>
          <a:p>
            <a:pPr marL="41275" lvl="0">
              <a:spcBef>
                <a:spcPts val="1200"/>
              </a:spcBef>
              <a:buClr>
                <a:srgbClr val="FFFFFF"/>
              </a:buClr>
              <a:buSzPct val="100000"/>
              <a:buFont typeface="Tahoma"/>
              <a:buChar char="•"/>
              <a:tabLst>
                <a:tab pos="4241800" algn="l"/>
                <a:tab pos="4330700" algn="l"/>
                <a:tab pos="4572000" algn="l"/>
              </a:tabLst>
              <a:defRPr sz="1800">
                <a:solidFill>
                  <a:srgbClr val="000000"/>
                </a:solidFill>
              </a:defRPr>
            </a:pPr>
            <a:r>
              <a:rPr sz="2000" dirty="0" smtClean="0">
                <a:solidFill>
                  <a:srgbClr val="000066"/>
                </a:solidFill>
                <a:latin typeface="Tahoma Negreta"/>
                <a:ea typeface="Tahoma Negreta"/>
                <a:cs typeface="Tahoma Negreta"/>
                <a:sym typeface="Tahoma Negreta"/>
              </a:rPr>
              <a:t> </a:t>
            </a:r>
            <a:r>
              <a:rPr sz="2000" dirty="0">
                <a:solidFill>
                  <a:srgbClr val="000066"/>
                </a:solidFill>
                <a:latin typeface="Tahoma Negreta"/>
                <a:ea typeface="Tahoma Negreta"/>
                <a:cs typeface="Tahoma Negreta"/>
                <a:sym typeface="Tahoma Negreta"/>
              </a:rPr>
              <a:t>Rientramenti (giugulo, torace)</a:t>
            </a:r>
          </a:p>
          <a:p>
            <a:pPr marL="41275" lvl="0">
              <a:spcBef>
                <a:spcPts val="1200"/>
              </a:spcBef>
              <a:buClr>
                <a:srgbClr val="FFFFFF"/>
              </a:buClr>
              <a:buSzPct val="100000"/>
              <a:buFont typeface="Tahoma"/>
              <a:buChar char="•"/>
              <a:tabLst>
                <a:tab pos="4241800" algn="l"/>
                <a:tab pos="4330700" algn="l"/>
                <a:tab pos="4572000" algn="l"/>
              </a:tabLst>
              <a:defRPr sz="1800">
                <a:solidFill>
                  <a:srgbClr val="000000"/>
                </a:solidFill>
              </a:defRPr>
            </a:pPr>
            <a:r>
              <a:rPr sz="2000" dirty="0">
                <a:solidFill>
                  <a:srgbClr val="000066"/>
                </a:solidFill>
                <a:latin typeface="Tahoma Negreta"/>
                <a:ea typeface="Tahoma Negreta"/>
                <a:cs typeface="Tahoma Negreta"/>
                <a:sym typeface="Tahoma Negreta"/>
              </a:rPr>
              <a:t> Alitamento pinne nasali</a:t>
            </a:r>
          </a:p>
          <a:p>
            <a:pPr marL="41275" lvl="0">
              <a:spcBef>
                <a:spcPts val="1200"/>
              </a:spcBef>
              <a:buClr>
                <a:srgbClr val="FFFFFF"/>
              </a:buClr>
              <a:buSzPct val="100000"/>
              <a:buFont typeface="Tahoma"/>
              <a:buChar char="•"/>
              <a:tabLst>
                <a:tab pos="4241800" algn="l"/>
                <a:tab pos="4330700" algn="l"/>
                <a:tab pos="4572000" algn="l"/>
              </a:tabLst>
              <a:defRPr sz="1800">
                <a:solidFill>
                  <a:srgbClr val="000000"/>
                </a:solidFill>
              </a:defRPr>
            </a:pPr>
            <a:r>
              <a:rPr sz="2000" dirty="0">
                <a:solidFill>
                  <a:srgbClr val="000066"/>
                </a:solidFill>
                <a:latin typeface="Tahoma Negreta"/>
                <a:ea typeface="Tahoma Negreta"/>
                <a:cs typeface="Tahoma Negreta"/>
                <a:sym typeface="Tahoma Negreta"/>
              </a:rPr>
              <a:t> Gemito o lamento espiratorio</a:t>
            </a:r>
          </a:p>
          <a:p>
            <a:pPr marL="41275" lvl="0">
              <a:spcBef>
                <a:spcPts val="1200"/>
              </a:spcBef>
              <a:buClr>
                <a:srgbClr val="FFFFFF"/>
              </a:buClr>
              <a:buSzPct val="100000"/>
              <a:buFont typeface="Tahoma"/>
              <a:buChar char="•"/>
              <a:tabLst>
                <a:tab pos="4241800" algn="l"/>
                <a:tab pos="4330700" algn="l"/>
                <a:tab pos="4572000" algn="l"/>
              </a:tabLst>
              <a:defRPr sz="1800">
                <a:solidFill>
                  <a:srgbClr val="000000"/>
                </a:solidFill>
              </a:defRPr>
            </a:pPr>
            <a:r>
              <a:rPr sz="2000" dirty="0">
                <a:solidFill>
                  <a:srgbClr val="000066"/>
                </a:solidFill>
                <a:latin typeface="Tahoma Negreta"/>
                <a:ea typeface="Tahoma Negreta"/>
                <a:cs typeface="Tahoma Negreta"/>
                <a:sym typeface="Tahoma Negreta"/>
              </a:rPr>
              <a:t> Uso muscoli accessori</a:t>
            </a:r>
          </a:p>
          <a:p>
            <a:pPr marL="41275" lvl="0">
              <a:spcBef>
                <a:spcPts val="1200"/>
              </a:spcBef>
              <a:buClr>
                <a:srgbClr val="FFFFFF"/>
              </a:buClr>
              <a:buSzPct val="100000"/>
              <a:buFont typeface="Tahoma"/>
              <a:buChar char="•"/>
              <a:tabLst>
                <a:tab pos="4241800" algn="l"/>
                <a:tab pos="4330700" algn="l"/>
                <a:tab pos="4572000" algn="l"/>
              </a:tabLst>
              <a:defRPr sz="1800">
                <a:solidFill>
                  <a:srgbClr val="000000"/>
                </a:solidFill>
              </a:defRPr>
            </a:pPr>
            <a:endParaRPr sz="2000" dirty="0">
              <a:solidFill>
                <a:srgbClr val="000066"/>
              </a:solidFill>
              <a:latin typeface="Tahoma Negreta"/>
              <a:ea typeface="Tahoma Negreta"/>
              <a:cs typeface="Tahoma Negreta"/>
              <a:sym typeface="Tahoma Negreta"/>
            </a:endParaRPr>
          </a:p>
          <a:p>
            <a:pPr marL="41275" lvl="0">
              <a:spcBef>
                <a:spcPts val="1200"/>
              </a:spcBef>
              <a:buClr>
                <a:srgbClr val="FFFFFF"/>
              </a:buClr>
              <a:buSzPct val="100000"/>
              <a:buFont typeface="Tahoma"/>
              <a:buChar char="•"/>
              <a:tabLst>
                <a:tab pos="4241800" algn="l"/>
                <a:tab pos="4330700" algn="l"/>
                <a:tab pos="4572000" algn="l"/>
              </a:tabLst>
              <a:defRPr sz="1800">
                <a:solidFill>
                  <a:srgbClr val="000000"/>
                </a:solidFill>
              </a:defRPr>
            </a:pPr>
            <a:r>
              <a:rPr sz="2000" dirty="0">
                <a:solidFill>
                  <a:srgbClr val="000066"/>
                </a:solidFill>
                <a:latin typeface="Tahoma Negreta"/>
                <a:ea typeface="Tahoma Negreta"/>
                <a:cs typeface="Tahoma Negreta"/>
                <a:sym typeface="Tahoma Negreta"/>
              </a:rPr>
              <a:t> </a:t>
            </a:r>
            <a:r>
              <a:rPr lang="it-IT" sz="2000" dirty="0" smtClean="0">
                <a:solidFill>
                  <a:srgbClr val="000066"/>
                </a:solidFill>
                <a:latin typeface="Tahoma Negreta"/>
                <a:ea typeface="Tahoma Negreta"/>
                <a:cs typeface="Tahoma Negreta"/>
                <a:sym typeface="Tahoma Negreta"/>
              </a:rPr>
              <a:t>Bradipnea</a:t>
            </a:r>
          </a:p>
          <a:p>
            <a:pPr marL="41275" lvl="0">
              <a:spcBef>
                <a:spcPts val="1200"/>
              </a:spcBef>
              <a:buClr>
                <a:srgbClr val="FFFFFF"/>
              </a:buClr>
              <a:buSzPct val="100000"/>
              <a:buFont typeface="Tahoma"/>
              <a:buChar char="•"/>
              <a:tabLst>
                <a:tab pos="4241800" algn="l"/>
                <a:tab pos="4330700" algn="l"/>
                <a:tab pos="4572000" algn="l"/>
              </a:tabLst>
              <a:defRPr sz="1800">
                <a:solidFill>
                  <a:srgbClr val="000000"/>
                </a:solidFill>
              </a:defRPr>
            </a:pPr>
            <a:r>
              <a:rPr lang="it-IT" sz="2000" dirty="0">
                <a:solidFill>
                  <a:srgbClr val="000066"/>
                </a:solidFill>
                <a:latin typeface="Tahoma Negreta"/>
                <a:ea typeface="Tahoma Negreta"/>
                <a:cs typeface="Tahoma Negreta"/>
                <a:sym typeface="Tahoma Negreta"/>
              </a:rPr>
              <a:t> </a:t>
            </a:r>
            <a:r>
              <a:rPr sz="2000" dirty="0" smtClean="0">
                <a:solidFill>
                  <a:srgbClr val="000066"/>
                </a:solidFill>
                <a:latin typeface="Tahoma Negreta"/>
                <a:ea typeface="Tahoma Negreta"/>
                <a:cs typeface="Tahoma Negreta"/>
                <a:sym typeface="Tahoma Negreta"/>
              </a:rPr>
              <a:t>Ridotta </a:t>
            </a:r>
            <a:r>
              <a:rPr sz="2000" dirty="0">
                <a:solidFill>
                  <a:srgbClr val="000066"/>
                </a:solidFill>
                <a:latin typeface="Tahoma Negreta"/>
                <a:ea typeface="Tahoma Negreta"/>
                <a:cs typeface="Tahoma Negreta"/>
                <a:sym typeface="Tahoma Negreta"/>
              </a:rPr>
              <a:t>espansione toracica</a:t>
            </a:r>
          </a:p>
          <a:p>
            <a:pPr marL="41275" lvl="0">
              <a:spcBef>
                <a:spcPts val="1200"/>
              </a:spcBef>
              <a:buClr>
                <a:srgbClr val="FFFFFF"/>
              </a:buClr>
              <a:buSzPct val="100000"/>
              <a:buFont typeface="Tahoma"/>
              <a:buChar char="•"/>
              <a:tabLst>
                <a:tab pos="4241800" algn="l"/>
                <a:tab pos="4330700" algn="l"/>
                <a:tab pos="4572000" algn="l"/>
              </a:tabLst>
              <a:defRPr sz="1800">
                <a:solidFill>
                  <a:srgbClr val="000000"/>
                </a:solidFill>
              </a:defRPr>
            </a:pPr>
            <a:r>
              <a:rPr sz="2000" dirty="0">
                <a:solidFill>
                  <a:srgbClr val="000066"/>
                </a:solidFill>
                <a:latin typeface="Tahoma Negreta"/>
                <a:ea typeface="Tahoma Negreta"/>
                <a:cs typeface="Tahoma Negreta"/>
                <a:sym typeface="Tahoma Negreta"/>
              </a:rPr>
              <a:t> Ridotto ingresso d’aria all’auscultazione </a:t>
            </a:r>
          </a:p>
          <a:p>
            <a:pPr marL="41275" lvl="0">
              <a:spcBef>
                <a:spcPts val="1200"/>
              </a:spcBef>
              <a:buClr>
                <a:srgbClr val="FFFFFF"/>
              </a:buClr>
              <a:buSzPct val="100000"/>
              <a:buFont typeface="Tahoma"/>
              <a:buChar char="•"/>
              <a:tabLst>
                <a:tab pos="4241800" algn="l"/>
                <a:tab pos="4330700" algn="l"/>
                <a:tab pos="4572000" algn="l"/>
              </a:tabLst>
              <a:defRPr sz="1800">
                <a:solidFill>
                  <a:srgbClr val="000000"/>
                </a:solidFill>
              </a:defRPr>
            </a:pPr>
            <a:r>
              <a:rPr sz="2000" dirty="0">
                <a:solidFill>
                  <a:srgbClr val="000066"/>
                </a:solidFill>
                <a:latin typeface="Tahoma Negreta"/>
                <a:ea typeface="Tahoma Negreta"/>
                <a:cs typeface="Tahoma Negreta"/>
                <a:sym typeface="Tahoma Negreta"/>
              </a:rPr>
              <a:t> Respiro paradosso</a:t>
            </a:r>
          </a:p>
          <a:p>
            <a:pPr marL="41275" lvl="0">
              <a:spcBef>
                <a:spcPts val="1200"/>
              </a:spcBef>
              <a:buClr>
                <a:srgbClr val="FFFFFF"/>
              </a:buClr>
              <a:buSzPct val="100000"/>
              <a:buFont typeface="Tahoma"/>
              <a:buChar char="•"/>
              <a:tabLst>
                <a:tab pos="4241800" algn="l"/>
                <a:tab pos="4330700" algn="l"/>
                <a:tab pos="4572000" algn="l"/>
              </a:tabLst>
              <a:defRPr sz="1800">
                <a:solidFill>
                  <a:srgbClr val="000000"/>
                </a:solidFill>
              </a:defRPr>
            </a:pPr>
            <a:r>
              <a:rPr sz="2000" dirty="0">
                <a:solidFill>
                  <a:srgbClr val="000066"/>
                </a:solidFill>
                <a:latin typeface="Tahoma Negreta"/>
                <a:ea typeface="Tahoma Negreta"/>
                <a:cs typeface="Tahoma Negreta"/>
                <a:sym typeface="Tahoma Negreta"/>
              </a:rPr>
              <a:t> Aumento escursione addominale</a:t>
            </a:r>
          </a:p>
          <a:p>
            <a:pPr marL="41275" lvl="0">
              <a:spcBef>
                <a:spcPts val="1200"/>
              </a:spcBef>
              <a:buClr>
                <a:srgbClr val="FFFFFF"/>
              </a:buClr>
              <a:buSzPct val="100000"/>
              <a:buFont typeface="Tahoma"/>
              <a:buChar char="•"/>
              <a:tabLst>
                <a:tab pos="4241800" algn="l"/>
                <a:tab pos="4330700" algn="l"/>
                <a:tab pos="4572000" algn="l"/>
              </a:tabLst>
              <a:defRPr sz="1800">
                <a:solidFill>
                  <a:srgbClr val="000000"/>
                </a:solidFill>
              </a:defRPr>
            </a:pPr>
            <a:r>
              <a:rPr sz="2000" dirty="0">
                <a:solidFill>
                  <a:srgbClr val="000066"/>
                </a:solidFill>
                <a:latin typeface="Tahoma Negreta"/>
                <a:ea typeface="Tahoma Negreta"/>
                <a:cs typeface="Tahoma Negreta"/>
                <a:sym typeface="Tahoma Negreta"/>
              </a:rPr>
              <a:t> Rumori respiratori</a:t>
            </a:r>
          </a:p>
        </p:txBody>
      </p:sp>
      <p:sp>
        <p:nvSpPr>
          <p:cNvPr id="635" name="Shape 635"/>
          <p:cNvSpPr/>
          <p:nvPr/>
        </p:nvSpPr>
        <p:spPr>
          <a:xfrm>
            <a:off x="6553200" y="1905000"/>
            <a:ext cx="2743200" cy="1818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dirty="0">
                <a:solidFill>
                  <a:srgbClr val="000066"/>
                </a:solidFill>
              </a:rPr>
              <a:t>Aumento lavoro respiratorio</a:t>
            </a:r>
          </a:p>
        </p:txBody>
      </p:sp>
      <p:sp>
        <p:nvSpPr>
          <p:cNvPr id="636" name="Shape 636"/>
          <p:cNvSpPr/>
          <p:nvPr/>
        </p:nvSpPr>
        <p:spPr>
          <a:xfrm>
            <a:off x="6934200" y="4648200"/>
            <a:ext cx="2530475" cy="1386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a:solidFill>
                  <a:srgbClr val="000066"/>
                </a:solidFill>
              </a:rPr>
              <a:t>Inefficacia respirazione</a:t>
            </a:r>
          </a:p>
        </p:txBody>
      </p:sp>
      <p:sp>
        <p:nvSpPr>
          <p:cNvPr id="2" name="Rettangolo 1"/>
          <p:cNvSpPr/>
          <p:nvPr/>
        </p:nvSpPr>
        <p:spPr>
          <a:xfrm>
            <a:off x="6583660" y="1844824"/>
            <a:ext cx="2664296" cy="1656184"/>
          </a:xfrm>
          <a:prstGeom prst="rect">
            <a:avLst/>
          </a:prstGeom>
          <a:noFill/>
          <a:ln w="38100" cap="flat" cmpd="sng">
            <a:solidFill>
              <a:schemeClr val="accent6"/>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200" b="0" i="0" u="none" strike="noStrike" cap="none" spc="0" normalizeH="0" baseline="0">
              <a:ln>
                <a:noFill/>
              </a:ln>
              <a:solidFill>
                <a:srgbClr val="EAEAEA"/>
              </a:solidFill>
              <a:effectLst/>
              <a:uFillTx/>
              <a:latin typeface="Comic Sans MS"/>
              <a:ea typeface="Comic Sans MS"/>
              <a:cs typeface="Comic Sans MS"/>
              <a:sym typeface="Comic Sans MS"/>
            </a:endParaRPr>
          </a:p>
        </p:txBody>
      </p:sp>
      <p:sp>
        <p:nvSpPr>
          <p:cNvPr id="3" name="Rettangolo 2"/>
          <p:cNvSpPr/>
          <p:nvPr/>
        </p:nvSpPr>
        <p:spPr>
          <a:xfrm>
            <a:off x="6655668" y="4509120"/>
            <a:ext cx="2952328" cy="1296144"/>
          </a:xfrm>
          <a:prstGeom prst="rect">
            <a:avLst/>
          </a:prstGeom>
          <a:noFill/>
          <a:ln w="38100" cap="flat" cmpd="sng">
            <a:solidFill>
              <a:schemeClr val="accent6"/>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200" b="0" i="0" u="none" strike="noStrike" cap="none" spc="0" normalizeH="0" baseline="0">
              <a:ln>
                <a:noFill/>
              </a:ln>
              <a:solidFill>
                <a:srgbClr val="EAEAEA"/>
              </a:solidFill>
              <a:effectLst/>
              <a:uFillTx/>
              <a:latin typeface="Comic Sans MS"/>
              <a:ea typeface="Comic Sans MS"/>
              <a:cs typeface="Comic Sans MS"/>
              <a:sym typeface="Comic Sans MS"/>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p:nvPr/>
        </p:nvSpPr>
        <p:spPr>
          <a:xfrm>
            <a:off x="4902200" y="3289300"/>
            <a:ext cx="672220" cy="317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1800">
                <a:solidFill>
                  <a:srgbClr val="FFFF00"/>
                </a:solidFill>
              </a:defRPr>
            </a:lvl1pPr>
          </a:lstStyle>
          <a:p>
            <a:pPr lvl="0">
              <a:defRPr>
                <a:solidFill>
                  <a:srgbClr val="000000"/>
                </a:solidFill>
              </a:defRPr>
            </a:pPr>
            <a:r>
              <a:rPr>
                <a:solidFill>
                  <a:srgbClr val="FFFF00"/>
                </a:solidFill>
              </a:rPr>
              <a:t>Testo</a:t>
            </a:r>
          </a:p>
        </p:txBody>
      </p:sp>
      <p:sp>
        <p:nvSpPr>
          <p:cNvPr id="639" name="Shape 639"/>
          <p:cNvSpPr/>
          <p:nvPr/>
        </p:nvSpPr>
        <p:spPr>
          <a:xfrm>
            <a:off x="1689100" y="333375"/>
            <a:ext cx="6591300" cy="6731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algn="ctr">
              <a:defRPr sz="3600">
                <a:solidFill>
                  <a:srgbClr val="000077"/>
                </a:solidFill>
                <a:latin typeface="Tahoma Negreta"/>
                <a:ea typeface="Tahoma Negreta"/>
                <a:cs typeface="Tahoma Negreta"/>
                <a:sym typeface="Tahoma Negreta"/>
              </a:defRPr>
            </a:lvl1pPr>
          </a:lstStyle>
          <a:p>
            <a:pPr lvl="0">
              <a:defRPr sz="1800">
                <a:solidFill>
                  <a:srgbClr val="000000"/>
                </a:solidFill>
              </a:defRPr>
            </a:pPr>
            <a:r>
              <a:rPr sz="3600">
                <a:solidFill>
                  <a:srgbClr val="000077"/>
                </a:solidFill>
              </a:rPr>
              <a:t>Insufficienza respiratoria</a:t>
            </a:r>
          </a:p>
        </p:txBody>
      </p:sp>
      <p:sp>
        <p:nvSpPr>
          <p:cNvPr id="640" name="Shape 640"/>
          <p:cNvSpPr/>
          <p:nvPr/>
        </p:nvSpPr>
        <p:spPr>
          <a:xfrm>
            <a:off x="609600" y="1524000"/>
            <a:ext cx="3683000" cy="17145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ctr">
              <a:spcBef>
                <a:spcPts val="1900"/>
              </a:spcBef>
              <a:defRPr sz="1800">
                <a:solidFill>
                  <a:srgbClr val="000000"/>
                </a:solidFill>
              </a:defRPr>
            </a:pPr>
            <a:r>
              <a:rPr sz="3200">
                <a:solidFill>
                  <a:srgbClr val="000060"/>
                </a:solidFill>
                <a:latin typeface="Tahoma Negreta"/>
                <a:ea typeface="Tahoma Negreta"/>
                <a:cs typeface="Tahoma Negreta"/>
                <a:sym typeface="Tahoma Negreta"/>
              </a:rPr>
              <a:t>Compensata</a:t>
            </a:r>
          </a:p>
          <a:p>
            <a:pPr lvl="0" indent="39687" algn="ctr">
              <a:spcBef>
                <a:spcPts val="1200"/>
              </a:spcBef>
              <a:defRPr sz="1800">
                <a:solidFill>
                  <a:srgbClr val="000000"/>
                </a:solidFill>
              </a:defRPr>
            </a:pPr>
            <a:r>
              <a:rPr sz="2000">
                <a:solidFill>
                  <a:srgbClr val="000060"/>
                </a:solidFill>
                <a:latin typeface="Tahoma Negreta"/>
                <a:ea typeface="Tahoma Negreta"/>
                <a:cs typeface="Tahoma Negreta"/>
                <a:sym typeface="Tahoma Negreta"/>
              </a:rPr>
              <a:t>Aumento lavoro respiratorio</a:t>
            </a:r>
          </a:p>
          <a:p>
            <a:pPr lvl="0" indent="39687" algn="ctr">
              <a:spcBef>
                <a:spcPts val="1200"/>
              </a:spcBef>
              <a:defRPr sz="1800">
                <a:solidFill>
                  <a:srgbClr val="000000"/>
                </a:solidFill>
              </a:defRPr>
            </a:pPr>
            <a:r>
              <a:rPr sz="2000">
                <a:solidFill>
                  <a:srgbClr val="000060"/>
                </a:solidFill>
                <a:latin typeface="Tahoma Negreta"/>
                <a:ea typeface="Tahoma Negreta"/>
                <a:cs typeface="Tahoma Negreta"/>
                <a:sym typeface="Tahoma Negreta"/>
              </a:rPr>
              <a:t>Ossigenazione e ventilazione adeguate</a:t>
            </a:r>
          </a:p>
        </p:txBody>
      </p:sp>
      <p:pic>
        <p:nvPicPr>
          <p:cNvPr id="641" name="image.jpg"/>
          <p:cNvPicPr/>
          <p:nvPr/>
        </p:nvPicPr>
        <p:blipFill>
          <a:blip r:embed="rId2">
            <a:extLst/>
          </a:blip>
          <a:stretch>
            <a:fillRect/>
          </a:stretch>
        </p:blipFill>
        <p:spPr>
          <a:xfrm>
            <a:off x="5181600" y="1524000"/>
            <a:ext cx="3290888" cy="4114800"/>
          </a:xfrm>
          <a:prstGeom prst="rect">
            <a:avLst/>
          </a:prstGeom>
          <a:ln w="12700">
            <a:miter lim="400000"/>
          </a:ln>
        </p:spPr>
      </p:pic>
      <p:sp>
        <p:nvSpPr>
          <p:cNvPr id="642" name="Shape 642"/>
          <p:cNvSpPr/>
          <p:nvPr/>
        </p:nvSpPr>
        <p:spPr>
          <a:xfrm>
            <a:off x="533400" y="4076700"/>
            <a:ext cx="38227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ctr">
              <a:spcBef>
                <a:spcPts val="1400"/>
              </a:spcBef>
              <a:defRPr sz="1800">
                <a:solidFill>
                  <a:srgbClr val="000000"/>
                </a:solidFill>
              </a:defRPr>
            </a:pPr>
            <a:r>
              <a:rPr sz="2400">
                <a:solidFill>
                  <a:srgbClr val="000067"/>
                </a:solidFill>
                <a:latin typeface="Tahoma Negreta"/>
                <a:ea typeface="Tahoma Negreta"/>
                <a:cs typeface="Tahoma Negreta"/>
                <a:sym typeface="Tahoma Negreta"/>
              </a:rPr>
              <a:t>Bambino stabile</a:t>
            </a:r>
          </a:p>
          <a:p>
            <a:pPr lvl="0" indent="39687" algn="ctr">
              <a:spcBef>
                <a:spcPts val="1400"/>
              </a:spcBef>
              <a:defRPr sz="1800">
                <a:solidFill>
                  <a:srgbClr val="000000"/>
                </a:solidFill>
              </a:defRPr>
            </a:pPr>
            <a:r>
              <a:rPr sz="2400">
                <a:solidFill>
                  <a:srgbClr val="000067"/>
                </a:solidFill>
                <a:latin typeface="Tahoma Negreta"/>
                <a:ea typeface="Tahoma Negreta"/>
                <a:cs typeface="Tahoma Negreta"/>
                <a:sym typeface="Tahoma Negreta"/>
              </a:rPr>
              <a:t>“a rischio” di scompenso</a:t>
            </a:r>
          </a:p>
        </p:txBody>
      </p:sp>
      <p:sp>
        <p:nvSpPr>
          <p:cNvPr id="643" name="Shape 643"/>
          <p:cNvSpPr/>
          <p:nvPr/>
        </p:nvSpPr>
        <p:spPr>
          <a:xfrm>
            <a:off x="2108200" y="3441700"/>
            <a:ext cx="457201" cy="4572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0066"/>
          </a:solidFill>
          <a:ln w="12700">
            <a:miter lim="400000"/>
          </a:ln>
        </p:spPr>
        <p:txBody>
          <a:bodyPr lIns="0" tIns="0" rIns="0" bIns="0"/>
          <a:lstStyle/>
          <a:p>
            <a:pPr lvl="0">
              <a:defRPr>
                <a:solidFill>
                  <a:srgbClr val="FFFF00"/>
                </a:solidFill>
                <a:latin typeface="Times New Roman"/>
                <a:ea typeface="Times New Roman"/>
                <a:cs typeface="Times New Roman"/>
                <a:sym typeface="Times New Roman"/>
              </a:defRPr>
            </a:pPr>
            <a:endParaRPr/>
          </a:p>
        </p:txBody>
      </p:sp>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645" name="Shape 645"/>
          <p:cNvSpPr/>
          <p:nvPr/>
        </p:nvSpPr>
        <p:spPr>
          <a:xfrm>
            <a:off x="1944687" y="304800"/>
            <a:ext cx="6591301" cy="6731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algn="ctr">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a:solidFill>
                  <a:srgbClr val="000066"/>
                </a:solidFill>
              </a:rPr>
              <a:t>Insufficienza respiratoria</a:t>
            </a:r>
          </a:p>
        </p:txBody>
      </p:sp>
      <p:sp>
        <p:nvSpPr>
          <p:cNvPr id="646" name="Shape 646"/>
          <p:cNvSpPr/>
          <p:nvPr/>
        </p:nvSpPr>
        <p:spPr>
          <a:xfrm>
            <a:off x="5105399" y="1371600"/>
            <a:ext cx="4572002" cy="2171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ctr">
              <a:spcBef>
                <a:spcPts val="1900"/>
              </a:spcBef>
              <a:defRPr sz="1800">
                <a:solidFill>
                  <a:srgbClr val="000000"/>
                </a:solidFill>
              </a:defRPr>
            </a:pPr>
            <a:r>
              <a:rPr sz="3200">
                <a:solidFill>
                  <a:srgbClr val="000066"/>
                </a:solidFill>
                <a:latin typeface="Tahoma Negreta"/>
                <a:ea typeface="Tahoma Negreta"/>
                <a:cs typeface="Tahoma Negreta"/>
                <a:sym typeface="Tahoma Negreta"/>
              </a:rPr>
              <a:t>Scompensata</a:t>
            </a:r>
          </a:p>
          <a:p>
            <a:pPr lvl="0" indent="39687" algn="ctr">
              <a:spcBef>
                <a:spcPts val="1200"/>
              </a:spcBef>
              <a:defRPr sz="1800">
                <a:solidFill>
                  <a:srgbClr val="000000"/>
                </a:solidFill>
              </a:defRPr>
            </a:pPr>
            <a:r>
              <a:rPr sz="2000">
                <a:solidFill>
                  <a:srgbClr val="000066"/>
                </a:solidFill>
                <a:latin typeface="Tahoma Negreta"/>
                <a:ea typeface="Tahoma Negreta"/>
                <a:cs typeface="Tahoma Negreta"/>
                <a:sym typeface="Tahoma Negreta"/>
              </a:rPr>
              <a:t>Segni di esaurimento respiratorio, </a:t>
            </a:r>
          </a:p>
          <a:p>
            <a:pPr lvl="0" indent="39687" algn="ctr">
              <a:spcBef>
                <a:spcPts val="1200"/>
              </a:spcBef>
              <a:defRPr sz="1800">
                <a:solidFill>
                  <a:srgbClr val="000000"/>
                </a:solidFill>
              </a:defRPr>
            </a:pPr>
            <a:r>
              <a:rPr sz="2000">
                <a:solidFill>
                  <a:srgbClr val="000066"/>
                </a:solidFill>
                <a:latin typeface="Tahoma Negreta"/>
                <a:ea typeface="Tahoma Negreta"/>
                <a:cs typeface="Tahoma Negreta"/>
                <a:sym typeface="Tahoma Negreta"/>
              </a:rPr>
              <a:t>ossigenazione e ventilazione inadeguate</a:t>
            </a:r>
          </a:p>
          <a:p>
            <a:pPr lvl="0" indent="39687" algn="ctr">
              <a:spcBef>
                <a:spcPts val="1200"/>
              </a:spcBef>
              <a:defRPr sz="1800">
                <a:solidFill>
                  <a:srgbClr val="000000"/>
                </a:solidFill>
              </a:defRPr>
            </a:pPr>
            <a:r>
              <a:rPr sz="2000">
                <a:solidFill>
                  <a:srgbClr val="000066"/>
                </a:solidFill>
                <a:latin typeface="Tahoma Negreta"/>
                <a:ea typeface="Tahoma Negreta"/>
                <a:cs typeface="Tahoma Negreta"/>
                <a:sym typeface="Tahoma Negreta"/>
              </a:rPr>
              <a:t>Ipossia, ipercapnia, acidosi</a:t>
            </a:r>
          </a:p>
        </p:txBody>
      </p:sp>
      <p:grpSp>
        <p:nvGrpSpPr>
          <p:cNvPr id="649" name="Group 649"/>
          <p:cNvGrpSpPr/>
          <p:nvPr/>
        </p:nvGrpSpPr>
        <p:grpSpPr>
          <a:xfrm>
            <a:off x="5067300" y="3733800"/>
            <a:ext cx="4356100" cy="2260600"/>
            <a:chOff x="0" y="0"/>
            <a:chExt cx="4356100" cy="2260599"/>
          </a:xfrm>
        </p:grpSpPr>
        <p:sp>
          <p:nvSpPr>
            <p:cNvPr id="647" name="Shape 647"/>
            <p:cNvSpPr/>
            <p:nvPr/>
          </p:nvSpPr>
          <p:spPr>
            <a:xfrm>
              <a:off x="0" y="609600"/>
              <a:ext cx="4356100" cy="165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400"/>
                </a:spcBef>
                <a:defRPr sz="1800">
                  <a:solidFill>
                    <a:srgbClr val="000000"/>
                  </a:solidFill>
                </a:defRPr>
              </a:pPr>
              <a:r>
                <a:rPr sz="2400">
                  <a:solidFill>
                    <a:srgbClr val="000066"/>
                  </a:solidFill>
                  <a:latin typeface="Tahoma Negreta"/>
                  <a:ea typeface="Tahoma Negreta"/>
                  <a:cs typeface="Tahoma Negreta"/>
                  <a:sym typeface="Tahoma Negreta"/>
                </a:rPr>
                <a:t>Bambino compromesso</a:t>
              </a:r>
            </a:p>
            <a:p>
              <a:pPr lvl="0" indent="39687" algn="ctr">
                <a:spcBef>
                  <a:spcPts val="1400"/>
                </a:spcBef>
                <a:defRPr sz="1800">
                  <a:solidFill>
                    <a:srgbClr val="000000"/>
                  </a:solidFill>
                </a:defRPr>
              </a:pPr>
              <a:r>
                <a:rPr sz="2400">
                  <a:solidFill>
                    <a:srgbClr val="000066"/>
                  </a:solidFill>
                  <a:latin typeface="Tahoma Negreta"/>
                  <a:ea typeface="Tahoma Negreta"/>
                  <a:cs typeface="Tahoma Negreta"/>
                  <a:sym typeface="Tahoma Negreta"/>
                </a:rPr>
                <a:t>RISCHIO DI ARRESTO RESPIRATORIO e CARDIACO IMMINENTI</a:t>
              </a:r>
            </a:p>
          </p:txBody>
        </p:sp>
        <p:sp>
          <p:nvSpPr>
            <p:cNvPr id="648" name="Shape 648"/>
            <p:cNvSpPr/>
            <p:nvPr/>
          </p:nvSpPr>
          <p:spPr>
            <a:xfrm>
              <a:off x="2057400" y="0"/>
              <a:ext cx="457201" cy="4572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CC99"/>
            </a:solidFill>
            <a:ln w="12700" cap="flat">
              <a:noFill/>
              <a:miter lim="400000"/>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pic>
        <p:nvPicPr>
          <p:cNvPr id="650" name="image.jpg"/>
          <p:cNvPicPr/>
          <p:nvPr/>
        </p:nvPicPr>
        <p:blipFill>
          <a:blip r:embed="rId2">
            <a:extLst/>
          </a:blip>
          <a:stretch>
            <a:fillRect/>
          </a:stretch>
        </p:blipFill>
        <p:spPr>
          <a:xfrm>
            <a:off x="1485900" y="1371600"/>
            <a:ext cx="3041650" cy="4648200"/>
          </a:xfrm>
          <a:prstGeom prst="rect">
            <a:avLst/>
          </a:prstGeom>
          <a:ln w="12700">
            <a:miter lim="400000"/>
          </a:ln>
        </p:spPr>
      </p:pic>
    </p:spTree>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652" name="Shape 652"/>
          <p:cNvSpPr/>
          <p:nvPr/>
        </p:nvSpPr>
        <p:spPr>
          <a:xfrm>
            <a:off x="571500" y="728979"/>
            <a:ext cx="9715500" cy="57810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indent="41275">
              <a:spcBef>
                <a:spcPts val="1500"/>
              </a:spcBef>
              <a:tabLst>
                <a:tab pos="139700" algn="l"/>
                <a:tab pos="4241800" algn="l"/>
                <a:tab pos="4330700" algn="l"/>
              </a:tabLst>
              <a:defRPr sz="1800">
                <a:solidFill>
                  <a:srgbClr val="000000"/>
                </a:solidFill>
              </a:defRPr>
            </a:pPr>
            <a:endParaRPr sz="2000" dirty="0">
              <a:solidFill>
                <a:srgbClr val="000066"/>
              </a:solidFill>
              <a:latin typeface="Tahoma"/>
              <a:ea typeface="Tahoma"/>
              <a:cs typeface="Tahoma"/>
              <a:sym typeface="Tahoma"/>
            </a:endParaRPr>
          </a:p>
          <a:p>
            <a:pPr lvl="0" indent="41275">
              <a:spcBef>
                <a:spcPts val="1500"/>
              </a:spcBef>
              <a:tabLst>
                <a:tab pos="139700" algn="l"/>
                <a:tab pos="4241800" algn="l"/>
                <a:tab pos="4330700" algn="l"/>
              </a:tabLst>
              <a:defRPr sz="1800">
                <a:solidFill>
                  <a:srgbClr val="000000"/>
                </a:solidFill>
              </a:defRPr>
            </a:pPr>
            <a:r>
              <a:rPr sz="2600" dirty="0">
                <a:solidFill>
                  <a:srgbClr val="000066"/>
                </a:solidFill>
                <a:latin typeface="Tahoma Negreta"/>
                <a:ea typeface="Tahoma Negreta"/>
                <a:cs typeface="Tahoma Negreta"/>
                <a:sym typeface="Tahoma Negreta"/>
              </a:rPr>
              <a:t>Effetti dell’insufficienza respiratoria su altri organi</a:t>
            </a:r>
          </a:p>
          <a:p>
            <a:pPr lvl="0" indent="41275">
              <a:spcBef>
                <a:spcPts val="500"/>
              </a:spcBef>
              <a:tabLst>
                <a:tab pos="139700" algn="l"/>
                <a:tab pos="4241800" algn="l"/>
                <a:tab pos="4330700" algn="l"/>
              </a:tabLst>
              <a:defRPr sz="1800">
                <a:solidFill>
                  <a:srgbClr val="000000"/>
                </a:solidFill>
              </a:defRPr>
            </a:pPr>
            <a:endParaRPr sz="900" dirty="0">
              <a:solidFill>
                <a:srgbClr val="000066"/>
              </a:solidFill>
              <a:latin typeface="Tahoma Negreta"/>
              <a:ea typeface="Tahoma Negreta"/>
              <a:cs typeface="Tahoma Negreta"/>
              <a:sym typeface="Tahoma Negreta"/>
            </a:endParaRPr>
          </a:p>
          <a:p>
            <a:pPr lvl="0" indent="41275">
              <a:spcBef>
                <a:spcPts val="1400"/>
              </a:spcBef>
              <a:tabLst>
                <a:tab pos="139700" algn="l"/>
                <a:tab pos="4241800" algn="l"/>
                <a:tab pos="4330700" algn="l"/>
              </a:tabLst>
              <a:defRPr sz="1800">
                <a:solidFill>
                  <a:srgbClr val="000000"/>
                </a:solidFill>
              </a:defRPr>
            </a:pPr>
            <a:r>
              <a:rPr sz="2400" dirty="0">
                <a:solidFill>
                  <a:srgbClr val="000066"/>
                </a:solidFill>
                <a:latin typeface="Tahoma Negreta"/>
                <a:ea typeface="Tahoma Negreta"/>
                <a:cs typeface="Tahoma Negreta"/>
                <a:sym typeface="Tahoma Negreta"/>
              </a:rPr>
              <a:t> Alterazioni neurologiche:</a:t>
            </a:r>
          </a:p>
          <a:p>
            <a:pPr lvl="0" indent="41275">
              <a:spcBef>
                <a:spcPts val="1400"/>
              </a:spcBef>
              <a:tabLst>
                <a:tab pos="139700" algn="l"/>
                <a:tab pos="4241800" algn="l"/>
                <a:tab pos="4330700" algn="l"/>
              </a:tabLst>
              <a:defRPr sz="1800">
                <a:solidFill>
                  <a:srgbClr val="000000"/>
                </a:solidFill>
              </a:defRPr>
            </a:pPr>
            <a:r>
              <a:rPr dirty="0">
                <a:solidFill>
                  <a:srgbClr val="000066"/>
                </a:solidFill>
                <a:latin typeface="Tahoma Negreta"/>
                <a:ea typeface="Tahoma Negreta"/>
                <a:cs typeface="Tahoma Negreta"/>
                <a:sym typeface="Tahoma Negreta"/>
              </a:rPr>
              <a:t> </a:t>
            </a:r>
            <a:r>
              <a:rPr dirty="0">
                <a:solidFill>
                  <a:srgbClr val="000066"/>
                </a:solidFill>
                <a:latin typeface="Wingdings"/>
                <a:ea typeface="Wingdings"/>
                <a:cs typeface="Wingdings"/>
                <a:sym typeface="Wingdings"/>
              </a:rPr>
              <a:t>● </a:t>
            </a:r>
            <a:r>
              <a:rPr sz="2400" dirty="0">
                <a:solidFill>
                  <a:srgbClr val="000066"/>
                </a:solidFill>
                <a:latin typeface="Tahoma Negreta"/>
                <a:ea typeface="Tahoma Negreta"/>
                <a:cs typeface="Tahoma Negreta"/>
                <a:sym typeface="Tahoma Negreta"/>
              </a:rPr>
              <a:t>agitazione, irrequietezza </a:t>
            </a:r>
          </a:p>
          <a:p>
            <a:pPr lvl="0" indent="41275">
              <a:spcBef>
                <a:spcPts val="1400"/>
              </a:spcBef>
              <a:tabLst>
                <a:tab pos="139700" algn="l"/>
                <a:tab pos="4241800" algn="l"/>
                <a:tab pos="4330700" algn="l"/>
              </a:tabLst>
              <a:defRPr sz="1800">
                <a:solidFill>
                  <a:srgbClr val="000000"/>
                </a:solidFill>
              </a:defRPr>
            </a:pPr>
            <a:r>
              <a:rPr dirty="0">
                <a:solidFill>
                  <a:srgbClr val="000066"/>
                </a:solidFill>
                <a:latin typeface="Tahoma Negreta"/>
                <a:ea typeface="Tahoma Negreta"/>
                <a:cs typeface="Tahoma Negreta"/>
                <a:sym typeface="Tahoma Negreta"/>
              </a:rPr>
              <a:t> </a:t>
            </a:r>
            <a:r>
              <a:rPr dirty="0">
                <a:solidFill>
                  <a:srgbClr val="000066"/>
                </a:solidFill>
                <a:latin typeface="Wingdings"/>
                <a:ea typeface="Wingdings"/>
                <a:cs typeface="Wingdings"/>
                <a:sym typeface="Wingdings"/>
              </a:rPr>
              <a:t>● </a:t>
            </a:r>
            <a:r>
              <a:rPr sz="2400" dirty="0" smtClean="0">
                <a:solidFill>
                  <a:srgbClr val="000066"/>
                </a:solidFill>
                <a:latin typeface="Tahoma Negreta"/>
                <a:ea typeface="Tahoma Negreta"/>
                <a:cs typeface="Tahoma Negreta"/>
                <a:sym typeface="Tahoma Negreta"/>
              </a:rPr>
              <a:t>letargia</a:t>
            </a:r>
            <a:endParaRPr sz="2400" dirty="0">
              <a:solidFill>
                <a:srgbClr val="000066"/>
              </a:solidFill>
              <a:latin typeface="Tahoma Negreta"/>
              <a:ea typeface="Tahoma Negreta"/>
              <a:cs typeface="Tahoma Negreta"/>
              <a:sym typeface="Tahoma Negreta"/>
            </a:endParaRPr>
          </a:p>
          <a:p>
            <a:pPr lvl="0" indent="41275">
              <a:spcBef>
                <a:spcPts val="1400"/>
              </a:spcBef>
              <a:tabLst>
                <a:tab pos="139700" algn="l"/>
                <a:tab pos="4241800" algn="l"/>
                <a:tab pos="4330700" algn="l"/>
              </a:tabLst>
              <a:defRPr sz="1800">
                <a:solidFill>
                  <a:srgbClr val="000000"/>
                </a:solidFill>
              </a:defRPr>
            </a:pPr>
            <a:r>
              <a:rPr dirty="0">
                <a:solidFill>
                  <a:srgbClr val="000066"/>
                </a:solidFill>
                <a:latin typeface="Wingdings"/>
                <a:ea typeface="Wingdings"/>
                <a:cs typeface="Wingdings"/>
                <a:sym typeface="Wingdings"/>
              </a:rPr>
              <a:t>● </a:t>
            </a:r>
            <a:r>
              <a:rPr sz="2400" dirty="0">
                <a:solidFill>
                  <a:srgbClr val="000066"/>
                </a:solidFill>
                <a:latin typeface="Tahoma Negreta"/>
                <a:ea typeface="Tahoma Negreta"/>
                <a:cs typeface="Tahoma Negreta"/>
                <a:sym typeface="Tahoma Negreta"/>
              </a:rPr>
              <a:t>perdita coscienza</a:t>
            </a:r>
          </a:p>
          <a:p>
            <a:pPr lvl="0" indent="41275">
              <a:lnSpc>
                <a:spcPct val="60000"/>
              </a:lnSpc>
              <a:spcBef>
                <a:spcPts val="1400"/>
              </a:spcBef>
              <a:tabLst>
                <a:tab pos="139700" algn="l"/>
                <a:tab pos="4241800" algn="l"/>
                <a:tab pos="4330700" algn="l"/>
              </a:tabLst>
              <a:defRPr sz="1800">
                <a:solidFill>
                  <a:srgbClr val="000000"/>
                </a:solidFill>
              </a:defRPr>
            </a:pPr>
            <a:r>
              <a:rPr dirty="0" smtClean="0">
                <a:solidFill>
                  <a:srgbClr val="000066"/>
                </a:solidFill>
                <a:latin typeface="Wingdings"/>
                <a:ea typeface="Wingdings"/>
                <a:cs typeface="Wingdings"/>
                <a:sym typeface="Wingdings"/>
              </a:rPr>
              <a:t>●</a:t>
            </a:r>
            <a:r>
              <a:rPr sz="2400" dirty="0" smtClean="0">
                <a:solidFill>
                  <a:srgbClr val="000066"/>
                </a:solidFill>
                <a:latin typeface="Tahoma Negreta"/>
                <a:ea typeface="Tahoma Negreta"/>
                <a:cs typeface="Tahoma Negreta"/>
                <a:sym typeface="Tahoma Negreta"/>
              </a:rPr>
              <a:t> </a:t>
            </a:r>
            <a:r>
              <a:rPr lang="it-IT" sz="2400" dirty="0" smtClean="0">
                <a:solidFill>
                  <a:srgbClr val="000066"/>
                </a:solidFill>
                <a:latin typeface="Tahoma Negreta"/>
                <a:ea typeface="Tahoma Negreta"/>
                <a:cs typeface="Tahoma Negreta"/>
                <a:sym typeface="Tahoma Negreta"/>
              </a:rPr>
              <a:t>  </a:t>
            </a:r>
            <a:r>
              <a:rPr sz="2400" dirty="0" smtClean="0">
                <a:solidFill>
                  <a:srgbClr val="000066"/>
                </a:solidFill>
                <a:latin typeface="Tahoma Negreta"/>
                <a:ea typeface="Tahoma Negreta"/>
                <a:cs typeface="Tahoma Negreta"/>
                <a:sym typeface="Tahoma Negreta"/>
              </a:rPr>
              <a:t>apnee</a:t>
            </a:r>
            <a:endParaRPr sz="2400" dirty="0">
              <a:solidFill>
                <a:srgbClr val="000066"/>
              </a:solidFill>
              <a:latin typeface="Tahoma Negreta"/>
              <a:ea typeface="Tahoma Negreta"/>
              <a:cs typeface="Tahoma Negreta"/>
              <a:sym typeface="Tahoma Negreta"/>
            </a:endParaRPr>
          </a:p>
          <a:p>
            <a:pPr marL="41275" lvl="0">
              <a:lnSpc>
                <a:spcPct val="60000"/>
              </a:lnSpc>
              <a:spcBef>
                <a:spcPts val="1400"/>
              </a:spcBef>
              <a:buClr>
                <a:srgbClr val="FFFFFF"/>
              </a:buClr>
              <a:buSzPct val="100000"/>
              <a:buFont typeface="Wingdings"/>
              <a:buChar char="●"/>
              <a:tabLst>
                <a:tab pos="139700" algn="l"/>
                <a:tab pos="4241800" algn="l"/>
                <a:tab pos="4330700" algn="l"/>
              </a:tabLst>
              <a:defRPr sz="1800">
                <a:solidFill>
                  <a:srgbClr val="000000"/>
                </a:solidFill>
              </a:defRPr>
            </a:pPr>
            <a:endParaRPr sz="800" dirty="0">
              <a:solidFill>
                <a:srgbClr val="000066"/>
              </a:solidFill>
              <a:latin typeface="Tahoma Negreta"/>
              <a:ea typeface="Tahoma Negreta"/>
              <a:cs typeface="Tahoma Negreta"/>
              <a:sym typeface="Tahoma Negreta"/>
            </a:endParaRPr>
          </a:p>
          <a:p>
            <a:pPr lvl="0" indent="41275">
              <a:lnSpc>
                <a:spcPct val="60000"/>
              </a:lnSpc>
              <a:spcBef>
                <a:spcPts val="1400"/>
              </a:spcBef>
              <a:tabLst>
                <a:tab pos="139700" algn="l"/>
                <a:tab pos="4241800" algn="l"/>
                <a:tab pos="4330700" algn="l"/>
              </a:tabLst>
              <a:defRPr sz="1800">
                <a:solidFill>
                  <a:srgbClr val="000000"/>
                </a:solidFill>
              </a:defRPr>
            </a:pPr>
            <a:r>
              <a:rPr sz="2400" dirty="0">
                <a:solidFill>
                  <a:srgbClr val="000066"/>
                </a:solidFill>
                <a:latin typeface="Tahoma Negreta"/>
                <a:ea typeface="Tahoma Negreta"/>
                <a:cs typeface="Tahoma Negreta"/>
                <a:sym typeface="Tahoma Negreta"/>
              </a:rPr>
              <a:t>Tachicardia, Bradicardia</a:t>
            </a:r>
          </a:p>
          <a:p>
            <a:pPr lvl="0" indent="41275">
              <a:lnSpc>
                <a:spcPct val="60000"/>
              </a:lnSpc>
              <a:spcBef>
                <a:spcPts val="1400"/>
              </a:spcBef>
              <a:tabLst>
                <a:tab pos="139700" algn="l"/>
                <a:tab pos="4241800" algn="l"/>
                <a:tab pos="4330700" algn="l"/>
              </a:tabLst>
              <a:defRPr sz="1800">
                <a:solidFill>
                  <a:srgbClr val="000000"/>
                </a:solidFill>
              </a:defRPr>
            </a:pPr>
            <a:endParaRPr sz="800" dirty="0">
              <a:solidFill>
                <a:srgbClr val="000066"/>
              </a:solidFill>
              <a:latin typeface="Tahoma Negreta"/>
              <a:ea typeface="Tahoma Negreta"/>
              <a:cs typeface="Tahoma Negreta"/>
              <a:sym typeface="Tahoma Negreta"/>
            </a:endParaRPr>
          </a:p>
          <a:p>
            <a:pPr lvl="0" indent="41275">
              <a:lnSpc>
                <a:spcPct val="60000"/>
              </a:lnSpc>
              <a:spcBef>
                <a:spcPts val="1400"/>
              </a:spcBef>
              <a:tabLst>
                <a:tab pos="139700" algn="l"/>
                <a:tab pos="4241800" algn="l"/>
                <a:tab pos="4330700" algn="l"/>
              </a:tabLst>
              <a:defRPr sz="1800">
                <a:solidFill>
                  <a:srgbClr val="000000"/>
                </a:solidFill>
              </a:defRPr>
            </a:pPr>
            <a:r>
              <a:rPr sz="2400" dirty="0">
                <a:solidFill>
                  <a:srgbClr val="000066"/>
                </a:solidFill>
                <a:latin typeface="Tahoma Negreta"/>
                <a:ea typeface="Tahoma Negreta"/>
                <a:cs typeface="Tahoma Negreta"/>
                <a:sym typeface="Tahoma Negreta"/>
              </a:rPr>
              <a:t>Colorito: pallore, cianosi</a:t>
            </a:r>
          </a:p>
          <a:p>
            <a:pPr lvl="0" indent="41275">
              <a:lnSpc>
                <a:spcPct val="60000"/>
              </a:lnSpc>
              <a:spcBef>
                <a:spcPts val="1400"/>
              </a:spcBef>
              <a:tabLst>
                <a:tab pos="139700" algn="l"/>
                <a:tab pos="4241800" algn="l"/>
                <a:tab pos="4330700" algn="l"/>
              </a:tabLst>
              <a:defRPr sz="1800">
                <a:solidFill>
                  <a:srgbClr val="000000"/>
                </a:solidFill>
              </a:defRPr>
            </a:pPr>
            <a:endParaRPr sz="800" dirty="0">
              <a:solidFill>
                <a:srgbClr val="000066"/>
              </a:solidFill>
              <a:latin typeface="Tahoma Negreta"/>
              <a:ea typeface="Tahoma Negreta"/>
              <a:cs typeface="Tahoma Negreta"/>
              <a:sym typeface="Tahoma Negreta"/>
            </a:endParaRPr>
          </a:p>
          <a:p>
            <a:pPr lvl="0" indent="41275">
              <a:lnSpc>
                <a:spcPct val="60000"/>
              </a:lnSpc>
              <a:spcBef>
                <a:spcPts val="1400"/>
              </a:spcBef>
              <a:tabLst>
                <a:tab pos="139700" algn="l"/>
                <a:tab pos="4241800" algn="l"/>
                <a:tab pos="4330700" algn="l"/>
              </a:tabLst>
              <a:defRPr sz="1800">
                <a:solidFill>
                  <a:srgbClr val="000000"/>
                </a:solidFill>
              </a:defRPr>
            </a:pPr>
            <a:r>
              <a:rPr sz="2400" dirty="0">
                <a:solidFill>
                  <a:srgbClr val="000066"/>
                </a:solidFill>
                <a:latin typeface="Tahoma Negreta"/>
                <a:ea typeface="Tahoma Negreta"/>
                <a:cs typeface="Tahoma Negreta"/>
                <a:sym typeface="Tahoma Negreta"/>
              </a:rPr>
              <a:t>Desaturazione (ossimetria transcutanea)</a:t>
            </a:r>
          </a:p>
        </p:txBody>
      </p:sp>
      <p:sp>
        <p:nvSpPr>
          <p:cNvPr id="653" name="Shape 653"/>
          <p:cNvSpPr/>
          <p:nvPr/>
        </p:nvSpPr>
        <p:spPr>
          <a:xfrm>
            <a:off x="914400" y="368300"/>
            <a:ext cx="8559800" cy="5461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41275" algn="ctr">
              <a:spcBef>
                <a:spcPts val="2100"/>
              </a:spcBef>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a:solidFill>
                  <a:srgbClr val="000066"/>
                </a:solidFill>
              </a:rPr>
              <a:t>Segni di insufficienza respiratoria</a:t>
            </a:r>
          </a:p>
        </p:txBody>
      </p:sp>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grpSp>
        <p:nvGrpSpPr>
          <p:cNvPr id="657" name="Group 657"/>
          <p:cNvGrpSpPr/>
          <p:nvPr/>
        </p:nvGrpSpPr>
        <p:grpSpPr>
          <a:xfrm>
            <a:off x="1111250" y="1916112"/>
            <a:ext cx="3527425" cy="3721101"/>
            <a:chOff x="0" y="0"/>
            <a:chExt cx="3527425" cy="3721100"/>
          </a:xfrm>
        </p:grpSpPr>
        <p:sp>
          <p:nvSpPr>
            <p:cNvPr id="655" name="Shape 655"/>
            <p:cNvSpPr/>
            <p:nvPr/>
          </p:nvSpPr>
          <p:spPr>
            <a:xfrm>
              <a:off x="0" y="0"/>
              <a:ext cx="3527425" cy="3600450"/>
            </a:xfrm>
            <a:prstGeom prst="rect">
              <a:avLst/>
            </a:prstGeom>
            <a:solidFill>
              <a:srgbClr val="EAEAEA"/>
            </a:solidFill>
            <a:ln w="28575" cap="flat">
              <a:solidFill>
                <a:srgbClr val="000066"/>
              </a:solidFill>
              <a:prstDash val="solid"/>
              <a:round/>
            </a:ln>
            <a:effectLst/>
          </p:spPr>
          <p:txBody>
            <a:bodyPr wrap="square" lIns="0" tIns="0" rIns="0" bIns="0" numCol="1" anchor="t">
              <a:noAutofit/>
            </a:bodyPr>
            <a:lstStyle/>
            <a:p>
              <a:pPr lvl="0" indent="295275">
                <a:spcBef>
                  <a:spcPts val="1200"/>
                </a:spcBef>
                <a:defRPr sz="2000">
                  <a:solidFill>
                    <a:srgbClr val="000066"/>
                  </a:solidFill>
                  <a:latin typeface="Tahoma Negreta"/>
                  <a:ea typeface="Tahoma Negreta"/>
                  <a:cs typeface="Tahoma Negreta"/>
                  <a:sym typeface="Tahoma Negreta"/>
                </a:defRPr>
              </a:pPr>
              <a:endParaRPr/>
            </a:p>
          </p:txBody>
        </p:sp>
        <p:sp>
          <p:nvSpPr>
            <p:cNvPr id="656" name="Shape 656"/>
            <p:cNvSpPr/>
            <p:nvPr/>
          </p:nvSpPr>
          <p:spPr>
            <a:xfrm>
              <a:off x="0" y="0"/>
              <a:ext cx="3527425" cy="3721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34962" algn="ctr">
                <a:spcBef>
                  <a:spcPts val="200"/>
                </a:spcBef>
                <a:defRPr sz="1800">
                  <a:solidFill>
                    <a:srgbClr val="000000"/>
                  </a:solidFill>
                </a:defRPr>
              </a:pPr>
              <a:endParaRPr sz="400">
                <a:solidFill>
                  <a:srgbClr val="000066"/>
                </a:solidFill>
                <a:latin typeface="Tahoma Negreta"/>
                <a:ea typeface="Tahoma Negreta"/>
                <a:cs typeface="Tahoma Negreta"/>
                <a:sym typeface="Tahoma Negreta"/>
              </a:endParaRPr>
            </a:p>
            <a:p>
              <a:pPr marL="367770" lvl="0" indent="-328083">
                <a:spcBef>
                  <a:spcPts val="1200"/>
                </a:spcBef>
                <a:buClr>
                  <a:srgbClr val="FFFF00"/>
                </a:buClr>
                <a:buSzPct val="60000"/>
                <a:buFont typeface="Wingdings"/>
                <a:buChar char="●"/>
                <a:defRPr sz="1800">
                  <a:solidFill>
                    <a:srgbClr val="000000"/>
                  </a:solidFill>
                </a:defRPr>
              </a:pPr>
              <a:r>
                <a:rPr sz="2000">
                  <a:solidFill>
                    <a:srgbClr val="000066"/>
                  </a:solidFill>
                  <a:latin typeface="Tahoma Negreta"/>
                  <a:ea typeface="Tahoma Negreta"/>
                  <a:cs typeface="Tahoma Negreta"/>
                  <a:sym typeface="Tahoma Negreta"/>
                </a:rPr>
                <a:t>Roseo,</a:t>
              </a:r>
            </a:p>
            <a:p>
              <a:pPr marL="367770" lvl="0" indent="-328083">
                <a:spcBef>
                  <a:spcPts val="1200"/>
                </a:spcBef>
                <a:buClr>
                  <a:srgbClr val="FFFF00"/>
                </a:buClr>
                <a:buSzPct val="60000"/>
                <a:buFont typeface="Wingdings"/>
                <a:buChar char="●"/>
                <a:defRPr sz="1800">
                  <a:solidFill>
                    <a:srgbClr val="000000"/>
                  </a:solidFill>
                </a:defRPr>
              </a:pPr>
              <a:r>
                <a:rPr sz="2000">
                  <a:solidFill>
                    <a:srgbClr val="000066"/>
                  </a:solidFill>
                  <a:latin typeface="Tahoma Negreta"/>
                  <a:ea typeface="Tahoma Negreta"/>
                  <a:cs typeface="Tahoma Negreta"/>
                  <a:sym typeface="Tahoma Negreta"/>
                </a:rPr>
                <a:t>Vigile, tono normale  </a:t>
              </a:r>
            </a:p>
            <a:p>
              <a:pPr marL="367770" lvl="0" indent="-328083">
                <a:spcBef>
                  <a:spcPts val="1200"/>
                </a:spcBef>
                <a:buClr>
                  <a:srgbClr val="FFFF00"/>
                </a:buClr>
                <a:buSzPct val="60000"/>
                <a:buFont typeface="Wingdings"/>
                <a:buChar char="●"/>
                <a:defRPr sz="1800">
                  <a:solidFill>
                    <a:srgbClr val="000000"/>
                  </a:solidFill>
                </a:defRPr>
              </a:pPr>
              <a:r>
                <a:rPr sz="2000">
                  <a:solidFill>
                    <a:srgbClr val="000066"/>
                  </a:solidFill>
                  <a:latin typeface="Tahoma Negreta"/>
                  <a:ea typeface="Tahoma Negreta"/>
                  <a:cs typeface="Tahoma Negreta"/>
                  <a:sym typeface="Tahoma Negreta"/>
                </a:rPr>
                <a:t>FR &gt; 40/m</a:t>
              </a:r>
            </a:p>
            <a:p>
              <a:pPr marL="367770" lvl="0" indent="-328083">
                <a:spcBef>
                  <a:spcPts val="1200"/>
                </a:spcBef>
                <a:buClr>
                  <a:srgbClr val="FFFF00"/>
                </a:buClr>
                <a:buSzPct val="60000"/>
                <a:buFont typeface="Wingdings"/>
                <a:buChar char="●"/>
                <a:defRPr sz="1800">
                  <a:solidFill>
                    <a:srgbClr val="000000"/>
                  </a:solidFill>
                </a:defRPr>
              </a:pPr>
              <a:r>
                <a:rPr sz="2000">
                  <a:solidFill>
                    <a:srgbClr val="000066"/>
                  </a:solidFill>
                  <a:latin typeface="Tahoma Negreta"/>
                  <a:ea typeface="Tahoma Negreta"/>
                  <a:cs typeface="Tahoma Negreta"/>
                  <a:sym typeface="Tahoma Negreta"/>
                </a:rPr>
                <a:t>Gemito</a:t>
              </a:r>
            </a:p>
            <a:p>
              <a:pPr marL="367770" lvl="0" indent="-328083">
                <a:spcBef>
                  <a:spcPts val="1200"/>
                </a:spcBef>
                <a:buClr>
                  <a:srgbClr val="FFFF00"/>
                </a:buClr>
                <a:buSzPct val="60000"/>
                <a:buFont typeface="Wingdings"/>
                <a:buChar char="●"/>
                <a:defRPr sz="1800">
                  <a:solidFill>
                    <a:srgbClr val="000000"/>
                  </a:solidFill>
                </a:defRPr>
              </a:pPr>
              <a:r>
                <a:rPr sz="2000">
                  <a:solidFill>
                    <a:srgbClr val="000066"/>
                  </a:solidFill>
                  <a:latin typeface="Tahoma Negreta"/>
                  <a:ea typeface="Tahoma Negreta"/>
                  <a:cs typeface="Tahoma Negreta"/>
                  <a:sym typeface="Tahoma Negreta"/>
                </a:rPr>
                <a:t>Alitamento nasale</a:t>
              </a:r>
            </a:p>
            <a:p>
              <a:pPr marL="367770" lvl="0" indent="-328083">
                <a:spcBef>
                  <a:spcPts val="1200"/>
                </a:spcBef>
                <a:buClr>
                  <a:srgbClr val="FFFF00"/>
                </a:buClr>
                <a:buSzPct val="60000"/>
                <a:buFont typeface="Wingdings"/>
                <a:buChar char="●"/>
                <a:defRPr sz="1800">
                  <a:solidFill>
                    <a:srgbClr val="000000"/>
                  </a:solidFill>
                </a:defRPr>
              </a:pPr>
              <a:r>
                <a:rPr sz="2000">
                  <a:solidFill>
                    <a:srgbClr val="000066"/>
                  </a:solidFill>
                  <a:latin typeface="Tahoma Negreta"/>
                  <a:ea typeface="Tahoma Negreta"/>
                  <a:cs typeface="Tahoma Negreta"/>
                  <a:sym typeface="Tahoma Negreta"/>
                </a:rPr>
                <a:t>Rientramenti toracici </a:t>
              </a:r>
            </a:p>
            <a:p>
              <a:pPr marL="367770" lvl="0" indent="-328083">
                <a:spcBef>
                  <a:spcPts val="1200"/>
                </a:spcBef>
                <a:buClr>
                  <a:srgbClr val="FFFF00"/>
                </a:buClr>
                <a:buSzPct val="60000"/>
                <a:buFont typeface="Wingdings"/>
                <a:buChar char="●"/>
                <a:defRPr sz="1800">
                  <a:solidFill>
                    <a:srgbClr val="000000"/>
                  </a:solidFill>
                </a:defRPr>
              </a:pPr>
              <a:r>
                <a:rPr sz="2000">
                  <a:solidFill>
                    <a:srgbClr val="000066"/>
                  </a:solidFill>
                  <a:latin typeface="Tahoma Negreta"/>
                  <a:ea typeface="Tahoma Negreta"/>
                  <a:cs typeface="Tahoma Negreta"/>
                  <a:sym typeface="Tahoma Negreta"/>
                </a:rPr>
                <a:t>Stridore a riposo</a:t>
              </a:r>
            </a:p>
          </p:txBody>
        </p:sp>
      </p:grpSp>
      <p:sp>
        <p:nvSpPr>
          <p:cNvPr id="658" name="Shape 658"/>
          <p:cNvSpPr/>
          <p:nvPr/>
        </p:nvSpPr>
        <p:spPr>
          <a:xfrm>
            <a:off x="2578100" y="1600200"/>
            <a:ext cx="1588" cy="381001"/>
          </a:xfrm>
          <a:prstGeom prst="line">
            <a:avLst/>
          </a:prstGeom>
          <a:ln w="25400">
            <a:solidFill>
              <a:srgbClr val="000066"/>
            </a:solidFill>
            <a:round/>
            <a:tailEnd type="triangle"/>
          </a:ln>
        </p:spPr>
        <p:txBody>
          <a:bodyPr lIns="0" tIns="0" rIns="0" bIns="0"/>
          <a:lstStyle/>
          <a:p>
            <a:pPr lvl="0" defTabSz="457200">
              <a:defRPr>
                <a:solidFill>
                  <a:srgbClr val="000000"/>
                </a:solidFill>
                <a:latin typeface="+mn-lt"/>
                <a:ea typeface="+mn-ea"/>
                <a:cs typeface="+mn-cs"/>
                <a:sym typeface="Helvetica"/>
              </a:defRPr>
            </a:pPr>
            <a:endParaRPr/>
          </a:p>
        </p:txBody>
      </p:sp>
      <p:grpSp>
        <p:nvGrpSpPr>
          <p:cNvPr id="661" name="Group 661"/>
          <p:cNvGrpSpPr/>
          <p:nvPr/>
        </p:nvGrpSpPr>
        <p:grpSpPr>
          <a:xfrm>
            <a:off x="952500" y="1600199"/>
            <a:ext cx="838201" cy="4878389"/>
            <a:chOff x="0" y="0"/>
            <a:chExt cx="838200" cy="4878387"/>
          </a:xfrm>
        </p:grpSpPr>
        <p:sp>
          <p:nvSpPr>
            <p:cNvPr id="659" name="Shape 659"/>
            <p:cNvSpPr/>
            <p:nvPr/>
          </p:nvSpPr>
          <p:spPr>
            <a:xfrm flipH="1">
              <a:off x="0" y="4876800"/>
              <a:ext cx="838200" cy="1588"/>
            </a:xfrm>
            <a:prstGeom prst="line">
              <a:avLst/>
            </a:prstGeom>
            <a:noFill/>
            <a:ln w="25400"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660" name="Shape 660"/>
            <p:cNvSpPr/>
            <p:nvPr/>
          </p:nvSpPr>
          <p:spPr>
            <a:xfrm flipV="1">
              <a:off x="-1" y="-1"/>
              <a:ext cx="2" cy="4876801"/>
            </a:xfrm>
            <a:prstGeom prst="line">
              <a:avLst/>
            </a:prstGeom>
            <a:noFill/>
            <a:ln w="25400" cap="flat">
              <a:solidFill>
                <a:srgbClr val="000066"/>
              </a:solidFill>
              <a:prstDash val="solid"/>
              <a:round/>
              <a:tailEnd type="triangle" w="med" len="me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grpSp>
      <p:grpSp>
        <p:nvGrpSpPr>
          <p:cNvPr id="664" name="Group 664"/>
          <p:cNvGrpSpPr/>
          <p:nvPr/>
        </p:nvGrpSpPr>
        <p:grpSpPr>
          <a:xfrm>
            <a:off x="5181600" y="3789362"/>
            <a:ext cx="4857750" cy="2087563"/>
            <a:chOff x="0" y="0"/>
            <a:chExt cx="4857750" cy="2087562"/>
          </a:xfrm>
        </p:grpSpPr>
        <p:sp>
          <p:nvSpPr>
            <p:cNvPr id="662" name="Shape 662"/>
            <p:cNvSpPr/>
            <p:nvPr/>
          </p:nvSpPr>
          <p:spPr>
            <a:xfrm>
              <a:off x="0" y="0"/>
              <a:ext cx="4857750" cy="2087563"/>
            </a:xfrm>
            <a:prstGeom prst="rect">
              <a:avLst/>
            </a:prstGeom>
            <a:solidFill>
              <a:srgbClr val="EAEAEA"/>
            </a:solidFill>
            <a:ln w="28575" cap="flat">
              <a:solidFill>
                <a:srgbClr val="000066"/>
              </a:solidFill>
              <a:prstDash val="solid"/>
              <a:round/>
            </a:ln>
            <a:effectLst/>
          </p:spPr>
          <p:txBody>
            <a:bodyPr wrap="square" lIns="0" tIns="0" rIns="0" bIns="0" numCol="1" anchor="t">
              <a:noAutofit/>
            </a:bodyPr>
            <a:lstStyle/>
            <a:p>
              <a:pPr lvl="0">
                <a:spcBef>
                  <a:spcPts val="1200"/>
                </a:spcBef>
                <a:defRPr sz="2200">
                  <a:solidFill>
                    <a:srgbClr val="000066"/>
                  </a:solidFill>
                  <a:latin typeface="Tahoma Negreta"/>
                  <a:ea typeface="Tahoma Negreta"/>
                  <a:cs typeface="Tahoma Negreta"/>
                  <a:sym typeface="Tahoma Negreta"/>
                </a:defRPr>
              </a:pPr>
              <a:endParaRPr/>
            </a:p>
          </p:txBody>
        </p:sp>
        <p:sp>
          <p:nvSpPr>
            <p:cNvPr id="663" name="Shape 663"/>
            <p:cNvSpPr/>
            <p:nvPr/>
          </p:nvSpPr>
          <p:spPr>
            <a:xfrm>
              <a:off x="0" y="0"/>
              <a:ext cx="4857750" cy="2044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34962" algn="ctr">
                <a:spcBef>
                  <a:spcPts val="200"/>
                </a:spcBef>
                <a:defRPr sz="1800">
                  <a:solidFill>
                    <a:srgbClr val="000000"/>
                  </a:solidFill>
                </a:defRPr>
              </a:pPr>
              <a:endParaRPr sz="400">
                <a:solidFill>
                  <a:srgbClr val="000066"/>
                </a:solidFill>
                <a:latin typeface="Tahoma Negreta"/>
                <a:ea typeface="Tahoma Negreta"/>
                <a:cs typeface="Tahoma Negreta"/>
                <a:sym typeface="Tahoma Negreta"/>
              </a:endParaRPr>
            </a:p>
            <a:p>
              <a:pPr marL="400579" lvl="0" indent="-360891">
                <a:spcBef>
                  <a:spcPts val="1200"/>
                </a:spcBef>
                <a:buClr>
                  <a:srgbClr val="FFFF00"/>
                </a:buClr>
                <a:buSzPct val="60000"/>
                <a:buFont typeface="Wingdings"/>
                <a:buChar char="●"/>
                <a:defRPr sz="1800">
                  <a:solidFill>
                    <a:srgbClr val="000000"/>
                  </a:solidFill>
                </a:defRPr>
              </a:pPr>
              <a:r>
                <a:rPr sz="2200">
                  <a:solidFill>
                    <a:srgbClr val="000066"/>
                  </a:solidFill>
                  <a:latin typeface="Tahoma Negreta"/>
                  <a:ea typeface="Tahoma Negreta"/>
                  <a:cs typeface="Tahoma Negreta"/>
                  <a:sym typeface="Tahoma Negreta"/>
                </a:rPr>
                <a:t>Ossigeno</a:t>
              </a:r>
            </a:p>
            <a:p>
              <a:pPr marL="400579" lvl="0" indent="-360891">
                <a:spcBef>
                  <a:spcPts val="1200"/>
                </a:spcBef>
                <a:buClr>
                  <a:srgbClr val="FFFF00"/>
                </a:buClr>
                <a:buSzPct val="60000"/>
                <a:buFont typeface="Wingdings"/>
                <a:buChar char="●"/>
                <a:defRPr sz="1800">
                  <a:solidFill>
                    <a:srgbClr val="000000"/>
                  </a:solidFill>
                </a:defRPr>
              </a:pPr>
              <a:r>
                <a:rPr sz="2200">
                  <a:solidFill>
                    <a:srgbClr val="000066"/>
                  </a:solidFill>
                  <a:latin typeface="Tahoma Negreta"/>
                  <a:ea typeface="Tahoma Negreta"/>
                  <a:cs typeface="Tahoma Negreta"/>
                  <a:sym typeface="Tahoma Negreta"/>
                </a:rPr>
                <a:t>Postura preferita  </a:t>
              </a:r>
            </a:p>
            <a:p>
              <a:pPr marL="400579" lvl="0" indent="-360891">
                <a:spcBef>
                  <a:spcPts val="1200"/>
                </a:spcBef>
                <a:buClr>
                  <a:srgbClr val="FFFF00"/>
                </a:buClr>
                <a:buSzPct val="60000"/>
                <a:buFont typeface="Wingdings"/>
                <a:buChar char="●"/>
                <a:defRPr sz="1800">
                  <a:solidFill>
                    <a:srgbClr val="000000"/>
                  </a:solidFill>
                </a:defRPr>
              </a:pPr>
              <a:r>
                <a:rPr sz="2200">
                  <a:solidFill>
                    <a:srgbClr val="000066"/>
                  </a:solidFill>
                  <a:latin typeface="Tahoma Negreta"/>
                  <a:ea typeface="Tahoma Negreta"/>
                  <a:cs typeface="Tahoma Negreta"/>
                  <a:sym typeface="Tahoma Negreta"/>
                </a:rPr>
                <a:t>Evitare agitazione</a:t>
              </a:r>
            </a:p>
            <a:p>
              <a:pPr marL="400579" lvl="0" indent="-360891">
                <a:spcBef>
                  <a:spcPts val="1200"/>
                </a:spcBef>
                <a:buClr>
                  <a:srgbClr val="FFFF00"/>
                </a:buClr>
                <a:buSzPct val="60000"/>
                <a:buFont typeface="Wingdings"/>
                <a:buChar char="●"/>
                <a:defRPr sz="1800">
                  <a:solidFill>
                    <a:srgbClr val="000000"/>
                  </a:solidFill>
                </a:defRPr>
              </a:pPr>
              <a:r>
                <a:rPr sz="2200">
                  <a:solidFill>
                    <a:srgbClr val="000066"/>
                  </a:solidFill>
                  <a:latin typeface="Tahoma Negreta"/>
                  <a:ea typeface="Tahoma Negreta"/>
                  <a:cs typeface="Tahoma Negreta"/>
                  <a:sym typeface="Tahoma Negreta"/>
                </a:rPr>
                <a:t>Eventuale terapia specifica</a:t>
              </a:r>
            </a:p>
          </p:txBody>
        </p:sp>
      </p:grpSp>
      <p:grpSp>
        <p:nvGrpSpPr>
          <p:cNvPr id="667" name="Group 667"/>
          <p:cNvGrpSpPr/>
          <p:nvPr/>
        </p:nvGrpSpPr>
        <p:grpSpPr>
          <a:xfrm>
            <a:off x="1830387" y="6165849"/>
            <a:ext cx="2006601" cy="368302"/>
            <a:chOff x="0" y="0"/>
            <a:chExt cx="2006600" cy="368300"/>
          </a:xfrm>
        </p:grpSpPr>
        <p:sp>
          <p:nvSpPr>
            <p:cNvPr id="665" name="Shape 665"/>
            <p:cNvSpPr/>
            <p:nvPr/>
          </p:nvSpPr>
          <p:spPr>
            <a:xfrm>
              <a:off x="0" y="-1"/>
              <a:ext cx="2006600" cy="368302"/>
            </a:xfrm>
            <a:prstGeom prst="rect">
              <a:avLst/>
            </a:prstGeom>
            <a:solidFill>
              <a:srgbClr val="EAEAEA"/>
            </a:solidFill>
            <a:ln w="28575" cap="flat">
              <a:solidFill>
                <a:srgbClr val="000066"/>
              </a:solidFill>
              <a:prstDash val="solid"/>
              <a:round/>
            </a:ln>
            <a:effectLst>
              <a:outerShdw blurRad="63500" dist="50798" dir="3806097" rotWithShape="0">
                <a:srgbClr val="000000">
                  <a:alpha val="75000"/>
                </a:srgbClr>
              </a:outerShdw>
            </a:effectLst>
          </p:spPr>
          <p:txBody>
            <a:bodyPr wrap="square" lIns="0" tIns="0" rIns="0" bIns="0" numCol="1" anchor="t">
              <a:noAutofit/>
            </a:bodyPr>
            <a:lstStyle/>
            <a:p>
              <a:pPr lvl="0">
                <a:spcBef>
                  <a:spcPts val="1400"/>
                </a:spcBef>
                <a:defRPr sz="2400">
                  <a:solidFill>
                    <a:srgbClr val="000066"/>
                  </a:solidFill>
                  <a:latin typeface="Tahoma Negreta"/>
                  <a:ea typeface="Tahoma Negreta"/>
                  <a:cs typeface="Tahoma Negreta"/>
                  <a:sym typeface="Tahoma Negreta"/>
                </a:defRPr>
              </a:pPr>
              <a:endParaRPr/>
            </a:p>
          </p:txBody>
        </p:sp>
        <p:sp>
          <p:nvSpPr>
            <p:cNvPr id="666" name="Shape 666"/>
            <p:cNvSpPr/>
            <p:nvPr/>
          </p:nvSpPr>
          <p:spPr>
            <a:xfrm>
              <a:off x="0" y="-1"/>
              <a:ext cx="200660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spcBef>
                  <a:spcPts val="14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Rivalutare</a:t>
              </a:r>
            </a:p>
          </p:txBody>
        </p:sp>
      </p:grpSp>
      <p:sp>
        <p:nvSpPr>
          <p:cNvPr id="668" name="Shape 668"/>
          <p:cNvSpPr/>
          <p:nvPr/>
        </p:nvSpPr>
        <p:spPr>
          <a:xfrm flipH="1">
            <a:off x="3810000" y="6477000"/>
            <a:ext cx="3352800" cy="1588"/>
          </a:xfrm>
          <a:prstGeom prst="line">
            <a:avLst/>
          </a:prstGeom>
          <a:ln w="28575">
            <a:solidFill>
              <a:srgbClr val="000066"/>
            </a:solidFill>
            <a:round/>
            <a:tailEnd type="triangle"/>
          </a:ln>
        </p:spPr>
        <p:txBody>
          <a:bodyPr lIns="0" tIns="0" rIns="0" bIns="0"/>
          <a:lstStyle/>
          <a:p>
            <a:pPr lvl="0" defTabSz="457200">
              <a:defRPr>
                <a:solidFill>
                  <a:srgbClr val="000000"/>
                </a:solidFill>
                <a:latin typeface="+mn-lt"/>
                <a:ea typeface="+mn-ea"/>
                <a:cs typeface="+mn-cs"/>
                <a:sym typeface="Helvetica"/>
              </a:defRPr>
            </a:pPr>
            <a:endParaRPr/>
          </a:p>
        </p:txBody>
      </p:sp>
      <p:sp>
        <p:nvSpPr>
          <p:cNvPr id="669" name="Shape 669"/>
          <p:cNvSpPr/>
          <p:nvPr/>
        </p:nvSpPr>
        <p:spPr>
          <a:xfrm>
            <a:off x="7162800" y="5867400"/>
            <a:ext cx="1588" cy="609601"/>
          </a:xfrm>
          <a:prstGeom prst="line">
            <a:avLst/>
          </a:prstGeom>
          <a:ln w="28575">
            <a:solidFill>
              <a:srgbClr val="000066"/>
            </a:solidFill>
            <a:round/>
          </a:ln>
        </p:spPr>
        <p:txBody>
          <a:bodyPr lIns="0" tIns="0" rIns="0" bIns="0"/>
          <a:lstStyle/>
          <a:p>
            <a:pPr lvl="0" defTabSz="457200">
              <a:defRPr>
                <a:solidFill>
                  <a:srgbClr val="000000"/>
                </a:solidFill>
                <a:latin typeface="+mn-lt"/>
                <a:ea typeface="+mn-ea"/>
                <a:cs typeface="+mn-cs"/>
                <a:sym typeface="Helvetica"/>
              </a:defRPr>
            </a:pPr>
            <a:endParaRPr/>
          </a:p>
        </p:txBody>
      </p:sp>
      <p:sp>
        <p:nvSpPr>
          <p:cNvPr id="670" name="Shape 670"/>
          <p:cNvSpPr/>
          <p:nvPr/>
        </p:nvSpPr>
        <p:spPr>
          <a:xfrm>
            <a:off x="7239000" y="3429000"/>
            <a:ext cx="1588" cy="304801"/>
          </a:xfrm>
          <a:prstGeom prst="line">
            <a:avLst/>
          </a:prstGeom>
          <a:ln w="28575">
            <a:solidFill>
              <a:srgbClr val="000066"/>
            </a:solidFill>
            <a:round/>
            <a:tailEnd type="triangle"/>
          </a:ln>
        </p:spPr>
        <p:txBody>
          <a:bodyPr lIns="0" tIns="0" rIns="0" bIns="0"/>
          <a:lstStyle/>
          <a:p>
            <a:pPr lvl="0" defTabSz="457200">
              <a:defRPr>
                <a:solidFill>
                  <a:srgbClr val="000000"/>
                </a:solidFill>
                <a:latin typeface="+mn-lt"/>
                <a:ea typeface="+mn-ea"/>
                <a:cs typeface="+mn-cs"/>
                <a:sym typeface="Helvetica"/>
              </a:defRPr>
            </a:pPr>
            <a:endParaRPr/>
          </a:p>
        </p:txBody>
      </p:sp>
      <p:grpSp>
        <p:nvGrpSpPr>
          <p:cNvPr id="673" name="Group 673"/>
          <p:cNvGrpSpPr/>
          <p:nvPr/>
        </p:nvGrpSpPr>
        <p:grpSpPr>
          <a:xfrm>
            <a:off x="5183187" y="1844675"/>
            <a:ext cx="4856164" cy="1676400"/>
            <a:chOff x="0" y="0"/>
            <a:chExt cx="4856163" cy="1676400"/>
          </a:xfrm>
        </p:grpSpPr>
        <p:sp>
          <p:nvSpPr>
            <p:cNvPr id="671" name="Shape 671"/>
            <p:cNvSpPr/>
            <p:nvPr/>
          </p:nvSpPr>
          <p:spPr>
            <a:xfrm>
              <a:off x="0" y="0"/>
              <a:ext cx="4856163" cy="1676400"/>
            </a:xfrm>
            <a:prstGeom prst="rect">
              <a:avLst/>
            </a:prstGeom>
            <a:solidFill>
              <a:srgbClr val="EAEAEA"/>
            </a:solidFill>
            <a:ln w="28575" cap="flat">
              <a:solidFill>
                <a:srgbClr val="000066"/>
              </a:solidFill>
              <a:prstDash val="solid"/>
              <a:round/>
            </a:ln>
            <a:effectLst/>
          </p:spPr>
          <p:txBody>
            <a:bodyPr wrap="square" lIns="0" tIns="0" rIns="0" bIns="0" numCol="1" anchor="ctr">
              <a:noAutofit/>
            </a:bodyPr>
            <a:lstStyle/>
            <a:p>
              <a:pPr lvl="0">
                <a:spcBef>
                  <a:spcPts val="1200"/>
                </a:spcBef>
                <a:tabLst>
                  <a:tab pos="520700" algn="l"/>
                  <a:tab pos="952500" algn="l"/>
                  <a:tab pos="1828800" algn="l"/>
                </a:tabLst>
                <a:defRPr sz="2000">
                  <a:solidFill>
                    <a:srgbClr val="000066"/>
                  </a:solidFill>
                  <a:latin typeface="Tahoma"/>
                  <a:ea typeface="Tahoma"/>
                  <a:cs typeface="Tahoma"/>
                  <a:sym typeface="Tahoma"/>
                </a:defRPr>
              </a:pPr>
              <a:endParaRPr/>
            </a:p>
          </p:txBody>
        </p:sp>
        <p:sp>
          <p:nvSpPr>
            <p:cNvPr id="672" name="Shape 672"/>
            <p:cNvSpPr/>
            <p:nvPr/>
          </p:nvSpPr>
          <p:spPr>
            <a:xfrm>
              <a:off x="0" y="68759"/>
              <a:ext cx="4856163" cy="15388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indent="231775" algn="ctr">
                <a:spcBef>
                  <a:spcPts val="1200"/>
                </a:spcBef>
                <a:tabLst>
                  <a:tab pos="520700" algn="l"/>
                  <a:tab pos="952500" algn="l"/>
                  <a:tab pos="1828800" algn="l"/>
                </a:tabLst>
                <a:defRPr sz="1800">
                  <a:solidFill>
                    <a:srgbClr val="000000"/>
                  </a:solidFill>
                </a:defRPr>
              </a:pPr>
              <a:r>
                <a:rPr sz="2000" dirty="0">
                  <a:solidFill>
                    <a:srgbClr val="000066"/>
                  </a:solidFill>
                  <a:latin typeface="Tahoma Negreta"/>
                  <a:ea typeface="Tahoma Negreta"/>
                  <a:cs typeface="Tahoma Negreta"/>
                  <a:sym typeface="Tahoma Negreta"/>
                </a:rPr>
                <a:t>Insufficienza respiratoria </a:t>
              </a:r>
              <a:r>
                <a:rPr sz="2000" dirty="0" smtClean="0">
                  <a:solidFill>
                    <a:srgbClr val="000066"/>
                  </a:solidFill>
                  <a:latin typeface="Tahoma Negreta"/>
                  <a:ea typeface="Tahoma Negreta"/>
                  <a:cs typeface="Tahoma Negreta"/>
                  <a:sym typeface="Tahoma Negreta"/>
                </a:rPr>
                <a:t>compensata</a:t>
              </a:r>
              <a:endParaRPr lang="it-IT" sz="2000" dirty="0" smtClean="0">
                <a:solidFill>
                  <a:srgbClr val="000066"/>
                </a:solidFill>
                <a:latin typeface="Tahoma Negreta"/>
                <a:ea typeface="Tahoma Negreta"/>
                <a:cs typeface="Tahoma Negreta"/>
                <a:sym typeface="Tahoma Negreta"/>
              </a:endParaRPr>
            </a:p>
            <a:p>
              <a:pPr lvl="0" indent="231775" algn="ctr">
                <a:spcBef>
                  <a:spcPts val="1200"/>
                </a:spcBef>
                <a:tabLst>
                  <a:tab pos="520700" algn="l"/>
                  <a:tab pos="952500" algn="l"/>
                  <a:tab pos="1828800" algn="l"/>
                </a:tabLst>
                <a:defRPr sz="1800">
                  <a:solidFill>
                    <a:srgbClr val="000000"/>
                  </a:solidFill>
                </a:defRPr>
              </a:pPr>
              <a:r>
                <a:rPr sz="2000" dirty="0" smtClean="0">
                  <a:solidFill>
                    <a:srgbClr val="000066"/>
                  </a:solidFill>
                  <a:latin typeface="Tahoma"/>
                  <a:ea typeface="Tahoma"/>
                  <a:cs typeface="Tahoma"/>
                  <a:sym typeface="Tahoma"/>
                </a:rPr>
                <a:t> </a:t>
              </a:r>
              <a:r>
                <a:rPr sz="2000" dirty="0">
                  <a:solidFill>
                    <a:srgbClr val="000066"/>
                  </a:solidFill>
                  <a:latin typeface="Tahoma"/>
                  <a:ea typeface="Tahoma"/>
                  <a:cs typeface="Tahoma"/>
                  <a:sym typeface="Tahoma"/>
                </a:rPr>
                <a:t>Rischio di rapida compromissione </a:t>
              </a:r>
              <a:r>
                <a:rPr sz="2000" dirty="0" smtClean="0">
                  <a:solidFill>
                    <a:srgbClr val="000066"/>
                  </a:solidFill>
                  <a:latin typeface="Tahoma"/>
                  <a:ea typeface="Tahoma"/>
                  <a:cs typeface="Tahoma"/>
                  <a:sym typeface="Tahoma"/>
                </a:rPr>
                <a:t>delle</a:t>
              </a:r>
              <a:endParaRPr lang="it-IT" sz="2000" dirty="0" smtClean="0">
                <a:solidFill>
                  <a:srgbClr val="000066"/>
                </a:solidFill>
                <a:latin typeface="Tahoma"/>
                <a:ea typeface="Tahoma"/>
                <a:cs typeface="Tahoma"/>
                <a:sym typeface="Tahoma"/>
              </a:endParaRPr>
            </a:p>
            <a:p>
              <a:pPr lvl="0" indent="231775" algn="ctr">
                <a:spcBef>
                  <a:spcPts val="1200"/>
                </a:spcBef>
                <a:tabLst>
                  <a:tab pos="520700" algn="l"/>
                  <a:tab pos="952500" algn="l"/>
                  <a:tab pos="1828800" algn="l"/>
                </a:tabLst>
                <a:defRPr sz="1800">
                  <a:solidFill>
                    <a:srgbClr val="000000"/>
                  </a:solidFill>
                </a:defRPr>
              </a:pPr>
              <a:r>
                <a:rPr sz="2000" dirty="0" smtClean="0">
                  <a:solidFill>
                    <a:srgbClr val="000066"/>
                  </a:solidFill>
                  <a:latin typeface="Tahoma"/>
                  <a:ea typeface="Tahoma"/>
                  <a:cs typeface="Tahoma"/>
                  <a:sym typeface="Tahoma"/>
                </a:rPr>
                <a:t> </a:t>
              </a:r>
              <a:r>
                <a:rPr sz="2000" dirty="0">
                  <a:solidFill>
                    <a:srgbClr val="000066"/>
                  </a:solidFill>
                  <a:latin typeface="Tahoma"/>
                  <a:ea typeface="Tahoma"/>
                  <a:cs typeface="Tahoma"/>
                  <a:sym typeface="Tahoma"/>
                </a:rPr>
                <a:t>funzioni vitali</a:t>
              </a:r>
            </a:p>
          </p:txBody>
        </p:sp>
      </p:grpSp>
      <p:sp>
        <p:nvSpPr>
          <p:cNvPr id="674" name="Shape 674"/>
          <p:cNvSpPr/>
          <p:nvPr/>
        </p:nvSpPr>
        <p:spPr>
          <a:xfrm>
            <a:off x="4711700" y="2590800"/>
            <a:ext cx="381001" cy="1588"/>
          </a:xfrm>
          <a:prstGeom prst="line">
            <a:avLst/>
          </a:prstGeom>
          <a:ln w="19050">
            <a:solidFill>
              <a:srgbClr val="000066"/>
            </a:solidFill>
            <a:round/>
            <a:tailEnd type="triangle"/>
          </a:ln>
        </p:spPr>
        <p:txBody>
          <a:bodyPr lIns="0" tIns="0" rIns="0" bIns="0"/>
          <a:lstStyle/>
          <a:p>
            <a:pPr lvl="0" defTabSz="457200">
              <a:defRPr>
                <a:solidFill>
                  <a:srgbClr val="000000"/>
                </a:solidFill>
                <a:latin typeface="+mn-lt"/>
                <a:ea typeface="+mn-ea"/>
                <a:cs typeface="+mn-cs"/>
                <a:sym typeface="Helvetica"/>
              </a:defRPr>
            </a:pPr>
            <a:endParaRPr/>
          </a:p>
        </p:txBody>
      </p:sp>
      <p:sp>
        <p:nvSpPr>
          <p:cNvPr id="675" name="Shape 675"/>
          <p:cNvSpPr/>
          <p:nvPr/>
        </p:nvSpPr>
        <p:spPr>
          <a:xfrm>
            <a:off x="914400" y="152399"/>
            <a:ext cx="8806791" cy="955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a:solidFill>
                  <a:srgbClr val="000066"/>
                </a:solidFill>
              </a:rPr>
              <a:t>Gestione avanzata dell’insufficienza respiratoria</a:t>
            </a:r>
          </a:p>
        </p:txBody>
      </p:sp>
      <p:sp>
        <p:nvSpPr>
          <p:cNvPr id="676" name="Shape 676"/>
          <p:cNvSpPr/>
          <p:nvPr/>
        </p:nvSpPr>
        <p:spPr>
          <a:xfrm>
            <a:off x="762000" y="838200"/>
            <a:ext cx="4017725" cy="828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400"/>
              </a:spcBef>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Valutazione primaria A-B</a:t>
            </a:r>
          </a:p>
        </p:txBody>
      </p:sp>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grpSp>
        <p:nvGrpSpPr>
          <p:cNvPr id="682" name="Group 682"/>
          <p:cNvGrpSpPr/>
          <p:nvPr/>
        </p:nvGrpSpPr>
        <p:grpSpPr>
          <a:xfrm>
            <a:off x="4152900" y="1376362"/>
            <a:ext cx="2070100" cy="558801"/>
            <a:chOff x="0" y="0"/>
            <a:chExt cx="2070100" cy="558799"/>
          </a:xfrm>
        </p:grpSpPr>
        <p:sp>
          <p:nvSpPr>
            <p:cNvPr id="678" name="Shape 678"/>
            <p:cNvSpPr/>
            <p:nvPr/>
          </p:nvSpPr>
          <p:spPr>
            <a:xfrm>
              <a:off x="0" y="0"/>
              <a:ext cx="2070100" cy="558800"/>
            </a:xfrm>
            <a:prstGeom prst="rect">
              <a:avLst/>
            </a:prstGeom>
            <a:solidFill>
              <a:srgbClr val="000066"/>
            </a:solidFill>
            <a:ln w="9525" cap="flat">
              <a:solidFill>
                <a:srgbClr val="FFFFFF"/>
              </a:solidFill>
              <a:prstDash val="solid"/>
              <a:round/>
            </a:ln>
            <a:effectLst/>
          </p:spPr>
          <p:txBody>
            <a:bodyPr wrap="square" lIns="0" tIns="0" rIns="0" bIns="0" numCol="1" anchor="t">
              <a:noAutofit/>
            </a:bodyPr>
            <a:lstStyle/>
            <a:p>
              <a:pPr lvl="0">
                <a:defRPr sz="1800">
                  <a:solidFill>
                    <a:srgbClr val="FFFFFF"/>
                  </a:solidFill>
                  <a:latin typeface="Times New Roman"/>
                  <a:ea typeface="Times New Roman"/>
                  <a:cs typeface="Times New Roman"/>
                  <a:sym typeface="Times New Roman"/>
                </a:defRPr>
              </a:pPr>
              <a:endParaRPr/>
            </a:p>
          </p:txBody>
        </p:sp>
        <p:grpSp>
          <p:nvGrpSpPr>
            <p:cNvPr id="681" name="Group 681"/>
            <p:cNvGrpSpPr/>
            <p:nvPr/>
          </p:nvGrpSpPr>
          <p:grpSpPr>
            <a:xfrm>
              <a:off x="0" y="0"/>
              <a:ext cx="2070100" cy="431800"/>
              <a:chOff x="0" y="0"/>
              <a:chExt cx="2070100" cy="431800"/>
            </a:xfrm>
          </p:grpSpPr>
          <p:sp>
            <p:nvSpPr>
              <p:cNvPr id="679" name="Shape 679"/>
              <p:cNvSpPr/>
              <p:nvPr/>
            </p:nvSpPr>
            <p:spPr>
              <a:xfrm>
                <a:off x="0" y="0"/>
                <a:ext cx="2070100" cy="431800"/>
              </a:xfrm>
              <a:prstGeom prst="rect">
                <a:avLst/>
              </a:prstGeom>
              <a:solidFill>
                <a:srgbClr val="000066"/>
              </a:solidFill>
              <a:ln w="12700" cap="flat">
                <a:noFill/>
                <a:miter lim="400000"/>
              </a:ln>
              <a:effectLst/>
            </p:spPr>
            <p:txBody>
              <a:bodyPr wrap="square" lIns="0" tIns="0" rIns="0" bIns="0" numCol="1" anchor="t">
                <a:noAutofit/>
              </a:bodyPr>
              <a:lstStyle/>
              <a:p>
                <a:pPr lvl="0" algn="r">
                  <a:spcBef>
                    <a:spcPts val="1700"/>
                  </a:spcBef>
                  <a:defRPr sz="2800">
                    <a:solidFill>
                      <a:srgbClr val="FFFFFF"/>
                    </a:solidFill>
                    <a:effectLst>
                      <a:outerShdw blurRad="12700" dist="25400" dir="2700000" rotWithShape="0">
                        <a:srgbClr val="000000"/>
                      </a:outerShdw>
                    </a:effectLst>
                    <a:latin typeface="Tahoma Negreta"/>
                    <a:ea typeface="Tahoma Negreta"/>
                    <a:cs typeface="Tahoma Negreta"/>
                    <a:sym typeface="Tahoma Negreta"/>
                  </a:defRPr>
                </a:pPr>
                <a:endParaRPr/>
              </a:p>
            </p:txBody>
          </p:sp>
          <p:sp>
            <p:nvSpPr>
              <p:cNvPr id="680" name="Shape 680"/>
              <p:cNvSpPr/>
              <p:nvPr/>
            </p:nvSpPr>
            <p:spPr>
              <a:xfrm>
                <a:off x="0" y="0"/>
                <a:ext cx="2070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r">
                  <a:spcBef>
                    <a:spcPts val="1700"/>
                  </a:spcBef>
                  <a:defRPr sz="2800">
                    <a:solidFill>
                      <a:srgbClr val="FFFFFF"/>
                    </a:solidFill>
                    <a:effectLst>
                      <a:outerShdw blurRad="12700" dist="25400" dir="2700000" rotWithShape="0">
                        <a:srgbClr val="000000"/>
                      </a:outerShdw>
                    </a:effectLst>
                    <a:latin typeface="Tahoma Negreta"/>
                    <a:ea typeface="Tahoma Negreta"/>
                    <a:cs typeface="Tahoma Negreta"/>
                    <a:sym typeface="Tahoma Negreta"/>
                  </a:defRPr>
                </a:lvl1pPr>
              </a:lstStyle>
              <a:p>
                <a:pPr lvl="0">
                  <a:defRPr sz="1800">
                    <a:solidFill>
                      <a:srgbClr val="000000"/>
                    </a:solidFill>
                    <a:effectLst/>
                  </a:defRPr>
                </a:pPr>
                <a:r>
                  <a:rPr sz="2800">
                    <a:solidFill>
                      <a:srgbClr val="FFFFFF"/>
                    </a:solidFill>
                    <a:effectLst>
                      <a:outerShdw blurRad="12700" dist="25400" dir="2700000" rotWithShape="0">
                        <a:srgbClr val="000000"/>
                      </a:outerShdw>
                    </a:effectLst>
                  </a:rPr>
                  <a:t>Rivalutare</a:t>
                </a:r>
              </a:p>
            </p:txBody>
          </p:sp>
        </p:grpSp>
      </p:grpSp>
      <p:grpSp>
        <p:nvGrpSpPr>
          <p:cNvPr id="685" name="Group 685"/>
          <p:cNvGrpSpPr/>
          <p:nvPr/>
        </p:nvGrpSpPr>
        <p:grpSpPr>
          <a:xfrm>
            <a:off x="3011487" y="187325"/>
            <a:ext cx="4762501" cy="863600"/>
            <a:chOff x="0" y="0"/>
            <a:chExt cx="4762500" cy="863600"/>
          </a:xfrm>
        </p:grpSpPr>
        <p:sp>
          <p:nvSpPr>
            <p:cNvPr id="683" name="Shape 683"/>
            <p:cNvSpPr/>
            <p:nvPr/>
          </p:nvSpPr>
          <p:spPr>
            <a:xfrm>
              <a:off x="-1" y="0"/>
              <a:ext cx="4762502" cy="863600"/>
            </a:xfrm>
            <a:prstGeom prst="rect">
              <a:avLst/>
            </a:prstGeom>
            <a:solidFill>
              <a:srgbClr val="000066"/>
            </a:solidFill>
            <a:ln w="9525" cap="flat">
              <a:solidFill>
                <a:srgbClr val="FFFFFF"/>
              </a:solidFill>
              <a:prstDash val="solid"/>
              <a:round/>
            </a:ln>
            <a:effectLst/>
          </p:spPr>
          <p:txBody>
            <a:bodyPr wrap="square" lIns="0" tIns="0" rIns="0" bIns="0" numCol="1" anchor="t">
              <a:noAutofit/>
            </a:bodyPr>
            <a:lstStyle/>
            <a:p>
              <a:pPr lvl="0">
                <a:defRPr sz="1800">
                  <a:solidFill>
                    <a:srgbClr val="FFFFFF"/>
                  </a:solidFill>
                  <a:latin typeface="Times New Roman"/>
                  <a:ea typeface="Times New Roman"/>
                  <a:cs typeface="Times New Roman"/>
                  <a:sym typeface="Times New Roman"/>
                </a:defRPr>
              </a:pPr>
              <a:endParaRPr/>
            </a:p>
          </p:txBody>
        </p:sp>
        <p:sp>
          <p:nvSpPr>
            <p:cNvPr id="684" name="Shape 684"/>
            <p:cNvSpPr/>
            <p:nvPr/>
          </p:nvSpPr>
          <p:spPr>
            <a:xfrm>
              <a:off x="-1" y="63499"/>
              <a:ext cx="4762502"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231775" algn="ctr">
                <a:spcBef>
                  <a:spcPts val="1400"/>
                </a:spcBef>
                <a:tabLst>
                  <a:tab pos="520700" algn="l"/>
                  <a:tab pos="952500" algn="l"/>
                  <a:tab pos="1828800" algn="l"/>
                </a:tabLst>
                <a:defRPr sz="2400">
                  <a:solidFill>
                    <a:srgbClr val="FFFFFF"/>
                  </a:solidFill>
                  <a:effectLst>
                    <a:outerShdw blurRad="12700" dist="25400" dir="2700000" rotWithShape="0">
                      <a:srgbClr val="000000"/>
                    </a:outerShdw>
                  </a:effectLst>
                  <a:latin typeface="Tahoma Negreta"/>
                  <a:ea typeface="Tahoma Negreta"/>
                  <a:cs typeface="Tahoma Negreta"/>
                  <a:sym typeface="Tahoma Negreta"/>
                </a:defRPr>
              </a:lvl1pPr>
            </a:lstStyle>
            <a:p>
              <a:pPr lvl="0">
                <a:defRPr sz="1800">
                  <a:solidFill>
                    <a:srgbClr val="000000"/>
                  </a:solidFill>
                  <a:effectLst/>
                </a:defRPr>
              </a:pPr>
              <a:r>
                <a:rPr sz="2400">
                  <a:solidFill>
                    <a:srgbClr val="FFFFFF"/>
                  </a:solidFill>
                  <a:effectLst>
                    <a:outerShdw blurRad="12700" dist="25400" dir="2700000" rotWithShape="0">
                      <a:srgbClr val="000000"/>
                    </a:outerShdw>
                  </a:effectLst>
                </a:rPr>
                <a:t>Pallone e maschera + ossigeno</a:t>
              </a:r>
            </a:p>
          </p:txBody>
        </p:sp>
      </p:grpSp>
      <p:sp>
        <p:nvSpPr>
          <p:cNvPr id="686" name="Shape 686"/>
          <p:cNvSpPr/>
          <p:nvPr/>
        </p:nvSpPr>
        <p:spPr>
          <a:xfrm>
            <a:off x="5143500" y="1066800"/>
            <a:ext cx="1588" cy="233363"/>
          </a:xfrm>
          <a:prstGeom prst="line">
            <a:avLst/>
          </a:prstGeom>
          <a:ln w="25400">
            <a:solidFill>
              <a:srgbClr val="000066"/>
            </a:solidFill>
            <a:round/>
            <a:tailEnd type="triangle"/>
          </a:ln>
        </p:spPr>
        <p:txBody>
          <a:bodyPr lIns="0" tIns="0" rIns="0" bIns="0"/>
          <a:lstStyle/>
          <a:p>
            <a:pPr lvl="0" defTabSz="457200">
              <a:defRPr>
                <a:solidFill>
                  <a:srgbClr val="000000"/>
                </a:solidFill>
                <a:latin typeface="+mn-lt"/>
                <a:ea typeface="+mn-ea"/>
                <a:cs typeface="+mn-cs"/>
                <a:sym typeface="Helvetica"/>
              </a:defRPr>
            </a:pPr>
            <a:endParaRPr/>
          </a:p>
        </p:txBody>
      </p:sp>
      <p:grpSp>
        <p:nvGrpSpPr>
          <p:cNvPr id="689" name="Group 689"/>
          <p:cNvGrpSpPr/>
          <p:nvPr/>
        </p:nvGrpSpPr>
        <p:grpSpPr>
          <a:xfrm>
            <a:off x="647700" y="3249612"/>
            <a:ext cx="3822700" cy="1498601"/>
            <a:chOff x="0" y="0"/>
            <a:chExt cx="3822700" cy="1498600"/>
          </a:xfrm>
        </p:grpSpPr>
        <p:sp>
          <p:nvSpPr>
            <p:cNvPr id="687" name="Shape 687"/>
            <p:cNvSpPr/>
            <p:nvPr/>
          </p:nvSpPr>
          <p:spPr>
            <a:xfrm>
              <a:off x="0" y="0"/>
              <a:ext cx="3822700" cy="1498600"/>
            </a:xfrm>
            <a:prstGeom prst="rect">
              <a:avLst/>
            </a:prstGeom>
            <a:solidFill>
              <a:srgbClr val="000066"/>
            </a:solidFill>
            <a:ln w="9525" cap="flat">
              <a:solidFill>
                <a:srgbClr val="FFFFFF"/>
              </a:solidFill>
              <a:prstDash val="solid"/>
              <a:round/>
            </a:ln>
            <a:effectLst/>
          </p:spPr>
          <p:txBody>
            <a:bodyPr wrap="square" lIns="0" tIns="0" rIns="0" bIns="0" numCol="1" anchor="t">
              <a:noAutofit/>
            </a:bodyPr>
            <a:lstStyle/>
            <a:p>
              <a:pPr lvl="0">
                <a:defRPr sz="1800">
                  <a:solidFill>
                    <a:srgbClr val="FFFFFF"/>
                  </a:solidFill>
                  <a:latin typeface="Times New Roman"/>
                  <a:ea typeface="Times New Roman"/>
                  <a:cs typeface="Times New Roman"/>
                  <a:sym typeface="Times New Roman"/>
                </a:defRPr>
              </a:pPr>
              <a:endParaRPr/>
            </a:p>
          </p:txBody>
        </p:sp>
        <p:sp>
          <p:nvSpPr>
            <p:cNvPr id="688" name="Shape 688"/>
            <p:cNvSpPr/>
            <p:nvPr/>
          </p:nvSpPr>
          <p:spPr>
            <a:xfrm>
              <a:off x="0" y="0"/>
              <a:ext cx="3822700" cy="1358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34962">
                <a:spcBef>
                  <a:spcPts val="1300"/>
                </a:spcBef>
                <a:defRPr sz="1800">
                  <a:solidFill>
                    <a:srgbClr val="000000"/>
                  </a:solidFill>
                </a:defRPr>
              </a:pPr>
              <a:r>
                <a:rPr sz="2200">
                  <a:solidFill>
                    <a:srgbClr val="FFFFFF"/>
                  </a:solidFill>
                  <a:effectLst>
                    <a:outerShdw blurRad="12700" dist="25400" dir="2700000" rotWithShape="0">
                      <a:srgbClr val="000000"/>
                    </a:outerShdw>
                  </a:effectLst>
                  <a:latin typeface="Tahoma Negreta"/>
                  <a:ea typeface="Tahoma Negreta"/>
                  <a:cs typeface="Tahoma Negreta"/>
                  <a:sym typeface="Tahoma Negreta"/>
                </a:rPr>
                <a:t>Valutazione C-D-E</a:t>
              </a:r>
            </a:p>
            <a:p>
              <a:pPr lvl="0" indent="334962">
                <a:spcBef>
                  <a:spcPts val="1300"/>
                </a:spcBef>
                <a:defRPr sz="1800">
                  <a:solidFill>
                    <a:srgbClr val="000000"/>
                  </a:solidFill>
                </a:defRPr>
              </a:pPr>
              <a:r>
                <a:rPr sz="2200">
                  <a:solidFill>
                    <a:srgbClr val="FFFFFF"/>
                  </a:solidFill>
                  <a:effectLst>
                    <a:outerShdw blurRad="12700" dist="25400" dir="2700000" rotWithShape="0">
                      <a:srgbClr val="000000"/>
                    </a:outerShdw>
                  </a:effectLst>
                  <a:latin typeface="Tahoma Negreta"/>
                  <a:ea typeface="Tahoma Negreta"/>
                  <a:cs typeface="Tahoma Negreta"/>
                  <a:sym typeface="Tahoma Negreta"/>
                </a:rPr>
                <a:t>Valutazione secondaria</a:t>
              </a:r>
            </a:p>
            <a:p>
              <a:pPr lvl="0" indent="334962">
                <a:spcBef>
                  <a:spcPts val="1300"/>
                </a:spcBef>
                <a:defRPr sz="1800">
                  <a:solidFill>
                    <a:srgbClr val="000000"/>
                  </a:solidFill>
                </a:defRPr>
              </a:pPr>
              <a:r>
                <a:rPr sz="2200">
                  <a:solidFill>
                    <a:srgbClr val="FFFFFF"/>
                  </a:solidFill>
                  <a:effectLst>
                    <a:outerShdw blurRad="12700" dist="25400" dir="2700000" rotWithShape="0">
                      <a:srgbClr val="000000"/>
                    </a:outerShdw>
                  </a:effectLst>
                  <a:latin typeface="Tahoma Negreta"/>
                  <a:ea typeface="Tahoma Negreta"/>
                  <a:cs typeface="Tahoma Negreta"/>
                  <a:sym typeface="Tahoma Negreta"/>
                </a:rPr>
                <a:t>Terapie specifiche</a:t>
              </a:r>
            </a:p>
          </p:txBody>
        </p:sp>
      </p:grpSp>
      <p:grpSp>
        <p:nvGrpSpPr>
          <p:cNvPr id="692" name="Group 692"/>
          <p:cNvGrpSpPr/>
          <p:nvPr/>
        </p:nvGrpSpPr>
        <p:grpSpPr>
          <a:xfrm>
            <a:off x="1212850" y="2108200"/>
            <a:ext cx="2692400" cy="495300"/>
            <a:chOff x="0" y="0"/>
            <a:chExt cx="2692400" cy="495300"/>
          </a:xfrm>
        </p:grpSpPr>
        <p:sp>
          <p:nvSpPr>
            <p:cNvPr id="690" name="Shape 690"/>
            <p:cNvSpPr/>
            <p:nvPr/>
          </p:nvSpPr>
          <p:spPr>
            <a:xfrm>
              <a:off x="0" y="0"/>
              <a:ext cx="2692400" cy="495300"/>
            </a:xfrm>
            <a:prstGeom prst="rect">
              <a:avLst/>
            </a:prstGeom>
            <a:solidFill>
              <a:srgbClr val="000066"/>
            </a:solidFill>
            <a:ln w="9525" cap="flat">
              <a:solidFill>
                <a:srgbClr val="FFFFFF"/>
              </a:solidFill>
              <a:prstDash val="solid"/>
              <a:round/>
            </a:ln>
            <a:effectLst/>
          </p:spPr>
          <p:txBody>
            <a:bodyPr wrap="square" lIns="0" tIns="0" rIns="0" bIns="0" numCol="1" anchor="t">
              <a:noAutofit/>
            </a:bodyPr>
            <a:lstStyle/>
            <a:p>
              <a:pPr lvl="0">
                <a:defRPr sz="1800">
                  <a:solidFill>
                    <a:srgbClr val="FFFFFF"/>
                  </a:solidFill>
                  <a:latin typeface="Times New Roman"/>
                  <a:ea typeface="Times New Roman"/>
                  <a:cs typeface="Times New Roman"/>
                  <a:sym typeface="Times New Roman"/>
                </a:defRPr>
              </a:pPr>
              <a:endParaRPr/>
            </a:p>
          </p:txBody>
        </p:sp>
        <p:sp>
          <p:nvSpPr>
            <p:cNvPr id="691" name="Shape 691"/>
            <p:cNvSpPr/>
            <p:nvPr/>
          </p:nvSpPr>
          <p:spPr>
            <a:xfrm>
              <a:off x="0" y="63499"/>
              <a:ext cx="269240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231775" algn="ctr">
                <a:spcBef>
                  <a:spcPts val="1400"/>
                </a:spcBef>
                <a:tabLst>
                  <a:tab pos="520700" algn="l"/>
                  <a:tab pos="952500" algn="l"/>
                  <a:tab pos="1828800" algn="l"/>
                </a:tabLst>
                <a:defRPr sz="2400">
                  <a:solidFill>
                    <a:srgbClr val="FFFFFF"/>
                  </a:solidFill>
                  <a:effectLst>
                    <a:outerShdw blurRad="12700" dist="25400" dir="2700000" rotWithShape="0">
                      <a:srgbClr val="000000"/>
                    </a:outerShdw>
                  </a:effectLst>
                  <a:latin typeface="Tahoma Negreta"/>
                  <a:ea typeface="Tahoma Negreta"/>
                  <a:cs typeface="Tahoma Negreta"/>
                  <a:sym typeface="Tahoma Negreta"/>
                </a:defRPr>
              </a:lvl1pPr>
            </a:lstStyle>
            <a:p>
              <a:pPr lvl="0">
                <a:defRPr sz="1800">
                  <a:solidFill>
                    <a:srgbClr val="000000"/>
                  </a:solidFill>
                  <a:effectLst/>
                </a:defRPr>
              </a:pPr>
              <a:r>
                <a:rPr sz="2400">
                  <a:solidFill>
                    <a:srgbClr val="FFFFFF"/>
                  </a:solidFill>
                  <a:effectLst>
                    <a:outerShdw blurRad="12700" dist="25400" dir="2700000" rotWithShape="0">
                      <a:srgbClr val="000000"/>
                    </a:outerShdw>
                  </a:effectLst>
                </a:rPr>
                <a:t>MIGLIORA</a:t>
              </a:r>
            </a:p>
          </p:txBody>
        </p:sp>
      </p:grpSp>
      <p:sp>
        <p:nvSpPr>
          <p:cNvPr id="693" name="Shape 693"/>
          <p:cNvSpPr/>
          <p:nvPr/>
        </p:nvSpPr>
        <p:spPr>
          <a:xfrm>
            <a:off x="2511425" y="2724150"/>
            <a:ext cx="1588" cy="374651"/>
          </a:xfrm>
          <a:prstGeom prst="line">
            <a:avLst/>
          </a:prstGeom>
          <a:ln w="25400">
            <a:solidFill>
              <a:srgbClr val="000066"/>
            </a:solidFill>
            <a:round/>
            <a:tailEnd type="triangle"/>
          </a:ln>
        </p:spPr>
        <p:txBody>
          <a:bodyPr lIns="0" tIns="0" rIns="0" bIns="0"/>
          <a:lstStyle/>
          <a:p>
            <a:pPr lvl="0" defTabSz="457200">
              <a:defRPr>
                <a:solidFill>
                  <a:srgbClr val="000000"/>
                </a:solidFill>
                <a:latin typeface="+mn-lt"/>
                <a:ea typeface="+mn-ea"/>
                <a:cs typeface="+mn-cs"/>
                <a:sym typeface="Helvetica"/>
              </a:defRPr>
            </a:pPr>
            <a:endParaRPr/>
          </a:p>
        </p:txBody>
      </p:sp>
      <p:sp>
        <p:nvSpPr>
          <p:cNvPr id="694" name="Shape 694"/>
          <p:cNvSpPr/>
          <p:nvPr/>
        </p:nvSpPr>
        <p:spPr>
          <a:xfrm flipH="1">
            <a:off x="3484562" y="1676400"/>
            <a:ext cx="485776" cy="223838"/>
          </a:xfrm>
          <a:prstGeom prst="line">
            <a:avLst/>
          </a:prstGeom>
          <a:ln w="25400">
            <a:solidFill>
              <a:srgbClr val="000066"/>
            </a:solidFill>
            <a:round/>
            <a:tailEnd type="triangle"/>
          </a:ln>
        </p:spPr>
        <p:txBody>
          <a:bodyPr lIns="0" tIns="0" rIns="0" bIns="0"/>
          <a:lstStyle/>
          <a:p>
            <a:pPr lvl="0" defTabSz="457200">
              <a:defRPr>
                <a:solidFill>
                  <a:srgbClr val="000000"/>
                </a:solidFill>
                <a:latin typeface="+mn-lt"/>
                <a:ea typeface="+mn-ea"/>
                <a:cs typeface="+mn-cs"/>
                <a:sym typeface="Helvetica"/>
              </a:defRPr>
            </a:pPr>
            <a:endParaRPr/>
          </a:p>
        </p:txBody>
      </p:sp>
      <p:grpSp>
        <p:nvGrpSpPr>
          <p:cNvPr id="697" name="Group 697"/>
          <p:cNvGrpSpPr/>
          <p:nvPr/>
        </p:nvGrpSpPr>
        <p:grpSpPr>
          <a:xfrm>
            <a:off x="6742112" y="2092325"/>
            <a:ext cx="2374901" cy="863600"/>
            <a:chOff x="0" y="0"/>
            <a:chExt cx="2374899" cy="863600"/>
          </a:xfrm>
        </p:grpSpPr>
        <p:sp>
          <p:nvSpPr>
            <p:cNvPr id="695" name="Shape 695"/>
            <p:cNvSpPr/>
            <p:nvPr/>
          </p:nvSpPr>
          <p:spPr>
            <a:xfrm>
              <a:off x="0" y="0"/>
              <a:ext cx="2374900" cy="863600"/>
            </a:xfrm>
            <a:prstGeom prst="rect">
              <a:avLst/>
            </a:prstGeom>
            <a:solidFill>
              <a:srgbClr val="000066"/>
            </a:solidFill>
            <a:ln w="9525" cap="flat">
              <a:solidFill>
                <a:srgbClr val="FFFFFF"/>
              </a:solidFill>
              <a:prstDash val="solid"/>
              <a:round/>
            </a:ln>
            <a:effectLst/>
          </p:spPr>
          <p:txBody>
            <a:bodyPr wrap="square" lIns="0" tIns="0" rIns="0" bIns="0" numCol="1" anchor="t">
              <a:noAutofit/>
            </a:bodyPr>
            <a:lstStyle/>
            <a:p>
              <a:pPr lvl="0">
                <a:defRPr sz="1800">
                  <a:solidFill>
                    <a:srgbClr val="FFFFFF"/>
                  </a:solidFill>
                  <a:latin typeface="Times New Roman"/>
                  <a:ea typeface="Times New Roman"/>
                  <a:cs typeface="Times New Roman"/>
                  <a:sym typeface="Times New Roman"/>
                </a:defRPr>
              </a:pPr>
              <a:endParaRPr/>
            </a:p>
          </p:txBody>
        </p:sp>
        <p:sp>
          <p:nvSpPr>
            <p:cNvPr id="696" name="Shape 696"/>
            <p:cNvSpPr/>
            <p:nvPr/>
          </p:nvSpPr>
          <p:spPr>
            <a:xfrm>
              <a:off x="0" y="63499"/>
              <a:ext cx="237490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231775" algn="ctr">
                <a:spcBef>
                  <a:spcPts val="1400"/>
                </a:spcBef>
                <a:tabLst>
                  <a:tab pos="520700" algn="l"/>
                  <a:tab pos="952500" algn="l"/>
                  <a:tab pos="1828800" algn="l"/>
                </a:tabLst>
                <a:defRPr sz="2400">
                  <a:solidFill>
                    <a:srgbClr val="FFFFFF"/>
                  </a:solidFill>
                  <a:effectLst>
                    <a:outerShdw blurRad="12700" dist="25400" dir="2700000" rotWithShape="0">
                      <a:srgbClr val="000000"/>
                    </a:outerShdw>
                  </a:effectLst>
                  <a:latin typeface="Tahoma Negreta"/>
                  <a:ea typeface="Tahoma Negreta"/>
                  <a:cs typeface="Tahoma Negreta"/>
                  <a:sym typeface="Tahoma Negreta"/>
                </a:defRPr>
              </a:lvl1pPr>
            </a:lstStyle>
            <a:p>
              <a:pPr lvl="0">
                <a:defRPr sz="1800">
                  <a:solidFill>
                    <a:srgbClr val="000000"/>
                  </a:solidFill>
                  <a:effectLst/>
                </a:defRPr>
              </a:pPr>
              <a:r>
                <a:rPr sz="2400">
                  <a:solidFill>
                    <a:srgbClr val="FFFFFF"/>
                  </a:solidFill>
                  <a:effectLst>
                    <a:outerShdw blurRad="12700" dist="25400" dir="2700000" rotWithShape="0">
                      <a:srgbClr val="000000"/>
                    </a:outerShdw>
                  </a:effectLst>
                </a:rPr>
                <a:t>PEGGIORA o resta stabile</a:t>
              </a:r>
            </a:p>
          </p:txBody>
        </p:sp>
      </p:grpSp>
      <p:grpSp>
        <p:nvGrpSpPr>
          <p:cNvPr id="700" name="Group 700"/>
          <p:cNvGrpSpPr/>
          <p:nvPr/>
        </p:nvGrpSpPr>
        <p:grpSpPr>
          <a:xfrm>
            <a:off x="5983287" y="3540125"/>
            <a:ext cx="3619501" cy="863600"/>
            <a:chOff x="0" y="0"/>
            <a:chExt cx="3619500" cy="863600"/>
          </a:xfrm>
        </p:grpSpPr>
        <p:sp>
          <p:nvSpPr>
            <p:cNvPr id="698" name="Shape 698"/>
            <p:cNvSpPr/>
            <p:nvPr/>
          </p:nvSpPr>
          <p:spPr>
            <a:xfrm>
              <a:off x="0" y="0"/>
              <a:ext cx="3619500" cy="863600"/>
            </a:xfrm>
            <a:prstGeom prst="rect">
              <a:avLst/>
            </a:prstGeom>
            <a:solidFill>
              <a:srgbClr val="000066"/>
            </a:solidFill>
            <a:ln w="9525" cap="flat">
              <a:solidFill>
                <a:srgbClr val="FFFFFF"/>
              </a:solidFill>
              <a:prstDash val="solid"/>
              <a:round/>
            </a:ln>
            <a:effectLst/>
          </p:spPr>
          <p:txBody>
            <a:bodyPr wrap="square" lIns="0" tIns="0" rIns="0" bIns="0" numCol="1" anchor="t">
              <a:noAutofit/>
            </a:bodyPr>
            <a:lstStyle/>
            <a:p>
              <a:pPr lvl="0">
                <a:defRPr sz="1800">
                  <a:solidFill>
                    <a:srgbClr val="FFFFFF"/>
                  </a:solidFill>
                  <a:latin typeface="Times New Roman"/>
                  <a:ea typeface="Times New Roman"/>
                  <a:cs typeface="Times New Roman"/>
                  <a:sym typeface="Times New Roman"/>
                </a:defRPr>
              </a:pPr>
              <a:endParaRPr/>
            </a:p>
          </p:txBody>
        </p:sp>
        <p:sp>
          <p:nvSpPr>
            <p:cNvPr id="699" name="Shape 699"/>
            <p:cNvSpPr/>
            <p:nvPr/>
          </p:nvSpPr>
          <p:spPr>
            <a:xfrm>
              <a:off x="0" y="63499"/>
              <a:ext cx="361950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231775" algn="ctr">
                <a:spcBef>
                  <a:spcPts val="1400"/>
                </a:spcBef>
                <a:tabLst>
                  <a:tab pos="520700" algn="l"/>
                  <a:tab pos="952500" algn="l"/>
                  <a:tab pos="1828800" algn="l"/>
                </a:tabLst>
                <a:defRPr sz="2400">
                  <a:solidFill>
                    <a:srgbClr val="FFFFFF"/>
                  </a:solidFill>
                  <a:effectLst>
                    <a:outerShdw blurRad="12700" dist="25400" dir="2700000" rotWithShape="0">
                      <a:srgbClr val="000000"/>
                    </a:outerShdw>
                  </a:effectLst>
                  <a:latin typeface="Tahoma Negreta"/>
                  <a:ea typeface="Tahoma Negreta"/>
                  <a:cs typeface="Tahoma Negreta"/>
                  <a:sym typeface="Tahoma Negreta"/>
                </a:defRPr>
              </a:lvl1pPr>
            </a:lstStyle>
            <a:p>
              <a:pPr lvl="0">
                <a:defRPr sz="1800">
                  <a:solidFill>
                    <a:srgbClr val="000000"/>
                  </a:solidFill>
                  <a:effectLst/>
                </a:defRPr>
              </a:pPr>
              <a:r>
                <a:rPr sz="2400">
                  <a:solidFill>
                    <a:srgbClr val="FFFFFF"/>
                  </a:solidFill>
                  <a:effectLst>
                    <a:outerShdw blurRad="12700" dist="25400" dir="2700000" rotWithShape="0">
                      <a:srgbClr val="000000"/>
                    </a:outerShdw>
                  </a:effectLst>
                </a:rPr>
                <a:t>Intubazione Tracheale</a:t>
              </a:r>
            </a:p>
          </p:txBody>
        </p:sp>
      </p:grpSp>
      <p:sp>
        <p:nvSpPr>
          <p:cNvPr id="701" name="Shape 701"/>
          <p:cNvSpPr/>
          <p:nvPr/>
        </p:nvSpPr>
        <p:spPr>
          <a:xfrm>
            <a:off x="7885112" y="3022600"/>
            <a:ext cx="1588" cy="381001"/>
          </a:xfrm>
          <a:prstGeom prst="line">
            <a:avLst/>
          </a:prstGeom>
          <a:ln w="25400">
            <a:solidFill>
              <a:srgbClr val="000066"/>
            </a:solidFill>
            <a:round/>
            <a:tailEnd type="triangle"/>
          </a:ln>
        </p:spPr>
        <p:txBody>
          <a:bodyPr lIns="0" tIns="0" rIns="0" bIns="0"/>
          <a:lstStyle/>
          <a:p>
            <a:pPr lvl="0" defTabSz="457200">
              <a:defRPr>
                <a:solidFill>
                  <a:srgbClr val="000000"/>
                </a:solidFill>
                <a:latin typeface="+mn-lt"/>
                <a:ea typeface="+mn-ea"/>
                <a:cs typeface="+mn-cs"/>
                <a:sym typeface="Helvetica"/>
              </a:defRPr>
            </a:pPr>
            <a:endParaRPr/>
          </a:p>
        </p:txBody>
      </p:sp>
      <p:sp>
        <p:nvSpPr>
          <p:cNvPr id="702" name="Shape 702"/>
          <p:cNvSpPr/>
          <p:nvPr/>
        </p:nvSpPr>
        <p:spPr>
          <a:xfrm>
            <a:off x="6284912" y="1803400"/>
            <a:ext cx="381001" cy="228601"/>
          </a:xfrm>
          <a:prstGeom prst="line">
            <a:avLst/>
          </a:prstGeom>
          <a:ln w="25400">
            <a:solidFill>
              <a:srgbClr val="000066"/>
            </a:solidFill>
            <a:round/>
            <a:tailEnd type="triangle"/>
          </a:ln>
        </p:spPr>
        <p:txBody>
          <a:bodyPr lIns="0" tIns="0" rIns="0" bIns="0"/>
          <a:lstStyle/>
          <a:p>
            <a:pPr lvl="0" defTabSz="457200">
              <a:defRPr>
                <a:solidFill>
                  <a:srgbClr val="000000"/>
                </a:solidFill>
                <a:latin typeface="+mn-lt"/>
                <a:ea typeface="+mn-ea"/>
                <a:cs typeface="+mn-cs"/>
                <a:sym typeface="Helvetica"/>
              </a:defRPr>
            </a:pPr>
            <a:endParaRPr/>
          </a:p>
        </p:txBody>
      </p:sp>
      <p:grpSp>
        <p:nvGrpSpPr>
          <p:cNvPr id="705" name="Group 705"/>
          <p:cNvGrpSpPr/>
          <p:nvPr/>
        </p:nvGrpSpPr>
        <p:grpSpPr>
          <a:xfrm>
            <a:off x="4076700" y="5018360"/>
            <a:ext cx="5499100" cy="1651000"/>
            <a:chOff x="0" y="0"/>
            <a:chExt cx="5499100" cy="1651000"/>
          </a:xfrm>
        </p:grpSpPr>
        <p:sp>
          <p:nvSpPr>
            <p:cNvPr id="703" name="Shape 703"/>
            <p:cNvSpPr/>
            <p:nvPr/>
          </p:nvSpPr>
          <p:spPr>
            <a:xfrm>
              <a:off x="0" y="0"/>
              <a:ext cx="5499100" cy="1651000"/>
            </a:xfrm>
            <a:prstGeom prst="rect">
              <a:avLst/>
            </a:prstGeom>
            <a:solidFill>
              <a:srgbClr val="000066"/>
            </a:solidFill>
            <a:ln w="9525" cap="flat">
              <a:solidFill>
                <a:srgbClr val="FFFFFF"/>
              </a:solidFill>
              <a:prstDash val="solid"/>
              <a:round/>
            </a:ln>
            <a:effectLst/>
          </p:spPr>
          <p:txBody>
            <a:bodyPr wrap="square" lIns="0" tIns="0" rIns="0" bIns="0" numCol="1" anchor="t">
              <a:noAutofit/>
            </a:bodyPr>
            <a:lstStyle/>
            <a:p>
              <a:pPr lvl="0">
                <a:defRPr sz="1800">
                  <a:solidFill>
                    <a:srgbClr val="FFFFFF"/>
                  </a:solidFill>
                  <a:latin typeface="Times New Roman"/>
                  <a:ea typeface="Times New Roman"/>
                  <a:cs typeface="Times New Roman"/>
                  <a:sym typeface="Times New Roman"/>
                </a:defRPr>
              </a:pPr>
              <a:endParaRPr/>
            </a:p>
          </p:txBody>
        </p:sp>
        <p:sp>
          <p:nvSpPr>
            <p:cNvPr id="704" name="Shape 704"/>
            <p:cNvSpPr/>
            <p:nvPr/>
          </p:nvSpPr>
          <p:spPr>
            <a:xfrm>
              <a:off x="0" y="63500"/>
              <a:ext cx="5499100" cy="152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indent="231775">
                <a:tabLst>
                  <a:tab pos="520700" algn="l"/>
                  <a:tab pos="952500" algn="l"/>
                  <a:tab pos="1828800" algn="l"/>
                </a:tabLst>
                <a:defRPr sz="1800">
                  <a:solidFill>
                    <a:srgbClr val="000000"/>
                  </a:solidFill>
                </a:defRPr>
              </a:pPr>
              <a:r>
                <a:rPr lang="it-IT" sz="2000" dirty="0" smtClean="0">
                  <a:solidFill>
                    <a:srgbClr val="FFFFFF"/>
                  </a:solidFill>
                  <a:latin typeface="Tahoma Negreta"/>
                  <a:ea typeface="Tahoma Negreta"/>
                  <a:cs typeface="Tahoma Negreta"/>
                  <a:sym typeface="Tahoma Negreta"/>
                </a:rPr>
                <a:t>     </a:t>
              </a:r>
              <a:r>
                <a:rPr sz="2000" dirty="0" smtClean="0">
                  <a:solidFill>
                    <a:srgbClr val="FFFFFF"/>
                  </a:solidFill>
                  <a:latin typeface="Tahoma Negreta"/>
                  <a:ea typeface="Tahoma Negreta"/>
                  <a:cs typeface="Tahoma Negreta"/>
                  <a:sym typeface="Tahoma Negreta"/>
                </a:rPr>
                <a:t>TRATTAMENTO TEMPESTIVO</a:t>
              </a:r>
              <a:r>
                <a:rPr lang="it-IT" sz="2000" dirty="0" smtClean="0">
                  <a:solidFill>
                    <a:srgbClr val="FFFFFF"/>
                  </a:solidFill>
                  <a:latin typeface="Tahoma Negreta"/>
                  <a:ea typeface="Tahoma Negreta"/>
                  <a:cs typeface="Tahoma Negreta"/>
                  <a:sym typeface="Tahoma Negreta"/>
                </a:rPr>
                <a:t> </a:t>
              </a:r>
            </a:p>
            <a:p>
              <a:pPr lvl="0" indent="231775">
                <a:tabLst>
                  <a:tab pos="520700" algn="l"/>
                  <a:tab pos="952500" algn="l"/>
                  <a:tab pos="1828800" algn="l"/>
                </a:tabLst>
                <a:defRPr sz="1800">
                  <a:solidFill>
                    <a:srgbClr val="000000"/>
                  </a:solidFill>
                </a:defRPr>
              </a:pPr>
              <a:r>
                <a:rPr lang="it-IT" sz="2000" dirty="0" smtClean="0">
                  <a:solidFill>
                    <a:srgbClr val="FFFFFF"/>
                  </a:solidFill>
                  <a:latin typeface="Tahoma Negreta"/>
                  <a:ea typeface="Tahoma Negreta"/>
                  <a:cs typeface="Tahoma Negreta"/>
                  <a:sym typeface="Tahoma Negreta"/>
                </a:rPr>
                <a:t>     </a:t>
              </a:r>
              <a:r>
                <a:rPr sz="2000" dirty="0" smtClean="0">
                  <a:solidFill>
                    <a:srgbClr val="FFFFFF"/>
                  </a:solidFill>
                  <a:latin typeface="Tahoma Negreta"/>
                  <a:ea typeface="Tahoma Negreta"/>
                  <a:cs typeface="Tahoma Negreta"/>
                  <a:sym typeface="Tahoma Negreta"/>
                </a:rPr>
                <a:t>CONDIZIONI </a:t>
              </a:r>
              <a:r>
                <a:rPr sz="2000" dirty="0">
                  <a:solidFill>
                    <a:srgbClr val="FFFFFF"/>
                  </a:solidFill>
                  <a:latin typeface="Tahoma Negreta"/>
                  <a:ea typeface="Tahoma Negreta"/>
                  <a:cs typeface="Tahoma Negreta"/>
                  <a:sym typeface="Tahoma Negreta"/>
                </a:rPr>
                <a:t>D’EMERGENZA</a:t>
              </a:r>
            </a:p>
            <a:p>
              <a:pPr lvl="0" indent="231775">
                <a:tabLst>
                  <a:tab pos="520700" algn="l"/>
                  <a:tab pos="952500" algn="l"/>
                  <a:tab pos="1828800" algn="l"/>
                </a:tabLst>
                <a:defRPr sz="1800">
                  <a:solidFill>
                    <a:srgbClr val="000000"/>
                  </a:solidFill>
                </a:defRPr>
              </a:pPr>
              <a:r>
                <a:rPr sz="2000" dirty="0">
                  <a:solidFill>
                    <a:srgbClr val="FFFFFF"/>
                  </a:solidFill>
                  <a:effectLst>
                    <a:outerShdw blurRad="12700" dist="25400" dir="2700000" rotWithShape="0">
                      <a:srgbClr val="000000"/>
                    </a:outerShdw>
                  </a:effectLst>
                  <a:latin typeface="Tahoma"/>
                  <a:ea typeface="Tahoma"/>
                  <a:cs typeface="Tahoma"/>
                  <a:sym typeface="Tahoma"/>
                </a:rPr>
                <a:t>- PNX iperteso</a:t>
              </a:r>
            </a:p>
            <a:p>
              <a:pPr lvl="0" indent="231775">
                <a:tabLst>
                  <a:tab pos="520700" algn="l"/>
                  <a:tab pos="952500" algn="l"/>
                  <a:tab pos="1828800" algn="l"/>
                </a:tabLst>
                <a:defRPr sz="1800">
                  <a:solidFill>
                    <a:srgbClr val="000000"/>
                  </a:solidFill>
                </a:defRPr>
              </a:pPr>
              <a:r>
                <a:rPr sz="2000" dirty="0">
                  <a:solidFill>
                    <a:srgbClr val="FFFFFF"/>
                  </a:solidFill>
                  <a:effectLst>
                    <a:outerShdw blurRad="12700" dist="25400" dir="2700000" rotWithShape="0">
                      <a:srgbClr val="000000"/>
                    </a:outerShdw>
                  </a:effectLst>
                  <a:latin typeface="Tahoma"/>
                  <a:ea typeface="Tahoma"/>
                  <a:cs typeface="Tahoma"/>
                  <a:sym typeface="Tahoma"/>
                </a:rPr>
                <a:t>- manovre disostruzione di corpo estraneo</a:t>
              </a:r>
            </a:p>
            <a:p>
              <a:pPr lvl="0" indent="231775">
                <a:tabLst>
                  <a:tab pos="520700" algn="l"/>
                  <a:tab pos="952500" algn="l"/>
                  <a:tab pos="1828800" algn="l"/>
                </a:tabLst>
                <a:defRPr sz="1800">
                  <a:solidFill>
                    <a:srgbClr val="000000"/>
                  </a:solidFill>
                </a:defRPr>
              </a:pPr>
              <a:r>
                <a:rPr sz="2000" dirty="0">
                  <a:solidFill>
                    <a:srgbClr val="FFFFFF"/>
                  </a:solidFill>
                  <a:effectLst>
                    <a:outerShdw blurRad="12700" dist="25400" dir="2700000" rotWithShape="0">
                      <a:srgbClr val="000000"/>
                    </a:outerShdw>
                  </a:effectLst>
                  <a:latin typeface="Tahoma"/>
                  <a:ea typeface="Tahoma"/>
                  <a:cs typeface="Tahoma"/>
                  <a:sym typeface="Tahoma"/>
                </a:rPr>
                <a:t>- critirotomia d’urgenza</a:t>
              </a:r>
            </a:p>
          </p:txBody>
        </p:sp>
      </p:grpSp>
    </p:spTree>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p:nvPr/>
        </p:nvSpPr>
        <p:spPr>
          <a:xfrm>
            <a:off x="606996" y="332656"/>
            <a:ext cx="8795545" cy="495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dirty="0">
                <a:solidFill>
                  <a:srgbClr val="000066"/>
                </a:solidFill>
              </a:rPr>
              <a:t>Interventi iniziali sulla respirazione:  A + B</a:t>
            </a:r>
          </a:p>
        </p:txBody>
      </p:sp>
      <p:sp>
        <p:nvSpPr>
          <p:cNvPr id="708" name="Shape 708"/>
          <p:cNvSpPr/>
          <p:nvPr/>
        </p:nvSpPr>
        <p:spPr>
          <a:xfrm>
            <a:off x="1233388" y="1250055"/>
            <a:ext cx="8230592" cy="49428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marL="39687" lvl="0">
              <a:lnSpc>
                <a:spcPct val="90000"/>
              </a:lnSpc>
              <a:spcBef>
                <a:spcPts val="400"/>
              </a:spcBef>
              <a:buClr>
                <a:srgbClr val="CCCCFF"/>
              </a:buClr>
              <a:buSzPct val="68000"/>
              <a:buFont typeface="Wingdings"/>
              <a:buChar char="■"/>
              <a:defRPr sz="1800">
                <a:solidFill>
                  <a:srgbClr val="000000"/>
                </a:solidFill>
              </a:defRPr>
            </a:pPr>
            <a:r>
              <a:rPr sz="2400" dirty="0">
                <a:solidFill>
                  <a:srgbClr val="000066"/>
                </a:solidFill>
                <a:latin typeface="Tahoma Negreta"/>
                <a:ea typeface="Tahoma Negreta"/>
                <a:cs typeface="Tahoma Negreta"/>
                <a:sym typeface="Tahoma Negreta"/>
              </a:rPr>
              <a:t> Ossigeno</a:t>
            </a:r>
          </a:p>
          <a:p>
            <a:pPr lvl="0" indent="39687">
              <a:lnSpc>
                <a:spcPct val="90000"/>
              </a:lnSpc>
              <a:spcBef>
                <a:spcPts val="400"/>
              </a:spcBef>
              <a:defRPr sz="1800">
                <a:solidFill>
                  <a:srgbClr val="000000"/>
                </a:solidFill>
              </a:defRPr>
            </a:pPr>
            <a:endParaRPr sz="2400" dirty="0">
              <a:solidFill>
                <a:srgbClr val="000066"/>
              </a:solidFill>
              <a:latin typeface="Tahoma Negreta"/>
              <a:ea typeface="Tahoma Negreta"/>
              <a:cs typeface="Tahoma Negreta"/>
              <a:sym typeface="Tahoma Negreta"/>
            </a:endParaRPr>
          </a:p>
          <a:p>
            <a:pPr marL="39687" lvl="0">
              <a:lnSpc>
                <a:spcPct val="90000"/>
              </a:lnSpc>
              <a:spcBef>
                <a:spcPts val="400"/>
              </a:spcBef>
              <a:buClr>
                <a:srgbClr val="CCCCFF"/>
              </a:buClr>
              <a:buSzPct val="68000"/>
              <a:buFont typeface="Wingdings"/>
              <a:buChar char="■"/>
              <a:defRPr sz="1800">
                <a:solidFill>
                  <a:srgbClr val="000000"/>
                </a:solidFill>
              </a:defRPr>
            </a:pPr>
            <a:r>
              <a:rPr sz="2400" dirty="0">
                <a:solidFill>
                  <a:srgbClr val="000066"/>
                </a:solidFill>
                <a:latin typeface="Tahoma Negreta"/>
                <a:ea typeface="Tahoma Negreta"/>
                <a:cs typeface="Tahoma Negreta"/>
                <a:sym typeface="Tahoma Negreta"/>
              </a:rPr>
              <a:t> Vie Aeree	</a:t>
            </a:r>
          </a:p>
          <a:p>
            <a:pPr lvl="0" indent="39687">
              <a:lnSpc>
                <a:spcPct val="90000"/>
              </a:lnSpc>
              <a:spcBef>
                <a:spcPts val="400"/>
              </a:spcBef>
              <a:defRPr sz="1800">
                <a:solidFill>
                  <a:srgbClr val="000000"/>
                </a:solidFill>
              </a:defRPr>
            </a:pPr>
            <a:r>
              <a:rPr sz="2400" dirty="0">
                <a:solidFill>
                  <a:srgbClr val="000066"/>
                </a:solidFill>
                <a:latin typeface="Tahoma Negreta"/>
                <a:ea typeface="Tahoma Negreta"/>
                <a:cs typeface="Tahoma Negreta"/>
                <a:sym typeface="Tahoma Negreta"/>
              </a:rPr>
              <a:t>     Posizionamento </a:t>
            </a:r>
          </a:p>
          <a:p>
            <a:pPr lvl="0" indent="39687">
              <a:lnSpc>
                <a:spcPct val="90000"/>
              </a:lnSpc>
              <a:spcBef>
                <a:spcPts val="400"/>
              </a:spcBef>
              <a:defRPr sz="1800">
                <a:solidFill>
                  <a:srgbClr val="000000"/>
                </a:solidFill>
              </a:defRPr>
            </a:pPr>
            <a:r>
              <a:rPr sz="2400" dirty="0">
                <a:solidFill>
                  <a:srgbClr val="000066"/>
                </a:solidFill>
                <a:latin typeface="Tahoma Negreta"/>
                <a:ea typeface="Tahoma Negreta"/>
                <a:cs typeface="Tahoma Negreta"/>
                <a:sym typeface="Tahoma Negreta"/>
              </a:rPr>
              <a:t>     Cannula orofaringea (misure)</a:t>
            </a:r>
          </a:p>
          <a:p>
            <a:pPr lvl="0" indent="39687">
              <a:lnSpc>
                <a:spcPct val="90000"/>
              </a:lnSpc>
              <a:spcBef>
                <a:spcPts val="400"/>
              </a:spcBef>
              <a:defRPr sz="1800">
                <a:solidFill>
                  <a:srgbClr val="000000"/>
                </a:solidFill>
              </a:defRPr>
            </a:pPr>
            <a:r>
              <a:rPr sz="2400" dirty="0">
                <a:solidFill>
                  <a:srgbClr val="000066"/>
                </a:solidFill>
                <a:latin typeface="Tahoma Negreta"/>
                <a:ea typeface="Tahoma Negreta"/>
                <a:cs typeface="Tahoma Negreta"/>
                <a:sym typeface="Tahoma Negreta"/>
              </a:rPr>
              <a:t>     Cannula Nasofaringea</a:t>
            </a:r>
          </a:p>
          <a:p>
            <a:pPr lvl="0" indent="39687">
              <a:lnSpc>
                <a:spcPct val="90000"/>
              </a:lnSpc>
              <a:spcBef>
                <a:spcPts val="400"/>
              </a:spcBef>
              <a:defRPr sz="1800">
                <a:solidFill>
                  <a:srgbClr val="000000"/>
                </a:solidFill>
              </a:defRPr>
            </a:pPr>
            <a:r>
              <a:rPr sz="2400" dirty="0">
                <a:solidFill>
                  <a:srgbClr val="000066"/>
                </a:solidFill>
                <a:latin typeface="Tahoma Negreta"/>
                <a:ea typeface="Tahoma Negreta"/>
                <a:cs typeface="Tahoma Negreta"/>
                <a:sym typeface="Tahoma Negreta"/>
              </a:rPr>
              <a:t>         </a:t>
            </a:r>
          </a:p>
          <a:p>
            <a:pPr marL="39687" lvl="0">
              <a:lnSpc>
                <a:spcPct val="90000"/>
              </a:lnSpc>
              <a:spcBef>
                <a:spcPts val="400"/>
              </a:spcBef>
              <a:buClr>
                <a:srgbClr val="CCCCFF"/>
              </a:buClr>
              <a:buSzPct val="68000"/>
              <a:buFont typeface="Wingdings"/>
              <a:buChar char="■"/>
              <a:defRPr sz="1800">
                <a:solidFill>
                  <a:srgbClr val="000000"/>
                </a:solidFill>
              </a:defRPr>
            </a:pPr>
            <a:r>
              <a:rPr sz="2400" dirty="0">
                <a:solidFill>
                  <a:srgbClr val="000066"/>
                </a:solidFill>
                <a:latin typeface="Tahoma Negreta"/>
                <a:ea typeface="Tahoma Negreta"/>
                <a:cs typeface="Tahoma Negreta"/>
                <a:sym typeface="Tahoma Negreta"/>
              </a:rPr>
              <a:t> Respirazione</a:t>
            </a:r>
          </a:p>
          <a:p>
            <a:pPr lvl="0" indent="39687">
              <a:lnSpc>
                <a:spcPct val="90000"/>
              </a:lnSpc>
              <a:spcBef>
                <a:spcPts val="400"/>
              </a:spcBef>
              <a:defRPr sz="1800">
                <a:solidFill>
                  <a:srgbClr val="000000"/>
                </a:solidFill>
              </a:defRPr>
            </a:pPr>
            <a:r>
              <a:rPr sz="2400" dirty="0">
                <a:solidFill>
                  <a:srgbClr val="000066"/>
                </a:solidFill>
                <a:latin typeface="Tahoma Negreta"/>
                <a:ea typeface="Tahoma Negreta"/>
                <a:cs typeface="Tahoma Negreta"/>
                <a:sym typeface="Tahoma Negreta"/>
              </a:rPr>
              <a:t>     Maschera e pallone Ambu (Bag-Valve Mask)</a:t>
            </a:r>
          </a:p>
          <a:p>
            <a:pPr lvl="0" indent="39687">
              <a:lnSpc>
                <a:spcPct val="90000"/>
              </a:lnSpc>
              <a:spcBef>
                <a:spcPts val="400"/>
              </a:spcBef>
              <a:defRPr sz="1800">
                <a:solidFill>
                  <a:srgbClr val="000000"/>
                </a:solidFill>
              </a:defRPr>
            </a:pPr>
            <a:r>
              <a:rPr sz="2400" dirty="0">
                <a:solidFill>
                  <a:srgbClr val="000066"/>
                </a:solidFill>
                <a:latin typeface="Tahoma Negreta"/>
                <a:ea typeface="Tahoma Negreta"/>
                <a:cs typeface="Tahoma Negreta"/>
                <a:sym typeface="Tahoma Negreta"/>
              </a:rPr>
              <a:t>     Maschera Laringea (LMA) (misure)</a:t>
            </a:r>
          </a:p>
          <a:p>
            <a:pPr lvl="0" indent="39687">
              <a:lnSpc>
                <a:spcPct val="90000"/>
              </a:lnSpc>
              <a:spcBef>
                <a:spcPts val="400"/>
              </a:spcBef>
              <a:defRPr sz="1800">
                <a:solidFill>
                  <a:srgbClr val="000000"/>
                </a:solidFill>
              </a:defRPr>
            </a:pPr>
            <a:r>
              <a:rPr sz="2400" dirty="0">
                <a:solidFill>
                  <a:srgbClr val="000066"/>
                </a:solidFill>
                <a:latin typeface="Tahoma Negreta"/>
                <a:ea typeface="Tahoma Negreta"/>
                <a:cs typeface="Tahoma Negreta"/>
                <a:sym typeface="Tahoma Negreta"/>
              </a:rPr>
              <a:t>     Intubazione (misure TET)</a:t>
            </a:r>
          </a:p>
          <a:p>
            <a:pPr lvl="0" indent="39687">
              <a:lnSpc>
                <a:spcPct val="90000"/>
              </a:lnSpc>
              <a:spcBef>
                <a:spcPts val="400"/>
              </a:spcBef>
              <a:defRPr sz="1800">
                <a:solidFill>
                  <a:srgbClr val="000000"/>
                </a:solidFill>
              </a:defRPr>
            </a:pPr>
            <a:endParaRPr sz="2400" dirty="0">
              <a:solidFill>
                <a:srgbClr val="000066"/>
              </a:solidFill>
              <a:latin typeface="Tahoma Negreta"/>
              <a:ea typeface="Tahoma Negreta"/>
              <a:cs typeface="Tahoma Negreta"/>
              <a:sym typeface="Tahoma Negreta"/>
            </a:endParaRPr>
          </a:p>
          <a:p>
            <a:pPr marL="39687" lvl="0">
              <a:lnSpc>
                <a:spcPct val="90000"/>
              </a:lnSpc>
              <a:spcBef>
                <a:spcPts val="400"/>
              </a:spcBef>
              <a:buClr>
                <a:srgbClr val="CCCCFF"/>
              </a:buClr>
              <a:buSzPct val="68000"/>
              <a:buFont typeface="Wingdings"/>
              <a:buChar char="■"/>
              <a:defRPr sz="1800">
                <a:solidFill>
                  <a:srgbClr val="000000"/>
                </a:solidFill>
              </a:defRPr>
            </a:pPr>
            <a:r>
              <a:rPr sz="2400" dirty="0">
                <a:solidFill>
                  <a:srgbClr val="000066"/>
                </a:solidFill>
                <a:latin typeface="Tahoma Negreta"/>
                <a:ea typeface="Tahoma Negreta"/>
                <a:cs typeface="Tahoma Negreta"/>
                <a:sym typeface="Tahoma Negreta"/>
              </a:rPr>
              <a:t> Farmaci (broncodilatanti - adrenalina)</a:t>
            </a:r>
          </a:p>
        </p:txBody>
      </p:sp>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710" name="image.jpg"/>
          <p:cNvPicPr/>
          <p:nvPr/>
        </p:nvPicPr>
        <p:blipFill>
          <a:blip r:embed="rId2">
            <a:extLst/>
          </a:blip>
          <a:stretch>
            <a:fillRect/>
          </a:stretch>
        </p:blipFill>
        <p:spPr>
          <a:xfrm>
            <a:off x="952500" y="152400"/>
            <a:ext cx="1997075" cy="1963738"/>
          </a:xfrm>
          <a:prstGeom prst="rect">
            <a:avLst/>
          </a:prstGeom>
          <a:ln w="12700">
            <a:miter lim="400000"/>
          </a:ln>
        </p:spPr>
      </p:pic>
      <p:pic>
        <p:nvPicPr>
          <p:cNvPr id="711" name="image.jpg"/>
          <p:cNvPicPr/>
          <p:nvPr/>
        </p:nvPicPr>
        <p:blipFill>
          <a:blip r:embed="rId3">
            <a:extLst/>
          </a:blip>
          <a:stretch>
            <a:fillRect/>
          </a:stretch>
        </p:blipFill>
        <p:spPr>
          <a:xfrm>
            <a:off x="4152900" y="152400"/>
            <a:ext cx="2641600" cy="1981200"/>
          </a:xfrm>
          <a:prstGeom prst="rect">
            <a:avLst/>
          </a:prstGeom>
          <a:ln w="12700">
            <a:miter lim="400000"/>
          </a:ln>
        </p:spPr>
      </p:pic>
      <p:pic>
        <p:nvPicPr>
          <p:cNvPr id="712" name="image.jpg"/>
          <p:cNvPicPr/>
          <p:nvPr/>
        </p:nvPicPr>
        <p:blipFill>
          <a:blip r:embed="rId4">
            <a:extLst/>
          </a:blip>
          <a:stretch>
            <a:fillRect/>
          </a:stretch>
        </p:blipFill>
        <p:spPr>
          <a:xfrm>
            <a:off x="7658100" y="228600"/>
            <a:ext cx="1819275" cy="2819400"/>
          </a:xfrm>
          <a:prstGeom prst="rect">
            <a:avLst/>
          </a:prstGeom>
          <a:ln w="12700">
            <a:miter lim="400000"/>
          </a:ln>
        </p:spPr>
      </p:pic>
      <p:pic>
        <p:nvPicPr>
          <p:cNvPr id="713" name="image.jpg"/>
          <p:cNvPicPr/>
          <p:nvPr/>
        </p:nvPicPr>
        <p:blipFill>
          <a:blip r:embed="rId5">
            <a:extLst/>
          </a:blip>
          <a:stretch>
            <a:fillRect/>
          </a:stretch>
        </p:blipFill>
        <p:spPr>
          <a:xfrm>
            <a:off x="7848600" y="3962400"/>
            <a:ext cx="1663700" cy="2362200"/>
          </a:xfrm>
          <a:prstGeom prst="rect">
            <a:avLst/>
          </a:prstGeom>
          <a:ln w="12700">
            <a:miter lim="400000"/>
          </a:ln>
        </p:spPr>
      </p:pic>
      <p:pic>
        <p:nvPicPr>
          <p:cNvPr id="714" name="image.jpg"/>
          <p:cNvPicPr/>
          <p:nvPr/>
        </p:nvPicPr>
        <p:blipFill>
          <a:blip r:embed="rId6">
            <a:extLst/>
          </a:blip>
          <a:stretch>
            <a:fillRect/>
          </a:stretch>
        </p:blipFill>
        <p:spPr>
          <a:xfrm>
            <a:off x="1485900" y="5086350"/>
            <a:ext cx="2133600" cy="1600200"/>
          </a:xfrm>
          <a:prstGeom prst="rect">
            <a:avLst/>
          </a:prstGeom>
          <a:ln w="12700">
            <a:miter lim="400000"/>
          </a:ln>
        </p:spPr>
      </p:pic>
      <p:pic>
        <p:nvPicPr>
          <p:cNvPr id="715" name="image.png"/>
          <p:cNvPicPr/>
          <p:nvPr/>
        </p:nvPicPr>
        <p:blipFill>
          <a:blip r:embed="rId7">
            <a:extLst/>
          </a:blip>
          <a:stretch>
            <a:fillRect/>
          </a:stretch>
        </p:blipFill>
        <p:spPr>
          <a:xfrm>
            <a:off x="4457700" y="5029200"/>
            <a:ext cx="2398713" cy="1676400"/>
          </a:xfrm>
          <a:prstGeom prst="rect">
            <a:avLst/>
          </a:prstGeom>
          <a:ln w="12700">
            <a:miter lim="400000"/>
          </a:ln>
        </p:spPr>
      </p:pic>
      <p:sp>
        <p:nvSpPr>
          <p:cNvPr id="716" name="Shape 716"/>
          <p:cNvSpPr/>
          <p:nvPr/>
        </p:nvSpPr>
        <p:spPr>
          <a:xfrm>
            <a:off x="228600" y="2438400"/>
            <a:ext cx="7162800" cy="2215515"/>
          </a:xfrm>
          <a:prstGeom prst="rect">
            <a:avLst/>
          </a:prstGeom>
          <a:ln w="28575">
            <a:solidFill>
              <a:srgbClr val="000066"/>
            </a:solidFill>
            <a:round/>
          </a:ln>
          <a:extLst>
            <a:ext uri="{C572A759-6A51-4108-AA02-DFA0A04FC94B}">
              <ma14:wrappingTextBoxFlag xmlns:ma14="http://schemas.microsoft.com/office/mac/drawingml/2011/main" val="1"/>
            </a:ext>
          </a:extLst>
        </p:spPr>
        <p:txBody>
          <a:bodyPr lIns="0" tIns="0" rIns="0" bIns="0">
            <a:spAutoFit/>
          </a:bodyPr>
          <a:lstStyle/>
          <a:p>
            <a:pPr lvl="0" algn="ctr">
              <a:defRPr sz="1800">
                <a:solidFill>
                  <a:srgbClr val="000000"/>
                </a:solidFill>
              </a:defRPr>
            </a:pPr>
            <a:r>
              <a:rPr sz="3200">
                <a:solidFill>
                  <a:srgbClr val="000066"/>
                </a:solidFill>
                <a:latin typeface="Tahoma Negreta"/>
                <a:ea typeface="Tahoma Negreta"/>
                <a:cs typeface="Tahoma Negreta"/>
                <a:sym typeface="Tahoma Negreta"/>
              </a:rPr>
              <a:t>L’ossigeno somministrato in emergenza sempre umidificato</a:t>
            </a:r>
          </a:p>
          <a:p>
            <a:pPr lvl="0" algn="ctr">
              <a:defRPr sz="1800">
                <a:solidFill>
                  <a:srgbClr val="000000"/>
                </a:solidFill>
              </a:defRPr>
            </a:pPr>
            <a:r>
              <a:rPr sz="2400">
                <a:solidFill>
                  <a:srgbClr val="000066"/>
                </a:solidFill>
                <a:latin typeface="Tahoma Negreta"/>
                <a:ea typeface="Tahoma Negreta"/>
                <a:cs typeface="Tahoma Negreta"/>
                <a:sym typeface="Tahoma Negreta"/>
              </a:rPr>
              <a:t>per prevenire che secrezioni broncopolmonari più dense e secche ostruiscano le vie aeree</a:t>
            </a:r>
          </a:p>
        </p:txBody>
      </p:sp>
    </p:spTree>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724" name="image.jpg"/>
          <p:cNvPicPr/>
          <p:nvPr/>
        </p:nvPicPr>
        <p:blipFill>
          <a:blip r:embed="rId2">
            <a:extLst/>
          </a:blip>
          <a:stretch>
            <a:fillRect/>
          </a:stretch>
        </p:blipFill>
        <p:spPr>
          <a:xfrm>
            <a:off x="2552700" y="3575050"/>
            <a:ext cx="2819400" cy="2901950"/>
          </a:xfrm>
          <a:prstGeom prst="rect">
            <a:avLst/>
          </a:prstGeom>
          <a:ln w="12700">
            <a:miter lim="400000"/>
          </a:ln>
        </p:spPr>
      </p:pic>
      <p:pic>
        <p:nvPicPr>
          <p:cNvPr id="725" name="image.jpg"/>
          <p:cNvPicPr/>
          <p:nvPr/>
        </p:nvPicPr>
        <p:blipFill>
          <a:blip r:embed="rId3">
            <a:extLst/>
          </a:blip>
          <a:stretch>
            <a:fillRect/>
          </a:stretch>
        </p:blipFill>
        <p:spPr>
          <a:xfrm>
            <a:off x="6362700" y="2057400"/>
            <a:ext cx="2855913" cy="3806825"/>
          </a:xfrm>
          <a:prstGeom prst="rect">
            <a:avLst/>
          </a:prstGeom>
          <a:ln w="12700">
            <a:miter lim="400000"/>
          </a:ln>
        </p:spPr>
      </p:pic>
      <p:sp>
        <p:nvSpPr>
          <p:cNvPr id="726" name="Shape 726"/>
          <p:cNvSpPr/>
          <p:nvPr/>
        </p:nvSpPr>
        <p:spPr>
          <a:xfrm>
            <a:off x="762000" y="609600"/>
            <a:ext cx="8130805" cy="351307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solidFill>
                  <a:srgbClr val="000000"/>
                </a:solidFill>
              </a:defRPr>
            </a:pPr>
            <a:r>
              <a:rPr sz="3200">
                <a:solidFill>
                  <a:srgbClr val="000066"/>
                </a:solidFill>
                <a:latin typeface="Tahoma Negreta"/>
                <a:ea typeface="Tahoma Negreta"/>
                <a:cs typeface="Tahoma Negreta"/>
                <a:sym typeface="Tahoma Negreta"/>
              </a:rPr>
              <a:t>Per somministrare O</a:t>
            </a:r>
            <a:r>
              <a:rPr sz="3200" baseline="-25000">
                <a:solidFill>
                  <a:srgbClr val="000066"/>
                </a:solidFill>
                <a:latin typeface="Tahoma Negreta"/>
                <a:ea typeface="Tahoma Negreta"/>
                <a:cs typeface="Tahoma Negreta"/>
                <a:sym typeface="Tahoma Negreta"/>
              </a:rPr>
              <a:t>2</a:t>
            </a:r>
            <a:r>
              <a:rPr sz="3200">
                <a:solidFill>
                  <a:srgbClr val="000066"/>
                </a:solidFill>
                <a:latin typeface="Tahoma Negreta"/>
                <a:ea typeface="Tahoma Negreta"/>
                <a:cs typeface="Tahoma Negreta"/>
                <a:sym typeface="Tahoma Negreta"/>
              </a:rPr>
              <a:t> utilizzare i mezzi</a:t>
            </a:r>
          </a:p>
          <a:p>
            <a:pPr lvl="0">
              <a:defRPr sz="1800">
                <a:solidFill>
                  <a:srgbClr val="000000"/>
                </a:solidFill>
              </a:defRPr>
            </a:pPr>
            <a:endParaRPr sz="2600">
              <a:solidFill>
                <a:srgbClr val="000066"/>
              </a:solidFill>
              <a:latin typeface="Tahoma Negreta"/>
              <a:ea typeface="Tahoma Negreta"/>
              <a:cs typeface="Tahoma Negreta"/>
              <a:sym typeface="Tahoma Negreta"/>
            </a:endParaRPr>
          </a:p>
          <a:p>
            <a:pPr lvl="0">
              <a:lnSpc>
                <a:spcPct val="67000"/>
              </a:lnSpc>
              <a:defRPr sz="1800">
                <a:solidFill>
                  <a:srgbClr val="000000"/>
                </a:solidFill>
              </a:defRPr>
            </a:pPr>
            <a:endParaRPr sz="900">
              <a:solidFill>
                <a:srgbClr val="000066"/>
              </a:solidFill>
              <a:latin typeface="Tahoma Negreta"/>
              <a:ea typeface="Tahoma Negreta"/>
              <a:cs typeface="Tahoma Negreta"/>
              <a:sym typeface="Tahoma Negreta"/>
            </a:endParaRPr>
          </a:p>
          <a:p>
            <a:pPr lvl="0">
              <a:buClr>
                <a:srgbClr val="FFFF00"/>
              </a:buClr>
              <a:buSzPct val="150000"/>
              <a:buFont typeface="Tahoma"/>
              <a:buChar char="•"/>
              <a:defRPr sz="1800">
                <a:solidFill>
                  <a:srgbClr val="000000"/>
                </a:solidFill>
              </a:defRPr>
            </a:pPr>
            <a:r>
              <a:rPr sz="2600">
                <a:solidFill>
                  <a:srgbClr val="000066"/>
                </a:solidFill>
                <a:latin typeface="Tahoma Negreta"/>
                <a:ea typeface="Tahoma Negreta"/>
                <a:cs typeface="Tahoma Negreta"/>
                <a:sym typeface="Tahoma Negreta"/>
              </a:rPr>
              <a:t>  più adatti al paziente </a:t>
            </a:r>
          </a:p>
          <a:p>
            <a:pPr lvl="0">
              <a:lnSpc>
                <a:spcPct val="67000"/>
              </a:lnSpc>
              <a:defRPr sz="1800">
                <a:solidFill>
                  <a:srgbClr val="000000"/>
                </a:solidFill>
              </a:defRPr>
            </a:pPr>
            <a:endParaRPr sz="900">
              <a:solidFill>
                <a:srgbClr val="000066"/>
              </a:solidFill>
              <a:latin typeface="Tahoma Negreta"/>
              <a:ea typeface="Tahoma Negreta"/>
              <a:cs typeface="Tahoma Negreta"/>
              <a:sym typeface="Tahoma Negreta"/>
            </a:endParaRPr>
          </a:p>
          <a:p>
            <a:pPr lvl="0">
              <a:buClr>
                <a:srgbClr val="FFFF00"/>
              </a:buClr>
              <a:buSzPct val="150000"/>
              <a:buFont typeface="Tahoma"/>
              <a:buChar char="•"/>
              <a:defRPr sz="1800">
                <a:solidFill>
                  <a:srgbClr val="000000"/>
                </a:solidFill>
              </a:defRPr>
            </a:pPr>
            <a:r>
              <a:rPr sz="2600">
                <a:solidFill>
                  <a:srgbClr val="000066"/>
                </a:solidFill>
                <a:latin typeface="Tahoma Negreta"/>
                <a:ea typeface="Tahoma Negreta"/>
                <a:cs typeface="Tahoma Negreta"/>
                <a:sym typeface="Tahoma Negreta"/>
              </a:rPr>
              <a:t>  che forniscano la quantità</a:t>
            </a:r>
          </a:p>
          <a:p>
            <a:pPr lvl="0">
              <a:defRPr sz="1800">
                <a:solidFill>
                  <a:srgbClr val="000000"/>
                </a:solidFill>
              </a:defRPr>
            </a:pPr>
            <a:r>
              <a:rPr sz="2600">
                <a:solidFill>
                  <a:srgbClr val="000066"/>
                </a:solidFill>
                <a:latin typeface="Tahoma Negreta"/>
                <a:ea typeface="Tahoma Negreta"/>
                <a:cs typeface="Tahoma Negreta"/>
                <a:sym typeface="Tahoma Negreta"/>
              </a:rPr>
              <a:t>        di O</a:t>
            </a:r>
            <a:r>
              <a:rPr sz="2600" baseline="-15999">
                <a:solidFill>
                  <a:srgbClr val="000066"/>
                </a:solidFill>
                <a:latin typeface="Tahoma Negreta"/>
                <a:ea typeface="Tahoma Negreta"/>
                <a:cs typeface="Tahoma Negreta"/>
                <a:sym typeface="Tahoma Negreta"/>
              </a:rPr>
              <a:t>2</a:t>
            </a:r>
            <a:r>
              <a:rPr sz="2600">
                <a:solidFill>
                  <a:srgbClr val="000066"/>
                </a:solidFill>
                <a:latin typeface="Tahoma Negreta"/>
                <a:ea typeface="Tahoma Negreta"/>
                <a:cs typeface="Tahoma Negreta"/>
                <a:sym typeface="Tahoma Negreta"/>
              </a:rPr>
              <a:t> necessaria</a:t>
            </a:r>
          </a:p>
          <a:p>
            <a:pPr lvl="0">
              <a:defRPr sz="1800">
                <a:solidFill>
                  <a:srgbClr val="000000"/>
                </a:solidFill>
              </a:defRPr>
            </a:pPr>
            <a:endParaRPr>
              <a:solidFill>
                <a:srgbClr val="000066"/>
              </a:solidFill>
              <a:latin typeface="Times New Roman"/>
              <a:ea typeface="Times New Roman"/>
              <a:cs typeface="Times New Roman"/>
              <a:sym typeface="Times New Roman"/>
            </a:endParaRPr>
          </a:p>
          <a:p>
            <a:pPr lvl="0">
              <a:defRPr sz="1800">
                <a:solidFill>
                  <a:srgbClr val="000000"/>
                </a:solidFill>
              </a:defRPr>
            </a:pPr>
            <a:endParaRPr sz="2600">
              <a:solidFill>
                <a:srgbClr val="000066"/>
              </a:solidFill>
              <a:latin typeface="Tahoma Negreta"/>
              <a:ea typeface="Tahoma Negreta"/>
              <a:cs typeface="Tahoma Negreta"/>
              <a:sym typeface="Tahoma Negreta"/>
            </a:endParaRPr>
          </a:p>
          <a:p>
            <a:pPr lvl="0">
              <a:lnSpc>
                <a:spcPct val="67000"/>
              </a:lnSpc>
              <a:defRPr sz="1800">
                <a:solidFill>
                  <a:srgbClr val="000000"/>
                </a:solidFill>
              </a:defRPr>
            </a:pPr>
            <a:r>
              <a:rPr sz="2600">
                <a:solidFill>
                  <a:srgbClr val="000066"/>
                </a:solidFill>
                <a:latin typeface="Tahoma Negreta"/>
                <a:ea typeface="Tahoma Negreta"/>
                <a:cs typeface="Tahoma Negreta"/>
                <a:sym typeface="Tahoma Negreta"/>
              </a:rPr>
              <a:t>      </a:t>
            </a:r>
          </a:p>
        </p:txBody>
      </p:sp>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p:nvPr/>
        </p:nvSpPr>
        <p:spPr>
          <a:xfrm>
            <a:off x="679004" y="404664"/>
            <a:ext cx="8775700" cy="98488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39687" algn="ctr">
              <a:defRPr sz="3600">
                <a:solidFill>
                  <a:srgbClr val="000066"/>
                </a:solidFill>
                <a:effectLst>
                  <a:outerShdw blurRad="12700" dist="25400" dir="2700000" rotWithShape="0">
                    <a:srgbClr val="000000"/>
                  </a:outerShdw>
                </a:effectLst>
                <a:latin typeface="Tahoma Negreta"/>
                <a:ea typeface="Tahoma Negreta"/>
                <a:cs typeface="Tahoma Negreta"/>
                <a:sym typeface="Tahoma Negreta"/>
              </a:defRPr>
            </a:lvl1pPr>
          </a:lstStyle>
          <a:p>
            <a:pPr lvl="0">
              <a:defRPr sz="1800">
                <a:solidFill>
                  <a:srgbClr val="000000"/>
                </a:solidFill>
                <a:effectLst/>
              </a:defRPr>
            </a:pPr>
            <a:r>
              <a:rPr sz="3200" b="1" dirty="0">
                <a:ln w="1905"/>
                <a:solidFill>
                  <a:schemeClr val="accent6"/>
                </a:solidFill>
                <a:effectLst>
                  <a:innerShdw blurRad="69850" dist="43180" dir="5400000">
                    <a:srgbClr val="000000">
                      <a:alpha val="65000"/>
                    </a:srgbClr>
                  </a:innerShdw>
                </a:effectLst>
              </a:rPr>
              <a:t>Cause </a:t>
            </a:r>
            <a:r>
              <a:rPr sz="3200" b="1" dirty="0" err="1">
                <a:ln w="1905"/>
                <a:solidFill>
                  <a:schemeClr val="accent6"/>
                </a:solidFill>
                <a:effectLst>
                  <a:innerShdw blurRad="69850" dist="43180" dir="5400000">
                    <a:srgbClr val="000000">
                      <a:alpha val="65000"/>
                    </a:srgbClr>
                  </a:innerShdw>
                </a:effectLst>
              </a:rPr>
              <a:t>più</a:t>
            </a:r>
            <a:r>
              <a:rPr sz="3200" b="1" dirty="0">
                <a:ln w="1905"/>
                <a:solidFill>
                  <a:schemeClr val="accent6"/>
                </a:solidFill>
                <a:effectLst>
                  <a:innerShdw blurRad="69850" dist="43180" dir="5400000">
                    <a:srgbClr val="000000">
                      <a:alpha val="65000"/>
                    </a:srgbClr>
                  </a:innerShdw>
                </a:effectLst>
              </a:rPr>
              <a:t> </a:t>
            </a:r>
            <a:r>
              <a:rPr sz="3200" b="1" dirty="0" err="1">
                <a:ln w="1905"/>
                <a:solidFill>
                  <a:schemeClr val="accent6"/>
                </a:solidFill>
                <a:effectLst>
                  <a:innerShdw blurRad="69850" dist="43180" dir="5400000">
                    <a:srgbClr val="000000">
                      <a:alpha val="65000"/>
                    </a:srgbClr>
                  </a:innerShdw>
                </a:effectLst>
              </a:rPr>
              <a:t>comuni</a:t>
            </a:r>
            <a:r>
              <a:rPr sz="3200" b="1" dirty="0">
                <a:ln w="1905"/>
                <a:solidFill>
                  <a:schemeClr val="accent6"/>
                </a:solidFill>
                <a:effectLst>
                  <a:innerShdw blurRad="69850" dist="43180" dir="5400000">
                    <a:srgbClr val="000000">
                      <a:alpha val="65000"/>
                    </a:srgbClr>
                  </a:innerShdw>
                </a:effectLst>
              </a:rPr>
              <a:t> di </a:t>
            </a:r>
            <a:r>
              <a:rPr sz="3200" b="1" dirty="0" err="1">
                <a:ln w="1905"/>
                <a:solidFill>
                  <a:schemeClr val="accent6"/>
                </a:solidFill>
                <a:effectLst>
                  <a:innerShdw blurRad="69850" dist="43180" dir="5400000">
                    <a:srgbClr val="000000">
                      <a:alpha val="65000"/>
                    </a:srgbClr>
                  </a:innerShdw>
                </a:effectLst>
              </a:rPr>
              <a:t>morte</a:t>
            </a:r>
            <a:r>
              <a:rPr sz="3200" b="1" dirty="0">
                <a:ln w="1905"/>
                <a:solidFill>
                  <a:schemeClr val="accent6"/>
                </a:solidFill>
                <a:effectLst>
                  <a:innerShdw blurRad="69850" dist="43180" dir="5400000">
                    <a:srgbClr val="000000">
                      <a:alpha val="65000"/>
                    </a:srgbClr>
                  </a:innerShdw>
                </a:effectLst>
              </a:rPr>
              <a:t> in </a:t>
            </a:r>
            <a:r>
              <a:rPr sz="3200" b="1" dirty="0" err="1">
                <a:ln w="1905"/>
                <a:solidFill>
                  <a:schemeClr val="accent6"/>
                </a:solidFill>
                <a:effectLst>
                  <a:innerShdw blurRad="69850" dist="43180" dir="5400000">
                    <a:srgbClr val="000000">
                      <a:alpha val="65000"/>
                    </a:srgbClr>
                  </a:innerShdw>
                </a:effectLst>
              </a:rPr>
              <a:t>età</a:t>
            </a:r>
            <a:r>
              <a:rPr sz="3200" b="1" dirty="0">
                <a:ln w="1905"/>
                <a:solidFill>
                  <a:schemeClr val="accent6"/>
                </a:solidFill>
                <a:effectLst>
                  <a:innerShdw blurRad="69850" dist="43180" dir="5400000">
                    <a:srgbClr val="000000">
                      <a:alpha val="65000"/>
                    </a:srgbClr>
                  </a:innerShdw>
                </a:effectLst>
              </a:rPr>
              <a:t> </a:t>
            </a:r>
            <a:r>
              <a:rPr sz="3200" b="1" dirty="0" err="1">
                <a:ln w="1905"/>
                <a:solidFill>
                  <a:schemeClr val="accent6"/>
                </a:solidFill>
                <a:effectLst>
                  <a:innerShdw blurRad="69850" dist="43180" dir="5400000">
                    <a:srgbClr val="000000">
                      <a:alpha val="65000"/>
                    </a:srgbClr>
                  </a:innerShdw>
                </a:effectLst>
              </a:rPr>
              <a:t>pediatrica</a:t>
            </a:r>
            <a:endParaRPr sz="3200" b="1" dirty="0">
              <a:ln w="1905"/>
              <a:solidFill>
                <a:schemeClr val="accent6"/>
              </a:solidFill>
              <a:effectLst>
                <a:innerShdw blurRad="69850" dist="43180" dir="5400000">
                  <a:srgbClr val="000000">
                    <a:alpha val="65000"/>
                  </a:srgbClr>
                </a:innerShdw>
              </a:effectLst>
            </a:endParaRPr>
          </a:p>
        </p:txBody>
      </p:sp>
      <p:pic>
        <p:nvPicPr>
          <p:cNvPr id="306" name="image.png"/>
          <p:cNvPicPr/>
          <p:nvPr/>
        </p:nvPicPr>
        <p:blipFill>
          <a:blip r:embed="rId2">
            <a:extLst/>
          </a:blip>
          <a:stretch>
            <a:fillRect/>
          </a:stretch>
        </p:blipFill>
        <p:spPr>
          <a:xfrm>
            <a:off x="666750" y="1844824"/>
            <a:ext cx="8731250" cy="4094163"/>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8" name="image.png"/>
          <p:cNvPicPr/>
          <p:nvPr/>
        </p:nvPicPr>
        <p:blipFill>
          <a:blip r:embed="rId2">
            <a:extLst/>
          </a:blip>
          <a:stretch>
            <a:fillRect/>
          </a:stretch>
        </p:blipFill>
        <p:spPr>
          <a:xfrm>
            <a:off x="5648325" y="2420937"/>
            <a:ext cx="3886200" cy="2819401"/>
          </a:xfrm>
          <a:prstGeom prst="rect">
            <a:avLst/>
          </a:prstGeom>
          <a:ln w="12700">
            <a:miter lim="400000"/>
          </a:ln>
        </p:spPr>
      </p:pic>
      <p:sp>
        <p:nvSpPr>
          <p:cNvPr id="1299" name="Shape 1299"/>
          <p:cNvSpPr/>
          <p:nvPr/>
        </p:nvSpPr>
        <p:spPr>
          <a:xfrm>
            <a:off x="990600" y="304800"/>
            <a:ext cx="8216900" cy="1409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ctr">
              <a:defRPr sz="1800">
                <a:solidFill>
                  <a:srgbClr val="000000"/>
                </a:solidFill>
              </a:defRPr>
            </a:pPr>
            <a:r>
              <a:rPr sz="3200">
                <a:solidFill>
                  <a:srgbClr val="000066"/>
                </a:solidFill>
                <a:latin typeface="Tahoma Negreta"/>
                <a:ea typeface="Tahoma Negreta"/>
                <a:cs typeface="Tahoma Negreta"/>
                <a:sym typeface="Tahoma Negreta"/>
              </a:rPr>
              <a:t>Breathing</a:t>
            </a:r>
          </a:p>
          <a:p>
            <a:pPr lvl="0" indent="39687" algn="ctr">
              <a:defRPr sz="1800">
                <a:solidFill>
                  <a:srgbClr val="000000"/>
                </a:solidFill>
              </a:defRPr>
            </a:pPr>
            <a:r>
              <a:rPr sz="3200">
                <a:solidFill>
                  <a:srgbClr val="000066"/>
                </a:solidFill>
                <a:latin typeface="Times Roman"/>
                <a:ea typeface="Times Roman"/>
                <a:cs typeface="Times Roman"/>
                <a:sym typeface="Times Roman"/>
              </a:rPr>
              <a:t>	</a:t>
            </a:r>
          </a:p>
          <a:p>
            <a:pPr lvl="0" indent="39687" algn="ctr">
              <a:defRPr sz="1800">
                <a:solidFill>
                  <a:srgbClr val="000000"/>
                </a:solidFill>
              </a:defRPr>
            </a:pPr>
            <a:r>
              <a:rPr sz="2800">
                <a:solidFill>
                  <a:srgbClr val="000066"/>
                </a:solidFill>
                <a:latin typeface="Tahoma Negreta"/>
                <a:ea typeface="Tahoma Negreta"/>
                <a:cs typeface="Tahoma Negreta"/>
                <a:sym typeface="Tahoma Negreta"/>
              </a:rPr>
              <a:t>Ventilazione con pallone e maschera</a:t>
            </a:r>
          </a:p>
        </p:txBody>
      </p:sp>
      <p:pic>
        <p:nvPicPr>
          <p:cNvPr id="1300" name="image.png"/>
          <p:cNvPicPr/>
          <p:nvPr/>
        </p:nvPicPr>
        <p:blipFill>
          <a:blip r:embed="rId3">
            <a:extLst/>
          </a:blip>
          <a:stretch>
            <a:fillRect/>
          </a:stretch>
        </p:blipFill>
        <p:spPr>
          <a:xfrm>
            <a:off x="4224337" y="5661025"/>
            <a:ext cx="1063626" cy="1063625"/>
          </a:xfrm>
          <a:prstGeom prst="rect">
            <a:avLst/>
          </a:prstGeom>
          <a:ln w="12700">
            <a:miter lim="400000"/>
          </a:ln>
        </p:spPr>
      </p:pic>
      <p:sp>
        <p:nvSpPr>
          <p:cNvPr id="1301" name="Shape 1301"/>
          <p:cNvSpPr/>
          <p:nvPr/>
        </p:nvSpPr>
        <p:spPr>
          <a:xfrm>
            <a:off x="5390335" y="6021387"/>
            <a:ext cx="3944013"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just">
              <a:spcBef>
                <a:spcPts val="400"/>
              </a:spcBef>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dirty="0">
                <a:solidFill>
                  <a:srgbClr val="000066"/>
                </a:solidFill>
              </a:rPr>
              <a:t>Linee guida ILCOR – ERC </a:t>
            </a:r>
            <a:r>
              <a:rPr sz="2000" dirty="0" smtClean="0">
                <a:solidFill>
                  <a:srgbClr val="000066"/>
                </a:solidFill>
              </a:rPr>
              <a:t>201</a:t>
            </a:r>
            <a:r>
              <a:rPr lang="it-IT" sz="2000" dirty="0" smtClean="0">
                <a:solidFill>
                  <a:srgbClr val="000066"/>
                </a:solidFill>
              </a:rPr>
              <a:t>5</a:t>
            </a:r>
            <a:endParaRPr sz="2000" dirty="0">
              <a:solidFill>
                <a:srgbClr val="000066"/>
              </a:solidFill>
            </a:endParaRPr>
          </a:p>
        </p:txBody>
      </p:sp>
      <p:sp>
        <p:nvSpPr>
          <p:cNvPr id="1302" name="Shape 1302"/>
          <p:cNvSpPr/>
          <p:nvPr/>
        </p:nvSpPr>
        <p:spPr>
          <a:xfrm>
            <a:off x="533400" y="2514600"/>
            <a:ext cx="5045606" cy="1920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solidFill>
                  <a:srgbClr val="000000"/>
                </a:solidFill>
              </a:defRPr>
            </a:pPr>
            <a:r>
              <a:rPr sz="2000">
                <a:solidFill>
                  <a:srgbClr val="000066"/>
                </a:solidFill>
                <a:latin typeface="Tahoma Negreta"/>
                <a:ea typeface="Tahoma Negreta"/>
                <a:cs typeface="Tahoma Negreta"/>
                <a:sym typeface="Tahoma Negreta"/>
              </a:rPr>
              <a:t>In situazioni di emergenza:</a:t>
            </a:r>
          </a:p>
          <a:p>
            <a:pPr lvl="0">
              <a:defRPr sz="1800">
                <a:solidFill>
                  <a:srgbClr val="000000"/>
                </a:solidFill>
              </a:defRPr>
            </a:pPr>
            <a:endParaRPr sz="2000">
              <a:solidFill>
                <a:srgbClr val="000066"/>
              </a:solidFill>
              <a:latin typeface="Tahoma"/>
              <a:ea typeface="Tahoma"/>
              <a:cs typeface="Tahoma"/>
              <a:sym typeface="Tahoma"/>
            </a:endParaRPr>
          </a:p>
          <a:p>
            <a:pPr lvl="0">
              <a:buClr>
                <a:srgbClr val="FFFFFF"/>
              </a:buClr>
              <a:buSzPct val="100000"/>
              <a:buFont typeface="Tahoma"/>
              <a:buChar char="•"/>
              <a:defRPr sz="1800">
                <a:solidFill>
                  <a:srgbClr val="000000"/>
                </a:solidFill>
              </a:defRPr>
            </a:pPr>
            <a:r>
              <a:rPr sz="2000">
                <a:solidFill>
                  <a:srgbClr val="000066"/>
                </a:solidFill>
                <a:latin typeface="Tahoma Negreta"/>
                <a:ea typeface="Tahoma Negreta"/>
                <a:cs typeface="Tahoma Negreta"/>
                <a:sym typeface="Tahoma Negreta"/>
              </a:rPr>
              <a:t>migliore controllo della  ventilazione</a:t>
            </a:r>
          </a:p>
          <a:p>
            <a:pPr lvl="0">
              <a:buClr>
                <a:srgbClr val="FFFFFF"/>
              </a:buClr>
              <a:buSzPct val="100000"/>
              <a:buFont typeface="Tahoma"/>
              <a:buChar char="•"/>
              <a:defRPr sz="1800">
                <a:solidFill>
                  <a:srgbClr val="000000"/>
                </a:solidFill>
              </a:defRPr>
            </a:pPr>
            <a:endParaRPr sz="2000">
              <a:solidFill>
                <a:srgbClr val="000066"/>
              </a:solidFill>
              <a:latin typeface="Tahoma Negreta"/>
              <a:ea typeface="Tahoma Negreta"/>
              <a:cs typeface="Tahoma Negreta"/>
              <a:sym typeface="Tahoma Negreta"/>
            </a:endParaRPr>
          </a:p>
          <a:p>
            <a:pPr lvl="0">
              <a:buClr>
                <a:srgbClr val="FFFFFF"/>
              </a:buClr>
              <a:buSzPct val="100000"/>
              <a:buFont typeface="Tahoma"/>
              <a:buChar char="•"/>
              <a:defRPr sz="1800">
                <a:solidFill>
                  <a:srgbClr val="000000"/>
                </a:solidFill>
              </a:defRPr>
            </a:pPr>
            <a:r>
              <a:rPr sz="2000">
                <a:solidFill>
                  <a:srgbClr val="000066"/>
                </a:solidFill>
                <a:latin typeface="Tahoma Negreta"/>
                <a:ea typeface="Tahoma Negreta"/>
                <a:cs typeface="Tahoma Negreta"/>
                <a:sym typeface="Tahoma Negreta"/>
              </a:rPr>
              <a:t>maggiore confidenza tra gli operatori</a:t>
            </a:r>
          </a:p>
        </p:txBody>
      </p:sp>
    </p:spTree>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grpSp>
        <p:nvGrpSpPr>
          <p:cNvPr id="742" name="Group 742"/>
          <p:cNvGrpSpPr/>
          <p:nvPr/>
        </p:nvGrpSpPr>
        <p:grpSpPr>
          <a:xfrm>
            <a:off x="1041400" y="260350"/>
            <a:ext cx="8216900" cy="889000"/>
            <a:chOff x="0" y="0"/>
            <a:chExt cx="8216900" cy="889000"/>
          </a:xfrm>
        </p:grpSpPr>
        <p:sp>
          <p:nvSpPr>
            <p:cNvPr id="740" name="Shape 740"/>
            <p:cNvSpPr/>
            <p:nvPr/>
          </p:nvSpPr>
          <p:spPr>
            <a:xfrm>
              <a:off x="0" y="0"/>
              <a:ext cx="8216900" cy="889000"/>
            </a:xfrm>
            <a:prstGeom prst="rect">
              <a:avLst/>
            </a:prstGeom>
            <a:solidFill>
              <a:srgbClr val="FFFFFF"/>
            </a:solidFill>
            <a:ln w="9525" cap="flat">
              <a:solidFill>
                <a:srgbClr val="FF3300"/>
              </a:solidFill>
              <a:prstDash val="solid"/>
              <a:round/>
            </a:ln>
            <a:effectLst/>
          </p:spPr>
          <p:txBody>
            <a:bodyPr wrap="square" lIns="0" tIns="0" rIns="0" bIns="0" numCol="1" anchor="t">
              <a:noAutofit/>
            </a:bodyPr>
            <a:lstStyle/>
            <a:p>
              <a:pPr lvl="0">
                <a:defRPr sz="2800">
                  <a:solidFill>
                    <a:srgbClr val="FFFFFF"/>
                  </a:solidFill>
                  <a:latin typeface="Times New Roman"/>
                  <a:ea typeface="Times New Roman"/>
                  <a:cs typeface="Times New Roman"/>
                  <a:sym typeface="Times New Roman"/>
                </a:defRPr>
              </a:pPr>
              <a:endParaRPr/>
            </a:p>
          </p:txBody>
        </p:sp>
        <p:sp>
          <p:nvSpPr>
            <p:cNvPr id="741" name="Shape 741"/>
            <p:cNvSpPr/>
            <p:nvPr/>
          </p:nvSpPr>
          <p:spPr>
            <a:xfrm>
              <a:off x="0" y="0"/>
              <a:ext cx="8216900" cy="879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defRPr sz="1800">
                  <a:solidFill>
                    <a:srgbClr val="000000"/>
                  </a:solidFill>
                </a:defRPr>
              </a:pPr>
              <a:r>
                <a:rPr sz="2800">
                  <a:solidFill>
                    <a:srgbClr val="000066"/>
                  </a:solidFill>
                  <a:latin typeface="Tahoma Negreta"/>
                  <a:ea typeface="Tahoma Negreta"/>
                  <a:cs typeface="Tahoma Negreta"/>
                  <a:sym typeface="Tahoma Negreta"/>
                </a:rPr>
                <a:t>Breathing</a:t>
              </a:r>
              <a:r>
                <a:rPr sz="2800">
                  <a:solidFill>
                    <a:srgbClr val="000066"/>
                  </a:solidFill>
                  <a:latin typeface="Times Roman"/>
                  <a:ea typeface="Times Roman"/>
                  <a:cs typeface="Times Roman"/>
                  <a:sym typeface="Times Roman"/>
                </a:rPr>
                <a:t>	</a:t>
              </a:r>
            </a:p>
            <a:p>
              <a:pPr lvl="0" indent="39687" algn="ctr">
                <a:defRPr sz="1800">
                  <a:solidFill>
                    <a:srgbClr val="000000"/>
                  </a:solidFill>
                </a:defRPr>
              </a:pPr>
              <a:r>
                <a:rPr sz="2800">
                  <a:solidFill>
                    <a:srgbClr val="000066"/>
                  </a:solidFill>
                  <a:latin typeface="Tahoma Negreta"/>
                  <a:ea typeface="Tahoma Negreta"/>
                  <a:cs typeface="Tahoma Negreta"/>
                  <a:sym typeface="Tahoma Negreta"/>
                </a:rPr>
                <a:t>Ventilazione con pallone e maschera</a:t>
              </a:r>
            </a:p>
          </p:txBody>
        </p:sp>
      </p:grpSp>
      <p:grpSp>
        <p:nvGrpSpPr>
          <p:cNvPr id="745" name="Group 745"/>
          <p:cNvGrpSpPr/>
          <p:nvPr/>
        </p:nvGrpSpPr>
        <p:grpSpPr>
          <a:xfrm>
            <a:off x="966787" y="1268412"/>
            <a:ext cx="8369301" cy="1008063"/>
            <a:chOff x="0" y="0"/>
            <a:chExt cx="8369300" cy="1008062"/>
          </a:xfrm>
        </p:grpSpPr>
        <p:sp>
          <p:nvSpPr>
            <p:cNvPr id="743" name="Shape 743"/>
            <p:cNvSpPr/>
            <p:nvPr/>
          </p:nvSpPr>
          <p:spPr>
            <a:xfrm>
              <a:off x="0" y="0"/>
              <a:ext cx="8351838" cy="1008063"/>
            </a:xfrm>
            <a:prstGeom prst="rect">
              <a:avLst/>
            </a:prstGeom>
            <a:noFill/>
            <a:ln w="9525" cap="flat">
              <a:solidFill>
                <a:srgbClr val="FF3300"/>
              </a:solidFill>
              <a:prstDash val="solid"/>
              <a:round/>
            </a:ln>
            <a:effectLst/>
          </p:spPr>
          <p:txBody>
            <a:bodyPr wrap="square" lIns="0" tIns="0" rIns="0" bIns="0" numCol="1" anchor="t">
              <a:noAutofit/>
            </a:bodyPr>
            <a:lstStyle/>
            <a:p>
              <a:pPr lvl="0">
                <a:defRPr sz="1800">
                  <a:solidFill>
                    <a:srgbClr val="FFFFFF"/>
                  </a:solidFill>
                  <a:latin typeface="Times New Roman"/>
                  <a:ea typeface="Times New Roman"/>
                  <a:cs typeface="Times New Roman"/>
                  <a:sym typeface="Times New Roman"/>
                </a:defRPr>
              </a:pPr>
              <a:endParaRPr/>
            </a:p>
          </p:txBody>
        </p:sp>
        <p:sp>
          <p:nvSpPr>
            <p:cNvPr id="744" name="Shape 744"/>
            <p:cNvSpPr/>
            <p:nvPr/>
          </p:nvSpPr>
          <p:spPr>
            <a:xfrm>
              <a:off x="0" y="0"/>
              <a:ext cx="8369300" cy="7505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nSpc>
                  <a:spcPct val="90000"/>
                </a:lnSpc>
                <a:defRPr sz="1800">
                  <a:solidFill>
                    <a:srgbClr val="000000"/>
                  </a:solidFill>
                </a:defRPr>
              </a:pPr>
              <a:r>
                <a:rPr sz="2400" dirty="0">
                  <a:solidFill>
                    <a:srgbClr val="000066"/>
                  </a:solidFill>
                  <a:latin typeface="Tahoma Negreta"/>
                  <a:ea typeface="Tahoma Negreta"/>
                  <a:cs typeface="Tahoma Negreta"/>
                  <a:sym typeface="Tahoma Negreta"/>
                </a:rPr>
                <a:t>Indicazioni:</a:t>
              </a:r>
            </a:p>
            <a:p>
              <a:pPr lvl="0" indent="39687">
                <a:lnSpc>
                  <a:spcPct val="90000"/>
                </a:lnSpc>
                <a:defRPr sz="1800">
                  <a:solidFill>
                    <a:srgbClr val="000000"/>
                  </a:solidFill>
                </a:defRPr>
              </a:pPr>
              <a:endParaRPr sz="800" u="sng" dirty="0">
                <a:solidFill>
                  <a:srgbClr val="000066"/>
                </a:solidFill>
                <a:latin typeface="Tahoma"/>
                <a:ea typeface="Tahoma"/>
                <a:cs typeface="Tahoma"/>
                <a:sym typeface="Tahoma"/>
              </a:endParaRPr>
            </a:p>
            <a:p>
              <a:pPr marL="39687" lvl="0">
                <a:lnSpc>
                  <a:spcPct val="90000"/>
                </a:lnSpc>
                <a:buClr>
                  <a:srgbClr val="FFFFFF"/>
                </a:buClr>
                <a:buSzPct val="100000"/>
                <a:buFont typeface="Wingdings"/>
                <a:buChar char="❑"/>
                <a:defRPr sz="1800">
                  <a:solidFill>
                    <a:srgbClr val="000000"/>
                  </a:solidFill>
                </a:defRPr>
              </a:pPr>
              <a:r>
                <a:rPr sz="2200" dirty="0">
                  <a:solidFill>
                    <a:srgbClr val="000066"/>
                  </a:solidFill>
                  <a:latin typeface="Tahoma"/>
                  <a:ea typeface="Tahoma"/>
                  <a:cs typeface="Tahoma"/>
                  <a:sym typeface="Tahoma"/>
                </a:rPr>
                <a:t> di scelta per sostegno ventilazione in fase iniziali rianimazione </a:t>
              </a:r>
            </a:p>
          </p:txBody>
        </p:sp>
      </p:grpSp>
      <p:grpSp>
        <p:nvGrpSpPr>
          <p:cNvPr id="748" name="Group 748"/>
          <p:cNvGrpSpPr/>
          <p:nvPr/>
        </p:nvGrpSpPr>
        <p:grpSpPr>
          <a:xfrm>
            <a:off x="966787" y="2492373"/>
            <a:ext cx="8382001" cy="2286004"/>
            <a:chOff x="0" y="-1"/>
            <a:chExt cx="8382000" cy="2286002"/>
          </a:xfrm>
        </p:grpSpPr>
        <p:sp>
          <p:nvSpPr>
            <p:cNvPr id="746" name="Shape 746"/>
            <p:cNvSpPr/>
            <p:nvPr/>
          </p:nvSpPr>
          <p:spPr>
            <a:xfrm>
              <a:off x="0" y="-1"/>
              <a:ext cx="8367713" cy="2286002"/>
            </a:xfrm>
            <a:prstGeom prst="rect">
              <a:avLst/>
            </a:prstGeom>
            <a:noFill/>
            <a:ln w="9525" cap="flat">
              <a:solidFill>
                <a:srgbClr val="FF3300"/>
              </a:solidFill>
              <a:prstDash val="solid"/>
              <a:round/>
            </a:ln>
            <a:effectLst/>
          </p:spPr>
          <p:txBody>
            <a:bodyPr wrap="square" lIns="0" tIns="0" rIns="0" bIns="0" numCol="1" anchor="t">
              <a:noAutofit/>
            </a:bodyPr>
            <a:lstStyle/>
            <a:p>
              <a:pPr lvl="0">
                <a:defRPr sz="1800">
                  <a:solidFill>
                    <a:srgbClr val="FFFFFF"/>
                  </a:solidFill>
                  <a:latin typeface="Times New Roman"/>
                  <a:ea typeface="Times New Roman"/>
                  <a:cs typeface="Times New Roman"/>
                  <a:sym typeface="Times New Roman"/>
                </a:defRPr>
              </a:pPr>
              <a:endParaRPr/>
            </a:p>
          </p:txBody>
        </p:sp>
        <p:sp>
          <p:nvSpPr>
            <p:cNvPr id="747" name="Shape 747"/>
            <p:cNvSpPr/>
            <p:nvPr/>
          </p:nvSpPr>
          <p:spPr>
            <a:xfrm>
              <a:off x="0" y="0"/>
              <a:ext cx="8382000" cy="22770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nSpc>
                  <a:spcPct val="90000"/>
                </a:lnSpc>
                <a:defRPr sz="1800">
                  <a:solidFill>
                    <a:srgbClr val="000000"/>
                  </a:solidFill>
                </a:defRPr>
              </a:pPr>
              <a:r>
                <a:rPr sz="2400" dirty="0">
                  <a:solidFill>
                    <a:srgbClr val="000066"/>
                  </a:solidFill>
                  <a:latin typeface="Tahoma Negreta"/>
                  <a:ea typeface="Tahoma Negreta"/>
                  <a:cs typeface="Tahoma Negreta"/>
                  <a:sym typeface="Tahoma Negreta"/>
                </a:rPr>
                <a:t>Verifica efficacia ventilazione:</a:t>
              </a:r>
            </a:p>
            <a:p>
              <a:pPr lvl="0" indent="39687">
                <a:lnSpc>
                  <a:spcPct val="90000"/>
                </a:lnSpc>
                <a:defRPr sz="1800">
                  <a:solidFill>
                    <a:srgbClr val="000000"/>
                  </a:solidFill>
                </a:defRPr>
              </a:pPr>
              <a:endParaRPr sz="800" u="sng" dirty="0">
                <a:solidFill>
                  <a:srgbClr val="000066"/>
                </a:solidFill>
                <a:latin typeface="Tahoma"/>
                <a:ea typeface="Tahoma"/>
                <a:cs typeface="Tahoma"/>
                <a:sym typeface="Tahoma"/>
              </a:endParaRPr>
            </a:p>
            <a:p>
              <a:pPr marL="39687" lvl="0">
                <a:lnSpc>
                  <a:spcPct val="90000"/>
                </a:lnSpc>
                <a:buClr>
                  <a:srgbClr val="FFFFFF"/>
                </a:buClr>
                <a:buSzPct val="100000"/>
                <a:buFont typeface="Wingdings"/>
                <a:buChar char="❑"/>
                <a:defRPr sz="1800">
                  <a:solidFill>
                    <a:srgbClr val="000000"/>
                  </a:solidFill>
                </a:defRPr>
              </a:pPr>
              <a:r>
                <a:rPr sz="2200" dirty="0">
                  <a:solidFill>
                    <a:srgbClr val="000066"/>
                  </a:solidFill>
                  <a:latin typeface="Tahoma"/>
                  <a:ea typeface="Tahoma"/>
                  <a:cs typeface="Tahoma"/>
                  <a:sym typeface="Tahoma"/>
                </a:rPr>
                <a:t> adeguata espansione toracica</a:t>
              </a:r>
            </a:p>
            <a:p>
              <a:pPr marL="39687" lvl="0">
                <a:lnSpc>
                  <a:spcPct val="90000"/>
                </a:lnSpc>
                <a:buClr>
                  <a:srgbClr val="FFFFFF"/>
                </a:buClr>
                <a:buSzPct val="100000"/>
                <a:buFont typeface="Wingdings"/>
                <a:buChar char="❑"/>
                <a:defRPr sz="1800">
                  <a:solidFill>
                    <a:srgbClr val="000000"/>
                  </a:solidFill>
                </a:defRPr>
              </a:pPr>
              <a:r>
                <a:rPr sz="2200" dirty="0">
                  <a:solidFill>
                    <a:srgbClr val="000066"/>
                  </a:solidFill>
                  <a:latin typeface="Tahoma"/>
                  <a:ea typeface="Tahoma"/>
                  <a:cs typeface="Tahoma"/>
                  <a:sym typeface="Tahoma"/>
                </a:rPr>
                <a:t> miglioramento dei parametri vitali </a:t>
              </a:r>
            </a:p>
            <a:p>
              <a:pPr lvl="0" indent="39687">
                <a:lnSpc>
                  <a:spcPct val="90000"/>
                </a:lnSpc>
                <a:defRPr sz="1800">
                  <a:solidFill>
                    <a:srgbClr val="000000"/>
                  </a:solidFill>
                </a:defRPr>
              </a:pPr>
              <a:r>
                <a:rPr sz="2200" dirty="0">
                  <a:solidFill>
                    <a:srgbClr val="000066"/>
                  </a:solidFill>
                  <a:latin typeface="Tahoma"/>
                  <a:ea typeface="Tahoma"/>
                  <a:cs typeface="Tahoma"/>
                  <a:sym typeface="Tahoma"/>
                </a:rPr>
                <a:t>             (colorito, saturazione, FC)</a:t>
              </a:r>
            </a:p>
            <a:p>
              <a:pPr marL="39687" lvl="0">
                <a:lnSpc>
                  <a:spcPct val="90000"/>
                </a:lnSpc>
                <a:buClr>
                  <a:srgbClr val="FFFFFF"/>
                </a:buClr>
                <a:buSzPct val="100000"/>
                <a:buFont typeface="Wingdings"/>
                <a:buChar char="❑"/>
                <a:defRPr sz="1800">
                  <a:solidFill>
                    <a:srgbClr val="000000"/>
                  </a:solidFill>
                </a:defRPr>
              </a:pPr>
              <a:r>
                <a:rPr sz="2200" dirty="0">
                  <a:solidFill>
                    <a:srgbClr val="000066"/>
                  </a:solidFill>
                  <a:latin typeface="Tahoma"/>
                  <a:ea typeface="Tahoma"/>
                  <a:cs typeface="Tahoma"/>
                  <a:sym typeface="Tahoma"/>
                </a:rPr>
                <a:t> auscultazione torace</a:t>
              </a:r>
            </a:p>
            <a:p>
              <a:pPr marL="39687" lvl="0">
                <a:lnSpc>
                  <a:spcPct val="90000"/>
                </a:lnSpc>
                <a:buClr>
                  <a:srgbClr val="FFFFFF"/>
                </a:buClr>
                <a:buSzPct val="100000"/>
                <a:buFont typeface="Wingdings"/>
                <a:buChar char="❑"/>
                <a:defRPr sz="1800">
                  <a:solidFill>
                    <a:srgbClr val="000000"/>
                  </a:solidFill>
                </a:defRPr>
              </a:pPr>
              <a:r>
                <a:rPr sz="2200" dirty="0">
                  <a:solidFill>
                    <a:srgbClr val="000066"/>
                  </a:solidFill>
                  <a:latin typeface="Tahoma"/>
                  <a:ea typeface="Tahoma"/>
                  <a:cs typeface="Tahoma"/>
                  <a:sym typeface="Tahoma"/>
                </a:rPr>
                <a:t> saturazione ossigeno transcutanea</a:t>
              </a:r>
            </a:p>
            <a:p>
              <a:pPr marL="39687" lvl="0">
                <a:lnSpc>
                  <a:spcPct val="90000"/>
                </a:lnSpc>
                <a:buClr>
                  <a:srgbClr val="FFFFFF"/>
                </a:buClr>
                <a:buSzPct val="100000"/>
                <a:buFont typeface="Wingdings"/>
                <a:buChar char="❑"/>
                <a:defRPr sz="1800">
                  <a:solidFill>
                    <a:srgbClr val="000000"/>
                  </a:solidFill>
                </a:defRPr>
              </a:pPr>
              <a:r>
                <a:rPr sz="2200" dirty="0">
                  <a:solidFill>
                    <a:srgbClr val="000066"/>
                  </a:solidFill>
                  <a:latin typeface="Tahoma"/>
                  <a:ea typeface="Tahoma"/>
                  <a:cs typeface="Tahoma"/>
                  <a:sym typeface="Tahoma"/>
                </a:rPr>
                <a:t> non distensione gastrica</a:t>
              </a:r>
            </a:p>
          </p:txBody>
        </p:sp>
      </p:grpSp>
      <p:pic>
        <p:nvPicPr>
          <p:cNvPr id="749" name="image.jpg"/>
          <p:cNvPicPr/>
          <p:nvPr/>
        </p:nvPicPr>
        <p:blipFill>
          <a:blip r:embed="rId2">
            <a:extLst/>
          </a:blip>
          <a:stretch>
            <a:fillRect/>
          </a:stretch>
        </p:blipFill>
        <p:spPr>
          <a:xfrm>
            <a:off x="6650086" y="2420888"/>
            <a:ext cx="2813894" cy="3167410"/>
          </a:xfrm>
          <a:prstGeom prst="rect">
            <a:avLst/>
          </a:prstGeom>
          <a:ln>
            <a:solidFill/>
            <a:round/>
          </a:ln>
        </p:spPr>
      </p:pic>
      <p:grpSp>
        <p:nvGrpSpPr>
          <p:cNvPr id="752" name="Group 752"/>
          <p:cNvGrpSpPr/>
          <p:nvPr/>
        </p:nvGrpSpPr>
        <p:grpSpPr>
          <a:xfrm>
            <a:off x="679004" y="5085184"/>
            <a:ext cx="5974432" cy="685801"/>
            <a:chOff x="0" y="0"/>
            <a:chExt cx="5542384" cy="685800"/>
          </a:xfrm>
        </p:grpSpPr>
        <p:sp>
          <p:nvSpPr>
            <p:cNvPr id="750" name="Shape 750"/>
            <p:cNvSpPr/>
            <p:nvPr/>
          </p:nvSpPr>
          <p:spPr>
            <a:xfrm>
              <a:off x="295552" y="0"/>
              <a:ext cx="4914900" cy="685800"/>
            </a:xfrm>
            <a:prstGeom prst="rect">
              <a:avLst/>
            </a:prstGeom>
            <a:solidFill>
              <a:srgbClr val="FFFFFF"/>
            </a:solidFill>
            <a:ln w="9525" cap="flat">
              <a:solidFill>
                <a:srgbClr val="FA3000"/>
              </a:solidFill>
              <a:prstDash val="solid"/>
              <a:round/>
            </a:ln>
            <a:effectLst/>
          </p:spPr>
          <p:txBody>
            <a:bodyPr wrap="square" lIns="0" tIns="0" rIns="0" bIns="0" numCol="1" anchor="t">
              <a:noAutofit/>
            </a:bodyPr>
            <a:lstStyle/>
            <a:p>
              <a:pPr lvl="0" algn="ctr">
                <a:defRPr sz="1800">
                  <a:solidFill>
                    <a:srgbClr val="FFFFFF"/>
                  </a:solidFill>
                  <a:latin typeface="Times New Roman"/>
                  <a:ea typeface="Times New Roman"/>
                  <a:cs typeface="Times New Roman"/>
                  <a:sym typeface="Times New Roman"/>
                </a:defRPr>
              </a:pPr>
              <a:endParaRPr/>
            </a:p>
          </p:txBody>
        </p:sp>
        <p:sp>
          <p:nvSpPr>
            <p:cNvPr id="751" name="Shape 751"/>
            <p:cNvSpPr/>
            <p:nvPr/>
          </p:nvSpPr>
          <p:spPr>
            <a:xfrm>
              <a:off x="0" y="0"/>
              <a:ext cx="5542384" cy="6155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defRPr sz="1800">
                  <a:solidFill>
                    <a:srgbClr val="000000"/>
                  </a:solidFill>
                </a:defRPr>
              </a:pPr>
              <a:r>
                <a:rPr sz="2000" dirty="0">
                  <a:solidFill>
                    <a:srgbClr val="000066"/>
                  </a:solidFill>
                  <a:latin typeface="Tahoma Negreta"/>
                  <a:ea typeface="Tahoma Negreta"/>
                  <a:cs typeface="Tahoma Negreta"/>
                  <a:sym typeface="Tahoma Negreta"/>
                </a:rPr>
                <a:t>“Ogni sanitario a contatto con bambini </a:t>
              </a:r>
            </a:p>
            <a:p>
              <a:pPr lvl="0" indent="39687" algn="ctr">
                <a:defRPr sz="1800">
                  <a:solidFill>
                    <a:srgbClr val="000000"/>
                  </a:solidFill>
                </a:defRPr>
              </a:pPr>
              <a:r>
                <a:rPr sz="2000" dirty="0">
                  <a:solidFill>
                    <a:srgbClr val="000066"/>
                  </a:solidFill>
                  <a:latin typeface="Tahoma Negreta"/>
                  <a:ea typeface="Tahoma Negreta"/>
                  <a:cs typeface="Tahoma Negreta"/>
                  <a:sym typeface="Tahoma Negreta"/>
                </a:rPr>
                <a:t>deve saperla attuare efficacemente”</a:t>
              </a:r>
            </a:p>
          </p:txBody>
        </p:sp>
      </p:grpSp>
      <p:pic>
        <p:nvPicPr>
          <p:cNvPr id="753" name="image.png"/>
          <p:cNvPicPr/>
          <p:nvPr/>
        </p:nvPicPr>
        <p:blipFill>
          <a:blip r:embed="rId3">
            <a:extLst/>
          </a:blip>
          <a:stretch>
            <a:fillRect/>
          </a:stretch>
        </p:blipFill>
        <p:spPr>
          <a:xfrm>
            <a:off x="4783013" y="5893990"/>
            <a:ext cx="936551" cy="919386"/>
          </a:xfrm>
          <a:prstGeom prst="rect">
            <a:avLst/>
          </a:prstGeom>
          <a:ln w="12700">
            <a:miter lim="400000"/>
          </a:ln>
        </p:spPr>
      </p:pic>
      <p:sp>
        <p:nvSpPr>
          <p:cNvPr id="754" name="Shape 754"/>
          <p:cNvSpPr/>
          <p:nvPr/>
        </p:nvSpPr>
        <p:spPr>
          <a:xfrm>
            <a:off x="5880007" y="6237312"/>
            <a:ext cx="3944013"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just">
              <a:spcBef>
                <a:spcPts val="400"/>
              </a:spcBef>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dirty="0">
                <a:solidFill>
                  <a:srgbClr val="000066"/>
                </a:solidFill>
              </a:rPr>
              <a:t>Linee guida ILCOR – ERC </a:t>
            </a:r>
            <a:r>
              <a:rPr sz="2000" dirty="0" smtClean="0">
                <a:solidFill>
                  <a:srgbClr val="000066"/>
                </a:solidFill>
              </a:rPr>
              <a:t>201</a:t>
            </a:r>
            <a:r>
              <a:rPr lang="it-IT" sz="2000" dirty="0" smtClean="0">
                <a:solidFill>
                  <a:srgbClr val="000066"/>
                </a:solidFill>
              </a:rPr>
              <a:t>5</a:t>
            </a:r>
            <a:endParaRPr sz="2000" dirty="0">
              <a:solidFill>
                <a:srgbClr val="000066"/>
              </a:solidFill>
            </a:endParaRPr>
          </a:p>
        </p:txBody>
      </p:sp>
    </p:spTree>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756" name="Shape 756"/>
          <p:cNvSpPr/>
          <p:nvPr/>
        </p:nvSpPr>
        <p:spPr>
          <a:xfrm>
            <a:off x="1676400" y="3048000"/>
            <a:ext cx="7658100" cy="1905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defRPr sz="1800">
                <a:solidFill>
                  <a:srgbClr val="000000"/>
                </a:solidFill>
              </a:defRPr>
            </a:pPr>
            <a:r>
              <a:rPr sz="2800">
                <a:solidFill>
                  <a:srgbClr val="000066"/>
                </a:solidFill>
                <a:latin typeface="Tahoma Negreta"/>
                <a:ea typeface="Tahoma Negreta"/>
                <a:cs typeface="Tahoma Negreta"/>
                <a:sym typeface="Tahoma Negreta"/>
              </a:rPr>
              <a:t>- </a:t>
            </a:r>
            <a:r>
              <a:rPr sz="2400">
                <a:solidFill>
                  <a:srgbClr val="000066"/>
                </a:solidFill>
                <a:latin typeface="Tahoma Negreta"/>
                <a:ea typeface="Tahoma Negreta"/>
                <a:cs typeface="Tahoma Negreta"/>
                <a:sym typeface="Tahoma Negreta"/>
              </a:rPr>
              <a:t>modifica posizione del capo</a:t>
            </a:r>
          </a:p>
          <a:p>
            <a:pPr lvl="0" indent="39687">
              <a:defRPr sz="1800">
                <a:solidFill>
                  <a:srgbClr val="000000"/>
                </a:solidFill>
              </a:defRPr>
            </a:pPr>
            <a:r>
              <a:rPr sz="2400">
                <a:solidFill>
                  <a:srgbClr val="000066"/>
                </a:solidFill>
                <a:latin typeface="Tahoma Negreta"/>
                <a:ea typeface="Tahoma Negreta"/>
                <a:cs typeface="Tahoma Negreta"/>
                <a:sym typeface="Tahoma Negreta"/>
              </a:rPr>
              <a:t>- verifica aderenza della maschera</a:t>
            </a:r>
          </a:p>
          <a:p>
            <a:pPr lvl="0" indent="39687">
              <a:defRPr sz="1800">
                <a:solidFill>
                  <a:srgbClr val="000000"/>
                </a:solidFill>
              </a:defRPr>
            </a:pPr>
            <a:r>
              <a:rPr sz="2400">
                <a:solidFill>
                  <a:srgbClr val="000066"/>
                </a:solidFill>
                <a:latin typeface="Tahoma Negreta"/>
                <a:ea typeface="Tahoma Negreta"/>
                <a:cs typeface="Tahoma Negreta"/>
                <a:sym typeface="Tahoma Negreta"/>
              </a:rPr>
              <a:t>- controlla presenza di secrezioni</a:t>
            </a:r>
          </a:p>
          <a:p>
            <a:pPr lvl="0" indent="39687">
              <a:defRPr sz="1800">
                <a:solidFill>
                  <a:srgbClr val="000000"/>
                </a:solidFill>
              </a:defRPr>
            </a:pPr>
            <a:r>
              <a:rPr sz="2400">
                <a:solidFill>
                  <a:srgbClr val="000066"/>
                </a:solidFill>
                <a:latin typeface="Tahoma Negreta"/>
                <a:ea typeface="Tahoma Negreta"/>
                <a:cs typeface="Tahoma Negreta"/>
                <a:sym typeface="Tahoma Negreta"/>
              </a:rPr>
              <a:t>- considera cannula oro-faringea</a:t>
            </a:r>
          </a:p>
          <a:p>
            <a:pPr lvl="0" indent="39687">
              <a:defRPr sz="1800">
                <a:solidFill>
                  <a:srgbClr val="000000"/>
                </a:solidFill>
              </a:defRPr>
            </a:pPr>
            <a:r>
              <a:rPr sz="2400">
                <a:solidFill>
                  <a:srgbClr val="000066"/>
                </a:solidFill>
                <a:latin typeface="Tahoma Negreta"/>
                <a:ea typeface="Tahoma Negreta"/>
                <a:cs typeface="Tahoma Negreta"/>
                <a:sym typeface="Tahoma Negreta"/>
              </a:rPr>
              <a:t>- sondino orogastrico</a:t>
            </a:r>
          </a:p>
        </p:txBody>
      </p:sp>
      <p:grpSp>
        <p:nvGrpSpPr>
          <p:cNvPr id="759" name="Group 759"/>
          <p:cNvGrpSpPr/>
          <p:nvPr/>
        </p:nvGrpSpPr>
        <p:grpSpPr>
          <a:xfrm>
            <a:off x="1143000" y="685800"/>
            <a:ext cx="8216900" cy="889000"/>
            <a:chOff x="0" y="0"/>
            <a:chExt cx="8216900" cy="889000"/>
          </a:xfrm>
        </p:grpSpPr>
        <p:sp>
          <p:nvSpPr>
            <p:cNvPr id="757" name="Shape 757"/>
            <p:cNvSpPr/>
            <p:nvPr/>
          </p:nvSpPr>
          <p:spPr>
            <a:xfrm>
              <a:off x="0" y="0"/>
              <a:ext cx="8216900" cy="889000"/>
            </a:xfrm>
            <a:prstGeom prst="rect">
              <a:avLst/>
            </a:prstGeom>
            <a:solidFill>
              <a:srgbClr val="FFFFFF"/>
            </a:solidFill>
            <a:ln w="9525" cap="flat">
              <a:solidFill>
                <a:srgbClr val="FF3300"/>
              </a:solidFill>
              <a:prstDash val="solid"/>
              <a:round/>
            </a:ln>
            <a:effectLst/>
          </p:spPr>
          <p:txBody>
            <a:bodyPr wrap="square" lIns="0" tIns="0" rIns="0" bIns="0" numCol="1" anchor="t">
              <a:noAutofit/>
            </a:bodyPr>
            <a:lstStyle/>
            <a:p>
              <a:pPr lvl="0">
                <a:defRPr sz="2800">
                  <a:solidFill>
                    <a:srgbClr val="FFFFFF"/>
                  </a:solidFill>
                  <a:latin typeface="Times New Roman"/>
                  <a:ea typeface="Times New Roman"/>
                  <a:cs typeface="Times New Roman"/>
                  <a:sym typeface="Times New Roman"/>
                </a:defRPr>
              </a:pPr>
              <a:endParaRPr/>
            </a:p>
          </p:txBody>
        </p:sp>
        <p:sp>
          <p:nvSpPr>
            <p:cNvPr id="758" name="Shape 758"/>
            <p:cNvSpPr/>
            <p:nvPr/>
          </p:nvSpPr>
          <p:spPr>
            <a:xfrm>
              <a:off x="0" y="0"/>
              <a:ext cx="8216900" cy="879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defRPr sz="1800">
                  <a:solidFill>
                    <a:srgbClr val="000000"/>
                  </a:solidFill>
                </a:defRPr>
              </a:pPr>
              <a:r>
                <a:rPr sz="2800">
                  <a:solidFill>
                    <a:srgbClr val="000066"/>
                  </a:solidFill>
                  <a:latin typeface="Tahoma Negreta"/>
                  <a:ea typeface="Tahoma Negreta"/>
                  <a:cs typeface="Tahoma Negreta"/>
                  <a:sym typeface="Tahoma Negreta"/>
                </a:rPr>
                <a:t>Breathing</a:t>
              </a:r>
              <a:r>
                <a:rPr sz="2800">
                  <a:solidFill>
                    <a:srgbClr val="000066"/>
                  </a:solidFill>
                  <a:latin typeface="Times Roman"/>
                  <a:ea typeface="Times Roman"/>
                  <a:cs typeface="Times Roman"/>
                  <a:sym typeface="Times Roman"/>
                </a:rPr>
                <a:t>	</a:t>
              </a:r>
            </a:p>
            <a:p>
              <a:pPr lvl="0" indent="39687" algn="ctr">
                <a:defRPr sz="1800">
                  <a:solidFill>
                    <a:srgbClr val="000000"/>
                  </a:solidFill>
                </a:defRPr>
              </a:pPr>
              <a:r>
                <a:rPr sz="2800">
                  <a:solidFill>
                    <a:srgbClr val="000066"/>
                  </a:solidFill>
                  <a:latin typeface="Tahoma Negreta"/>
                  <a:ea typeface="Tahoma Negreta"/>
                  <a:cs typeface="Tahoma Negreta"/>
                  <a:sym typeface="Tahoma Negreta"/>
                </a:rPr>
                <a:t>Ventilazione con pallone e maschera</a:t>
              </a:r>
            </a:p>
          </p:txBody>
        </p:sp>
      </p:grpSp>
      <p:sp>
        <p:nvSpPr>
          <p:cNvPr id="760" name="Shape 760"/>
          <p:cNvSpPr/>
          <p:nvPr/>
        </p:nvSpPr>
        <p:spPr>
          <a:xfrm>
            <a:off x="1625600" y="2133600"/>
            <a:ext cx="4722937" cy="431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just">
              <a:spcBef>
                <a:spcPts val="800"/>
              </a:spcBef>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a:solidFill>
                  <a:srgbClr val="000066"/>
                </a:solidFill>
              </a:rPr>
              <a:t>Se ventilazione inefficace:</a:t>
            </a:r>
          </a:p>
        </p:txBody>
      </p:sp>
      <p:sp>
        <p:nvSpPr>
          <p:cNvPr id="761" name="Shape 761"/>
          <p:cNvSpPr/>
          <p:nvPr/>
        </p:nvSpPr>
        <p:spPr>
          <a:xfrm>
            <a:off x="7663781" y="2438400"/>
            <a:ext cx="867654" cy="2850515"/>
          </a:xfrm>
          <a:prstGeom prst="rect">
            <a:avLst/>
          </a:prstGeom>
          <a:ln w="28575">
            <a:solidFill>
              <a:srgbClr val="000066"/>
            </a:solidFill>
            <a:round/>
          </a:ln>
          <a:extLst>
            <a:ext uri="{C572A759-6A51-4108-AA02-DFA0A04FC94B}">
              <ma14:wrappingTextBoxFlag xmlns:ma14="http://schemas.microsoft.com/office/mac/drawingml/2011/main" val="1"/>
            </a:ext>
          </a:extLst>
        </p:spPr>
        <p:txBody>
          <a:bodyPr wrap="square" lIns="0" tIns="0" rIns="0" bIns="0">
            <a:spAutoFit/>
          </a:bodyPr>
          <a:lstStyle/>
          <a:p>
            <a:pPr lvl="0" algn="ctr">
              <a:defRPr sz="1800">
                <a:solidFill>
                  <a:srgbClr val="000000"/>
                </a:solidFill>
              </a:defRPr>
            </a:pPr>
            <a:r>
              <a:rPr sz="3600">
                <a:solidFill>
                  <a:srgbClr val="000066"/>
                </a:solidFill>
                <a:latin typeface="Tahoma Negreta"/>
                <a:ea typeface="Tahoma Negreta"/>
                <a:cs typeface="Tahoma Negreta"/>
                <a:sym typeface="Tahoma Negreta"/>
              </a:rPr>
              <a:t>A</a:t>
            </a:r>
          </a:p>
          <a:p>
            <a:pPr lvl="0" algn="ctr">
              <a:defRPr sz="1800">
                <a:solidFill>
                  <a:srgbClr val="000000"/>
                </a:solidFill>
              </a:defRPr>
            </a:pPr>
            <a:r>
              <a:rPr sz="3600">
                <a:solidFill>
                  <a:srgbClr val="000066"/>
                </a:solidFill>
                <a:latin typeface="Tahoma Negreta"/>
                <a:ea typeface="Tahoma Negreta"/>
                <a:cs typeface="Tahoma Negreta"/>
                <a:sym typeface="Tahoma Negreta"/>
              </a:rPr>
              <a:t>L</a:t>
            </a:r>
          </a:p>
          <a:p>
            <a:pPr lvl="0" algn="ctr">
              <a:defRPr sz="1800">
                <a:solidFill>
                  <a:srgbClr val="000000"/>
                </a:solidFill>
              </a:defRPr>
            </a:pPr>
            <a:r>
              <a:rPr sz="3600">
                <a:solidFill>
                  <a:srgbClr val="000066"/>
                </a:solidFill>
                <a:latin typeface="Tahoma Negreta"/>
                <a:ea typeface="Tahoma Negreta"/>
                <a:cs typeface="Tahoma Negreta"/>
                <a:sym typeface="Tahoma Negreta"/>
              </a:rPr>
              <a:t>P</a:t>
            </a:r>
          </a:p>
          <a:p>
            <a:pPr lvl="0" algn="ctr">
              <a:defRPr sz="1800">
                <a:solidFill>
                  <a:srgbClr val="000000"/>
                </a:solidFill>
              </a:defRPr>
            </a:pPr>
            <a:r>
              <a:rPr sz="3600">
                <a:solidFill>
                  <a:srgbClr val="000066"/>
                </a:solidFill>
                <a:latin typeface="Tahoma Negreta"/>
                <a:ea typeface="Tahoma Negreta"/>
                <a:cs typeface="Tahoma Negreta"/>
                <a:sym typeface="Tahoma Negreta"/>
              </a:rPr>
              <a:t>E</a:t>
            </a:r>
          </a:p>
          <a:p>
            <a:pPr lvl="0" algn="ctr">
              <a:defRPr sz="1800">
                <a:solidFill>
                  <a:srgbClr val="000000"/>
                </a:solidFill>
              </a:defRPr>
            </a:pPr>
            <a:r>
              <a:rPr sz="3600">
                <a:solidFill>
                  <a:srgbClr val="000066"/>
                </a:solidFill>
                <a:latin typeface="Tahoma Negreta"/>
                <a:ea typeface="Tahoma Negreta"/>
                <a:cs typeface="Tahoma Negreta"/>
                <a:sym typeface="Tahoma Negreta"/>
              </a:rPr>
              <a:t>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761"/>
                                        </p:tgtEl>
                                        <p:attrNameLst>
                                          <p:attrName>style.visibility</p:attrName>
                                        </p:attrNameLst>
                                      </p:cBhvr>
                                      <p:to>
                                        <p:strVal val="visible"/>
                                      </p:to>
                                    </p:set>
                                    <p:animEffect transition="in" filter="fade">
                                      <p:cBhvr>
                                        <p:cTn id="7" dur="500"/>
                                        <p:tgtEl>
                                          <p:spTgt spid="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763" name="Shape 763"/>
          <p:cNvSpPr/>
          <p:nvPr/>
        </p:nvSpPr>
        <p:spPr>
          <a:xfrm>
            <a:off x="820737" y="2590800"/>
            <a:ext cx="5549901" cy="10248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nSpc>
                <a:spcPct val="90000"/>
              </a:lnSpc>
              <a:defRPr sz="1800">
                <a:solidFill>
                  <a:srgbClr val="000000"/>
                </a:solidFill>
              </a:defRPr>
            </a:pPr>
            <a:r>
              <a:rPr sz="2400">
                <a:solidFill>
                  <a:srgbClr val="000066"/>
                </a:solidFill>
                <a:latin typeface="Tahoma Negreta"/>
                <a:ea typeface="Tahoma Negreta"/>
                <a:cs typeface="Tahoma Negreta"/>
                <a:sym typeface="Tahoma Negreta"/>
              </a:rPr>
              <a:t>Indicazioni:</a:t>
            </a:r>
          </a:p>
          <a:p>
            <a:pPr lvl="0" indent="39687">
              <a:lnSpc>
                <a:spcPct val="90000"/>
              </a:lnSpc>
              <a:defRPr sz="1800">
                <a:solidFill>
                  <a:srgbClr val="000000"/>
                </a:solidFill>
              </a:defRPr>
            </a:pPr>
            <a:endParaRPr sz="800" u="sng">
              <a:solidFill>
                <a:srgbClr val="000066"/>
              </a:solidFill>
              <a:latin typeface="Tahoma"/>
              <a:ea typeface="Tahoma"/>
              <a:cs typeface="Tahoma"/>
              <a:sym typeface="Tahoma"/>
            </a:endParaRPr>
          </a:p>
          <a:p>
            <a:pPr marL="39687" lvl="0">
              <a:lnSpc>
                <a:spcPct val="90000"/>
              </a:lnSpc>
              <a:buClr>
                <a:srgbClr val="FFFFFF"/>
              </a:buClr>
              <a:buSzPct val="100000"/>
              <a:buFont typeface="Wingdings"/>
              <a:buChar char="❑"/>
              <a:defRPr sz="1800">
                <a:solidFill>
                  <a:srgbClr val="000000"/>
                </a:solidFill>
              </a:defRPr>
            </a:pPr>
            <a:r>
              <a:rPr sz="2000">
                <a:solidFill>
                  <a:srgbClr val="000066"/>
                </a:solidFill>
                <a:latin typeface="Tahoma"/>
                <a:ea typeface="Tahoma"/>
                <a:cs typeface="Tahoma"/>
                <a:sym typeface="Tahoma"/>
              </a:rPr>
              <a:t> Ostruzione per malformazioni alte vie aeree</a:t>
            </a:r>
          </a:p>
          <a:p>
            <a:pPr marL="39687" lvl="0">
              <a:lnSpc>
                <a:spcPct val="90000"/>
              </a:lnSpc>
              <a:buClr>
                <a:srgbClr val="FFFFFF"/>
              </a:buClr>
              <a:buSzPct val="100000"/>
              <a:buFont typeface="Wingdings"/>
              <a:buChar char="❑"/>
              <a:defRPr sz="1800">
                <a:solidFill>
                  <a:srgbClr val="000000"/>
                </a:solidFill>
              </a:defRPr>
            </a:pPr>
            <a:r>
              <a:rPr sz="2000">
                <a:solidFill>
                  <a:srgbClr val="000066"/>
                </a:solidFill>
                <a:latin typeface="Tahoma"/>
                <a:ea typeface="Tahoma"/>
                <a:cs typeface="Tahoma"/>
                <a:sym typeface="Tahoma"/>
              </a:rPr>
              <a:t> Paziente incosciente </a:t>
            </a:r>
          </a:p>
        </p:txBody>
      </p:sp>
      <p:sp>
        <p:nvSpPr>
          <p:cNvPr id="764" name="Shape 764"/>
          <p:cNvSpPr/>
          <p:nvPr/>
        </p:nvSpPr>
        <p:spPr>
          <a:xfrm>
            <a:off x="1143000" y="1524000"/>
            <a:ext cx="8045054" cy="377825"/>
          </a:xfrm>
          <a:prstGeom prst="rect">
            <a:avLst/>
          </a:prstGeom>
          <a:solidFill>
            <a:srgbClr val="FFFFFF"/>
          </a:solidFill>
          <a:ln>
            <a:solidFill>
              <a:srgbClr val="000066"/>
            </a:solidFill>
            <a:round/>
          </a:ln>
          <a:extLst>
            <a:ext uri="{C572A759-6A51-4108-AA02-DFA0A04FC94B}">
              <ma14:wrappingTextBoxFlag xmlns:ma14="http://schemas.microsoft.com/office/mac/drawingml/2011/main" val="1"/>
            </a:ext>
          </a:extLst>
        </p:spPr>
        <p:txBody>
          <a:bodyPr wrap="none" lIns="0" tIns="0" rIns="0" bIns="0">
            <a:spAutoFit/>
          </a:bodyPr>
          <a:lstStyle>
            <a:lvl1pPr indent="39687">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Utilizzo accettabile da parte di personale addestrato</a:t>
            </a:r>
          </a:p>
        </p:txBody>
      </p:sp>
      <p:sp>
        <p:nvSpPr>
          <p:cNvPr id="765" name="Shape 765"/>
          <p:cNvSpPr/>
          <p:nvPr/>
        </p:nvSpPr>
        <p:spPr>
          <a:xfrm>
            <a:off x="800100" y="4076700"/>
            <a:ext cx="8699500" cy="151003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nSpc>
                <a:spcPct val="90000"/>
              </a:lnSpc>
              <a:defRPr sz="1800">
                <a:solidFill>
                  <a:srgbClr val="000000"/>
                </a:solidFill>
              </a:defRPr>
            </a:pPr>
            <a:r>
              <a:rPr sz="2400">
                <a:solidFill>
                  <a:srgbClr val="000066"/>
                </a:solidFill>
                <a:latin typeface="Tahoma Negreta"/>
                <a:ea typeface="Tahoma Negreta"/>
                <a:cs typeface="Tahoma Negreta"/>
                <a:sym typeface="Tahoma Negreta"/>
              </a:rPr>
              <a:t>Problemi:</a:t>
            </a:r>
          </a:p>
          <a:p>
            <a:pPr marL="39687" lvl="0">
              <a:lnSpc>
                <a:spcPct val="90000"/>
              </a:lnSpc>
              <a:buClr>
                <a:srgbClr val="FFFFFF"/>
              </a:buClr>
              <a:buSzPct val="100000"/>
              <a:buFont typeface="Wingdings"/>
              <a:buChar char="❑"/>
              <a:defRPr sz="1800">
                <a:solidFill>
                  <a:srgbClr val="000000"/>
                </a:solidFill>
              </a:defRPr>
            </a:pPr>
            <a:r>
              <a:rPr sz="2000">
                <a:solidFill>
                  <a:srgbClr val="000066"/>
                </a:solidFill>
                <a:latin typeface="Tahoma"/>
                <a:ea typeface="Tahoma"/>
                <a:cs typeface="Tahoma"/>
                <a:sym typeface="Tahoma"/>
              </a:rPr>
              <a:t> Non protegge da inalazione</a:t>
            </a:r>
          </a:p>
          <a:p>
            <a:pPr marL="39687" lvl="0">
              <a:lnSpc>
                <a:spcPct val="90000"/>
              </a:lnSpc>
              <a:buClr>
                <a:srgbClr val="FFFFFF"/>
              </a:buClr>
              <a:buSzPct val="100000"/>
              <a:buFont typeface="Wingdings"/>
              <a:buChar char="❑"/>
              <a:defRPr sz="1800">
                <a:solidFill>
                  <a:srgbClr val="000000"/>
                </a:solidFill>
              </a:defRPr>
            </a:pPr>
            <a:r>
              <a:rPr sz="2000">
                <a:solidFill>
                  <a:srgbClr val="000066"/>
                </a:solidFill>
                <a:latin typeface="Tahoma"/>
                <a:ea typeface="Tahoma"/>
                <a:cs typeface="Tahoma"/>
                <a:sym typeface="Tahoma"/>
              </a:rPr>
              <a:t> Mancanza di studi nel bambino in arresto cardiaco</a:t>
            </a:r>
          </a:p>
          <a:p>
            <a:pPr marL="39687" lvl="0">
              <a:lnSpc>
                <a:spcPct val="90000"/>
              </a:lnSpc>
              <a:buClr>
                <a:srgbClr val="FFFFFF"/>
              </a:buClr>
              <a:buSzPct val="100000"/>
              <a:buFont typeface="Wingdings"/>
              <a:buChar char="❑"/>
              <a:defRPr sz="1800">
                <a:solidFill>
                  <a:srgbClr val="000000"/>
                </a:solidFill>
              </a:defRPr>
            </a:pPr>
            <a:r>
              <a:rPr sz="2000">
                <a:solidFill>
                  <a:srgbClr val="000066"/>
                </a:solidFill>
                <a:latin typeface="Tahoma"/>
                <a:ea typeface="Tahoma"/>
                <a:cs typeface="Tahoma"/>
                <a:sym typeface="Tahoma"/>
              </a:rPr>
              <a:t> Rischio dislocazione durante il trasporto</a:t>
            </a:r>
          </a:p>
          <a:p>
            <a:pPr marL="39687" lvl="0">
              <a:lnSpc>
                <a:spcPct val="90000"/>
              </a:lnSpc>
              <a:buClr>
                <a:srgbClr val="FFFFFF"/>
              </a:buClr>
              <a:buSzPct val="100000"/>
              <a:buFont typeface="Wingdings"/>
              <a:buChar char="❑"/>
              <a:defRPr sz="1800">
                <a:solidFill>
                  <a:srgbClr val="000000"/>
                </a:solidFill>
              </a:defRPr>
            </a:pPr>
            <a:r>
              <a:rPr sz="2000">
                <a:solidFill>
                  <a:srgbClr val="000066"/>
                </a:solidFill>
                <a:latin typeface="Tahoma"/>
                <a:ea typeface="Tahoma"/>
                <a:cs typeface="Tahoma"/>
                <a:sym typeface="Tahoma"/>
              </a:rPr>
              <a:t> Non utilizzabile per ventilazione prolungata o ad elevata pressione</a:t>
            </a:r>
            <a:r>
              <a:rPr sz="2400">
                <a:solidFill>
                  <a:srgbClr val="000066"/>
                </a:solidFill>
                <a:latin typeface="Lucida Grande"/>
                <a:ea typeface="Lucida Grande"/>
                <a:cs typeface="Lucida Grande"/>
                <a:sym typeface="Lucida Grande"/>
              </a:rPr>
              <a:t>	</a:t>
            </a:r>
          </a:p>
        </p:txBody>
      </p:sp>
      <p:pic>
        <p:nvPicPr>
          <p:cNvPr id="766" name="image.jpg"/>
          <p:cNvPicPr/>
          <p:nvPr/>
        </p:nvPicPr>
        <p:blipFill>
          <a:blip r:embed="rId2">
            <a:extLst/>
          </a:blip>
          <a:stretch>
            <a:fillRect/>
          </a:stretch>
        </p:blipFill>
        <p:spPr>
          <a:xfrm>
            <a:off x="6711950" y="2133600"/>
            <a:ext cx="2895600" cy="2438400"/>
          </a:xfrm>
          <a:prstGeom prst="rect">
            <a:avLst/>
          </a:prstGeom>
          <a:ln>
            <a:solidFill/>
            <a:round/>
          </a:ln>
        </p:spPr>
      </p:pic>
      <p:grpSp>
        <p:nvGrpSpPr>
          <p:cNvPr id="769" name="Group 769"/>
          <p:cNvGrpSpPr/>
          <p:nvPr/>
        </p:nvGrpSpPr>
        <p:grpSpPr>
          <a:xfrm>
            <a:off x="1752600" y="304800"/>
            <a:ext cx="6732588" cy="889000"/>
            <a:chOff x="0" y="0"/>
            <a:chExt cx="6732587" cy="889000"/>
          </a:xfrm>
        </p:grpSpPr>
        <p:sp>
          <p:nvSpPr>
            <p:cNvPr id="767" name="Shape 767"/>
            <p:cNvSpPr/>
            <p:nvPr/>
          </p:nvSpPr>
          <p:spPr>
            <a:xfrm>
              <a:off x="0" y="0"/>
              <a:ext cx="6732588" cy="889000"/>
            </a:xfrm>
            <a:prstGeom prst="rect">
              <a:avLst/>
            </a:prstGeom>
            <a:solidFill>
              <a:srgbClr val="FFFFFF"/>
            </a:solidFill>
            <a:ln w="9525" cap="flat">
              <a:solidFill>
                <a:srgbClr val="FF3300"/>
              </a:solidFill>
              <a:prstDash val="solid"/>
              <a:round/>
            </a:ln>
            <a:effectLst/>
          </p:spPr>
          <p:txBody>
            <a:bodyPr wrap="square" lIns="0" tIns="0" rIns="0" bIns="0" numCol="1" anchor="t">
              <a:noAutofit/>
            </a:bodyPr>
            <a:lstStyle/>
            <a:p>
              <a:pPr lvl="0">
                <a:defRPr sz="2800">
                  <a:solidFill>
                    <a:srgbClr val="FFFFFF"/>
                  </a:solidFill>
                  <a:latin typeface="Times New Roman"/>
                  <a:ea typeface="Times New Roman"/>
                  <a:cs typeface="Times New Roman"/>
                  <a:sym typeface="Times New Roman"/>
                </a:defRPr>
              </a:pPr>
              <a:endParaRPr/>
            </a:p>
          </p:txBody>
        </p:sp>
        <p:sp>
          <p:nvSpPr>
            <p:cNvPr id="768" name="Shape 768"/>
            <p:cNvSpPr/>
            <p:nvPr/>
          </p:nvSpPr>
          <p:spPr>
            <a:xfrm>
              <a:off x="0" y="0"/>
              <a:ext cx="6732588" cy="879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defRPr sz="1800">
                  <a:solidFill>
                    <a:srgbClr val="000000"/>
                  </a:solidFill>
                </a:defRPr>
              </a:pPr>
              <a:r>
                <a:rPr sz="2800">
                  <a:solidFill>
                    <a:srgbClr val="000066"/>
                  </a:solidFill>
                  <a:latin typeface="Tahoma Negreta"/>
                  <a:ea typeface="Tahoma Negreta"/>
                  <a:cs typeface="Tahoma Negreta"/>
                  <a:sym typeface="Tahoma Negreta"/>
                </a:rPr>
                <a:t>Breathing</a:t>
              </a:r>
              <a:r>
                <a:rPr sz="2800">
                  <a:solidFill>
                    <a:srgbClr val="000066"/>
                  </a:solidFill>
                  <a:latin typeface="Times Roman"/>
                  <a:ea typeface="Times Roman"/>
                  <a:cs typeface="Times Roman"/>
                  <a:sym typeface="Times Roman"/>
                </a:rPr>
                <a:t>	</a:t>
              </a:r>
            </a:p>
            <a:p>
              <a:pPr lvl="0" indent="39687" algn="ctr">
                <a:defRPr sz="1800">
                  <a:solidFill>
                    <a:srgbClr val="000000"/>
                  </a:solidFill>
                </a:defRPr>
              </a:pPr>
              <a:r>
                <a:rPr sz="2800">
                  <a:solidFill>
                    <a:srgbClr val="000066"/>
                  </a:solidFill>
                  <a:latin typeface="Tahoma Negreta"/>
                  <a:ea typeface="Tahoma Negreta"/>
                  <a:cs typeface="Tahoma Negreta"/>
                  <a:sym typeface="Tahoma Negreta"/>
                </a:rPr>
                <a:t>Maschera laringea</a:t>
              </a:r>
            </a:p>
          </p:txBody>
        </p:sp>
      </p:grpSp>
      <p:pic>
        <p:nvPicPr>
          <p:cNvPr id="770" name="image.png"/>
          <p:cNvPicPr/>
          <p:nvPr/>
        </p:nvPicPr>
        <p:blipFill>
          <a:blip r:embed="rId3">
            <a:extLst/>
          </a:blip>
          <a:stretch>
            <a:fillRect/>
          </a:stretch>
        </p:blipFill>
        <p:spPr>
          <a:xfrm>
            <a:off x="4351337" y="5805487"/>
            <a:ext cx="1008063" cy="1008063"/>
          </a:xfrm>
          <a:prstGeom prst="rect">
            <a:avLst/>
          </a:prstGeom>
          <a:ln w="12700">
            <a:miter lim="400000"/>
          </a:ln>
        </p:spPr>
      </p:pic>
      <p:sp>
        <p:nvSpPr>
          <p:cNvPr id="771" name="Shape 771"/>
          <p:cNvSpPr/>
          <p:nvPr/>
        </p:nvSpPr>
        <p:spPr>
          <a:xfrm>
            <a:off x="5390335" y="6181725"/>
            <a:ext cx="3944013"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just">
              <a:spcBef>
                <a:spcPts val="400"/>
              </a:spcBef>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dirty="0">
                <a:solidFill>
                  <a:srgbClr val="000066"/>
                </a:solidFill>
              </a:rPr>
              <a:t>Linee guida ILCOR – ERC </a:t>
            </a:r>
            <a:r>
              <a:rPr sz="2000" dirty="0" smtClean="0">
                <a:solidFill>
                  <a:srgbClr val="000066"/>
                </a:solidFill>
              </a:rPr>
              <a:t>201</a:t>
            </a:r>
            <a:r>
              <a:rPr lang="it-IT" sz="2000" dirty="0" smtClean="0">
                <a:solidFill>
                  <a:srgbClr val="000066"/>
                </a:solidFill>
              </a:rPr>
              <a:t>5</a:t>
            </a:r>
            <a:endParaRPr sz="2000" dirty="0">
              <a:solidFill>
                <a:srgbClr val="000066"/>
              </a:solidFill>
            </a:endParaRPr>
          </a:p>
        </p:txBody>
      </p:sp>
    </p:spTree>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773" name="Shape 773"/>
          <p:cNvSpPr/>
          <p:nvPr/>
        </p:nvSpPr>
        <p:spPr>
          <a:xfrm>
            <a:off x="774700" y="2128837"/>
            <a:ext cx="8343900" cy="1168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41275">
              <a:defRPr sz="1800">
                <a:solidFill>
                  <a:srgbClr val="000000"/>
                </a:solidFill>
              </a:defRPr>
            </a:pPr>
            <a:r>
              <a:rPr sz="2800">
                <a:solidFill>
                  <a:srgbClr val="000066"/>
                </a:solidFill>
                <a:latin typeface="Tahoma Negreta"/>
                <a:ea typeface="Tahoma Negreta"/>
                <a:cs typeface="Tahoma Negreta"/>
                <a:sym typeface="Tahoma Negreta"/>
              </a:rPr>
              <a:t>Rispetto alla ventilazione in maschera</a:t>
            </a:r>
            <a:r>
              <a:rPr sz="2800">
                <a:solidFill>
                  <a:srgbClr val="000066"/>
                </a:solidFill>
                <a:latin typeface="Tahoma"/>
                <a:ea typeface="Tahoma"/>
                <a:cs typeface="Tahoma"/>
                <a:sym typeface="Tahoma"/>
              </a:rPr>
              <a:t>:</a:t>
            </a:r>
          </a:p>
          <a:p>
            <a:pPr marL="41275" lvl="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 miglior controllo delle vie aeree</a:t>
            </a:r>
          </a:p>
          <a:p>
            <a:pPr marL="41275" lvl="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 ventilazione più adeguata</a:t>
            </a:r>
          </a:p>
        </p:txBody>
      </p:sp>
      <p:sp>
        <p:nvSpPr>
          <p:cNvPr id="774" name="Shape 774"/>
          <p:cNvSpPr/>
          <p:nvPr/>
        </p:nvSpPr>
        <p:spPr>
          <a:xfrm>
            <a:off x="774700" y="3730625"/>
            <a:ext cx="8432800" cy="1536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41275">
              <a:defRPr sz="1800">
                <a:solidFill>
                  <a:srgbClr val="000000"/>
                </a:solidFill>
              </a:defRPr>
            </a:pPr>
            <a:r>
              <a:rPr sz="2800">
                <a:solidFill>
                  <a:srgbClr val="000066"/>
                </a:solidFill>
                <a:latin typeface="Tahoma Negreta"/>
                <a:ea typeface="Tahoma Negreta"/>
                <a:cs typeface="Tahoma Negreta"/>
                <a:sym typeface="Tahoma Negreta"/>
              </a:rPr>
              <a:t>Rispetto al tubo tracheale</a:t>
            </a:r>
            <a:r>
              <a:rPr sz="2800">
                <a:solidFill>
                  <a:srgbClr val="000066"/>
                </a:solidFill>
                <a:latin typeface="Tahoma"/>
                <a:ea typeface="Tahoma"/>
                <a:cs typeface="Tahoma"/>
                <a:sym typeface="Tahoma"/>
              </a:rPr>
              <a:t>:</a:t>
            </a:r>
          </a:p>
          <a:p>
            <a:pPr marL="41275" lvl="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 meno invasiva</a:t>
            </a:r>
          </a:p>
          <a:p>
            <a:pPr marL="41275" lvl="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 non necessario l’uso di farmaci</a:t>
            </a:r>
          </a:p>
          <a:p>
            <a:pPr marL="41275" lvl="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 insegnamento tecnica posizionamento più facile</a:t>
            </a:r>
          </a:p>
        </p:txBody>
      </p:sp>
      <p:sp>
        <p:nvSpPr>
          <p:cNvPr id="775" name="Shape 775"/>
          <p:cNvSpPr/>
          <p:nvPr/>
        </p:nvSpPr>
        <p:spPr>
          <a:xfrm>
            <a:off x="3771900" y="1341437"/>
            <a:ext cx="2001342" cy="460376"/>
          </a:xfrm>
          <a:prstGeom prst="rect">
            <a:avLst/>
          </a:prstGeom>
          <a:ln w="28575">
            <a:solidFill>
              <a:srgbClr val="000066"/>
            </a:solidFill>
            <a:round/>
          </a:ln>
          <a:extLst>
            <a:ext uri="{C572A759-6A51-4108-AA02-DFA0A04FC94B}">
              <ma14:wrappingTextBoxFlag xmlns:ma14="http://schemas.microsoft.com/office/mac/drawingml/2011/main" val="1"/>
            </a:ext>
          </a:extLst>
        </p:spPr>
        <p:txBody>
          <a:bodyPr wrap="none" lIns="0" tIns="0" rIns="0" bIns="0">
            <a:spAutoFit/>
          </a:bodyPr>
          <a:lstStyle>
            <a:lvl1pPr indent="39687">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a:solidFill>
                  <a:srgbClr val="000066"/>
                </a:solidFill>
              </a:rPr>
              <a:t>VANTAGGI</a:t>
            </a:r>
          </a:p>
        </p:txBody>
      </p:sp>
      <p:pic>
        <p:nvPicPr>
          <p:cNvPr id="776" name="image.png"/>
          <p:cNvPicPr/>
          <p:nvPr/>
        </p:nvPicPr>
        <p:blipFill>
          <a:blip r:embed="rId2">
            <a:extLst/>
          </a:blip>
          <a:stretch>
            <a:fillRect/>
          </a:stretch>
        </p:blipFill>
        <p:spPr>
          <a:xfrm>
            <a:off x="6591300" y="2967037"/>
            <a:ext cx="2743200" cy="1447801"/>
          </a:xfrm>
          <a:prstGeom prst="rect">
            <a:avLst/>
          </a:prstGeom>
          <a:ln w="12700">
            <a:miter lim="400000"/>
          </a:ln>
        </p:spPr>
      </p:pic>
      <p:grpSp>
        <p:nvGrpSpPr>
          <p:cNvPr id="779" name="Group 779"/>
          <p:cNvGrpSpPr/>
          <p:nvPr/>
        </p:nvGrpSpPr>
        <p:grpSpPr>
          <a:xfrm>
            <a:off x="762000" y="5486399"/>
            <a:ext cx="8648700" cy="736602"/>
            <a:chOff x="0" y="0"/>
            <a:chExt cx="8648699" cy="736600"/>
          </a:xfrm>
        </p:grpSpPr>
        <p:sp>
          <p:nvSpPr>
            <p:cNvPr id="777" name="Shape 777"/>
            <p:cNvSpPr/>
            <p:nvPr/>
          </p:nvSpPr>
          <p:spPr>
            <a:xfrm>
              <a:off x="0" y="-1"/>
              <a:ext cx="8648700" cy="736602"/>
            </a:xfrm>
            <a:prstGeom prst="rect">
              <a:avLst/>
            </a:prstGeom>
            <a:noFill/>
            <a:ln w="9525" cap="flat">
              <a:solidFill>
                <a:srgbClr val="FF3300"/>
              </a:solidFill>
              <a:prstDash val="solid"/>
              <a:round/>
            </a:ln>
            <a:effectLst/>
          </p:spPr>
          <p:txBody>
            <a:bodyPr wrap="square" lIns="0" tIns="0" rIns="0" bIns="0" numCol="1" anchor="t">
              <a:noAutofit/>
            </a:bodyPr>
            <a:lstStyle/>
            <a:p>
              <a:pPr lvl="0">
                <a:defRPr sz="2400">
                  <a:solidFill>
                    <a:srgbClr val="FFFFFF"/>
                  </a:solidFill>
                  <a:latin typeface="Times New Roman"/>
                  <a:ea typeface="Times New Roman"/>
                  <a:cs typeface="Times New Roman"/>
                  <a:sym typeface="Times New Roman"/>
                </a:defRPr>
              </a:pPr>
              <a:endParaRPr/>
            </a:p>
          </p:txBody>
        </p:sp>
        <p:sp>
          <p:nvSpPr>
            <p:cNvPr id="778" name="Shape 778"/>
            <p:cNvSpPr/>
            <p:nvPr/>
          </p:nvSpPr>
          <p:spPr>
            <a:xfrm>
              <a:off x="0" y="0"/>
              <a:ext cx="8648700" cy="736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9687" algn="ctr">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Use of the LMA is associated with a higher incidence of complications in small children compared with adults</a:t>
              </a:r>
            </a:p>
          </p:txBody>
        </p:sp>
      </p:grpSp>
      <p:grpSp>
        <p:nvGrpSpPr>
          <p:cNvPr id="784" name="Group 784"/>
          <p:cNvGrpSpPr/>
          <p:nvPr/>
        </p:nvGrpSpPr>
        <p:grpSpPr>
          <a:xfrm>
            <a:off x="1752600" y="228600"/>
            <a:ext cx="6732588" cy="889000"/>
            <a:chOff x="0" y="0"/>
            <a:chExt cx="6732587" cy="889000"/>
          </a:xfrm>
        </p:grpSpPr>
        <p:sp>
          <p:nvSpPr>
            <p:cNvPr id="780" name="Shape 780"/>
            <p:cNvSpPr/>
            <p:nvPr/>
          </p:nvSpPr>
          <p:spPr>
            <a:xfrm>
              <a:off x="0" y="0"/>
              <a:ext cx="6732588" cy="889000"/>
            </a:xfrm>
            <a:prstGeom prst="rect">
              <a:avLst/>
            </a:prstGeom>
            <a:solidFill>
              <a:srgbClr val="FFFFFF"/>
            </a:solidFill>
            <a:ln w="9525" cap="flat">
              <a:solidFill>
                <a:srgbClr val="FF3300"/>
              </a:solidFill>
              <a:prstDash val="solid"/>
              <a:round/>
            </a:ln>
            <a:effectLst/>
          </p:spPr>
          <p:txBody>
            <a:bodyPr wrap="square" lIns="0" tIns="0" rIns="0" bIns="0" numCol="1" anchor="t">
              <a:noAutofit/>
            </a:bodyPr>
            <a:lstStyle/>
            <a:p>
              <a:pPr lvl="0">
                <a:defRPr sz="1800">
                  <a:solidFill>
                    <a:srgbClr val="FFFFFF"/>
                  </a:solidFill>
                  <a:latin typeface="Times New Roman"/>
                  <a:ea typeface="Times New Roman"/>
                  <a:cs typeface="Times New Roman"/>
                  <a:sym typeface="Times New Roman"/>
                </a:defRPr>
              </a:pPr>
              <a:endParaRPr/>
            </a:p>
          </p:txBody>
        </p:sp>
        <p:grpSp>
          <p:nvGrpSpPr>
            <p:cNvPr id="783" name="Group 783"/>
            <p:cNvGrpSpPr/>
            <p:nvPr/>
          </p:nvGrpSpPr>
          <p:grpSpPr>
            <a:xfrm>
              <a:off x="0" y="0"/>
              <a:ext cx="6732588" cy="879054"/>
              <a:chOff x="0" y="0"/>
              <a:chExt cx="6732587" cy="879053"/>
            </a:xfrm>
          </p:grpSpPr>
          <p:sp>
            <p:nvSpPr>
              <p:cNvPr id="781" name="Shape 781"/>
              <p:cNvSpPr/>
              <p:nvPr/>
            </p:nvSpPr>
            <p:spPr>
              <a:xfrm>
                <a:off x="0" y="0"/>
                <a:ext cx="6732588" cy="762000"/>
              </a:xfrm>
              <a:prstGeom prst="rect">
                <a:avLst/>
              </a:prstGeom>
              <a:solidFill>
                <a:srgbClr val="FFFFFF"/>
              </a:solidFill>
              <a:ln w="12700" cap="flat">
                <a:noFill/>
                <a:miter lim="400000"/>
              </a:ln>
              <a:effectLst/>
            </p:spPr>
            <p:txBody>
              <a:bodyPr wrap="square" lIns="0" tIns="0" rIns="0" bIns="0" numCol="1" anchor="t">
                <a:noAutofit/>
              </a:bodyPr>
              <a:lstStyle/>
              <a:p>
                <a:pPr lvl="0" algn="ctr">
                  <a:defRPr sz="2800">
                    <a:solidFill>
                      <a:srgbClr val="000066"/>
                    </a:solidFill>
                    <a:latin typeface="Tahoma Negreta"/>
                    <a:ea typeface="Tahoma Negreta"/>
                    <a:cs typeface="Tahoma Negreta"/>
                    <a:sym typeface="Tahoma Negreta"/>
                  </a:defRPr>
                </a:pPr>
                <a:endParaRPr/>
              </a:p>
            </p:txBody>
          </p:sp>
          <p:sp>
            <p:nvSpPr>
              <p:cNvPr id="782" name="Shape 782"/>
              <p:cNvSpPr/>
              <p:nvPr/>
            </p:nvSpPr>
            <p:spPr>
              <a:xfrm>
                <a:off x="0" y="0"/>
                <a:ext cx="6732588" cy="879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defRPr sz="1800">
                    <a:solidFill>
                      <a:srgbClr val="000000"/>
                    </a:solidFill>
                  </a:defRPr>
                </a:pPr>
                <a:r>
                  <a:rPr sz="2800">
                    <a:solidFill>
                      <a:srgbClr val="000066"/>
                    </a:solidFill>
                    <a:latin typeface="Tahoma Negreta"/>
                    <a:ea typeface="Tahoma Negreta"/>
                    <a:cs typeface="Tahoma Negreta"/>
                    <a:sym typeface="Tahoma Negreta"/>
                  </a:rPr>
                  <a:t>Breathing</a:t>
                </a:r>
                <a:r>
                  <a:rPr sz="2800">
                    <a:solidFill>
                      <a:srgbClr val="000066"/>
                    </a:solidFill>
                    <a:latin typeface="Times Roman"/>
                    <a:ea typeface="Times Roman"/>
                    <a:cs typeface="Times Roman"/>
                    <a:sym typeface="Times Roman"/>
                  </a:rPr>
                  <a:t>	</a:t>
                </a:r>
              </a:p>
              <a:p>
                <a:pPr lvl="0" indent="39687" algn="ctr">
                  <a:defRPr sz="1800">
                    <a:solidFill>
                      <a:srgbClr val="000000"/>
                    </a:solidFill>
                  </a:defRPr>
                </a:pPr>
                <a:r>
                  <a:rPr sz="2800">
                    <a:solidFill>
                      <a:srgbClr val="000066"/>
                    </a:solidFill>
                    <a:latin typeface="Tahoma Negreta"/>
                    <a:ea typeface="Tahoma Negreta"/>
                    <a:cs typeface="Tahoma Negreta"/>
                    <a:sym typeface="Tahoma Negreta"/>
                  </a:rPr>
                  <a:t>Maschera laringea</a:t>
                </a:r>
              </a:p>
            </p:txBody>
          </p:sp>
        </p:grpSp>
      </p:grpSp>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786" name="Shape 786"/>
          <p:cNvSpPr/>
          <p:nvPr/>
        </p:nvSpPr>
        <p:spPr>
          <a:xfrm>
            <a:off x="766762" y="2276475"/>
            <a:ext cx="7315201" cy="35976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nSpc>
                <a:spcPct val="90000"/>
              </a:lnSpc>
              <a:tabLst>
                <a:tab pos="419100" algn="l"/>
                <a:tab pos="952500" algn="l"/>
                <a:tab pos="1828800" algn="l"/>
              </a:tabLst>
              <a:defRPr sz="1800">
                <a:solidFill>
                  <a:srgbClr val="000000"/>
                </a:solidFill>
              </a:defRPr>
            </a:pPr>
            <a:endParaRPr sz="2000" u="sng">
              <a:solidFill>
                <a:srgbClr val="000066"/>
              </a:solidFill>
              <a:latin typeface="Tahoma Negreta"/>
              <a:ea typeface="Tahoma Negreta"/>
              <a:cs typeface="Tahoma Negreta"/>
              <a:sym typeface="Tahoma Negreta"/>
            </a:endParaRPr>
          </a:p>
          <a:p>
            <a:pPr marL="39687" lvl="0">
              <a:lnSpc>
                <a:spcPct val="90000"/>
              </a:lnSpc>
              <a:buClr>
                <a:srgbClr val="FFFFFF"/>
              </a:buClr>
              <a:buSzPct val="100000"/>
              <a:buFont typeface="Wingdings"/>
              <a:buChar char="❑"/>
              <a:tabLst>
                <a:tab pos="419100" algn="l"/>
                <a:tab pos="952500" algn="l"/>
                <a:tab pos="1828800" algn="l"/>
              </a:tabLst>
              <a:defRPr sz="1800">
                <a:solidFill>
                  <a:srgbClr val="000000"/>
                </a:solidFill>
              </a:defRPr>
            </a:pPr>
            <a:r>
              <a:rPr sz="2000">
                <a:solidFill>
                  <a:srgbClr val="000066"/>
                </a:solidFill>
                <a:latin typeface="Tahoma Negreta"/>
                <a:ea typeface="Tahoma Negreta"/>
                <a:cs typeface="Tahoma Negreta"/>
                <a:sym typeface="Tahoma Negreta"/>
              </a:rPr>
              <a:t> Anatomia del bambino differente da quella dell’adulto </a:t>
            </a:r>
          </a:p>
          <a:p>
            <a:pPr lvl="0" indent="39687">
              <a:lnSpc>
                <a:spcPct val="90000"/>
              </a:lnSpc>
              <a:tabLst>
                <a:tab pos="419100" algn="l"/>
                <a:tab pos="952500" algn="l"/>
                <a:tab pos="1828800" algn="l"/>
              </a:tabLst>
              <a:defRPr sz="1800">
                <a:solidFill>
                  <a:srgbClr val="000000"/>
                </a:solidFill>
              </a:defRPr>
            </a:pPr>
            <a:r>
              <a:rPr sz="2000" b="1">
                <a:solidFill>
                  <a:srgbClr val="000066"/>
                </a:solidFill>
                <a:latin typeface="Lucida Grande"/>
                <a:ea typeface="Lucida Grande"/>
                <a:cs typeface="Lucida Grande"/>
                <a:sym typeface="Lucida Grande"/>
              </a:rPr>
              <a:t>	</a:t>
            </a:r>
            <a:r>
              <a:rPr sz="2000">
                <a:solidFill>
                  <a:srgbClr val="000066"/>
                </a:solidFill>
                <a:latin typeface="Wingdings"/>
                <a:ea typeface="Wingdings"/>
                <a:cs typeface="Wingdings"/>
                <a:sym typeface="Wingdings"/>
              </a:rPr>
              <a:t></a:t>
            </a:r>
            <a:r>
              <a:rPr sz="2000">
                <a:solidFill>
                  <a:srgbClr val="000066"/>
                </a:solidFill>
                <a:latin typeface="Tahoma Negreta"/>
                <a:ea typeface="Tahoma Negreta"/>
                <a:cs typeface="Tahoma Negreta"/>
                <a:sym typeface="Tahoma Negreta"/>
              </a:rPr>
              <a:t> necessità addestramento specifico operatori</a:t>
            </a:r>
          </a:p>
          <a:p>
            <a:pPr lvl="0" indent="39687">
              <a:lnSpc>
                <a:spcPct val="90000"/>
              </a:lnSpc>
              <a:tabLst>
                <a:tab pos="419100" algn="l"/>
                <a:tab pos="952500" algn="l"/>
                <a:tab pos="1828800" algn="l"/>
              </a:tabLst>
              <a:defRPr sz="1800">
                <a:solidFill>
                  <a:srgbClr val="000000"/>
                </a:solidFill>
              </a:defRPr>
            </a:pPr>
            <a:endParaRPr sz="2000">
              <a:solidFill>
                <a:srgbClr val="000066"/>
              </a:solidFill>
              <a:latin typeface="Tahoma Negreta"/>
              <a:ea typeface="Tahoma Negreta"/>
              <a:cs typeface="Tahoma Negreta"/>
              <a:sym typeface="Tahoma Negreta"/>
            </a:endParaRPr>
          </a:p>
          <a:p>
            <a:pPr marL="39687" lvl="0">
              <a:lnSpc>
                <a:spcPct val="90000"/>
              </a:lnSpc>
              <a:buClr>
                <a:srgbClr val="FFFFFF"/>
              </a:buClr>
              <a:buSzPct val="100000"/>
              <a:buFont typeface="Wingdings"/>
              <a:buChar char="❑"/>
              <a:tabLst>
                <a:tab pos="419100" algn="l"/>
                <a:tab pos="952500" algn="l"/>
                <a:tab pos="1828800" algn="l"/>
              </a:tabLst>
              <a:defRPr sz="1800">
                <a:solidFill>
                  <a:srgbClr val="000000"/>
                </a:solidFill>
              </a:defRPr>
            </a:pPr>
            <a:r>
              <a:rPr sz="2000">
                <a:solidFill>
                  <a:srgbClr val="000066"/>
                </a:solidFill>
                <a:latin typeface="Tahoma Negreta"/>
                <a:ea typeface="Tahoma Negreta"/>
                <a:cs typeface="Tahoma Negreta"/>
                <a:sym typeface="Tahoma Negreta"/>
              </a:rPr>
              <a:t> Misura tubo e profondità</a:t>
            </a:r>
          </a:p>
          <a:p>
            <a:pPr marL="39687" lvl="0">
              <a:lnSpc>
                <a:spcPct val="90000"/>
              </a:lnSpc>
              <a:buClr>
                <a:srgbClr val="FFFFFF"/>
              </a:buClr>
              <a:buSzPct val="100000"/>
              <a:buFont typeface="Wingdings"/>
              <a:buChar char="❑"/>
              <a:tabLst>
                <a:tab pos="419100" algn="l"/>
                <a:tab pos="952500" algn="l"/>
                <a:tab pos="1828800" algn="l"/>
              </a:tabLst>
              <a:defRPr sz="1800">
                <a:solidFill>
                  <a:srgbClr val="000000"/>
                </a:solidFill>
              </a:defRPr>
            </a:pPr>
            <a:endParaRPr sz="2000">
              <a:solidFill>
                <a:srgbClr val="000066"/>
              </a:solidFill>
              <a:latin typeface="Tahoma Negreta"/>
              <a:ea typeface="Tahoma Negreta"/>
              <a:cs typeface="Tahoma Negreta"/>
              <a:sym typeface="Tahoma Negreta"/>
            </a:endParaRPr>
          </a:p>
          <a:p>
            <a:pPr marL="39687" lvl="0">
              <a:lnSpc>
                <a:spcPct val="90000"/>
              </a:lnSpc>
              <a:buClr>
                <a:srgbClr val="FFFFFF"/>
              </a:buClr>
              <a:buSzPct val="100000"/>
              <a:buFont typeface="Wingdings"/>
              <a:buChar char="❑"/>
              <a:tabLst>
                <a:tab pos="419100" algn="l"/>
                <a:tab pos="952500" algn="l"/>
                <a:tab pos="1828800" algn="l"/>
              </a:tabLst>
              <a:defRPr sz="1800">
                <a:solidFill>
                  <a:srgbClr val="000000"/>
                </a:solidFill>
              </a:defRPr>
            </a:pPr>
            <a:r>
              <a:rPr sz="2000">
                <a:solidFill>
                  <a:srgbClr val="000066"/>
                </a:solidFill>
                <a:latin typeface="Tahoma Negreta"/>
                <a:ea typeface="Tahoma Negreta"/>
                <a:cs typeface="Tahoma Negreta"/>
                <a:sym typeface="Tahoma Negreta"/>
              </a:rPr>
              <a:t> Tubi cuffiati nel bambino</a:t>
            </a:r>
          </a:p>
          <a:p>
            <a:pPr marL="39687" lvl="0">
              <a:lnSpc>
                <a:spcPct val="90000"/>
              </a:lnSpc>
              <a:buClr>
                <a:srgbClr val="FFFFFF"/>
              </a:buClr>
              <a:buSzPct val="100000"/>
              <a:buFont typeface="Wingdings"/>
              <a:buChar char="❑"/>
              <a:tabLst>
                <a:tab pos="419100" algn="l"/>
                <a:tab pos="952500" algn="l"/>
                <a:tab pos="1828800" algn="l"/>
              </a:tabLst>
              <a:defRPr sz="1800">
                <a:solidFill>
                  <a:srgbClr val="000000"/>
                </a:solidFill>
              </a:defRPr>
            </a:pPr>
            <a:endParaRPr sz="2000">
              <a:solidFill>
                <a:srgbClr val="000066"/>
              </a:solidFill>
              <a:latin typeface="Tahoma Negreta"/>
              <a:ea typeface="Tahoma Negreta"/>
              <a:cs typeface="Tahoma Negreta"/>
              <a:sym typeface="Tahoma Negreta"/>
            </a:endParaRPr>
          </a:p>
          <a:p>
            <a:pPr marL="39687" lvl="0">
              <a:lnSpc>
                <a:spcPct val="90000"/>
              </a:lnSpc>
              <a:buClr>
                <a:srgbClr val="FFFFFF"/>
              </a:buClr>
              <a:buSzPct val="100000"/>
              <a:buFont typeface="Wingdings"/>
              <a:buChar char="❑"/>
              <a:tabLst>
                <a:tab pos="419100" algn="l"/>
                <a:tab pos="952500" algn="l"/>
                <a:tab pos="1828800" algn="l"/>
              </a:tabLst>
              <a:defRPr sz="1800">
                <a:solidFill>
                  <a:srgbClr val="000000"/>
                </a:solidFill>
              </a:defRPr>
            </a:pPr>
            <a:r>
              <a:rPr sz="2000">
                <a:solidFill>
                  <a:srgbClr val="000066"/>
                </a:solidFill>
                <a:latin typeface="Tahoma Negreta"/>
                <a:ea typeface="Tahoma Negreta"/>
                <a:cs typeface="Tahoma Negreta"/>
                <a:sym typeface="Tahoma Negreta"/>
              </a:rPr>
              <a:t> Importanza ETCO2 per CONFERMA E 	     		MONITORAGGIO POSIZIONE tubo tracheale</a:t>
            </a:r>
          </a:p>
          <a:p>
            <a:pPr marL="39687" lvl="0">
              <a:lnSpc>
                <a:spcPct val="90000"/>
              </a:lnSpc>
              <a:buClr>
                <a:srgbClr val="FFFFFF"/>
              </a:buClr>
              <a:buSzPct val="100000"/>
              <a:buFont typeface="Wingdings"/>
              <a:buChar char="❑"/>
              <a:tabLst>
                <a:tab pos="419100" algn="l"/>
                <a:tab pos="952500" algn="l"/>
                <a:tab pos="1828800" algn="l"/>
              </a:tabLst>
              <a:defRPr sz="1800">
                <a:solidFill>
                  <a:srgbClr val="000000"/>
                </a:solidFill>
              </a:defRPr>
            </a:pPr>
            <a:endParaRPr sz="2000">
              <a:solidFill>
                <a:srgbClr val="000066"/>
              </a:solidFill>
              <a:latin typeface="Tahoma Negreta"/>
              <a:ea typeface="Tahoma Negreta"/>
              <a:cs typeface="Tahoma Negreta"/>
              <a:sym typeface="Tahoma Negreta"/>
            </a:endParaRPr>
          </a:p>
          <a:p>
            <a:pPr marL="39687" lvl="0">
              <a:lnSpc>
                <a:spcPct val="90000"/>
              </a:lnSpc>
              <a:buClr>
                <a:srgbClr val="FFFFFF"/>
              </a:buClr>
              <a:buSzPct val="100000"/>
              <a:buFont typeface="Wingdings"/>
              <a:buChar char="❑"/>
              <a:tabLst>
                <a:tab pos="419100" algn="l"/>
                <a:tab pos="952500" algn="l"/>
                <a:tab pos="1828800" algn="l"/>
              </a:tabLst>
              <a:defRPr sz="1800">
                <a:solidFill>
                  <a:srgbClr val="000000"/>
                </a:solidFill>
              </a:defRPr>
            </a:pPr>
            <a:r>
              <a:rPr sz="2000">
                <a:solidFill>
                  <a:srgbClr val="000066"/>
                </a:solidFill>
                <a:latin typeface="Tahoma Negreta"/>
                <a:ea typeface="Tahoma Negreta"/>
                <a:cs typeface="Tahoma Negreta"/>
                <a:sym typeface="Tahoma Negreta"/>
              </a:rPr>
              <a:t> Peggioramento clinico paziente intubato : </a:t>
            </a:r>
          </a:p>
          <a:p>
            <a:pPr lvl="0" indent="39687">
              <a:lnSpc>
                <a:spcPct val="90000"/>
              </a:lnSpc>
              <a:tabLst>
                <a:tab pos="419100" algn="l"/>
                <a:tab pos="952500" algn="l"/>
                <a:tab pos="1828800" algn="l"/>
              </a:tabLst>
              <a:defRPr sz="1800">
                <a:solidFill>
                  <a:srgbClr val="000000"/>
                </a:solidFill>
              </a:defRPr>
            </a:pPr>
            <a:r>
              <a:rPr sz="2000">
                <a:solidFill>
                  <a:srgbClr val="000066"/>
                </a:solidFill>
                <a:latin typeface="Tahoma Negreta"/>
                <a:ea typeface="Tahoma Negreta"/>
                <a:cs typeface="Tahoma Negreta"/>
                <a:sym typeface="Tahoma Negreta"/>
              </a:rPr>
              <a:t>  	sequenza DOPES</a:t>
            </a:r>
          </a:p>
        </p:txBody>
      </p:sp>
      <p:sp>
        <p:nvSpPr>
          <p:cNvPr id="787" name="Shape 787"/>
          <p:cNvSpPr/>
          <p:nvPr/>
        </p:nvSpPr>
        <p:spPr>
          <a:xfrm>
            <a:off x="2632075" y="1628775"/>
            <a:ext cx="4871145" cy="377825"/>
          </a:xfrm>
          <a:prstGeom prst="rect">
            <a:avLst/>
          </a:prstGeom>
          <a:solidFill>
            <a:srgbClr val="FFFFFF"/>
          </a:solidFill>
          <a:ln>
            <a:solidFill>
              <a:srgbClr val="FA3000"/>
            </a:solidFill>
            <a:round/>
          </a:ln>
          <a:extLst>
            <a:ext uri="{C572A759-6A51-4108-AA02-DFA0A04FC94B}">
              <ma14:wrappingTextBoxFlag xmlns:ma14="http://schemas.microsoft.com/office/mac/drawingml/2011/main" val="1"/>
            </a:ext>
          </a:extLst>
        </p:spPr>
        <p:txBody>
          <a:bodyPr wrap="none" lIns="0" tIns="0" rIns="0" bIns="0">
            <a:spAutoFit/>
          </a:bodyPr>
          <a:lstStyle>
            <a:lvl1pPr indent="39687">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In emergenza: via orotracheale</a:t>
            </a:r>
          </a:p>
        </p:txBody>
      </p:sp>
      <p:pic>
        <p:nvPicPr>
          <p:cNvPr id="788" name="image.png"/>
          <p:cNvPicPr/>
          <p:nvPr/>
        </p:nvPicPr>
        <p:blipFill>
          <a:blip r:embed="rId2">
            <a:extLst/>
          </a:blip>
          <a:stretch>
            <a:fillRect/>
          </a:stretch>
        </p:blipFill>
        <p:spPr>
          <a:xfrm>
            <a:off x="7231062" y="3357562"/>
            <a:ext cx="2420938" cy="1944688"/>
          </a:xfrm>
          <a:prstGeom prst="rect">
            <a:avLst/>
          </a:prstGeom>
          <a:ln>
            <a:solidFill/>
            <a:round/>
          </a:ln>
        </p:spPr>
      </p:pic>
      <p:grpSp>
        <p:nvGrpSpPr>
          <p:cNvPr id="791" name="Group 791"/>
          <p:cNvGrpSpPr/>
          <p:nvPr/>
        </p:nvGrpSpPr>
        <p:grpSpPr>
          <a:xfrm>
            <a:off x="1184275" y="260350"/>
            <a:ext cx="8216900" cy="889000"/>
            <a:chOff x="0" y="0"/>
            <a:chExt cx="8216900" cy="889000"/>
          </a:xfrm>
        </p:grpSpPr>
        <p:sp>
          <p:nvSpPr>
            <p:cNvPr id="789" name="Shape 789"/>
            <p:cNvSpPr/>
            <p:nvPr/>
          </p:nvSpPr>
          <p:spPr>
            <a:xfrm>
              <a:off x="0" y="0"/>
              <a:ext cx="8216900" cy="889000"/>
            </a:xfrm>
            <a:prstGeom prst="rect">
              <a:avLst/>
            </a:prstGeom>
            <a:solidFill>
              <a:srgbClr val="FFFFFF"/>
            </a:solidFill>
            <a:ln w="9525" cap="flat">
              <a:solidFill>
                <a:srgbClr val="FF3300"/>
              </a:solidFill>
              <a:prstDash val="solid"/>
              <a:round/>
            </a:ln>
            <a:effectLst/>
          </p:spPr>
          <p:txBody>
            <a:bodyPr wrap="square" lIns="0" tIns="0" rIns="0" bIns="0" numCol="1" anchor="t">
              <a:noAutofit/>
            </a:bodyPr>
            <a:lstStyle/>
            <a:p>
              <a:pPr lvl="0">
                <a:defRPr sz="2800">
                  <a:solidFill>
                    <a:srgbClr val="FFFFFF"/>
                  </a:solidFill>
                  <a:latin typeface="Times New Roman"/>
                  <a:ea typeface="Times New Roman"/>
                  <a:cs typeface="Times New Roman"/>
                  <a:sym typeface="Times New Roman"/>
                </a:defRPr>
              </a:pPr>
              <a:endParaRPr/>
            </a:p>
          </p:txBody>
        </p:sp>
        <p:sp>
          <p:nvSpPr>
            <p:cNvPr id="790" name="Shape 790"/>
            <p:cNvSpPr/>
            <p:nvPr/>
          </p:nvSpPr>
          <p:spPr>
            <a:xfrm>
              <a:off x="0" y="0"/>
              <a:ext cx="8216900" cy="879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defRPr sz="1800">
                  <a:solidFill>
                    <a:srgbClr val="000000"/>
                  </a:solidFill>
                </a:defRPr>
              </a:pPr>
              <a:r>
                <a:rPr sz="2800">
                  <a:solidFill>
                    <a:srgbClr val="000066"/>
                  </a:solidFill>
                  <a:latin typeface="Tahoma Negreta"/>
                  <a:ea typeface="Tahoma Negreta"/>
                  <a:cs typeface="Tahoma Negreta"/>
                  <a:sym typeface="Tahoma Negreta"/>
                </a:rPr>
                <a:t>Breathing</a:t>
              </a:r>
              <a:r>
                <a:rPr sz="2800">
                  <a:solidFill>
                    <a:srgbClr val="000066"/>
                  </a:solidFill>
                  <a:latin typeface="Times Roman"/>
                  <a:ea typeface="Times Roman"/>
                  <a:cs typeface="Times Roman"/>
                  <a:sym typeface="Times Roman"/>
                </a:rPr>
                <a:t>	</a:t>
              </a:r>
            </a:p>
            <a:p>
              <a:pPr lvl="0" indent="39687" algn="ctr">
                <a:defRPr sz="1800">
                  <a:solidFill>
                    <a:srgbClr val="000000"/>
                  </a:solidFill>
                </a:defRPr>
              </a:pPr>
              <a:r>
                <a:rPr sz="2800">
                  <a:solidFill>
                    <a:srgbClr val="000066"/>
                  </a:solidFill>
                  <a:latin typeface="Tahoma Negreta"/>
                  <a:ea typeface="Tahoma Negreta"/>
                  <a:cs typeface="Tahoma Negreta"/>
                  <a:sym typeface="Tahoma Negreta"/>
                </a:rPr>
                <a:t>Intubazione tracheale</a:t>
              </a:r>
            </a:p>
          </p:txBody>
        </p:sp>
      </p:grpSp>
      <p:sp>
        <p:nvSpPr>
          <p:cNvPr id="792" name="Shape 792"/>
          <p:cNvSpPr/>
          <p:nvPr/>
        </p:nvSpPr>
        <p:spPr>
          <a:xfrm>
            <a:off x="5260160" y="6096000"/>
            <a:ext cx="3944013"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just">
              <a:spcBef>
                <a:spcPts val="400"/>
              </a:spcBef>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dirty="0">
                <a:solidFill>
                  <a:srgbClr val="000066"/>
                </a:solidFill>
              </a:rPr>
              <a:t>Linee guida ILCOR – ERC </a:t>
            </a:r>
            <a:r>
              <a:rPr sz="2000" dirty="0" smtClean="0">
                <a:solidFill>
                  <a:srgbClr val="000066"/>
                </a:solidFill>
              </a:rPr>
              <a:t>201</a:t>
            </a:r>
            <a:r>
              <a:rPr lang="it-IT" sz="2000" dirty="0" smtClean="0">
                <a:solidFill>
                  <a:srgbClr val="000066"/>
                </a:solidFill>
              </a:rPr>
              <a:t>5</a:t>
            </a:r>
            <a:endParaRPr sz="2000" dirty="0">
              <a:solidFill>
                <a:srgbClr val="000066"/>
              </a:solidFill>
            </a:endParaRPr>
          </a:p>
        </p:txBody>
      </p:sp>
      <p:pic>
        <p:nvPicPr>
          <p:cNvPr id="793" name="image.png"/>
          <p:cNvPicPr/>
          <p:nvPr/>
        </p:nvPicPr>
        <p:blipFill>
          <a:blip r:embed="rId3">
            <a:extLst/>
          </a:blip>
          <a:stretch>
            <a:fillRect/>
          </a:stretch>
        </p:blipFill>
        <p:spPr>
          <a:xfrm>
            <a:off x="4279900" y="5805487"/>
            <a:ext cx="1008063" cy="1008063"/>
          </a:xfrm>
          <a:prstGeom prst="rect">
            <a:avLst/>
          </a:prstGeom>
          <a:ln w="12700">
            <a:miter lim="400000"/>
          </a:ln>
        </p:spPr>
      </p:pic>
    </p:spTree>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795" name="image.jpeg"/>
          <p:cNvPicPr/>
          <p:nvPr/>
        </p:nvPicPr>
        <p:blipFill>
          <a:blip r:embed="rId2">
            <a:extLst/>
          </a:blip>
          <a:stretch>
            <a:fillRect/>
          </a:stretch>
        </p:blipFill>
        <p:spPr>
          <a:xfrm>
            <a:off x="5070475" y="889000"/>
            <a:ext cx="4321175" cy="5635625"/>
          </a:xfrm>
          <a:prstGeom prst="rect">
            <a:avLst/>
          </a:prstGeom>
          <a:ln w="12700">
            <a:miter lim="400000"/>
          </a:ln>
        </p:spPr>
      </p:pic>
      <p:sp>
        <p:nvSpPr>
          <p:cNvPr id="796" name="Shape 796"/>
          <p:cNvSpPr/>
          <p:nvPr/>
        </p:nvSpPr>
        <p:spPr>
          <a:xfrm>
            <a:off x="436562" y="1254125"/>
            <a:ext cx="4572001" cy="42545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42900" lvl="0" indent="-303212" algn="r">
              <a:spcBef>
                <a:spcPts val="500"/>
              </a:spcBef>
              <a:defRPr sz="1800">
                <a:solidFill>
                  <a:srgbClr val="000000"/>
                </a:solidFill>
              </a:defRPr>
            </a:pPr>
            <a:endParaRPr sz="2400" u="sng">
              <a:solidFill>
                <a:srgbClr val="000066"/>
              </a:solidFill>
              <a:latin typeface="Tahoma"/>
              <a:ea typeface="Tahoma"/>
              <a:cs typeface="Tahoma"/>
              <a:sym typeface="Tahoma"/>
            </a:endParaRPr>
          </a:p>
          <a:p>
            <a:pPr marL="382587" lvl="0" indent="-342900" algn="r">
              <a:spcBef>
                <a:spcPts val="500"/>
              </a:spcBef>
              <a:buClr>
                <a:srgbClr val="FFFFFF"/>
              </a:buClr>
              <a:buSzPct val="100000"/>
              <a:buFont typeface="Tahoma"/>
              <a:buChar char="•"/>
              <a:defRPr sz="1800">
                <a:solidFill>
                  <a:srgbClr val="000000"/>
                </a:solidFill>
              </a:defRPr>
            </a:pPr>
            <a:endParaRPr sz="2400">
              <a:solidFill>
                <a:srgbClr val="000066"/>
              </a:solidFill>
              <a:latin typeface="Tahoma"/>
              <a:ea typeface="Tahoma"/>
              <a:cs typeface="Tahoma"/>
              <a:sym typeface="Tahoma"/>
            </a:endParaRPr>
          </a:p>
          <a:p>
            <a:pPr marL="342900" lvl="0" indent="-303212" algn="r">
              <a:spcBef>
                <a:spcPts val="500"/>
              </a:spcBef>
              <a:defRPr sz="1800">
                <a:solidFill>
                  <a:srgbClr val="000000"/>
                </a:solidFill>
              </a:defRPr>
            </a:pPr>
            <a:r>
              <a:rPr sz="2400">
                <a:solidFill>
                  <a:srgbClr val="000066"/>
                </a:solidFill>
                <a:latin typeface="Tahoma"/>
                <a:ea typeface="Tahoma"/>
                <a:cs typeface="Tahoma"/>
                <a:sym typeface="Tahoma"/>
              </a:rPr>
              <a:t>Lama curva</a:t>
            </a:r>
          </a:p>
          <a:p>
            <a:pPr marL="342900" lvl="0" indent="-303212" algn="r">
              <a:spcBef>
                <a:spcPts val="500"/>
              </a:spcBef>
              <a:defRPr sz="1800">
                <a:solidFill>
                  <a:srgbClr val="000000"/>
                </a:solidFill>
              </a:defRPr>
            </a:pPr>
            <a:endParaRPr sz="2400">
              <a:solidFill>
                <a:srgbClr val="000066"/>
              </a:solidFill>
              <a:latin typeface="Tahoma"/>
              <a:ea typeface="Tahoma"/>
              <a:cs typeface="Tahoma"/>
              <a:sym typeface="Tahoma"/>
            </a:endParaRPr>
          </a:p>
          <a:p>
            <a:pPr marL="382587" lvl="0" indent="-342900" algn="r">
              <a:spcBef>
                <a:spcPts val="500"/>
              </a:spcBef>
              <a:buClr>
                <a:srgbClr val="FFFFFF"/>
              </a:buClr>
              <a:buSzPct val="100000"/>
              <a:buFont typeface="Tahoma"/>
              <a:buChar char="•"/>
              <a:defRPr sz="1800">
                <a:solidFill>
                  <a:srgbClr val="000000"/>
                </a:solidFill>
              </a:defRPr>
            </a:pPr>
            <a:endParaRPr sz="2400">
              <a:solidFill>
                <a:srgbClr val="000066"/>
              </a:solidFill>
              <a:latin typeface="Tahoma"/>
              <a:ea typeface="Tahoma"/>
              <a:cs typeface="Tahoma"/>
              <a:sym typeface="Tahoma"/>
            </a:endParaRPr>
          </a:p>
          <a:p>
            <a:pPr marL="382587" lvl="0" indent="-342900" algn="r">
              <a:spcBef>
                <a:spcPts val="500"/>
              </a:spcBef>
              <a:buClr>
                <a:srgbClr val="FFFFFF"/>
              </a:buClr>
              <a:buSzPct val="100000"/>
              <a:buFont typeface="Tahoma"/>
              <a:buChar char="•"/>
              <a:defRPr sz="1800">
                <a:solidFill>
                  <a:srgbClr val="000000"/>
                </a:solidFill>
              </a:defRPr>
            </a:pPr>
            <a:endParaRPr sz="2400">
              <a:solidFill>
                <a:srgbClr val="000066"/>
              </a:solidFill>
              <a:latin typeface="Tahoma"/>
              <a:ea typeface="Tahoma"/>
              <a:cs typeface="Tahoma"/>
              <a:sym typeface="Tahoma"/>
            </a:endParaRPr>
          </a:p>
          <a:p>
            <a:pPr marL="382587" lvl="0" indent="-342900" algn="r">
              <a:spcBef>
                <a:spcPts val="500"/>
              </a:spcBef>
              <a:buClr>
                <a:srgbClr val="FFFFFF"/>
              </a:buClr>
              <a:buSzPct val="100000"/>
              <a:buFont typeface="Tahoma"/>
              <a:buChar char="•"/>
              <a:defRPr sz="1800">
                <a:solidFill>
                  <a:srgbClr val="000000"/>
                </a:solidFill>
              </a:defRPr>
            </a:pPr>
            <a:endParaRPr sz="2400">
              <a:solidFill>
                <a:srgbClr val="000066"/>
              </a:solidFill>
              <a:latin typeface="Tahoma"/>
              <a:ea typeface="Tahoma"/>
              <a:cs typeface="Tahoma"/>
              <a:sym typeface="Tahoma"/>
            </a:endParaRPr>
          </a:p>
          <a:p>
            <a:pPr marL="382587" lvl="0" indent="-342900" algn="r">
              <a:spcBef>
                <a:spcPts val="500"/>
              </a:spcBef>
              <a:buClr>
                <a:srgbClr val="FFFFFF"/>
              </a:buClr>
              <a:buSzPct val="100000"/>
              <a:buFont typeface="Tahoma"/>
              <a:buChar char="•"/>
              <a:defRPr sz="1800">
                <a:solidFill>
                  <a:srgbClr val="000000"/>
                </a:solidFill>
              </a:defRPr>
            </a:pPr>
            <a:endParaRPr sz="2400">
              <a:solidFill>
                <a:srgbClr val="000066"/>
              </a:solidFill>
              <a:latin typeface="Tahoma"/>
              <a:ea typeface="Tahoma"/>
              <a:cs typeface="Tahoma"/>
              <a:sym typeface="Tahoma"/>
            </a:endParaRPr>
          </a:p>
          <a:p>
            <a:pPr marL="342900" lvl="0" indent="-303212" algn="r">
              <a:spcBef>
                <a:spcPts val="500"/>
              </a:spcBef>
              <a:defRPr sz="1800">
                <a:solidFill>
                  <a:srgbClr val="000000"/>
                </a:solidFill>
              </a:defRPr>
            </a:pPr>
            <a:r>
              <a:rPr sz="2400">
                <a:solidFill>
                  <a:srgbClr val="000066"/>
                </a:solidFill>
                <a:latin typeface="Tahoma"/>
                <a:ea typeface="Tahoma"/>
                <a:cs typeface="Tahoma"/>
                <a:sym typeface="Tahoma"/>
              </a:rPr>
              <a:t>Lama retta (preferibile nei </a:t>
            </a:r>
          </a:p>
          <a:p>
            <a:pPr marL="342900" lvl="0" indent="-303212" algn="r">
              <a:spcBef>
                <a:spcPts val="500"/>
              </a:spcBef>
              <a:defRPr sz="1800">
                <a:solidFill>
                  <a:srgbClr val="000000"/>
                </a:solidFill>
              </a:defRPr>
            </a:pPr>
            <a:r>
              <a:rPr sz="2400">
                <a:solidFill>
                  <a:srgbClr val="000066"/>
                </a:solidFill>
                <a:latin typeface="Tahoma"/>
                <a:ea typeface="Tahoma"/>
                <a:cs typeface="Tahoma"/>
                <a:sym typeface="Tahoma"/>
              </a:rPr>
              <a:t>	bambini molto piccoli)</a:t>
            </a:r>
          </a:p>
        </p:txBody>
      </p:sp>
      <p:sp>
        <p:nvSpPr>
          <p:cNvPr id="797" name="Shape 797"/>
          <p:cNvSpPr/>
          <p:nvPr/>
        </p:nvSpPr>
        <p:spPr>
          <a:xfrm>
            <a:off x="1009550" y="990600"/>
            <a:ext cx="2897387" cy="495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ctr">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a:solidFill>
                  <a:srgbClr val="000066"/>
                </a:solidFill>
              </a:rPr>
              <a:t>Laringoscopio</a:t>
            </a:r>
          </a:p>
        </p:txBody>
      </p:sp>
    </p:spTree>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799" name="Shape 799"/>
          <p:cNvSpPr/>
          <p:nvPr/>
        </p:nvSpPr>
        <p:spPr>
          <a:xfrm>
            <a:off x="1011237" y="3860800"/>
            <a:ext cx="8699501" cy="1219200"/>
          </a:xfrm>
          <a:prstGeom prst="rect">
            <a:avLst/>
          </a:prstGeom>
          <a:ln w="12700">
            <a:solidFill>
              <a:srgbClr val="000066"/>
            </a:solidFill>
            <a:round/>
          </a:ln>
          <a:effectLst>
            <a:outerShdw blurRad="63500" dist="50799" dir="3378633" rotWithShape="0">
              <a:srgbClr val="000000">
                <a:alpha val="75000"/>
              </a:srgbClr>
            </a:outerShdw>
          </a:effectLst>
        </p:spPr>
        <p:txBody>
          <a:bodyPr lIns="0" tIns="0" rIns="0" bIns="0"/>
          <a:lstStyle/>
          <a:p>
            <a:pPr lvl="0">
              <a:defRPr sz="1800">
                <a:solidFill>
                  <a:srgbClr val="FFFFFF"/>
                </a:solidFill>
                <a:latin typeface="Tahoma"/>
                <a:ea typeface="Tahoma"/>
                <a:cs typeface="Tahoma"/>
                <a:sym typeface="Tahoma"/>
              </a:defRPr>
            </a:pPr>
            <a:endParaRPr/>
          </a:p>
        </p:txBody>
      </p:sp>
      <p:sp>
        <p:nvSpPr>
          <p:cNvPr id="800" name="Shape 800"/>
          <p:cNvSpPr/>
          <p:nvPr/>
        </p:nvSpPr>
        <p:spPr>
          <a:xfrm>
            <a:off x="2057400" y="5949950"/>
            <a:ext cx="7378700" cy="609600"/>
          </a:xfrm>
          <a:prstGeom prst="rect">
            <a:avLst/>
          </a:prstGeom>
          <a:ln w="12700">
            <a:solidFill>
              <a:srgbClr val="000066"/>
            </a:solidFill>
            <a:round/>
          </a:ln>
          <a:effectLst>
            <a:outerShdw blurRad="63500" dist="38098" dir="2700000" rotWithShape="0">
              <a:srgbClr val="080808">
                <a:alpha val="75000"/>
              </a:srgbClr>
            </a:outerShdw>
          </a:effectLst>
        </p:spPr>
        <p:txBody>
          <a:bodyPr lIns="0" tIns="0" rIns="0" bIns="0"/>
          <a:lstStyle/>
          <a:p>
            <a:pPr lvl="0">
              <a:defRPr sz="1800">
                <a:solidFill>
                  <a:srgbClr val="FFFFFF"/>
                </a:solidFill>
                <a:latin typeface="Times New Roman"/>
                <a:ea typeface="Times New Roman"/>
                <a:cs typeface="Times New Roman"/>
                <a:sym typeface="Times New Roman"/>
              </a:defRPr>
            </a:pPr>
            <a:endParaRPr/>
          </a:p>
        </p:txBody>
      </p:sp>
      <p:grpSp>
        <p:nvGrpSpPr>
          <p:cNvPr id="803" name="Group 803"/>
          <p:cNvGrpSpPr/>
          <p:nvPr/>
        </p:nvGrpSpPr>
        <p:grpSpPr>
          <a:xfrm>
            <a:off x="1143000" y="228600"/>
            <a:ext cx="8216900" cy="889000"/>
            <a:chOff x="0" y="0"/>
            <a:chExt cx="8216900" cy="889000"/>
          </a:xfrm>
        </p:grpSpPr>
        <p:sp>
          <p:nvSpPr>
            <p:cNvPr id="801" name="Shape 801"/>
            <p:cNvSpPr/>
            <p:nvPr/>
          </p:nvSpPr>
          <p:spPr>
            <a:xfrm>
              <a:off x="0" y="0"/>
              <a:ext cx="8216900" cy="889000"/>
            </a:xfrm>
            <a:prstGeom prst="rect">
              <a:avLst/>
            </a:prstGeom>
            <a:solidFill>
              <a:srgbClr val="FFFFFF"/>
            </a:solidFill>
            <a:ln w="9525" cap="flat">
              <a:solidFill>
                <a:srgbClr val="FF3300"/>
              </a:solidFill>
              <a:prstDash val="solid"/>
              <a:round/>
            </a:ln>
            <a:effectLst/>
          </p:spPr>
          <p:txBody>
            <a:bodyPr wrap="square" lIns="0" tIns="0" rIns="0" bIns="0" numCol="1" anchor="t">
              <a:noAutofit/>
            </a:bodyPr>
            <a:lstStyle/>
            <a:p>
              <a:pPr lvl="0">
                <a:defRPr sz="1800">
                  <a:solidFill>
                    <a:srgbClr val="FFFFFF"/>
                  </a:solidFill>
                  <a:latin typeface="Times New Roman"/>
                  <a:ea typeface="Times New Roman"/>
                  <a:cs typeface="Times New Roman"/>
                  <a:sym typeface="Times New Roman"/>
                </a:defRPr>
              </a:pPr>
              <a:endParaRPr/>
            </a:p>
          </p:txBody>
        </p:sp>
        <p:sp>
          <p:nvSpPr>
            <p:cNvPr id="802" name="Shape 802"/>
            <p:cNvSpPr/>
            <p:nvPr/>
          </p:nvSpPr>
          <p:spPr>
            <a:xfrm>
              <a:off x="0" y="0"/>
              <a:ext cx="8216900" cy="879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defRPr sz="1800">
                  <a:solidFill>
                    <a:srgbClr val="000000"/>
                  </a:solidFill>
                </a:defRPr>
              </a:pPr>
              <a:r>
                <a:rPr sz="2800">
                  <a:solidFill>
                    <a:srgbClr val="000066"/>
                  </a:solidFill>
                  <a:latin typeface="Tahoma Negreta"/>
                  <a:ea typeface="Tahoma Negreta"/>
                  <a:cs typeface="Tahoma Negreta"/>
                  <a:sym typeface="Tahoma Negreta"/>
                </a:rPr>
                <a:t>Breathing</a:t>
              </a:r>
              <a:r>
                <a:rPr sz="2800">
                  <a:solidFill>
                    <a:srgbClr val="000066"/>
                  </a:solidFill>
                  <a:latin typeface="Times Roman"/>
                  <a:ea typeface="Times Roman"/>
                  <a:cs typeface="Times Roman"/>
                  <a:sym typeface="Times Roman"/>
                </a:rPr>
                <a:t>	</a:t>
              </a:r>
            </a:p>
            <a:p>
              <a:pPr lvl="0" indent="39687" algn="ctr">
                <a:defRPr sz="1800">
                  <a:solidFill>
                    <a:srgbClr val="000000"/>
                  </a:solidFill>
                </a:defRPr>
              </a:pPr>
              <a:r>
                <a:rPr sz="2800">
                  <a:solidFill>
                    <a:srgbClr val="000066"/>
                  </a:solidFill>
                  <a:latin typeface="Tahoma Negreta"/>
                  <a:ea typeface="Tahoma Negreta"/>
                  <a:cs typeface="Tahoma Negreta"/>
                  <a:sym typeface="Tahoma Negreta"/>
                </a:rPr>
                <a:t>Intubazione tracheale</a:t>
              </a:r>
            </a:p>
          </p:txBody>
        </p:sp>
      </p:grpSp>
      <p:sp>
        <p:nvSpPr>
          <p:cNvPr id="804" name="Shape 804"/>
          <p:cNvSpPr/>
          <p:nvPr/>
        </p:nvSpPr>
        <p:spPr>
          <a:xfrm>
            <a:off x="534987" y="1628775"/>
            <a:ext cx="5535549" cy="523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a:solidFill>
                  <a:srgbClr val="000066"/>
                </a:solidFill>
              </a:rPr>
              <a:t>Misura del tubo endotracheale</a:t>
            </a:r>
          </a:p>
        </p:txBody>
      </p:sp>
      <p:sp>
        <p:nvSpPr>
          <p:cNvPr id="805" name="Shape 805"/>
          <p:cNvSpPr/>
          <p:nvPr/>
        </p:nvSpPr>
        <p:spPr>
          <a:xfrm>
            <a:off x="609599" y="2286000"/>
            <a:ext cx="5677159" cy="19329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solidFill>
                  <a:srgbClr val="000000"/>
                </a:solidFill>
              </a:defRPr>
            </a:pPr>
            <a:r>
              <a:rPr sz="2400">
                <a:solidFill>
                  <a:srgbClr val="000066"/>
                </a:solidFill>
                <a:latin typeface="Tahoma Negreta"/>
                <a:ea typeface="Tahoma Negreta"/>
                <a:cs typeface="Tahoma Negreta"/>
                <a:sym typeface="Tahoma Negreta"/>
              </a:rPr>
              <a:t>Neonato</a:t>
            </a:r>
            <a:r>
              <a:rPr sz="2400">
                <a:solidFill>
                  <a:srgbClr val="000066"/>
                </a:solidFill>
                <a:latin typeface="Tahoma"/>
                <a:ea typeface="Tahoma"/>
                <a:cs typeface="Tahoma"/>
                <a:sym typeface="Tahoma"/>
              </a:rPr>
              <a:t>:	2.5     (Peso &lt; 1000 g.)</a:t>
            </a:r>
            <a:endParaRPr>
              <a:solidFill>
                <a:srgbClr val="000066"/>
              </a:solidFill>
              <a:latin typeface="Tahoma"/>
              <a:ea typeface="Tahoma"/>
              <a:cs typeface="Tahoma"/>
              <a:sym typeface="Tahoma"/>
            </a:endParaRPr>
          </a:p>
          <a:p>
            <a:pPr lvl="0">
              <a:defRPr sz="1800">
                <a:solidFill>
                  <a:srgbClr val="000000"/>
                </a:solidFill>
              </a:defRPr>
            </a:pPr>
            <a:r>
              <a:rPr sz="2400">
                <a:solidFill>
                  <a:srgbClr val="000066"/>
                </a:solidFill>
                <a:latin typeface="Tahoma"/>
                <a:ea typeface="Tahoma"/>
                <a:cs typeface="Tahoma"/>
                <a:sym typeface="Tahoma"/>
              </a:rPr>
              <a:t>		3.0	(Peso 1000-2000 g.)</a:t>
            </a:r>
          </a:p>
          <a:p>
            <a:pPr lvl="0">
              <a:defRPr sz="1800">
                <a:solidFill>
                  <a:srgbClr val="000000"/>
                </a:solidFill>
              </a:defRPr>
            </a:pPr>
            <a:r>
              <a:rPr sz="2400">
                <a:solidFill>
                  <a:srgbClr val="000066"/>
                </a:solidFill>
                <a:latin typeface="Tahoma"/>
                <a:ea typeface="Tahoma"/>
                <a:cs typeface="Tahoma"/>
                <a:sym typeface="Tahoma"/>
              </a:rPr>
              <a:t>		3.5     (Peso &gt; 2000 g.)</a:t>
            </a:r>
          </a:p>
          <a:p>
            <a:pPr lvl="0">
              <a:defRPr sz="1800">
                <a:solidFill>
                  <a:srgbClr val="000000"/>
                </a:solidFill>
              </a:defRPr>
            </a:pPr>
            <a:r>
              <a:rPr sz="2400">
                <a:solidFill>
                  <a:srgbClr val="000066"/>
                </a:solidFill>
                <a:latin typeface="Tahoma Negreta"/>
                <a:ea typeface="Tahoma Negreta"/>
                <a:cs typeface="Tahoma Negreta"/>
                <a:sym typeface="Tahoma Negreta"/>
              </a:rPr>
              <a:t>Lattanti e bambini:</a:t>
            </a:r>
            <a:r>
              <a:rPr sz="2400">
                <a:solidFill>
                  <a:srgbClr val="000066"/>
                </a:solidFill>
                <a:latin typeface="Tahoma"/>
                <a:ea typeface="Tahoma"/>
                <a:cs typeface="Tahoma"/>
                <a:sym typeface="Tahoma"/>
              </a:rPr>
              <a:t>		</a:t>
            </a:r>
          </a:p>
        </p:txBody>
      </p:sp>
      <p:sp>
        <p:nvSpPr>
          <p:cNvPr id="806" name="Shape 806"/>
          <p:cNvSpPr/>
          <p:nvPr/>
        </p:nvSpPr>
        <p:spPr>
          <a:xfrm>
            <a:off x="1447800" y="3998912"/>
            <a:ext cx="7971046" cy="1374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spcBef>
                <a:spcPts val="1400"/>
              </a:spcBef>
              <a:defRPr sz="1800">
                <a:solidFill>
                  <a:srgbClr val="000000"/>
                </a:solidFill>
              </a:defRPr>
            </a:pPr>
            <a:r>
              <a:rPr sz="2400">
                <a:solidFill>
                  <a:srgbClr val="000066"/>
                </a:solidFill>
                <a:latin typeface="Tahoma Negreta"/>
                <a:ea typeface="Tahoma Negreta"/>
                <a:cs typeface="Tahoma Negreta"/>
                <a:sym typeface="Tahoma Negreta"/>
              </a:rPr>
              <a:t>diametro tubo ET =  </a:t>
            </a:r>
            <a:r>
              <a:rPr sz="2400" u="sng">
                <a:solidFill>
                  <a:srgbClr val="000066"/>
                </a:solidFill>
                <a:latin typeface="Tahoma Negreta"/>
                <a:ea typeface="Tahoma Negreta"/>
                <a:cs typeface="Tahoma Negreta"/>
                <a:sym typeface="Tahoma Negreta"/>
              </a:rPr>
              <a:t> età (anni) </a:t>
            </a:r>
            <a:r>
              <a:rPr sz="2400">
                <a:solidFill>
                  <a:srgbClr val="000066"/>
                </a:solidFill>
                <a:latin typeface="Tahoma Negreta"/>
                <a:ea typeface="Tahoma Negreta"/>
                <a:cs typeface="Tahoma Negreta"/>
                <a:sym typeface="Tahoma Negreta"/>
              </a:rPr>
              <a:t>  + 4  </a:t>
            </a:r>
            <a:r>
              <a:rPr sz="2000">
                <a:solidFill>
                  <a:srgbClr val="000066"/>
                </a:solidFill>
                <a:latin typeface="Tahoma Negreta"/>
                <a:ea typeface="Tahoma Negreta"/>
                <a:cs typeface="Tahoma Negreta"/>
                <a:sym typeface="Tahoma Negreta"/>
              </a:rPr>
              <a:t>(3,5 se cuffiato)</a:t>
            </a:r>
          </a:p>
          <a:p>
            <a:pPr lvl="0">
              <a:spcBef>
                <a:spcPts val="1400"/>
              </a:spcBef>
              <a:defRPr sz="1800">
                <a:solidFill>
                  <a:srgbClr val="000000"/>
                </a:solidFill>
              </a:defRPr>
            </a:pPr>
            <a:r>
              <a:rPr sz="2400">
                <a:solidFill>
                  <a:srgbClr val="000066"/>
                </a:solidFill>
                <a:latin typeface="Tahoma Negreta"/>
                <a:ea typeface="Tahoma Negreta"/>
                <a:cs typeface="Tahoma Negreta"/>
                <a:sym typeface="Tahoma Negreta"/>
              </a:rPr>
              <a:t>          			           4</a:t>
            </a:r>
            <a:r>
              <a:rPr sz="2400" u="sng">
                <a:solidFill>
                  <a:srgbClr val="000066"/>
                </a:solidFill>
                <a:latin typeface="Tahoma Negreta"/>
                <a:ea typeface="Tahoma Negreta"/>
                <a:cs typeface="Tahoma Negreta"/>
                <a:sym typeface="Tahoma Negreta"/>
              </a:rPr>
              <a:t> </a:t>
            </a:r>
          </a:p>
        </p:txBody>
      </p:sp>
      <p:sp>
        <p:nvSpPr>
          <p:cNvPr id="807" name="Shape 807"/>
          <p:cNvSpPr/>
          <p:nvPr/>
        </p:nvSpPr>
        <p:spPr>
          <a:xfrm>
            <a:off x="609600" y="5181600"/>
            <a:ext cx="8991600" cy="13385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600"/>
              </a:spcBef>
              <a:defRPr sz="1800">
                <a:solidFill>
                  <a:srgbClr val="000000"/>
                </a:solidFill>
              </a:defRPr>
            </a:pPr>
            <a:r>
              <a:rPr sz="2800">
                <a:solidFill>
                  <a:srgbClr val="000066"/>
                </a:solidFill>
                <a:latin typeface="Tahoma Negreta"/>
                <a:ea typeface="Tahoma Negreta"/>
                <a:cs typeface="Tahoma Negreta"/>
                <a:sym typeface="Tahoma Negreta"/>
              </a:rPr>
              <a:t>Profondità  inserzione tubo orotracheale:</a:t>
            </a:r>
          </a:p>
          <a:p>
            <a:pPr lvl="0">
              <a:spcBef>
                <a:spcPts val="1000"/>
              </a:spcBef>
              <a:defRPr sz="1800">
                <a:solidFill>
                  <a:srgbClr val="000000"/>
                </a:solidFill>
              </a:defRPr>
            </a:pPr>
            <a:endParaRPr sz="800">
              <a:solidFill>
                <a:srgbClr val="000066"/>
              </a:solidFill>
              <a:latin typeface="Tahoma"/>
              <a:ea typeface="Tahoma"/>
              <a:cs typeface="Tahoma"/>
              <a:sym typeface="Tahoma"/>
            </a:endParaRPr>
          </a:p>
          <a:p>
            <a:pPr lvl="0">
              <a:spcBef>
                <a:spcPts val="1400"/>
              </a:spcBef>
              <a:defRPr sz="1800">
                <a:solidFill>
                  <a:srgbClr val="000000"/>
                </a:solidFill>
              </a:defRPr>
            </a:pPr>
            <a:r>
              <a:rPr sz="2400">
                <a:solidFill>
                  <a:srgbClr val="000066"/>
                </a:solidFill>
                <a:latin typeface="Tahoma"/>
                <a:ea typeface="Tahoma"/>
                <a:cs typeface="Tahoma"/>
                <a:sym typeface="Tahoma"/>
              </a:rPr>
              <a:t>                    </a:t>
            </a:r>
            <a:r>
              <a:rPr sz="2400">
                <a:solidFill>
                  <a:srgbClr val="000066"/>
                </a:solidFill>
                <a:latin typeface="Tahoma Negreta"/>
                <a:ea typeface="Tahoma Negreta"/>
                <a:cs typeface="Tahoma Negreta"/>
                <a:sym typeface="Tahoma Negreta"/>
              </a:rPr>
              <a:t>lunghezza (cm) = diametro tubo (mm) x 3</a:t>
            </a:r>
          </a:p>
        </p:txBody>
      </p:sp>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809" name="Shape 809"/>
          <p:cNvSpPr/>
          <p:nvPr/>
        </p:nvSpPr>
        <p:spPr>
          <a:xfrm>
            <a:off x="363537" y="2420937"/>
            <a:ext cx="9588501"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nSpc>
                <a:spcPct val="90000"/>
              </a:lnSpc>
              <a:defRPr sz="1800">
                <a:solidFill>
                  <a:srgbClr val="000000"/>
                </a:solidFill>
              </a:defRPr>
            </a:pPr>
            <a:r>
              <a:rPr sz="2400">
                <a:solidFill>
                  <a:srgbClr val="000066"/>
                </a:solidFill>
                <a:latin typeface="Tahoma Negreta"/>
                <a:ea typeface="Tahoma Negreta"/>
                <a:cs typeface="Tahoma Negreta"/>
                <a:sym typeface="Tahoma Negreta"/>
              </a:rPr>
              <a:t> Indicazioni (ambiente intra-ospedaliero):</a:t>
            </a:r>
            <a:r>
              <a:rPr sz="2000">
                <a:solidFill>
                  <a:srgbClr val="000066"/>
                </a:solidFill>
                <a:latin typeface="Tahoma"/>
                <a:ea typeface="Tahoma"/>
                <a:cs typeface="Tahoma"/>
                <a:sym typeface="Tahoma"/>
              </a:rPr>
              <a:t> </a:t>
            </a:r>
            <a:r>
              <a:rPr sz="2400">
                <a:solidFill>
                  <a:srgbClr val="000066"/>
                </a:solidFill>
                <a:latin typeface="Tahoma"/>
                <a:ea typeface="Tahoma"/>
                <a:cs typeface="Tahoma"/>
                <a:sym typeface="Tahoma"/>
              </a:rPr>
              <a:t> 		</a:t>
            </a:r>
          </a:p>
        </p:txBody>
      </p:sp>
      <p:sp>
        <p:nvSpPr>
          <p:cNvPr id="810" name="Shape 810"/>
          <p:cNvSpPr/>
          <p:nvPr/>
        </p:nvSpPr>
        <p:spPr>
          <a:xfrm>
            <a:off x="2590800" y="1447800"/>
            <a:ext cx="4984750" cy="377825"/>
          </a:xfrm>
          <a:prstGeom prst="rect">
            <a:avLst/>
          </a:prstGeom>
          <a:solidFill>
            <a:srgbClr val="FFFFFF"/>
          </a:solidFill>
          <a:ln>
            <a:solidFill>
              <a:srgbClr val="FA3000"/>
            </a:solidFill>
            <a:round/>
          </a:ln>
          <a:extLst>
            <a:ext uri="{C572A759-6A51-4108-AA02-DFA0A04FC94B}">
              <ma14:wrappingTextBoxFlag xmlns:ma14="http://schemas.microsoft.com/office/mac/drawingml/2011/main" val="1"/>
            </a:ext>
          </a:extLst>
        </p:spPr>
        <p:txBody>
          <a:bodyPr lIns="0" tIns="0" rIns="0" bIns="0">
            <a:spAutoFit/>
          </a:bodyPr>
          <a:lstStyle>
            <a:lvl1pPr indent="39687">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Uso di Tubi cuffiati nel bambino</a:t>
            </a:r>
          </a:p>
        </p:txBody>
      </p:sp>
      <p:sp>
        <p:nvSpPr>
          <p:cNvPr id="811" name="Shape 811"/>
          <p:cNvSpPr/>
          <p:nvPr/>
        </p:nvSpPr>
        <p:spPr>
          <a:xfrm>
            <a:off x="930275" y="2852737"/>
            <a:ext cx="5447879" cy="8534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954087" lvl="0">
              <a:lnSpc>
                <a:spcPct val="90000"/>
              </a:lnSpc>
              <a:buClr>
                <a:srgbClr val="FFFFFF"/>
              </a:buClr>
              <a:buSzPct val="100000"/>
              <a:buFont typeface="Wingdings"/>
              <a:buChar char="à"/>
              <a:defRPr sz="1800">
                <a:solidFill>
                  <a:srgbClr val="000000"/>
                </a:solidFill>
              </a:defRPr>
            </a:pPr>
            <a:r>
              <a:rPr sz="2000">
                <a:solidFill>
                  <a:srgbClr val="000066"/>
                </a:solidFill>
                <a:latin typeface="Tahoma Negreta"/>
                <a:ea typeface="Tahoma Negreta"/>
                <a:cs typeface="Tahoma Negreta"/>
                <a:sym typeface="Tahoma Negreta"/>
              </a:rPr>
              <a:t>Scarsa compliance polmonare</a:t>
            </a:r>
          </a:p>
          <a:p>
            <a:pPr marL="954087" lvl="0">
              <a:lnSpc>
                <a:spcPct val="90000"/>
              </a:lnSpc>
              <a:buClr>
                <a:srgbClr val="FFFFFF"/>
              </a:buClr>
              <a:buSzPct val="100000"/>
              <a:buFont typeface="Wingdings"/>
              <a:buChar char="à"/>
              <a:defRPr sz="1800">
                <a:solidFill>
                  <a:srgbClr val="000000"/>
                </a:solidFill>
              </a:defRPr>
            </a:pPr>
            <a:r>
              <a:rPr sz="2000">
                <a:solidFill>
                  <a:srgbClr val="000066"/>
                </a:solidFill>
                <a:latin typeface="Tahoma Negreta"/>
                <a:ea typeface="Tahoma Negreta"/>
                <a:cs typeface="Tahoma Negreta"/>
                <a:sym typeface="Tahoma Negreta"/>
              </a:rPr>
              <a:t>Elevate resistenze vie aeree</a:t>
            </a:r>
          </a:p>
          <a:p>
            <a:pPr marL="954087" lvl="0">
              <a:lnSpc>
                <a:spcPct val="90000"/>
              </a:lnSpc>
              <a:buClr>
                <a:srgbClr val="FFFFFF"/>
              </a:buClr>
              <a:buSzPct val="100000"/>
              <a:buFont typeface="Wingdings"/>
              <a:buChar char="à"/>
              <a:defRPr sz="1800">
                <a:solidFill>
                  <a:srgbClr val="000000"/>
                </a:solidFill>
              </a:defRPr>
            </a:pPr>
            <a:r>
              <a:rPr sz="2000">
                <a:solidFill>
                  <a:srgbClr val="000066"/>
                </a:solidFill>
                <a:latin typeface="Tahoma Negreta"/>
                <a:ea typeface="Tahoma Negreta"/>
                <a:cs typeface="Tahoma Negreta"/>
                <a:sym typeface="Tahoma Negreta"/>
              </a:rPr>
              <a:t>Sfiato importante attorno al tubo</a:t>
            </a:r>
          </a:p>
        </p:txBody>
      </p:sp>
      <p:sp>
        <p:nvSpPr>
          <p:cNvPr id="812" name="Shape 812"/>
          <p:cNvSpPr/>
          <p:nvPr/>
        </p:nvSpPr>
        <p:spPr>
          <a:xfrm>
            <a:off x="280987" y="3789362"/>
            <a:ext cx="9779001" cy="16238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nSpc>
                <a:spcPct val="90000"/>
              </a:lnSpc>
              <a:defRPr sz="1800">
                <a:solidFill>
                  <a:srgbClr val="000000"/>
                </a:solidFill>
              </a:defRPr>
            </a:pPr>
            <a:r>
              <a:rPr sz="2400">
                <a:solidFill>
                  <a:srgbClr val="000066"/>
                </a:solidFill>
                <a:latin typeface="Tahoma Negreta"/>
                <a:ea typeface="Tahoma Negreta"/>
                <a:cs typeface="Tahoma Negreta"/>
                <a:sym typeface="Tahoma Negreta"/>
              </a:rPr>
              <a:t>Attenzione:</a:t>
            </a:r>
          </a:p>
          <a:p>
            <a:pPr lvl="0" indent="39687">
              <a:lnSpc>
                <a:spcPct val="90000"/>
              </a:lnSpc>
              <a:defRPr sz="1800">
                <a:solidFill>
                  <a:srgbClr val="000000"/>
                </a:solidFill>
              </a:defRPr>
            </a:pPr>
            <a:endParaRPr sz="800" u="sng">
              <a:solidFill>
                <a:srgbClr val="000066"/>
              </a:solidFill>
              <a:latin typeface="Tahoma Negreta"/>
              <a:ea typeface="Tahoma Negreta"/>
              <a:cs typeface="Tahoma Negreta"/>
              <a:sym typeface="Tahoma Negreta"/>
            </a:endParaRPr>
          </a:p>
          <a:p>
            <a:pPr marL="39687" lvl="0">
              <a:lnSpc>
                <a:spcPct val="90000"/>
              </a:lnSpc>
              <a:buClr>
                <a:srgbClr val="FFFFFF"/>
              </a:buClr>
              <a:buSzPct val="100000"/>
              <a:buFont typeface="Wingdings"/>
              <a:buChar char="❑"/>
              <a:defRPr sz="1800">
                <a:solidFill>
                  <a:srgbClr val="000000"/>
                </a:solidFill>
              </a:defRPr>
            </a:pPr>
            <a:r>
              <a:rPr sz="2000">
                <a:solidFill>
                  <a:srgbClr val="000066"/>
                </a:solidFill>
                <a:latin typeface="Tahoma Negreta"/>
                <a:ea typeface="Tahoma Negreta"/>
                <a:cs typeface="Tahoma Negreta"/>
                <a:sym typeface="Tahoma Negreta"/>
              </a:rPr>
              <a:t> Misura tubo adeguata all’età</a:t>
            </a:r>
          </a:p>
          <a:p>
            <a:pPr marL="39687" lvl="0">
              <a:lnSpc>
                <a:spcPct val="90000"/>
              </a:lnSpc>
              <a:buClr>
                <a:srgbClr val="FFFFFF"/>
              </a:buClr>
              <a:buSzPct val="100000"/>
              <a:buFont typeface="Wingdings"/>
              <a:buChar char="❑"/>
              <a:defRPr sz="1800">
                <a:solidFill>
                  <a:srgbClr val="000000"/>
                </a:solidFill>
              </a:defRPr>
            </a:pPr>
            <a:r>
              <a:rPr sz="2000">
                <a:solidFill>
                  <a:srgbClr val="000066"/>
                </a:solidFill>
                <a:latin typeface="Tahoma Negreta"/>
                <a:ea typeface="Tahoma Negreta"/>
                <a:cs typeface="Tahoma Negreta"/>
                <a:sym typeface="Tahoma Negreta"/>
              </a:rPr>
              <a:t> Profondità adeguata (evitare posizione cuffia su anello cricoideo)</a:t>
            </a:r>
          </a:p>
          <a:p>
            <a:pPr marL="39687" lvl="0">
              <a:lnSpc>
                <a:spcPct val="90000"/>
              </a:lnSpc>
              <a:buClr>
                <a:srgbClr val="FFFFFF"/>
              </a:buClr>
              <a:buSzPct val="100000"/>
              <a:buFont typeface="Wingdings"/>
              <a:buChar char="❑"/>
              <a:defRPr sz="1800">
                <a:solidFill>
                  <a:srgbClr val="000000"/>
                </a:solidFill>
              </a:defRPr>
            </a:pPr>
            <a:r>
              <a:rPr sz="2000">
                <a:solidFill>
                  <a:srgbClr val="000066"/>
                </a:solidFill>
                <a:latin typeface="Tahoma Negreta"/>
                <a:ea typeface="Tahoma Negreta"/>
                <a:cs typeface="Tahoma Negreta"/>
                <a:sym typeface="Tahoma Negreta"/>
              </a:rPr>
              <a:t> Pressione di inflazione cuffia non eccessiva (&lt; 20 mmH</a:t>
            </a:r>
            <a:r>
              <a:rPr sz="2000" baseline="-28000">
                <a:solidFill>
                  <a:srgbClr val="000066"/>
                </a:solidFill>
                <a:latin typeface="Tahoma Negreta"/>
                <a:ea typeface="Tahoma Negreta"/>
                <a:cs typeface="Tahoma Negreta"/>
                <a:sym typeface="Tahoma Negreta"/>
              </a:rPr>
              <a:t>2</a:t>
            </a:r>
            <a:r>
              <a:rPr sz="2000">
                <a:solidFill>
                  <a:srgbClr val="000066"/>
                </a:solidFill>
                <a:latin typeface="Tahoma Negreta"/>
                <a:ea typeface="Tahoma Negreta"/>
                <a:cs typeface="Tahoma Negreta"/>
                <a:sym typeface="Tahoma Negreta"/>
              </a:rPr>
              <a:t>O)</a:t>
            </a:r>
          </a:p>
          <a:p>
            <a:pPr marL="39687" lvl="0">
              <a:lnSpc>
                <a:spcPct val="90000"/>
              </a:lnSpc>
              <a:buClr>
                <a:srgbClr val="FFFFFF"/>
              </a:buClr>
              <a:buSzPct val="100000"/>
              <a:buFont typeface="Wingdings"/>
              <a:buChar char="❑"/>
              <a:defRPr sz="1800">
                <a:solidFill>
                  <a:srgbClr val="000000"/>
                </a:solidFill>
              </a:defRPr>
            </a:pPr>
            <a:r>
              <a:rPr sz="2000">
                <a:solidFill>
                  <a:srgbClr val="000066"/>
                </a:solidFill>
                <a:latin typeface="Tahoma Negreta"/>
                <a:ea typeface="Tahoma Negreta"/>
                <a:cs typeface="Tahoma Negreta"/>
                <a:sym typeface="Tahoma Negreta"/>
              </a:rPr>
              <a:t> Verifica continua posizione tubo ed inflazione cuffia</a:t>
            </a:r>
          </a:p>
        </p:txBody>
      </p:sp>
      <p:grpSp>
        <p:nvGrpSpPr>
          <p:cNvPr id="815" name="Group 815"/>
          <p:cNvGrpSpPr/>
          <p:nvPr/>
        </p:nvGrpSpPr>
        <p:grpSpPr>
          <a:xfrm>
            <a:off x="761999" y="5714999"/>
            <a:ext cx="7334251" cy="503239"/>
            <a:chOff x="0" y="0"/>
            <a:chExt cx="7334250" cy="503237"/>
          </a:xfrm>
        </p:grpSpPr>
        <p:sp>
          <p:nvSpPr>
            <p:cNvPr id="813" name="Shape 813"/>
            <p:cNvSpPr/>
            <p:nvPr/>
          </p:nvSpPr>
          <p:spPr>
            <a:xfrm>
              <a:off x="-1" y="0"/>
              <a:ext cx="7320065" cy="503238"/>
            </a:xfrm>
            <a:prstGeom prst="rect">
              <a:avLst/>
            </a:prstGeom>
            <a:noFill/>
            <a:ln w="9525" cap="flat">
              <a:solidFill>
                <a:srgbClr val="FA3000"/>
              </a:solidFill>
              <a:prstDash val="solid"/>
              <a:round/>
            </a:ln>
            <a:effectLst/>
          </p:spPr>
          <p:txBody>
            <a:bodyPr wrap="square" lIns="0" tIns="0" rIns="0" bIns="0" numCol="1" anchor="t">
              <a:noAutofit/>
            </a:bodyPr>
            <a:lstStyle/>
            <a:p>
              <a:pPr lvl="0">
                <a:defRPr sz="1800">
                  <a:solidFill>
                    <a:srgbClr val="FFFFFF"/>
                  </a:solidFill>
                  <a:latin typeface="Times New Roman Bold"/>
                  <a:ea typeface="Times New Roman Bold"/>
                  <a:cs typeface="Times New Roman Bold"/>
                  <a:sym typeface="Times New Roman Bold"/>
                </a:defRPr>
              </a:pPr>
              <a:endParaRPr/>
            </a:p>
          </p:txBody>
        </p:sp>
        <p:sp>
          <p:nvSpPr>
            <p:cNvPr id="814" name="Shape 814"/>
            <p:cNvSpPr/>
            <p:nvPr/>
          </p:nvSpPr>
          <p:spPr>
            <a:xfrm>
              <a:off x="0" y="-1"/>
              <a:ext cx="733425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nSpc>
                  <a:spcPct val="90000"/>
                </a:lnSpc>
                <a:defRPr sz="1800">
                  <a:solidFill>
                    <a:srgbClr val="000000"/>
                  </a:solidFill>
                </a:defRPr>
              </a:pPr>
              <a:r>
                <a:rPr sz="2400">
                  <a:solidFill>
                    <a:srgbClr val="000066"/>
                  </a:solidFill>
                  <a:latin typeface="Tahoma Negreta"/>
                  <a:ea typeface="Tahoma Negreta"/>
                  <a:cs typeface="Tahoma Negreta"/>
                  <a:sym typeface="Tahoma Negreta"/>
                </a:rPr>
                <a:t>Rischi: </a:t>
              </a:r>
              <a:r>
                <a:rPr sz="2000">
                  <a:solidFill>
                    <a:srgbClr val="000066"/>
                  </a:solidFill>
                  <a:latin typeface="Tahoma Negreta"/>
                  <a:ea typeface="Tahoma Negreta"/>
                  <a:cs typeface="Tahoma Negreta"/>
                  <a:sym typeface="Tahoma Negreta"/>
                </a:rPr>
                <a:t> ischemia e stenosi laringea post-intubazione</a:t>
              </a:r>
            </a:p>
          </p:txBody>
        </p:sp>
      </p:grpSp>
      <p:pic>
        <p:nvPicPr>
          <p:cNvPr id="816" name="image.jpg"/>
          <p:cNvPicPr/>
          <p:nvPr/>
        </p:nvPicPr>
        <p:blipFill>
          <a:blip r:embed="rId2">
            <a:extLst/>
          </a:blip>
          <a:stretch>
            <a:fillRect/>
          </a:stretch>
        </p:blipFill>
        <p:spPr>
          <a:xfrm>
            <a:off x="7834312" y="1905000"/>
            <a:ext cx="1500188" cy="1981200"/>
          </a:xfrm>
          <a:prstGeom prst="rect">
            <a:avLst/>
          </a:prstGeom>
          <a:ln w="12700">
            <a:miter lim="400000"/>
          </a:ln>
        </p:spPr>
      </p:pic>
      <p:grpSp>
        <p:nvGrpSpPr>
          <p:cNvPr id="819" name="Group 819"/>
          <p:cNvGrpSpPr/>
          <p:nvPr/>
        </p:nvGrpSpPr>
        <p:grpSpPr>
          <a:xfrm>
            <a:off x="1041400" y="260350"/>
            <a:ext cx="8216900" cy="889000"/>
            <a:chOff x="0" y="0"/>
            <a:chExt cx="8216900" cy="889000"/>
          </a:xfrm>
        </p:grpSpPr>
        <p:sp>
          <p:nvSpPr>
            <p:cNvPr id="817" name="Shape 817"/>
            <p:cNvSpPr/>
            <p:nvPr/>
          </p:nvSpPr>
          <p:spPr>
            <a:xfrm>
              <a:off x="0" y="0"/>
              <a:ext cx="8216900" cy="889000"/>
            </a:xfrm>
            <a:prstGeom prst="rect">
              <a:avLst/>
            </a:prstGeom>
            <a:solidFill>
              <a:srgbClr val="FFFFFF"/>
            </a:solidFill>
            <a:ln w="9525" cap="flat">
              <a:solidFill>
                <a:srgbClr val="FF3300"/>
              </a:solidFill>
              <a:prstDash val="solid"/>
              <a:round/>
            </a:ln>
            <a:effectLst/>
          </p:spPr>
          <p:txBody>
            <a:bodyPr wrap="square" lIns="0" tIns="0" rIns="0" bIns="0" numCol="1" anchor="t">
              <a:noAutofit/>
            </a:bodyPr>
            <a:lstStyle/>
            <a:p>
              <a:pPr lvl="0">
                <a:defRPr sz="2800">
                  <a:solidFill>
                    <a:srgbClr val="FFFFFF"/>
                  </a:solidFill>
                  <a:latin typeface="Tahoma"/>
                  <a:ea typeface="Tahoma"/>
                  <a:cs typeface="Tahoma"/>
                  <a:sym typeface="Tahoma"/>
                </a:defRPr>
              </a:pPr>
              <a:endParaRPr/>
            </a:p>
          </p:txBody>
        </p:sp>
        <p:sp>
          <p:nvSpPr>
            <p:cNvPr id="818" name="Shape 818"/>
            <p:cNvSpPr/>
            <p:nvPr/>
          </p:nvSpPr>
          <p:spPr>
            <a:xfrm>
              <a:off x="0" y="0"/>
              <a:ext cx="8216900" cy="863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defRPr sz="1800">
                  <a:solidFill>
                    <a:srgbClr val="000000"/>
                  </a:solidFill>
                </a:defRPr>
              </a:pPr>
              <a:r>
                <a:rPr sz="2800">
                  <a:solidFill>
                    <a:srgbClr val="000066"/>
                  </a:solidFill>
                  <a:latin typeface="Tahoma Negreta"/>
                  <a:ea typeface="Tahoma Negreta"/>
                  <a:cs typeface="Tahoma Negreta"/>
                  <a:sym typeface="Tahoma Negreta"/>
                </a:rPr>
                <a:t>Breathing</a:t>
              </a:r>
              <a:r>
                <a:rPr sz="2800">
                  <a:solidFill>
                    <a:srgbClr val="000066"/>
                  </a:solidFill>
                  <a:latin typeface="Tahoma"/>
                  <a:ea typeface="Tahoma"/>
                  <a:cs typeface="Tahoma"/>
                  <a:sym typeface="Tahoma"/>
                </a:rPr>
                <a:t>	</a:t>
              </a:r>
            </a:p>
            <a:p>
              <a:pPr lvl="0" indent="39687" algn="ctr">
                <a:defRPr sz="1800">
                  <a:solidFill>
                    <a:srgbClr val="000000"/>
                  </a:solidFill>
                </a:defRPr>
              </a:pPr>
              <a:r>
                <a:rPr sz="2800">
                  <a:solidFill>
                    <a:srgbClr val="000066"/>
                  </a:solidFill>
                  <a:latin typeface="Tahoma Negreta"/>
                  <a:ea typeface="Tahoma Negreta"/>
                  <a:cs typeface="Tahoma Negreta"/>
                  <a:sym typeface="Tahoma Negreta"/>
                </a:rPr>
                <a:t>Intubazione tracheale</a:t>
              </a:r>
            </a:p>
          </p:txBody>
        </p:sp>
      </p:grpSp>
      <p:sp>
        <p:nvSpPr>
          <p:cNvPr id="820" name="Shape 820"/>
          <p:cNvSpPr/>
          <p:nvPr/>
        </p:nvSpPr>
        <p:spPr>
          <a:xfrm>
            <a:off x="5174435" y="6324600"/>
            <a:ext cx="3944013" cy="66684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just">
              <a:spcBef>
                <a:spcPts val="400"/>
              </a:spcBef>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dirty="0">
                <a:solidFill>
                  <a:srgbClr val="000066"/>
                </a:solidFill>
              </a:rPr>
              <a:t>Linee guida ILCOR – ERC </a:t>
            </a:r>
            <a:r>
              <a:rPr sz="2000" dirty="0" smtClean="0">
                <a:solidFill>
                  <a:srgbClr val="000066"/>
                </a:solidFill>
              </a:rPr>
              <a:t>201</a:t>
            </a:r>
            <a:r>
              <a:rPr lang="it-IT" sz="2000" dirty="0" smtClean="0">
                <a:solidFill>
                  <a:srgbClr val="000066"/>
                </a:solidFill>
              </a:rPr>
              <a:t>5</a:t>
            </a:r>
          </a:p>
          <a:p>
            <a:pPr lvl="0">
              <a:defRPr sz="1800">
                <a:solidFill>
                  <a:srgbClr val="000000"/>
                </a:solidFill>
              </a:defRPr>
            </a:pPr>
            <a:endParaRPr sz="2000" dirty="0">
              <a:solidFill>
                <a:srgbClr val="000066"/>
              </a:solidFill>
            </a:endParaRPr>
          </a:p>
        </p:txBody>
      </p:sp>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822" name="Shape 822"/>
          <p:cNvSpPr/>
          <p:nvPr/>
        </p:nvSpPr>
        <p:spPr>
          <a:xfrm>
            <a:off x="342900" y="2124075"/>
            <a:ext cx="9804400" cy="3073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85750" lvl="0" indent="-244475" algn="ctr">
              <a:defRPr sz="1800">
                <a:solidFill>
                  <a:srgbClr val="000000"/>
                </a:solidFill>
              </a:defRPr>
            </a:pPr>
            <a:r>
              <a:rPr sz="3200">
                <a:solidFill>
                  <a:srgbClr val="000066"/>
                </a:solidFill>
                <a:latin typeface="Tahoma Negreta"/>
                <a:ea typeface="Tahoma Negreta"/>
                <a:cs typeface="Tahoma Negreta"/>
                <a:sym typeface="Tahoma Negreta"/>
              </a:rPr>
              <a:t>Indicazioni </a:t>
            </a:r>
            <a:r>
              <a:rPr sz="2000">
                <a:solidFill>
                  <a:srgbClr val="000066"/>
                </a:solidFill>
                <a:latin typeface="Tahoma Negreta"/>
                <a:ea typeface="Tahoma Negreta"/>
                <a:cs typeface="Tahoma Negreta"/>
                <a:sym typeface="Tahoma Negreta"/>
              </a:rPr>
              <a:t>(1)</a:t>
            </a:r>
          </a:p>
          <a:p>
            <a:pPr marL="285750" lvl="0" indent="-244475" algn="ctr">
              <a:defRPr sz="1800">
                <a:solidFill>
                  <a:srgbClr val="000000"/>
                </a:solidFill>
              </a:defRPr>
            </a:pPr>
            <a:endParaRPr sz="2400">
              <a:solidFill>
                <a:srgbClr val="000066"/>
              </a:solidFill>
              <a:latin typeface="Tahoma Negreta"/>
              <a:ea typeface="Tahoma Negreta"/>
              <a:cs typeface="Tahoma Negreta"/>
              <a:sym typeface="Tahoma Negreta"/>
            </a:endParaRPr>
          </a:p>
          <a:p>
            <a:pPr marL="422275" lvl="0" indent="-38100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Apnea</a:t>
            </a:r>
          </a:p>
          <a:p>
            <a:pPr marL="422275" lvl="0" indent="-38100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Insufficienza muscoli respiratori (mal. neuromuscolari)</a:t>
            </a:r>
          </a:p>
          <a:p>
            <a:pPr marL="422275" lvl="0" indent="-38100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Esaurimento muscoli respiratori (aumentato lavoro)</a:t>
            </a:r>
          </a:p>
          <a:p>
            <a:pPr marL="422275" lvl="0" indent="-38100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Ostruzione vie aeree superiori</a:t>
            </a:r>
          </a:p>
          <a:p>
            <a:pPr marL="422275" lvl="0" indent="-38100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Assenza riflessi di protezione delle vie aeree (rischio inalazione)</a:t>
            </a:r>
          </a:p>
          <a:p>
            <a:pPr marL="422275" lvl="0" indent="-38100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Glasgow Come Score &lt; 8</a:t>
            </a:r>
          </a:p>
        </p:txBody>
      </p:sp>
      <p:pic>
        <p:nvPicPr>
          <p:cNvPr id="823" name="image.png"/>
          <p:cNvPicPr/>
          <p:nvPr/>
        </p:nvPicPr>
        <p:blipFill>
          <a:blip r:embed="rId2">
            <a:extLst/>
          </a:blip>
          <a:stretch>
            <a:fillRect/>
          </a:stretch>
        </p:blipFill>
        <p:spPr>
          <a:xfrm>
            <a:off x="7277100" y="1676400"/>
            <a:ext cx="2133600" cy="1524000"/>
          </a:xfrm>
          <a:prstGeom prst="rect">
            <a:avLst/>
          </a:prstGeom>
          <a:ln w="12700">
            <a:miter lim="400000"/>
          </a:ln>
        </p:spPr>
      </p:pic>
      <p:grpSp>
        <p:nvGrpSpPr>
          <p:cNvPr id="826" name="Group 826"/>
          <p:cNvGrpSpPr/>
          <p:nvPr/>
        </p:nvGrpSpPr>
        <p:grpSpPr>
          <a:xfrm>
            <a:off x="974725" y="228599"/>
            <a:ext cx="8216900" cy="863601"/>
            <a:chOff x="0" y="0"/>
            <a:chExt cx="8216900" cy="863600"/>
          </a:xfrm>
        </p:grpSpPr>
        <p:sp>
          <p:nvSpPr>
            <p:cNvPr id="824" name="Shape 824"/>
            <p:cNvSpPr/>
            <p:nvPr/>
          </p:nvSpPr>
          <p:spPr>
            <a:xfrm>
              <a:off x="0" y="0"/>
              <a:ext cx="8216900" cy="863600"/>
            </a:xfrm>
            <a:prstGeom prst="rect">
              <a:avLst/>
            </a:prstGeom>
            <a:solidFill>
              <a:srgbClr val="FFFFFF"/>
            </a:solidFill>
            <a:ln w="9525" cap="flat">
              <a:solidFill>
                <a:srgbClr val="FF3300"/>
              </a:solidFill>
              <a:prstDash val="solid"/>
              <a:round/>
            </a:ln>
            <a:effectLst/>
          </p:spPr>
          <p:txBody>
            <a:bodyPr wrap="square" lIns="0" tIns="0" rIns="0" bIns="0" numCol="1" anchor="t">
              <a:noAutofit/>
            </a:bodyPr>
            <a:lstStyle/>
            <a:p>
              <a:pPr lvl="0">
                <a:defRPr sz="2800">
                  <a:solidFill>
                    <a:srgbClr val="FFFFFF"/>
                  </a:solidFill>
                  <a:latin typeface="Times New Roman"/>
                  <a:ea typeface="Times New Roman"/>
                  <a:cs typeface="Times New Roman"/>
                  <a:sym typeface="Times New Roman"/>
                </a:defRPr>
              </a:pPr>
              <a:endParaRPr/>
            </a:p>
          </p:txBody>
        </p:sp>
        <p:sp>
          <p:nvSpPr>
            <p:cNvPr id="825" name="Shape 825"/>
            <p:cNvSpPr/>
            <p:nvPr/>
          </p:nvSpPr>
          <p:spPr>
            <a:xfrm>
              <a:off x="0" y="-1"/>
              <a:ext cx="8216900"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defRPr sz="1800">
                  <a:solidFill>
                    <a:srgbClr val="000000"/>
                  </a:solidFill>
                </a:defRPr>
              </a:pPr>
              <a:r>
                <a:rPr sz="2800">
                  <a:solidFill>
                    <a:srgbClr val="000066"/>
                  </a:solidFill>
                  <a:latin typeface="Tahoma Negreta"/>
                  <a:ea typeface="Tahoma Negreta"/>
                  <a:cs typeface="Tahoma Negreta"/>
                  <a:sym typeface="Tahoma Negreta"/>
                </a:rPr>
                <a:t>Breathing	</a:t>
              </a:r>
            </a:p>
            <a:p>
              <a:pPr lvl="0" indent="39687" algn="ctr">
                <a:defRPr sz="1800">
                  <a:solidFill>
                    <a:srgbClr val="000000"/>
                  </a:solidFill>
                </a:defRPr>
              </a:pPr>
              <a:r>
                <a:rPr sz="2800">
                  <a:solidFill>
                    <a:srgbClr val="000066"/>
                  </a:solidFill>
                  <a:latin typeface="Tahoma Negreta"/>
                  <a:ea typeface="Tahoma Negreta"/>
                  <a:cs typeface="Tahoma Negreta"/>
                  <a:sym typeface="Tahoma Negreta"/>
                </a:rPr>
                <a:t>Intubazione tracheale</a:t>
              </a:r>
            </a:p>
          </p:txBody>
        </p:sp>
      </p:gr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p:cNvSpPr>
          <p:nvPr>
            <p:ph type="body" idx="4294967295"/>
          </p:nvPr>
        </p:nvSpPr>
        <p:spPr>
          <a:xfrm>
            <a:off x="318964" y="1556792"/>
            <a:ext cx="9505055" cy="4562946"/>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342900" lvl="0" indent="-303212" algn="ctr">
              <a:lnSpc>
                <a:spcPct val="120000"/>
              </a:lnSpc>
              <a:buSzTx/>
              <a:buNone/>
              <a:defRPr sz="1800">
                <a:solidFill>
                  <a:srgbClr val="000000"/>
                </a:solidFill>
              </a:defRPr>
            </a:pPr>
            <a:r>
              <a:rPr sz="3200" b="1" dirty="0">
                <a:solidFill>
                  <a:srgbClr val="000066"/>
                </a:solidFill>
                <a:latin typeface="ヒラギノ角ゴ ProN W6"/>
                <a:ea typeface="ヒラギノ角ゴ ProN W6"/>
                <a:cs typeface="ヒラギノ角ゴ ProN W6"/>
                <a:sym typeface="ヒラギノ角ゴ ProN W6"/>
              </a:rPr>
              <a:t>	</a:t>
            </a:r>
            <a:r>
              <a:rPr sz="3200" b="1" dirty="0">
                <a:solidFill>
                  <a:srgbClr val="000066"/>
                </a:solidFill>
                <a:latin typeface="Tahoma Negreta"/>
                <a:ea typeface="Tahoma Negreta"/>
                <a:cs typeface="Tahoma Negreta"/>
                <a:sym typeface="Tahoma Negreta"/>
              </a:rPr>
              <a:t>   Arresto cardiaco </a:t>
            </a:r>
            <a:r>
              <a:rPr sz="3200" b="1" dirty="0" smtClean="0">
                <a:solidFill>
                  <a:srgbClr val="000066"/>
                </a:solidFill>
                <a:latin typeface="Tahoma Negreta"/>
                <a:ea typeface="Tahoma Negreta"/>
                <a:cs typeface="Tahoma Negreta"/>
                <a:sym typeface="Tahoma Negreta"/>
              </a:rPr>
              <a:t>secondario</a:t>
            </a:r>
            <a:endParaRPr lang="it-IT" sz="3200" b="1" dirty="0" smtClean="0">
              <a:solidFill>
                <a:srgbClr val="000066"/>
              </a:solidFill>
              <a:latin typeface="Tahoma Negreta"/>
              <a:ea typeface="Tahoma Negreta"/>
              <a:cs typeface="Tahoma Negreta"/>
              <a:sym typeface="Tahoma Negreta"/>
            </a:endParaRPr>
          </a:p>
          <a:p>
            <a:pPr marL="342900" lvl="0" indent="-303212" algn="ctr">
              <a:lnSpc>
                <a:spcPct val="120000"/>
              </a:lnSpc>
              <a:buSzTx/>
              <a:buNone/>
              <a:defRPr sz="1800">
                <a:solidFill>
                  <a:srgbClr val="000000"/>
                </a:solidFill>
              </a:defRPr>
            </a:pPr>
            <a:endParaRPr sz="800" b="1" dirty="0">
              <a:solidFill>
                <a:srgbClr val="000066"/>
              </a:solidFill>
              <a:latin typeface="Tahoma Negreta"/>
              <a:ea typeface="Tahoma Negreta"/>
              <a:cs typeface="Tahoma Negreta"/>
              <a:sym typeface="Tahoma Negreta"/>
            </a:endParaRPr>
          </a:p>
          <a:p>
            <a:pPr marL="342900" lvl="0" indent="-303212">
              <a:lnSpc>
                <a:spcPct val="120000"/>
              </a:lnSpc>
              <a:buSzTx/>
              <a:buNone/>
              <a:defRPr sz="1800">
                <a:solidFill>
                  <a:srgbClr val="000000"/>
                </a:solidFill>
              </a:defRPr>
            </a:pPr>
            <a:r>
              <a:rPr sz="2800" dirty="0">
                <a:solidFill>
                  <a:srgbClr val="000066"/>
                </a:solidFill>
                <a:latin typeface="ヒラギノ角ゴ ProN W3"/>
                <a:ea typeface="ヒラギノ角ゴ ProN W3"/>
                <a:cs typeface="ヒラギノ角ゴ ProN W3"/>
                <a:sym typeface="ヒラギノ角ゴ ProN W3"/>
              </a:rPr>
              <a:t>	</a:t>
            </a:r>
            <a:r>
              <a:rPr lang="it-IT" sz="2800" dirty="0" smtClean="0">
                <a:solidFill>
                  <a:srgbClr val="000066"/>
                </a:solidFill>
                <a:latin typeface="Tahoma"/>
                <a:ea typeface="Tahoma"/>
                <a:cs typeface="Tahoma"/>
                <a:sym typeface="Tahoma"/>
              </a:rPr>
              <a:t>	</a:t>
            </a:r>
            <a:r>
              <a:rPr sz="2000" b="1" dirty="0" smtClean="0">
                <a:solidFill>
                  <a:srgbClr val="000066"/>
                </a:solidFill>
                <a:latin typeface="Tahoma"/>
                <a:ea typeface="Tahoma"/>
                <a:cs typeface="Tahoma"/>
                <a:sym typeface="Tahoma"/>
              </a:rPr>
              <a:t> </a:t>
            </a:r>
            <a:r>
              <a:rPr sz="2000" b="1" dirty="0">
                <a:solidFill>
                  <a:srgbClr val="000066"/>
                </a:solidFill>
                <a:latin typeface="Tahoma"/>
                <a:ea typeface="Tahoma"/>
                <a:cs typeface="Tahoma"/>
                <a:sym typeface="Tahoma"/>
              </a:rPr>
              <a:t>Più frequente nel </a:t>
            </a:r>
            <a:r>
              <a:rPr sz="2000" b="1" dirty="0" smtClean="0">
                <a:solidFill>
                  <a:srgbClr val="000066"/>
                </a:solidFill>
                <a:latin typeface="Tahoma"/>
                <a:ea typeface="Tahoma"/>
                <a:cs typeface="Tahoma"/>
                <a:sym typeface="Tahoma"/>
              </a:rPr>
              <a:t>bambino</a:t>
            </a:r>
            <a:r>
              <a:rPr lang="it-IT" sz="2000" b="1" dirty="0" smtClean="0">
                <a:solidFill>
                  <a:srgbClr val="000066"/>
                </a:solidFill>
                <a:latin typeface="Tahoma"/>
                <a:ea typeface="Tahoma"/>
                <a:cs typeface="Tahoma"/>
                <a:sym typeface="Tahoma"/>
              </a:rPr>
              <a:t> rispetto all’adulto</a:t>
            </a:r>
            <a:endParaRPr sz="2000" b="1" dirty="0">
              <a:solidFill>
                <a:srgbClr val="000066"/>
              </a:solidFill>
              <a:latin typeface="Tahoma"/>
              <a:ea typeface="Tahoma"/>
              <a:cs typeface="Tahoma"/>
              <a:sym typeface="Tahoma"/>
            </a:endParaRPr>
          </a:p>
          <a:p>
            <a:pPr marL="941387" lvl="1" indent="-444500">
              <a:lnSpc>
                <a:spcPct val="120000"/>
              </a:lnSpc>
              <a:buClr>
                <a:srgbClr val="000066"/>
              </a:buClr>
              <a:buFont typeface="Tahoma"/>
              <a:defRPr sz="1800">
                <a:solidFill>
                  <a:srgbClr val="000000"/>
                </a:solidFill>
              </a:defRPr>
            </a:pPr>
            <a:r>
              <a:rPr sz="2000" dirty="0">
                <a:solidFill>
                  <a:srgbClr val="000066"/>
                </a:solidFill>
                <a:latin typeface="Tahoma"/>
                <a:ea typeface="Tahoma"/>
                <a:cs typeface="Tahoma"/>
                <a:sym typeface="Tahoma"/>
              </a:rPr>
              <a:t>Il miocardio si ferma </a:t>
            </a:r>
            <a:r>
              <a:rPr sz="2000" b="1" dirty="0">
                <a:solidFill>
                  <a:srgbClr val="000066"/>
                </a:solidFill>
                <a:latin typeface="Tahoma"/>
                <a:ea typeface="Tahoma"/>
                <a:cs typeface="Tahoma"/>
                <a:sym typeface="Tahoma"/>
              </a:rPr>
              <a:t>per ipossia o ischemia secondarie </a:t>
            </a:r>
            <a:r>
              <a:rPr sz="2000" b="1" dirty="0" smtClean="0">
                <a:solidFill>
                  <a:srgbClr val="000066"/>
                </a:solidFill>
                <a:latin typeface="Tahoma"/>
                <a:ea typeface="Tahoma"/>
                <a:cs typeface="Tahoma"/>
                <a:sym typeface="Tahoma"/>
              </a:rPr>
              <a:t>ad </a:t>
            </a:r>
            <a:r>
              <a:rPr sz="2000" b="1" dirty="0">
                <a:solidFill>
                  <a:srgbClr val="000066"/>
                </a:solidFill>
                <a:latin typeface="Tahoma"/>
                <a:ea typeface="Tahoma"/>
                <a:cs typeface="Tahoma"/>
                <a:sym typeface="Tahoma"/>
              </a:rPr>
              <a:t>altra causa</a:t>
            </a:r>
          </a:p>
          <a:p>
            <a:pPr marL="941387" lvl="1" indent="-444500">
              <a:lnSpc>
                <a:spcPct val="120000"/>
              </a:lnSpc>
              <a:buClr>
                <a:srgbClr val="000066"/>
              </a:buClr>
              <a:buFont typeface="Tahoma"/>
              <a:defRPr sz="1800">
                <a:solidFill>
                  <a:srgbClr val="000000"/>
                </a:solidFill>
              </a:defRPr>
            </a:pPr>
            <a:r>
              <a:rPr sz="2000" dirty="0">
                <a:solidFill>
                  <a:srgbClr val="000066"/>
                </a:solidFill>
                <a:latin typeface="Tahoma"/>
                <a:ea typeface="Tahoma"/>
                <a:cs typeface="Tahoma"/>
                <a:sym typeface="Tahoma"/>
              </a:rPr>
              <a:t>Il ritmo di arresto è di solito la </a:t>
            </a:r>
            <a:r>
              <a:rPr sz="2000" b="1" dirty="0">
                <a:solidFill>
                  <a:srgbClr val="000066"/>
                </a:solidFill>
                <a:latin typeface="Tahoma"/>
                <a:ea typeface="Tahoma"/>
                <a:cs typeface="Tahoma"/>
                <a:sym typeface="Tahoma"/>
              </a:rPr>
              <a:t>bradicardia</a:t>
            </a:r>
            <a:r>
              <a:rPr sz="2000" dirty="0">
                <a:solidFill>
                  <a:srgbClr val="000066"/>
                </a:solidFill>
                <a:latin typeface="Tahoma"/>
                <a:ea typeface="Tahoma"/>
                <a:cs typeface="Tahoma"/>
                <a:sym typeface="Tahoma"/>
              </a:rPr>
              <a:t>, che progredisce verso </a:t>
            </a:r>
            <a:r>
              <a:rPr sz="2000" b="1" dirty="0" smtClean="0">
                <a:solidFill>
                  <a:srgbClr val="000066"/>
                </a:solidFill>
                <a:latin typeface="Tahoma"/>
                <a:ea typeface="Tahoma"/>
                <a:cs typeface="Tahoma"/>
                <a:sym typeface="Tahoma"/>
              </a:rPr>
              <a:t>l’asistolia</a:t>
            </a:r>
            <a:r>
              <a:rPr lang="it-IT" sz="2000" dirty="0" smtClean="0">
                <a:solidFill>
                  <a:srgbClr val="000066"/>
                </a:solidFill>
                <a:latin typeface="Tahoma"/>
                <a:ea typeface="Tahoma"/>
                <a:cs typeface="Tahoma"/>
                <a:sym typeface="Tahoma"/>
              </a:rPr>
              <a:t> o </a:t>
            </a:r>
            <a:r>
              <a:rPr lang="it-IT" sz="2000" b="1" dirty="0" smtClean="0">
                <a:solidFill>
                  <a:srgbClr val="000066"/>
                </a:solidFill>
                <a:latin typeface="Tahoma"/>
                <a:ea typeface="Tahoma"/>
                <a:cs typeface="Tahoma"/>
                <a:sym typeface="Tahoma"/>
              </a:rPr>
              <a:t>PEA</a:t>
            </a:r>
            <a:endParaRPr sz="2000" b="1" dirty="0">
              <a:solidFill>
                <a:srgbClr val="000066"/>
              </a:solidFill>
              <a:latin typeface="Tahoma"/>
              <a:ea typeface="Tahoma"/>
              <a:cs typeface="Tahoma"/>
              <a:sym typeface="Tahoma"/>
            </a:endParaRPr>
          </a:p>
          <a:p>
            <a:pPr marL="941387" lvl="1" indent="-444500">
              <a:lnSpc>
                <a:spcPct val="120000"/>
              </a:lnSpc>
              <a:buClr>
                <a:srgbClr val="000066"/>
              </a:buClr>
              <a:buFont typeface="Tahoma"/>
              <a:defRPr sz="1800">
                <a:solidFill>
                  <a:srgbClr val="000000"/>
                </a:solidFill>
              </a:defRPr>
            </a:pPr>
            <a:r>
              <a:rPr sz="2000" dirty="0" err="1">
                <a:solidFill>
                  <a:srgbClr val="000066"/>
                </a:solidFill>
                <a:latin typeface="Tahoma"/>
                <a:ea typeface="Tahoma"/>
                <a:cs typeface="Tahoma"/>
                <a:sym typeface="Tahoma"/>
              </a:rPr>
              <a:t>L’ipossia</a:t>
            </a:r>
            <a:r>
              <a:rPr sz="2000" dirty="0">
                <a:solidFill>
                  <a:srgbClr val="000066"/>
                </a:solidFill>
                <a:latin typeface="Tahoma"/>
                <a:ea typeface="Tahoma"/>
                <a:cs typeface="Tahoma"/>
                <a:sym typeface="Tahoma"/>
              </a:rPr>
              <a:t> è di </a:t>
            </a:r>
            <a:r>
              <a:rPr sz="2000" dirty="0" err="1">
                <a:solidFill>
                  <a:srgbClr val="000066"/>
                </a:solidFill>
                <a:latin typeface="Tahoma"/>
                <a:ea typeface="Tahoma"/>
                <a:cs typeface="Tahoma"/>
                <a:sym typeface="Tahoma"/>
              </a:rPr>
              <a:t>solito</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presente</a:t>
            </a:r>
            <a:r>
              <a:rPr sz="2000" dirty="0">
                <a:solidFill>
                  <a:srgbClr val="000066"/>
                </a:solidFill>
                <a:latin typeface="Tahoma"/>
                <a:ea typeface="Tahoma"/>
                <a:cs typeface="Tahoma"/>
                <a:sym typeface="Tahoma"/>
              </a:rPr>
              <a:t> </a:t>
            </a:r>
            <a:r>
              <a:rPr sz="2000" dirty="0" err="1">
                <a:solidFill>
                  <a:srgbClr val="000066"/>
                </a:solidFill>
                <a:latin typeface="Tahoma"/>
                <a:ea typeface="Tahoma"/>
                <a:cs typeface="Tahoma"/>
                <a:sym typeface="Tahoma"/>
              </a:rPr>
              <a:t>all’inizio</a:t>
            </a:r>
            <a:endParaRPr sz="2000" dirty="0">
              <a:solidFill>
                <a:srgbClr val="000066"/>
              </a:solidFill>
              <a:latin typeface="Tahoma"/>
              <a:ea typeface="Tahoma"/>
              <a:cs typeface="Tahoma"/>
              <a:sym typeface="Tahoma"/>
            </a:endParaRPr>
          </a:p>
          <a:p>
            <a:pPr marL="941387" lvl="1" indent="-444500">
              <a:lnSpc>
                <a:spcPct val="120000"/>
              </a:lnSpc>
              <a:buClr>
                <a:srgbClr val="000066"/>
              </a:buClr>
              <a:buFont typeface="Tahoma"/>
              <a:defRPr sz="1800">
                <a:solidFill>
                  <a:srgbClr val="000000"/>
                </a:solidFill>
              </a:defRPr>
            </a:pPr>
            <a:r>
              <a:rPr lang="it-IT" sz="2000" dirty="0" smtClean="0">
                <a:solidFill>
                  <a:srgbClr val="000066"/>
                </a:solidFill>
                <a:latin typeface="Tahoma"/>
                <a:ea typeface="Tahoma"/>
                <a:cs typeface="Tahoma"/>
                <a:sym typeface="Tahoma"/>
              </a:rPr>
              <a:t>La prognosi </a:t>
            </a:r>
            <a:r>
              <a:rPr sz="2000" dirty="0" smtClean="0">
                <a:solidFill>
                  <a:srgbClr val="000066"/>
                </a:solidFill>
                <a:latin typeface="Tahoma"/>
                <a:ea typeface="Tahoma"/>
                <a:cs typeface="Tahoma"/>
                <a:sym typeface="Tahoma"/>
              </a:rPr>
              <a:t>dipende </a:t>
            </a:r>
            <a:r>
              <a:rPr sz="2000" dirty="0">
                <a:solidFill>
                  <a:srgbClr val="000066"/>
                </a:solidFill>
                <a:latin typeface="Tahoma"/>
                <a:ea typeface="Tahoma"/>
                <a:cs typeface="Tahoma"/>
                <a:sym typeface="Tahoma"/>
              </a:rPr>
              <a:t>dalla </a:t>
            </a:r>
            <a:r>
              <a:rPr sz="2000" b="1" dirty="0">
                <a:solidFill>
                  <a:srgbClr val="000066"/>
                </a:solidFill>
                <a:latin typeface="Tahoma"/>
                <a:ea typeface="Tahoma"/>
                <a:cs typeface="Tahoma"/>
                <a:sym typeface="Tahoma"/>
              </a:rPr>
              <a:t>prevenzione</a:t>
            </a:r>
            <a:r>
              <a:rPr sz="2000" dirty="0">
                <a:solidFill>
                  <a:srgbClr val="000066"/>
                </a:solidFill>
                <a:latin typeface="Tahoma"/>
                <a:ea typeface="Tahoma"/>
                <a:cs typeface="Tahoma"/>
                <a:sym typeface="Tahoma"/>
              </a:rPr>
              <a:t> e dalla </a:t>
            </a:r>
            <a:r>
              <a:rPr sz="2000" b="1" dirty="0">
                <a:solidFill>
                  <a:srgbClr val="000066"/>
                </a:solidFill>
                <a:latin typeface="Tahoma"/>
                <a:ea typeface="Tahoma"/>
                <a:cs typeface="Tahoma"/>
                <a:sym typeface="Tahoma"/>
              </a:rPr>
              <a:t>tempestività delle manovre di RCP</a:t>
            </a:r>
          </a:p>
        </p:txBody>
      </p:sp>
      <p:sp>
        <p:nvSpPr>
          <p:cNvPr id="344" name="Shape 344"/>
          <p:cNvSpPr>
            <a:spLocks noGrp="1"/>
          </p:cNvSpPr>
          <p:nvPr>
            <p:ph type="title" idx="4294967295"/>
          </p:nvPr>
        </p:nvSpPr>
        <p:spPr>
          <a:xfrm>
            <a:off x="895350" y="188912"/>
            <a:ext cx="8743950" cy="1143001"/>
          </a:xfrm>
          <a:prstGeom prst="rect">
            <a:avLst/>
          </a:prstGeom>
          <a:extLst>
            <a:ext uri="{C572A759-6A51-4108-AA02-DFA0A04FC94B}">
              <ma14:wrappingTextBoxFlag xmlns:ma14="http://schemas.microsoft.com/office/mac/drawingml/2011/main" val="1"/>
            </a:ext>
          </a:extLst>
        </p:spPr>
        <p:txBody>
          <a:bodyPr lIns="0" tIns="0" rIns="0" bIns="0">
            <a:normAutofit/>
          </a:bodyPr>
          <a:lstStyle>
            <a:lvl1pPr indent="37703" defTabSz="868680">
              <a:defRPr sz="3420">
                <a:solidFill>
                  <a:srgbClr val="000066"/>
                </a:solidFill>
                <a:latin typeface="Tahoma Negreta"/>
                <a:ea typeface="Tahoma Negreta"/>
                <a:cs typeface="Tahoma Negreta"/>
                <a:sym typeface="Tahoma Negreta"/>
              </a:defRPr>
            </a:lvl1pPr>
          </a:lstStyle>
          <a:p>
            <a:pPr lvl="0">
              <a:defRPr sz="1800">
                <a:solidFill>
                  <a:srgbClr val="000000"/>
                </a:solidFill>
              </a:defRPr>
            </a:pPr>
            <a:r>
              <a:rPr sz="3200" dirty="0" err="1">
                <a:solidFill>
                  <a:srgbClr val="000066"/>
                </a:solidFill>
              </a:rPr>
              <a:t>Eziologia</a:t>
            </a:r>
            <a:r>
              <a:rPr sz="3200" dirty="0">
                <a:solidFill>
                  <a:srgbClr val="000066"/>
                </a:solidFill>
              </a:rPr>
              <a:t> </a:t>
            </a:r>
            <a:r>
              <a:rPr sz="3200" dirty="0" err="1">
                <a:solidFill>
                  <a:srgbClr val="000066"/>
                </a:solidFill>
              </a:rPr>
              <a:t>dell’arresto</a:t>
            </a:r>
            <a:r>
              <a:rPr sz="3200" dirty="0">
                <a:solidFill>
                  <a:srgbClr val="000066"/>
                </a:solidFill>
              </a:rPr>
              <a:t> </a:t>
            </a:r>
            <a:r>
              <a:rPr sz="3200" dirty="0" err="1">
                <a:solidFill>
                  <a:srgbClr val="000066"/>
                </a:solidFill>
              </a:rPr>
              <a:t>cardiaco</a:t>
            </a:r>
            <a:r>
              <a:rPr sz="3200" dirty="0">
                <a:solidFill>
                  <a:srgbClr val="000066"/>
                </a:solidFill>
              </a:rPr>
              <a:t> in </a:t>
            </a:r>
            <a:r>
              <a:rPr sz="3200" dirty="0" err="1">
                <a:solidFill>
                  <a:srgbClr val="000066"/>
                </a:solidFill>
              </a:rPr>
              <a:t>età</a:t>
            </a:r>
            <a:r>
              <a:rPr sz="3200" dirty="0">
                <a:solidFill>
                  <a:srgbClr val="000066"/>
                </a:solidFill>
              </a:rPr>
              <a:t> </a:t>
            </a:r>
            <a:r>
              <a:rPr sz="3200" dirty="0" err="1">
                <a:solidFill>
                  <a:srgbClr val="000066"/>
                </a:solidFill>
              </a:rPr>
              <a:t>pediatrica</a:t>
            </a:r>
            <a:r>
              <a:rPr sz="3200" dirty="0">
                <a:solidFill>
                  <a:srgbClr val="000066"/>
                </a:solidFill>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828" name="Shape 828"/>
          <p:cNvSpPr/>
          <p:nvPr/>
        </p:nvSpPr>
        <p:spPr>
          <a:xfrm>
            <a:off x="107950" y="2076450"/>
            <a:ext cx="9715500" cy="31313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85750" lvl="0" indent="-244475" algn="ctr">
              <a:defRPr sz="1800">
                <a:solidFill>
                  <a:srgbClr val="000000"/>
                </a:solidFill>
              </a:defRPr>
            </a:pPr>
            <a:r>
              <a:rPr sz="3200">
                <a:solidFill>
                  <a:srgbClr val="000066"/>
                </a:solidFill>
                <a:latin typeface="Tahoma Negreta"/>
                <a:ea typeface="Tahoma Negreta"/>
                <a:cs typeface="Tahoma Negreta"/>
                <a:sym typeface="Tahoma Negreta"/>
              </a:rPr>
              <a:t>Indicazioni </a:t>
            </a:r>
            <a:r>
              <a:rPr sz="2000">
                <a:solidFill>
                  <a:srgbClr val="000066"/>
                </a:solidFill>
                <a:latin typeface="Tahoma Negreta"/>
                <a:ea typeface="Tahoma Negreta"/>
                <a:cs typeface="Tahoma Negreta"/>
                <a:sym typeface="Tahoma Negreta"/>
              </a:rPr>
              <a:t>(2)</a:t>
            </a:r>
          </a:p>
          <a:p>
            <a:pPr marL="285750" lvl="0" indent="-244475" algn="ctr">
              <a:defRPr sz="1800">
                <a:solidFill>
                  <a:srgbClr val="000000"/>
                </a:solidFill>
              </a:defRPr>
            </a:pPr>
            <a:endParaRPr sz="2400">
              <a:solidFill>
                <a:srgbClr val="000066"/>
              </a:solidFill>
              <a:latin typeface="Tahoma Negreta"/>
              <a:ea typeface="Tahoma Negreta"/>
              <a:cs typeface="Tahoma Negreta"/>
              <a:sym typeface="Tahoma Negreta"/>
            </a:endParaRPr>
          </a:p>
          <a:p>
            <a:pPr marL="422275" lvl="0" indent="-38100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Necessità di pressione positiva di fine espirio (PEEP), FiO</a:t>
            </a:r>
            <a:r>
              <a:rPr sz="2400" baseline="-25000">
                <a:solidFill>
                  <a:srgbClr val="000066"/>
                </a:solidFill>
                <a:latin typeface="Tahoma"/>
                <a:ea typeface="Tahoma"/>
                <a:cs typeface="Tahoma"/>
                <a:sym typeface="Tahoma"/>
              </a:rPr>
              <a:t>2</a:t>
            </a:r>
            <a:r>
              <a:rPr sz="2400">
                <a:solidFill>
                  <a:srgbClr val="000066"/>
                </a:solidFill>
                <a:latin typeface="Tahoma"/>
                <a:ea typeface="Tahoma"/>
                <a:cs typeface="Tahoma"/>
                <a:sym typeface="Tahoma"/>
              </a:rPr>
              <a:t> e pressioni    elevate per ottenere una adeguata ossigenazione </a:t>
            </a:r>
          </a:p>
          <a:p>
            <a:pPr marL="422275" lvl="0" indent="-38100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Necessità di aspirazione tracheale</a:t>
            </a:r>
          </a:p>
          <a:p>
            <a:pPr marL="422275" lvl="0" indent="-38100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Trasporto su lunghe distanze</a:t>
            </a:r>
          </a:p>
          <a:p>
            <a:pPr marL="422275" lvl="0" indent="-38100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Arresto cardiorespiratorio</a:t>
            </a:r>
          </a:p>
          <a:p>
            <a:pPr marL="422275" lvl="0" indent="-381000">
              <a:buClr>
                <a:srgbClr val="FFFFFF"/>
              </a:buClr>
              <a:buSzPct val="100000"/>
              <a:buFont typeface="Tahoma"/>
              <a:buChar char="•"/>
              <a:defRPr sz="1800">
                <a:solidFill>
                  <a:srgbClr val="000000"/>
                </a:solidFill>
              </a:defRPr>
            </a:pPr>
            <a:r>
              <a:rPr sz="2400">
                <a:solidFill>
                  <a:srgbClr val="000066"/>
                </a:solidFill>
                <a:latin typeface="Tahoma"/>
                <a:ea typeface="Tahoma"/>
                <a:cs typeface="Tahoma"/>
                <a:sym typeface="Tahoma"/>
              </a:rPr>
              <a:t>Ventilazione con pallone  e maschera non efficace</a:t>
            </a:r>
          </a:p>
        </p:txBody>
      </p:sp>
      <p:pic>
        <p:nvPicPr>
          <p:cNvPr id="829" name="image.png"/>
          <p:cNvPicPr/>
          <p:nvPr/>
        </p:nvPicPr>
        <p:blipFill>
          <a:blip r:embed="rId2">
            <a:extLst/>
          </a:blip>
          <a:stretch>
            <a:fillRect/>
          </a:stretch>
        </p:blipFill>
        <p:spPr>
          <a:xfrm>
            <a:off x="7239000" y="1295400"/>
            <a:ext cx="2133600" cy="1447800"/>
          </a:xfrm>
          <a:prstGeom prst="rect">
            <a:avLst/>
          </a:prstGeom>
          <a:ln w="12700">
            <a:miter lim="400000"/>
          </a:ln>
        </p:spPr>
      </p:pic>
      <p:grpSp>
        <p:nvGrpSpPr>
          <p:cNvPr id="832" name="Group 832"/>
          <p:cNvGrpSpPr/>
          <p:nvPr/>
        </p:nvGrpSpPr>
        <p:grpSpPr>
          <a:xfrm>
            <a:off x="974725" y="228599"/>
            <a:ext cx="8216900" cy="863601"/>
            <a:chOff x="0" y="0"/>
            <a:chExt cx="8216900" cy="863600"/>
          </a:xfrm>
        </p:grpSpPr>
        <p:sp>
          <p:nvSpPr>
            <p:cNvPr id="830" name="Shape 830"/>
            <p:cNvSpPr/>
            <p:nvPr/>
          </p:nvSpPr>
          <p:spPr>
            <a:xfrm>
              <a:off x="0" y="0"/>
              <a:ext cx="8216900" cy="863600"/>
            </a:xfrm>
            <a:prstGeom prst="rect">
              <a:avLst/>
            </a:prstGeom>
            <a:solidFill>
              <a:srgbClr val="FFFFFF"/>
            </a:solidFill>
            <a:ln w="9525" cap="flat">
              <a:solidFill>
                <a:srgbClr val="FF3300"/>
              </a:solidFill>
              <a:prstDash val="solid"/>
              <a:round/>
            </a:ln>
            <a:effectLst/>
          </p:spPr>
          <p:txBody>
            <a:bodyPr wrap="square" lIns="0" tIns="0" rIns="0" bIns="0" numCol="1" anchor="t">
              <a:noAutofit/>
            </a:bodyPr>
            <a:lstStyle/>
            <a:p>
              <a:pPr lvl="0">
                <a:defRPr sz="2800">
                  <a:solidFill>
                    <a:srgbClr val="FFFFFF"/>
                  </a:solidFill>
                  <a:latin typeface="Tahoma"/>
                  <a:ea typeface="Tahoma"/>
                  <a:cs typeface="Tahoma"/>
                  <a:sym typeface="Tahoma"/>
                </a:defRPr>
              </a:pPr>
              <a:endParaRPr/>
            </a:p>
          </p:txBody>
        </p:sp>
        <p:sp>
          <p:nvSpPr>
            <p:cNvPr id="831" name="Shape 831"/>
            <p:cNvSpPr/>
            <p:nvPr/>
          </p:nvSpPr>
          <p:spPr>
            <a:xfrm>
              <a:off x="0" y="-1"/>
              <a:ext cx="8216900"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defRPr sz="1800">
                  <a:solidFill>
                    <a:srgbClr val="000000"/>
                  </a:solidFill>
                </a:defRPr>
              </a:pPr>
              <a:r>
                <a:rPr sz="2800">
                  <a:solidFill>
                    <a:srgbClr val="000066"/>
                  </a:solidFill>
                  <a:latin typeface="Tahoma Negreta"/>
                  <a:ea typeface="Tahoma Negreta"/>
                  <a:cs typeface="Tahoma Negreta"/>
                  <a:sym typeface="Tahoma Negreta"/>
                </a:rPr>
                <a:t>Breathing	</a:t>
              </a:r>
            </a:p>
            <a:p>
              <a:pPr lvl="0" indent="39687" algn="ctr">
                <a:defRPr sz="1800">
                  <a:solidFill>
                    <a:srgbClr val="000000"/>
                  </a:solidFill>
                </a:defRPr>
              </a:pPr>
              <a:r>
                <a:rPr sz="2800">
                  <a:solidFill>
                    <a:srgbClr val="000066"/>
                  </a:solidFill>
                  <a:latin typeface="Tahoma Negreta"/>
                  <a:ea typeface="Tahoma Negreta"/>
                  <a:cs typeface="Tahoma Negreta"/>
                  <a:sym typeface="Tahoma Negreta"/>
                </a:rPr>
                <a:t>Intubazione tracheale</a:t>
              </a:r>
            </a:p>
          </p:txBody>
        </p:sp>
      </p:gr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grpSp>
        <p:nvGrpSpPr>
          <p:cNvPr id="836" name="Group 836"/>
          <p:cNvGrpSpPr/>
          <p:nvPr/>
        </p:nvGrpSpPr>
        <p:grpSpPr>
          <a:xfrm>
            <a:off x="749300" y="260350"/>
            <a:ext cx="8801100" cy="889000"/>
            <a:chOff x="0" y="0"/>
            <a:chExt cx="8801100" cy="889000"/>
          </a:xfrm>
        </p:grpSpPr>
        <p:sp>
          <p:nvSpPr>
            <p:cNvPr id="834" name="Shape 834"/>
            <p:cNvSpPr/>
            <p:nvPr/>
          </p:nvSpPr>
          <p:spPr>
            <a:xfrm>
              <a:off x="0" y="0"/>
              <a:ext cx="8801100" cy="889000"/>
            </a:xfrm>
            <a:prstGeom prst="rect">
              <a:avLst/>
            </a:prstGeom>
            <a:solidFill>
              <a:srgbClr val="FFFFFF"/>
            </a:solidFill>
            <a:ln w="9525" cap="flat">
              <a:solidFill>
                <a:srgbClr val="FF3300"/>
              </a:solidFill>
              <a:prstDash val="solid"/>
              <a:round/>
            </a:ln>
            <a:effectLst/>
          </p:spPr>
          <p:txBody>
            <a:bodyPr wrap="square" lIns="0" tIns="0" rIns="0" bIns="0" numCol="1" anchor="t">
              <a:noAutofit/>
            </a:bodyPr>
            <a:lstStyle/>
            <a:p>
              <a:pPr lvl="0">
                <a:defRPr sz="2800">
                  <a:solidFill>
                    <a:srgbClr val="FFFFFF"/>
                  </a:solidFill>
                  <a:latin typeface="Times New Roman"/>
                  <a:ea typeface="Times New Roman"/>
                  <a:cs typeface="Times New Roman"/>
                  <a:sym typeface="Times New Roman"/>
                </a:defRPr>
              </a:pPr>
              <a:endParaRPr/>
            </a:p>
          </p:txBody>
        </p:sp>
        <p:sp>
          <p:nvSpPr>
            <p:cNvPr id="835" name="Shape 835"/>
            <p:cNvSpPr/>
            <p:nvPr/>
          </p:nvSpPr>
          <p:spPr>
            <a:xfrm>
              <a:off x="0" y="0"/>
              <a:ext cx="8801100" cy="8821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defRPr sz="1800">
                  <a:solidFill>
                    <a:srgbClr val="000000"/>
                  </a:solidFill>
                </a:defRPr>
              </a:pPr>
              <a:r>
                <a:rPr sz="2800">
                  <a:solidFill>
                    <a:srgbClr val="000066"/>
                  </a:solidFill>
                  <a:latin typeface="Tahoma Negreta"/>
                  <a:ea typeface="Tahoma Negreta"/>
                  <a:cs typeface="Tahoma Negreta"/>
                  <a:sym typeface="Tahoma Negreta"/>
                </a:rPr>
                <a:t>Breathing</a:t>
              </a:r>
              <a:r>
                <a:rPr sz="2800">
                  <a:solidFill>
                    <a:srgbClr val="000066"/>
                  </a:solidFill>
                  <a:latin typeface="Times New Roman"/>
                  <a:ea typeface="Times New Roman"/>
                  <a:cs typeface="Times New Roman"/>
                  <a:sym typeface="Times New Roman"/>
                </a:rPr>
                <a:t> </a:t>
              </a:r>
            </a:p>
            <a:p>
              <a:pPr lvl="0" indent="39687" algn="ctr">
                <a:defRPr sz="1800">
                  <a:solidFill>
                    <a:srgbClr val="000000"/>
                  </a:solidFill>
                </a:defRPr>
              </a:pPr>
              <a:r>
                <a:rPr sz="2800">
                  <a:solidFill>
                    <a:srgbClr val="000066"/>
                  </a:solidFill>
                  <a:latin typeface="Tahoma Negreta"/>
                  <a:ea typeface="Tahoma Negreta"/>
                  <a:cs typeface="Tahoma Negreta"/>
                  <a:sym typeface="Tahoma Negreta"/>
                </a:rPr>
                <a:t>Monitoraggio ventilazione in paziente intubato</a:t>
              </a:r>
            </a:p>
          </p:txBody>
        </p:sp>
      </p:grpSp>
      <p:sp>
        <p:nvSpPr>
          <p:cNvPr id="837" name="Shape 837"/>
          <p:cNvSpPr/>
          <p:nvPr/>
        </p:nvSpPr>
        <p:spPr>
          <a:xfrm>
            <a:off x="444500" y="1484312"/>
            <a:ext cx="7797800" cy="37676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74650" lvl="0" indent="-333375">
              <a:spcBef>
                <a:spcPts val="1300"/>
              </a:spcBef>
              <a:defRPr sz="1800">
                <a:solidFill>
                  <a:srgbClr val="000000"/>
                </a:solidFill>
              </a:defRPr>
            </a:pPr>
            <a:r>
              <a:rPr sz="2800" dirty="0">
                <a:solidFill>
                  <a:srgbClr val="000066"/>
                </a:solidFill>
                <a:latin typeface="Tahoma Negreta"/>
                <a:ea typeface="Tahoma Negreta"/>
                <a:cs typeface="Tahoma Negreta"/>
                <a:sym typeface="Tahoma Negreta"/>
              </a:rPr>
              <a:t>End-Tidal CO2</a:t>
            </a:r>
            <a:r>
              <a:rPr sz="2400" dirty="0">
                <a:solidFill>
                  <a:srgbClr val="000066"/>
                </a:solidFill>
                <a:latin typeface="Tahoma"/>
                <a:ea typeface="Tahoma"/>
                <a:cs typeface="Tahoma"/>
                <a:sym typeface="Tahoma"/>
              </a:rPr>
              <a:t> </a:t>
            </a:r>
          </a:p>
          <a:p>
            <a:pPr marL="457552" lvl="0" indent="-416277">
              <a:spcBef>
                <a:spcPts val="1300"/>
              </a:spcBef>
              <a:buClr>
                <a:srgbClr val="FA3000"/>
              </a:buClr>
              <a:buSzPct val="100000"/>
              <a:buFont typeface="Wingdings"/>
              <a:buChar char="▪"/>
              <a:defRPr sz="1800">
                <a:solidFill>
                  <a:srgbClr val="000000"/>
                </a:solidFill>
              </a:defRPr>
            </a:pPr>
            <a:r>
              <a:rPr sz="2200" dirty="0">
                <a:solidFill>
                  <a:srgbClr val="000066"/>
                </a:solidFill>
                <a:latin typeface="Tahoma Negreta"/>
                <a:ea typeface="Tahoma Negreta"/>
                <a:cs typeface="Tahoma Negreta"/>
                <a:sym typeface="Tahoma Negreta"/>
              </a:rPr>
              <a:t>Raccomandata per la conferma della posizione del tubo in tutte le situazioni, con paziente non in arresto o durante RCP efficace</a:t>
            </a:r>
          </a:p>
          <a:p>
            <a:pPr marL="457552" lvl="0" indent="-416277">
              <a:spcBef>
                <a:spcPts val="900"/>
              </a:spcBef>
              <a:buClr>
                <a:srgbClr val="FA3000"/>
              </a:buClr>
              <a:buSzPct val="100000"/>
              <a:buFont typeface="Wingdings"/>
              <a:buChar char="▪"/>
              <a:defRPr sz="1800">
                <a:solidFill>
                  <a:srgbClr val="000000"/>
                </a:solidFill>
              </a:defRPr>
            </a:pPr>
            <a:r>
              <a:rPr sz="2200" dirty="0">
                <a:solidFill>
                  <a:srgbClr val="000066"/>
                </a:solidFill>
                <a:latin typeface="Tahoma"/>
                <a:ea typeface="Tahoma"/>
                <a:cs typeface="Tahoma"/>
                <a:sym typeface="Tahoma"/>
              </a:rPr>
              <a:t>Con sensore colorimetrico o capnometro (colorimetrico forse meno attendibile in trasporti lunghi)</a:t>
            </a:r>
          </a:p>
          <a:p>
            <a:pPr marL="457552" lvl="0" indent="-416277">
              <a:spcBef>
                <a:spcPts val="900"/>
              </a:spcBef>
              <a:buClr>
                <a:srgbClr val="FA3000"/>
              </a:buClr>
              <a:buSzPct val="100000"/>
              <a:buFont typeface="Wingdings"/>
              <a:buChar char="▪"/>
              <a:defRPr sz="1800">
                <a:solidFill>
                  <a:srgbClr val="000000"/>
                </a:solidFill>
              </a:defRPr>
            </a:pPr>
            <a:r>
              <a:rPr sz="2200" u="sng" dirty="0">
                <a:solidFill>
                  <a:srgbClr val="000066"/>
                </a:solidFill>
                <a:latin typeface="Tahoma"/>
                <a:ea typeface="Tahoma"/>
                <a:cs typeface="Tahoma"/>
                <a:sym typeface="Tahoma"/>
              </a:rPr>
              <a:t>Utile in bambini &gt; 2 Kg </a:t>
            </a:r>
          </a:p>
          <a:p>
            <a:pPr marL="457552" lvl="0" indent="-416277">
              <a:spcBef>
                <a:spcPts val="900"/>
              </a:spcBef>
              <a:buClr>
                <a:srgbClr val="FA3000"/>
              </a:buClr>
              <a:buSzPct val="100000"/>
              <a:buFont typeface="Wingdings"/>
              <a:buChar char="▪"/>
              <a:defRPr sz="1800">
                <a:solidFill>
                  <a:srgbClr val="000000"/>
                </a:solidFill>
              </a:defRPr>
            </a:pPr>
            <a:r>
              <a:rPr sz="2200" u="sng" dirty="0">
                <a:solidFill>
                  <a:srgbClr val="000066"/>
                </a:solidFill>
                <a:latin typeface="Tahoma"/>
                <a:ea typeface="Tahoma"/>
                <a:cs typeface="Tahoma"/>
                <a:sym typeface="Tahoma"/>
              </a:rPr>
              <a:t>Rapida identificazione</a:t>
            </a:r>
            <a:r>
              <a:rPr sz="2200" dirty="0">
                <a:solidFill>
                  <a:srgbClr val="000066"/>
                </a:solidFill>
                <a:latin typeface="Tahoma"/>
                <a:ea typeface="Tahoma"/>
                <a:cs typeface="Tahoma"/>
                <a:sym typeface="Tahoma"/>
              </a:rPr>
              <a:t> dislocazione tubo in esofago </a:t>
            </a:r>
          </a:p>
          <a:p>
            <a:pPr marL="457552" lvl="0" indent="-416277">
              <a:spcBef>
                <a:spcPts val="900"/>
              </a:spcBef>
              <a:buClr>
                <a:srgbClr val="FA3000"/>
              </a:buClr>
              <a:buSzPct val="100000"/>
              <a:buFont typeface="Wingdings"/>
              <a:buChar char="▪"/>
              <a:defRPr sz="1800">
                <a:solidFill>
                  <a:srgbClr val="000000"/>
                </a:solidFill>
              </a:defRPr>
            </a:pPr>
            <a:r>
              <a:rPr sz="2200" dirty="0">
                <a:solidFill>
                  <a:srgbClr val="000066"/>
                </a:solidFill>
                <a:latin typeface="Tahoma"/>
                <a:ea typeface="Tahoma"/>
                <a:cs typeface="Tahoma"/>
                <a:sym typeface="Tahoma"/>
              </a:rPr>
              <a:t>Non evidenzia dislocazione tubo verso il basso</a:t>
            </a:r>
          </a:p>
        </p:txBody>
      </p:sp>
      <p:pic>
        <p:nvPicPr>
          <p:cNvPr id="838" name="image.jpg"/>
          <p:cNvPicPr/>
          <p:nvPr/>
        </p:nvPicPr>
        <p:blipFill>
          <a:blip r:embed="rId2">
            <a:extLst/>
          </a:blip>
          <a:stretch>
            <a:fillRect/>
          </a:stretch>
        </p:blipFill>
        <p:spPr>
          <a:xfrm>
            <a:off x="8023225" y="2060575"/>
            <a:ext cx="1376363" cy="2955925"/>
          </a:xfrm>
          <a:prstGeom prst="rect">
            <a:avLst/>
          </a:prstGeom>
          <a:ln w="12700">
            <a:miter lim="400000"/>
          </a:ln>
        </p:spPr>
      </p:pic>
      <p:sp>
        <p:nvSpPr>
          <p:cNvPr id="839" name="Shape 839"/>
          <p:cNvSpPr/>
          <p:nvPr/>
        </p:nvSpPr>
        <p:spPr>
          <a:xfrm>
            <a:off x="5147447" y="6021387"/>
            <a:ext cx="3944013"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just">
              <a:spcBef>
                <a:spcPts val="400"/>
              </a:spcBef>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dirty="0">
                <a:solidFill>
                  <a:srgbClr val="000066"/>
                </a:solidFill>
              </a:rPr>
              <a:t>Linee guida ILCOR – ERC </a:t>
            </a:r>
            <a:r>
              <a:rPr sz="2000" dirty="0" smtClean="0">
                <a:solidFill>
                  <a:srgbClr val="000066"/>
                </a:solidFill>
              </a:rPr>
              <a:t>201</a:t>
            </a:r>
            <a:r>
              <a:rPr lang="it-IT" sz="2000" dirty="0" smtClean="0">
                <a:solidFill>
                  <a:srgbClr val="000066"/>
                </a:solidFill>
              </a:rPr>
              <a:t>5</a:t>
            </a:r>
            <a:endParaRPr sz="2000" dirty="0">
              <a:solidFill>
                <a:srgbClr val="000066"/>
              </a:solidFill>
            </a:endParaRPr>
          </a:p>
        </p:txBody>
      </p:sp>
      <p:pic>
        <p:nvPicPr>
          <p:cNvPr id="840" name="image.png"/>
          <p:cNvPicPr/>
          <p:nvPr/>
        </p:nvPicPr>
        <p:blipFill>
          <a:blip r:embed="rId3">
            <a:extLst/>
          </a:blip>
          <a:stretch>
            <a:fillRect/>
          </a:stretch>
        </p:blipFill>
        <p:spPr>
          <a:xfrm>
            <a:off x="4038600" y="5638800"/>
            <a:ext cx="1008063" cy="1008063"/>
          </a:xfrm>
          <a:prstGeom prst="rect">
            <a:avLst/>
          </a:prstGeom>
          <a:ln w="12700">
            <a:miter lim="400000"/>
          </a:ln>
        </p:spPr>
      </p:pic>
    </p:spTree>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grpSp>
        <p:nvGrpSpPr>
          <p:cNvPr id="844" name="Group 844"/>
          <p:cNvGrpSpPr/>
          <p:nvPr/>
        </p:nvGrpSpPr>
        <p:grpSpPr>
          <a:xfrm>
            <a:off x="1030287" y="188912"/>
            <a:ext cx="8216901" cy="1054101"/>
            <a:chOff x="0" y="0"/>
            <a:chExt cx="8216900" cy="1054100"/>
          </a:xfrm>
        </p:grpSpPr>
        <p:sp>
          <p:nvSpPr>
            <p:cNvPr id="842" name="Shape 842"/>
            <p:cNvSpPr/>
            <p:nvPr/>
          </p:nvSpPr>
          <p:spPr>
            <a:xfrm>
              <a:off x="0" y="0"/>
              <a:ext cx="8216900" cy="1054100"/>
            </a:xfrm>
            <a:prstGeom prst="rect">
              <a:avLst/>
            </a:prstGeom>
            <a:solidFill>
              <a:srgbClr val="FFFFFF"/>
            </a:solidFill>
            <a:ln w="9525" cap="flat">
              <a:solidFill>
                <a:srgbClr val="FF3300"/>
              </a:solidFill>
              <a:prstDash val="solid"/>
              <a:round/>
            </a:ln>
            <a:effectLst/>
          </p:spPr>
          <p:txBody>
            <a:bodyPr wrap="square" lIns="0" tIns="0" rIns="0" bIns="0" numCol="1" anchor="t">
              <a:noAutofit/>
            </a:bodyPr>
            <a:lstStyle/>
            <a:p>
              <a:pPr lvl="0">
                <a:defRPr sz="2800">
                  <a:solidFill>
                    <a:srgbClr val="FFFFFF"/>
                  </a:solidFill>
                  <a:latin typeface="Times New Roman"/>
                  <a:ea typeface="Times New Roman"/>
                  <a:cs typeface="Times New Roman"/>
                  <a:sym typeface="Times New Roman"/>
                </a:defRPr>
              </a:pPr>
              <a:endParaRPr/>
            </a:p>
          </p:txBody>
        </p:sp>
        <p:sp>
          <p:nvSpPr>
            <p:cNvPr id="843" name="Shape 843"/>
            <p:cNvSpPr/>
            <p:nvPr/>
          </p:nvSpPr>
          <p:spPr>
            <a:xfrm>
              <a:off x="0" y="0"/>
              <a:ext cx="8216900" cy="1041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400"/>
                </a:spcBef>
                <a:defRPr sz="1800">
                  <a:solidFill>
                    <a:srgbClr val="000000"/>
                  </a:solidFill>
                </a:defRPr>
              </a:pPr>
              <a:r>
                <a:rPr sz="2800">
                  <a:solidFill>
                    <a:srgbClr val="000066"/>
                  </a:solidFill>
                  <a:latin typeface="Tahoma Negreta"/>
                  <a:ea typeface="Tahoma Negreta"/>
                  <a:cs typeface="Tahoma Negreta"/>
                  <a:sym typeface="Tahoma Negreta"/>
                </a:rPr>
                <a:t>Breathing</a:t>
              </a:r>
            </a:p>
            <a:p>
              <a:pPr lvl="0" indent="39687" algn="ctr">
                <a:spcBef>
                  <a:spcPts val="1400"/>
                </a:spcBef>
                <a:defRPr sz="1800">
                  <a:solidFill>
                    <a:srgbClr val="000000"/>
                  </a:solidFill>
                </a:defRPr>
              </a:pPr>
              <a:r>
                <a:rPr sz="2800">
                  <a:solidFill>
                    <a:srgbClr val="000066"/>
                  </a:solidFill>
                  <a:latin typeface="Tahoma Negreta"/>
                  <a:ea typeface="Tahoma Negreta"/>
                  <a:cs typeface="Tahoma Negreta"/>
                  <a:sym typeface="Tahoma Negreta"/>
                </a:rPr>
                <a:t>Peggioramento di paziente intubato: cause</a:t>
              </a:r>
            </a:p>
          </p:txBody>
        </p:sp>
      </p:grpSp>
      <p:sp>
        <p:nvSpPr>
          <p:cNvPr id="845" name="Shape 845"/>
          <p:cNvSpPr/>
          <p:nvPr/>
        </p:nvSpPr>
        <p:spPr>
          <a:xfrm>
            <a:off x="444500" y="1268412"/>
            <a:ext cx="9461500" cy="458693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41275">
              <a:defRPr sz="1800">
                <a:solidFill>
                  <a:srgbClr val="000000"/>
                </a:solidFill>
              </a:defRPr>
            </a:pPr>
            <a:r>
              <a:rPr sz="4800">
                <a:solidFill>
                  <a:srgbClr val="000066"/>
                </a:solidFill>
                <a:latin typeface="Tahoma Negreta"/>
                <a:ea typeface="Tahoma Negreta"/>
                <a:cs typeface="Tahoma Negreta"/>
                <a:sym typeface="Tahoma Negreta"/>
              </a:rPr>
              <a:t>D</a:t>
            </a:r>
            <a:r>
              <a:rPr sz="2400">
                <a:solidFill>
                  <a:srgbClr val="000066"/>
                </a:solidFill>
                <a:latin typeface="Tahoma"/>
                <a:ea typeface="Tahoma"/>
                <a:cs typeface="Tahoma"/>
                <a:sym typeface="Tahoma"/>
              </a:rPr>
              <a:t>islocamento del tubo ET:</a:t>
            </a:r>
          </a:p>
          <a:p>
            <a:pPr lvl="0" indent="41275">
              <a:defRPr sz="1800">
                <a:solidFill>
                  <a:srgbClr val="000000"/>
                </a:solidFill>
              </a:defRPr>
            </a:pPr>
            <a:r>
              <a:rPr sz="2000">
                <a:solidFill>
                  <a:srgbClr val="000066"/>
                </a:solidFill>
                <a:latin typeface="Tahoma"/>
                <a:ea typeface="Tahoma"/>
                <a:cs typeface="Tahoma"/>
                <a:sym typeface="Tahoma"/>
              </a:rPr>
              <a:t> 	bronco principale dx 	   </a:t>
            </a:r>
            <a:r>
              <a:rPr sz="2000">
                <a:solidFill>
                  <a:srgbClr val="000066"/>
                </a:solidFill>
                <a:latin typeface="Wingdings"/>
                <a:ea typeface="Wingdings"/>
                <a:cs typeface="Wingdings"/>
                <a:sym typeface="Wingdings"/>
              </a:rPr>
              <a:t></a:t>
            </a:r>
            <a:r>
              <a:rPr sz="2000">
                <a:solidFill>
                  <a:srgbClr val="000066"/>
                </a:solidFill>
                <a:latin typeface="Tahoma"/>
                <a:ea typeface="Tahoma"/>
                <a:cs typeface="Tahoma"/>
                <a:sym typeface="Tahoma"/>
              </a:rPr>
              <a:t> Ritirare il tubo ET</a:t>
            </a:r>
          </a:p>
          <a:p>
            <a:pPr lvl="0" indent="41275">
              <a:defRPr sz="1800">
                <a:solidFill>
                  <a:srgbClr val="000000"/>
                </a:solidFill>
              </a:defRPr>
            </a:pPr>
            <a:r>
              <a:rPr sz="2000">
                <a:solidFill>
                  <a:srgbClr val="000066"/>
                </a:solidFill>
                <a:latin typeface="Tahoma"/>
                <a:ea typeface="Tahoma"/>
                <a:cs typeface="Tahoma"/>
                <a:sym typeface="Tahoma"/>
              </a:rPr>
              <a:t> 	esofago		   	   </a:t>
            </a:r>
            <a:r>
              <a:rPr sz="2000">
                <a:solidFill>
                  <a:srgbClr val="000066"/>
                </a:solidFill>
                <a:latin typeface="Wingdings"/>
                <a:ea typeface="Wingdings"/>
                <a:cs typeface="Wingdings"/>
                <a:sym typeface="Wingdings"/>
              </a:rPr>
              <a:t></a:t>
            </a:r>
            <a:r>
              <a:rPr sz="2000">
                <a:solidFill>
                  <a:srgbClr val="000066"/>
                </a:solidFill>
                <a:latin typeface="Tahoma"/>
                <a:ea typeface="Tahoma"/>
                <a:cs typeface="Tahoma"/>
                <a:sym typeface="Tahoma"/>
              </a:rPr>
              <a:t> Togliere, riposizionare</a:t>
            </a:r>
          </a:p>
          <a:p>
            <a:pPr lvl="0" indent="41275">
              <a:defRPr sz="1800">
                <a:solidFill>
                  <a:srgbClr val="000000"/>
                </a:solidFill>
              </a:defRPr>
            </a:pPr>
            <a:r>
              <a:rPr sz="4800">
                <a:solidFill>
                  <a:srgbClr val="000066"/>
                </a:solidFill>
                <a:latin typeface="Tahoma Negreta"/>
                <a:ea typeface="Tahoma Negreta"/>
                <a:cs typeface="Tahoma Negreta"/>
                <a:sym typeface="Tahoma Negreta"/>
              </a:rPr>
              <a:t>O</a:t>
            </a:r>
            <a:r>
              <a:rPr sz="2400">
                <a:solidFill>
                  <a:srgbClr val="000066"/>
                </a:solidFill>
                <a:latin typeface="Tahoma"/>
                <a:ea typeface="Tahoma"/>
                <a:cs typeface="Tahoma"/>
                <a:sym typeface="Tahoma"/>
              </a:rPr>
              <a:t>struzione del tubo ET	  </a:t>
            </a:r>
            <a:r>
              <a:rPr sz="2000">
                <a:solidFill>
                  <a:srgbClr val="000066"/>
                </a:solidFill>
                <a:latin typeface="Wingdings"/>
                <a:ea typeface="Wingdings"/>
                <a:cs typeface="Wingdings"/>
                <a:sym typeface="Wingdings"/>
              </a:rPr>
              <a:t></a:t>
            </a:r>
            <a:r>
              <a:rPr sz="2000">
                <a:solidFill>
                  <a:srgbClr val="000066"/>
                </a:solidFill>
                <a:latin typeface="Tahoma"/>
                <a:ea typeface="Tahoma"/>
                <a:cs typeface="Tahoma"/>
                <a:sym typeface="Tahoma"/>
              </a:rPr>
              <a:t> Aspirare o Sostituire</a:t>
            </a:r>
          </a:p>
          <a:p>
            <a:pPr lvl="0" indent="41275">
              <a:defRPr sz="1800">
                <a:solidFill>
                  <a:srgbClr val="000000"/>
                </a:solidFill>
              </a:defRPr>
            </a:pPr>
            <a:endParaRPr sz="1000">
              <a:solidFill>
                <a:srgbClr val="000066"/>
              </a:solidFill>
              <a:latin typeface="Tahoma"/>
              <a:ea typeface="Tahoma"/>
              <a:cs typeface="Tahoma"/>
              <a:sym typeface="Tahoma"/>
            </a:endParaRPr>
          </a:p>
          <a:p>
            <a:pPr lvl="0" indent="41275">
              <a:defRPr sz="1800">
                <a:solidFill>
                  <a:srgbClr val="000000"/>
                </a:solidFill>
              </a:defRPr>
            </a:pPr>
            <a:r>
              <a:rPr sz="4800">
                <a:solidFill>
                  <a:srgbClr val="000066"/>
                </a:solidFill>
                <a:latin typeface="Tahoma Negreta"/>
                <a:ea typeface="Tahoma Negreta"/>
                <a:cs typeface="Tahoma Negreta"/>
                <a:sym typeface="Tahoma Negreta"/>
              </a:rPr>
              <a:t>P</a:t>
            </a:r>
            <a:r>
              <a:rPr sz="2400">
                <a:solidFill>
                  <a:srgbClr val="000066"/>
                </a:solidFill>
                <a:latin typeface="Tahoma"/>
                <a:ea typeface="Tahoma"/>
                <a:cs typeface="Tahoma"/>
                <a:sym typeface="Tahoma"/>
              </a:rPr>
              <a:t>neumotorace	</a:t>
            </a:r>
            <a:r>
              <a:rPr sz="2000">
                <a:solidFill>
                  <a:srgbClr val="000066"/>
                </a:solidFill>
                <a:latin typeface="Lucida Grande"/>
                <a:ea typeface="Lucida Grande"/>
                <a:cs typeface="Lucida Grande"/>
                <a:sym typeface="Lucida Grande"/>
              </a:rPr>
              <a:t>	</a:t>
            </a:r>
            <a:r>
              <a:rPr sz="2000">
                <a:solidFill>
                  <a:srgbClr val="000066"/>
                </a:solidFill>
                <a:latin typeface="Tahoma"/>
                <a:ea typeface="Tahoma"/>
                <a:cs typeface="Tahoma"/>
                <a:sym typeface="Tahoma"/>
              </a:rPr>
              <a:t>   </a:t>
            </a:r>
            <a:r>
              <a:rPr sz="2000">
                <a:solidFill>
                  <a:srgbClr val="000066"/>
                </a:solidFill>
                <a:latin typeface="Wingdings"/>
                <a:ea typeface="Wingdings"/>
                <a:cs typeface="Wingdings"/>
                <a:sym typeface="Wingdings"/>
              </a:rPr>
              <a:t></a:t>
            </a:r>
            <a:r>
              <a:rPr sz="2000">
                <a:solidFill>
                  <a:srgbClr val="000066"/>
                </a:solidFill>
                <a:latin typeface="Tahoma"/>
                <a:ea typeface="Tahoma"/>
                <a:cs typeface="Tahoma"/>
                <a:sym typeface="Tahoma"/>
              </a:rPr>
              <a:t> Drenare in emergenza</a:t>
            </a:r>
          </a:p>
          <a:p>
            <a:pPr lvl="0" indent="41275">
              <a:defRPr sz="1800">
                <a:solidFill>
                  <a:srgbClr val="000000"/>
                </a:solidFill>
              </a:defRPr>
            </a:pPr>
            <a:endParaRPr sz="900">
              <a:solidFill>
                <a:srgbClr val="000066"/>
              </a:solidFill>
              <a:latin typeface="Tahoma"/>
              <a:ea typeface="Tahoma"/>
              <a:cs typeface="Tahoma"/>
              <a:sym typeface="Tahoma"/>
            </a:endParaRPr>
          </a:p>
          <a:p>
            <a:pPr lvl="0" indent="41275">
              <a:defRPr sz="1800">
                <a:solidFill>
                  <a:srgbClr val="000000"/>
                </a:solidFill>
              </a:defRPr>
            </a:pPr>
            <a:r>
              <a:rPr sz="4800">
                <a:solidFill>
                  <a:srgbClr val="000066"/>
                </a:solidFill>
                <a:latin typeface="Tahoma Negreta"/>
                <a:ea typeface="Tahoma Negreta"/>
                <a:cs typeface="Tahoma Negreta"/>
                <a:sym typeface="Tahoma Negreta"/>
              </a:rPr>
              <a:t>E</a:t>
            </a:r>
            <a:r>
              <a:rPr sz="2400">
                <a:solidFill>
                  <a:srgbClr val="000066"/>
                </a:solidFill>
                <a:latin typeface="Tahoma"/>
                <a:ea typeface="Tahoma"/>
                <a:cs typeface="Tahoma"/>
                <a:sym typeface="Tahoma"/>
              </a:rPr>
              <a:t>quipaggiamento difettoso  </a:t>
            </a:r>
            <a:r>
              <a:rPr sz="2000">
                <a:solidFill>
                  <a:srgbClr val="000066"/>
                </a:solidFill>
                <a:latin typeface="Wingdings"/>
                <a:ea typeface="Wingdings"/>
                <a:cs typeface="Wingdings"/>
                <a:sym typeface="Wingdings"/>
              </a:rPr>
              <a:t></a:t>
            </a:r>
            <a:r>
              <a:rPr sz="2000">
                <a:solidFill>
                  <a:srgbClr val="000066"/>
                </a:solidFill>
                <a:latin typeface="Tahoma"/>
                <a:ea typeface="Tahoma"/>
                <a:cs typeface="Tahoma"/>
                <a:sym typeface="Tahoma"/>
              </a:rPr>
              <a:t> Sostituire, riparare</a:t>
            </a:r>
          </a:p>
          <a:p>
            <a:pPr lvl="0" indent="41275">
              <a:defRPr sz="1800">
                <a:solidFill>
                  <a:srgbClr val="000000"/>
                </a:solidFill>
              </a:defRPr>
            </a:pPr>
            <a:r>
              <a:rPr sz="4800">
                <a:solidFill>
                  <a:srgbClr val="000066"/>
                </a:solidFill>
                <a:latin typeface="Tahoma Negreta"/>
                <a:ea typeface="Tahoma Negreta"/>
                <a:cs typeface="Tahoma Negreta"/>
                <a:sym typeface="Tahoma Negreta"/>
              </a:rPr>
              <a:t>S</a:t>
            </a:r>
            <a:r>
              <a:rPr sz="2400">
                <a:solidFill>
                  <a:srgbClr val="000066"/>
                </a:solidFill>
                <a:latin typeface="Tahoma"/>
                <a:ea typeface="Tahoma"/>
                <a:cs typeface="Tahoma"/>
                <a:sym typeface="Tahoma"/>
              </a:rPr>
              <a:t>tomaco pieno d’aria   	   </a:t>
            </a:r>
            <a:r>
              <a:rPr sz="2000">
                <a:solidFill>
                  <a:srgbClr val="000066"/>
                </a:solidFill>
                <a:latin typeface="Wingdings"/>
                <a:ea typeface="Wingdings"/>
                <a:cs typeface="Wingdings"/>
                <a:sym typeface="Wingdings"/>
              </a:rPr>
              <a:t></a:t>
            </a:r>
            <a:r>
              <a:rPr sz="2000">
                <a:solidFill>
                  <a:srgbClr val="000066"/>
                </a:solidFill>
                <a:latin typeface="Tahoma"/>
                <a:ea typeface="Tahoma"/>
                <a:cs typeface="Tahoma"/>
                <a:sym typeface="Tahoma"/>
              </a:rPr>
              <a:t> Svuotamento, sondino orogastrico</a:t>
            </a:r>
            <a:r>
              <a:rPr sz="2400">
                <a:solidFill>
                  <a:srgbClr val="000066"/>
                </a:solidFill>
                <a:latin typeface="Tahoma"/>
                <a:ea typeface="Tahoma"/>
                <a:cs typeface="Tahoma"/>
                <a:sym typeface="Tahoma"/>
              </a:rPr>
              <a:t> </a:t>
            </a:r>
          </a:p>
        </p:txBody>
      </p:sp>
      <p:sp>
        <p:nvSpPr>
          <p:cNvPr id="846" name="Shape 846"/>
          <p:cNvSpPr/>
          <p:nvPr/>
        </p:nvSpPr>
        <p:spPr>
          <a:xfrm>
            <a:off x="5260160" y="6272212"/>
            <a:ext cx="3944013"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just">
              <a:spcBef>
                <a:spcPts val="400"/>
              </a:spcBef>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dirty="0">
                <a:solidFill>
                  <a:srgbClr val="000066"/>
                </a:solidFill>
              </a:rPr>
              <a:t>Linee guida ILCOR – ERC </a:t>
            </a:r>
            <a:r>
              <a:rPr sz="2000" dirty="0" smtClean="0">
                <a:solidFill>
                  <a:srgbClr val="000066"/>
                </a:solidFill>
              </a:rPr>
              <a:t>201</a:t>
            </a:r>
            <a:r>
              <a:rPr lang="it-IT" sz="2000" dirty="0" smtClean="0">
                <a:solidFill>
                  <a:srgbClr val="000066"/>
                </a:solidFill>
              </a:rPr>
              <a:t>5</a:t>
            </a:r>
            <a:endParaRPr sz="2000" dirty="0">
              <a:solidFill>
                <a:srgbClr val="000066"/>
              </a:solidFill>
            </a:endParaRPr>
          </a:p>
        </p:txBody>
      </p:sp>
      <p:pic>
        <p:nvPicPr>
          <p:cNvPr id="847" name="image.png"/>
          <p:cNvPicPr/>
          <p:nvPr/>
        </p:nvPicPr>
        <p:blipFill>
          <a:blip r:embed="rId2">
            <a:extLst/>
          </a:blip>
          <a:stretch>
            <a:fillRect/>
          </a:stretch>
        </p:blipFill>
        <p:spPr>
          <a:xfrm>
            <a:off x="4279900" y="5878512"/>
            <a:ext cx="935038" cy="935038"/>
          </a:xfrm>
          <a:prstGeom prst="rect">
            <a:avLst/>
          </a:prstGeom>
          <a:ln w="12700">
            <a:miter lim="400000"/>
          </a:ln>
        </p:spPr>
      </p:pic>
    </p:spTree>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849" name="Shape 849"/>
          <p:cNvSpPr/>
          <p:nvPr/>
        </p:nvSpPr>
        <p:spPr>
          <a:xfrm>
            <a:off x="4135437" y="908050"/>
            <a:ext cx="2097684" cy="533400"/>
          </a:xfrm>
          <a:prstGeom prst="rect">
            <a:avLst/>
          </a:prstGeom>
          <a:ln w="38100">
            <a:solidFill>
              <a:srgbClr val="000066"/>
            </a:solidFill>
            <a:round/>
          </a:ln>
          <a:extLst>
            <a:ext uri="{C572A759-6A51-4108-AA02-DFA0A04FC94B}">
              <ma14:wrappingTextBoxFlag xmlns:ma14="http://schemas.microsoft.com/office/mac/drawingml/2011/main" val="1"/>
            </a:ext>
          </a:extLst>
        </p:spPr>
        <p:txBody>
          <a:bodyPr wrap="none" lIns="0" tIns="0" rIns="0" bIns="0">
            <a:spAutoFit/>
          </a:bodyPr>
          <a:lstStyle>
            <a:lvl1pPr indent="39687" algn="just">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a:solidFill>
                  <a:srgbClr val="000066"/>
                </a:solidFill>
              </a:rPr>
              <a:t>Breathing</a:t>
            </a:r>
          </a:p>
        </p:txBody>
      </p:sp>
      <p:sp>
        <p:nvSpPr>
          <p:cNvPr id="850" name="Shape 850"/>
          <p:cNvSpPr/>
          <p:nvPr/>
        </p:nvSpPr>
        <p:spPr>
          <a:xfrm>
            <a:off x="679450" y="2276475"/>
            <a:ext cx="9288463" cy="21767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600"/>
              </a:spcBef>
              <a:defRPr sz="1800">
                <a:solidFill>
                  <a:srgbClr val="000000"/>
                </a:solidFill>
              </a:defRPr>
            </a:pPr>
            <a:r>
              <a:rPr sz="2800">
                <a:solidFill>
                  <a:srgbClr val="000066"/>
                </a:solidFill>
                <a:latin typeface="Tahoma Negreta"/>
                <a:ea typeface="Tahoma Negreta"/>
                <a:cs typeface="Tahoma Negreta"/>
                <a:sym typeface="Tahoma Negreta"/>
              </a:rPr>
              <a:t>Trattamento tempestivo condizioni d’emergenza</a:t>
            </a:r>
          </a:p>
          <a:p>
            <a:pPr lvl="0">
              <a:spcBef>
                <a:spcPts val="1400"/>
              </a:spcBef>
              <a:buClr>
                <a:srgbClr val="000066"/>
              </a:buClr>
              <a:buSzPct val="100000"/>
              <a:buFont typeface="Tahoma"/>
              <a:buChar char="•"/>
              <a:defRPr sz="1800">
                <a:solidFill>
                  <a:srgbClr val="000000"/>
                </a:solidFill>
              </a:defRPr>
            </a:pPr>
            <a:r>
              <a:rPr sz="2400">
                <a:solidFill>
                  <a:srgbClr val="000066"/>
                </a:solidFill>
                <a:latin typeface="Tahoma Negreta"/>
                <a:ea typeface="Tahoma Negreta"/>
                <a:cs typeface="Tahoma Negreta"/>
                <a:sym typeface="Tahoma Negreta"/>
              </a:rPr>
              <a:t> Drenaggio PNX iperteso</a:t>
            </a:r>
          </a:p>
          <a:p>
            <a:pPr lvl="0">
              <a:spcBef>
                <a:spcPts val="1400"/>
              </a:spcBef>
              <a:buClr>
                <a:srgbClr val="000066"/>
              </a:buClr>
              <a:buSzPct val="100000"/>
              <a:buFont typeface="Tahoma"/>
              <a:buChar char="•"/>
              <a:defRPr sz="1800">
                <a:solidFill>
                  <a:srgbClr val="000000"/>
                </a:solidFill>
              </a:defRPr>
            </a:pPr>
            <a:r>
              <a:rPr sz="2400">
                <a:solidFill>
                  <a:srgbClr val="000066"/>
                </a:solidFill>
                <a:latin typeface="Tahoma Negreta"/>
                <a:ea typeface="Tahoma Negreta"/>
                <a:cs typeface="Tahoma Negreta"/>
                <a:sym typeface="Tahoma Negreta"/>
              </a:rPr>
              <a:t> Manovre disostruzione corpo estraneo</a:t>
            </a:r>
          </a:p>
          <a:p>
            <a:pPr lvl="0">
              <a:spcBef>
                <a:spcPts val="1400"/>
              </a:spcBef>
              <a:buClr>
                <a:srgbClr val="000066"/>
              </a:buClr>
              <a:buSzPct val="100000"/>
              <a:buFont typeface="Tahoma"/>
              <a:buChar char="•"/>
              <a:defRPr sz="1800">
                <a:solidFill>
                  <a:srgbClr val="000000"/>
                </a:solidFill>
              </a:defRPr>
            </a:pPr>
            <a:r>
              <a:rPr sz="2400">
                <a:solidFill>
                  <a:srgbClr val="000066"/>
                </a:solidFill>
                <a:latin typeface="Tahoma Negreta"/>
                <a:ea typeface="Tahoma Negreta"/>
                <a:cs typeface="Tahoma Negreta"/>
                <a:sym typeface="Tahoma Negreta"/>
              </a:rPr>
              <a:t> Cricotirotomia d’urgenza</a:t>
            </a:r>
          </a:p>
        </p:txBody>
      </p:sp>
    </p:spTree>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Shape 859"/>
          <p:cNvSpPr>
            <a:spLocks noGrp="1"/>
          </p:cNvSpPr>
          <p:nvPr>
            <p:ph type="title" idx="4294967295"/>
          </p:nvPr>
        </p:nvSpPr>
        <p:spPr>
          <a:xfrm>
            <a:off x="771525" y="381000"/>
            <a:ext cx="8743950" cy="815975"/>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2800">
                <a:solidFill>
                  <a:srgbClr val="002060"/>
                </a:solidFill>
                <a:latin typeface="Tahoma Negreta"/>
                <a:ea typeface="Tahoma Negreta"/>
                <a:cs typeface="Tahoma Negreta"/>
                <a:sym typeface="Tahoma Negreta"/>
              </a:defRPr>
            </a:lvl1pPr>
          </a:lstStyle>
          <a:p>
            <a:pPr lvl="0">
              <a:defRPr sz="1800">
                <a:solidFill>
                  <a:srgbClr val="000000"/>
                </a:solidFill>
              </a:defRPr>
            </a:pPr>
            <a:r>
              <a:rPr sz="2800">
                <a:solidFill>
                  <a:srgbClr val="002060"/>
                </a:solidFill>
              </a:rPr>
              <a:t>Parametri determinanti della circolazione</a:t>
            </a:r>
          </a:p>
        </p:txBody>
      </p:sp>
      <p:sp>
        <p:nvSpPr>
          <p:cNvPr id="860" name="Shape 860"/>
          <p:cNvSpPr/>
          <p:nvPr/>
        </p:nvSpPr>
        <p:spPr>
          <a:xfrm>
            <a:off x="466725" y="5699125"/>
            <a:ext cx="6234113" cy="853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200"/>
              </a:spcBef>
              <a:defRPr sz="1800">
                <a:solidFill>
                  <a:srgbClr val="000000"/>
                </a:solidFill>
              </a:defRPr>
            </a:pPr>
            <a:r>
              <a:rPr sz="2000">
                <a:solidFill>
                  <a:srgbClr val="CC0000"/>
                </a:solidFill>
                <a:latin typeface="Tahoma Negreta"/>
                <a:ea typeface="Tahoma Negreta"/>
                <a:cs typeface="Tahoma Negreta"/>
                <a:sym typeface="Tahoma Negreta"/>
              </a:rPr>
              <a:t>Possono essere misurati direttamente</a:t>
            </a:r>
          </a:p>
          <a:p>
            <a:pPr lvl="0">
              <a:spcBef>
                <a:spcPts val="1200"/>
              </a:spcBef>
              <a:defRPr sz="1800">
                <a:solidFill>
                  <a:srgbClr val="000000"/>
                </a:solidFill>
              </a:defRPr>
            </a:pPr>
            <a:r>
              <a:rPr sz="2000">
                <a:solidFill>
                  <a:srgbClr val="00B050"/>
                </a:solidFill>
                <a:latin typeface="Tahoma Negreta"/>
                <a:ea typeface="Tahoma Negreta"/>
                <a:cs typeface="Tahoma Negreta"/>
                <a:sym typeface="Tahoma Negreta"/>
              </a:rPr>
              <a:t>Possono essere valutati indirettamente</a:t>
            </a:r>
          </a:p>
        </p:txBody>
      </p:sp>
      <p:grpSp>
        <p:nvGrpSpPr>
          <p:cNvPr id="863" name="Group 863"/>
          <p:cNvGrpSpPr/>
          <p:nvPr/>
        </p:nvGrpSpPr>
        <p:grpSpPr>
          <a:xfrm>
            <a:off x="7758112" y="3213099"/>
            <a:ext cx="1922463" cy="1116014"/>
            <a:chOff x="0" y="0"/>
            <a:chExt cx="1922462" cy="1116012"/>
          </a:xfrm>
        </p:grpSpPr>
        <p:sp>
          <p:nvSpPr>
            <p:cNvPr id="861" name="Shape 861"/>
            <p:cNvSpPr/>
            <p:nvPr/>
          </p:nvSpPr>
          <p:spPr>
            <a:xfrm>
              <a:off x="0" y="0"/>
              <a:ext cx="1922463" cy="1116013"/>
            </a:xfrm>
            <a:prstGeom prst="rect">
              <a:avLst/>
            </a:prstGeom>
            <a:solidFill>
              <a:srgbClr val="D8D8D8"/>
            </a:solidFill>
            <a:ln w="25400" cap="flat">
              <a:solidFill>
                <a:srgbClr val="C0C0C0"/>
              </a:solidFill>
              <a:prstDash val="solid"/>
              <a:round/>
            </a:ln>
            <a:effectLst>
              <a:outerShdw blurRad="63500" dist="107763" dir="2700000" rotWithShape="0">
                <a:srgbClr val="808080">
                  <a:alpha val="50000"/>
                </a:srgbClr>
              </a:outerShdw>
            </a:effectLst>
          </p:spPr>
          <p:txBody>
            <a:bodyPr wrap="square" lIns="0" tIns="0" rIns="0" bIns="0" numCol="1" anchor="t">
              <a:noAutofit/>
            </a:bodyPr>
            <a:lstStyle/>
            <a:p>
              <a:pPr lvl="0" algn="ctr">
                <a:defRPr sz="2000">
                  <a:solidFill>
                    <a:srgbClr val="CC0000"/>
                  </a:solidFill>
                  <a:latin typeface="Tahoma Negreta"/>
                  <a:ea typeface="Tahoma Negreta"/>
                  <a:cs typeface="Tahoma Negreta"/>
                  <a:sym typeface="Tahoma Negreta"/>
                </a:defRPr>
              </a:pPr>
              <a:endParaRPr/>
            </a:p>
          </p:txBody>
        </p:sp>
        <p:sp>
          <p:nvSpPr>
            <p:cNvPr id="862" name="Shape 862"/>
            <p:cNvSpPr/>
            <p:nvPr/>
          </p:nvSpPr>
          <p:spPr>
            <a:xfrm>
              <a:off x="0" y="0"/>
              <a:ext cx="1922463" cy="701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a:defRPr sz="1800">
                  <a:solidFill>
                    <a:srgbClr val="000000"/>
                  </a:solidFill>
                </a:defRPr>
              </a:pPr>
              <a:r>
                <a:rPr sz="2000">
                  <a:solidFill>
                    <a:srgbClr val="CC0000"/>
                  </a:solidFill>
                  <a:latin typeface="Tahoma Negreta"/>
                  <a:ea typeface="Tahoma Negreta"/>
                  <a:cs typeface="Tahoma Negreta"/>
                  <a:sym typeface="Tahoma Negreta"/>
                </a:rPr>
                <a:t>Pressione</a:t>
              </a:r>
            </a:p>
            <a:p>
              <a:pPr lvl="0" algn="ctr">
                <a:defRPr sz="1800">
                  <a:solidFill>
                    <a:srgbClr val="000000"/>
                  </a:solidFill>
                </a:defRPr>
              </a:pPr>
              <a:r>
                <a:rPr sz="2000">
                  <a:solidFill>
                    <a:srgbClr val="CC0000"/>
                  </a:solidFill>
                  <a:latin typeface="Tahoma Negreta"/>
                  <a:ea typeface="Tahoma Negreta"/>
                  <a:cs typeface="Tahoma Negreta"/>
                  <a:sym typeface="Tahoma Negreta"/>
                </a:rPr>
                <a:t>arteriosa</a:t>
              </a:r>
            </a:p>
          </p:txBody>
        </p:sp>
      </p:grpSp>
      <p:grpSp>
        <p:nvGrpSpPr>
          <p:cNvPr id="866" name="Group 866"/>
          <p:cNvGrpSpPr/>
          <p:nvPr/>
        </p:nvGrpSpPr>
        <p:grpSpPr>
          <a:xfrm>
            <a:off x="833437" y="2546349"/>
            <a:ext cx="2011363" cy="506414"/>
            <a:chOff x="0" y="0"/>
            <a:chExt cx="2011362" cy="506412"/>
          </a:xfrm>
        </p:grpSpPr>
        <p:sp>
          <p:nvSpPr>
            <p:cNvPr id="864" name="Shape 864"/>
            <p:cNvSpPr/>
            <p:nvPr/>
          </p:nvSpPr>
          <p:spPr>
            <a:xfrm>
              <a:off x="0" y="0"/>
              <a:ext cx="2011363" cy="506413"/>
            </a:xfrm>
            <a:prstGeom prst="rect">
              <a:avLst/>
            </a:prstGeom>
            <a:solidFill>
              <a:srgbClr val="D8D8D8"/>
            </a:solidFill>
            <a:ln w="25400" cap="flat">
              <a:solidFill>
                <a:srgbClr val="C0C0C0"/>
              </a:solidFill>
              <a:prstDash val="solid"/>
              <a:round/>
            </a:ln>
            <a:effectLst>
              <a:outerShdw blurRad="63500" dist="107763" dir="2700000" rotWithShape="0">
                <a:srgbClr val="808080">
                  <a:alpha val="50000"/>
                </a:srgbClr>
              </a:outerShdw>
            </a:effectLst>
          </p:spPr>
          <p:txBody>
            <a:bodyPr wrap="square" lIns="0" tIns="0" rIns="0" bIns="0" numCol="1" anchor="t">
              <a:noAutofit/>
            </a:bodyPr>
            <a:lstStyle/>
            <a:p>
              <a:pPr lvl="0" algn="ctr">
                <a:defRPr sz="2000">
                  <a:solidFill>
                    <a:srgbClr val="000000"/>
                  </a:solidFill>
                  <a:latin typeface="Tahoma Negreta"/>
                  <a:ea typeface="Tahoma Negreta"/>
                  <a:cs typeface="Tahoma Negreta"/>
                  <a:sym typeface="Tahoma Negreta"/>
                </a:defRPr>
              </a:pPr>
              <a:endParaRPr/>
            </a:p>
          </p:txBody>
        </p:sp>
        <p:sp>
          <p:nvSpPr>
            <p:cNvPr id="865" name="Shape 865"/>
            <p:cNvSpPr/>
            <p:nvPr/>
          </p:nvSpPr>
          <p:spPr>
            <a:xfrm>
              <a:off x="0" y="0"/>
              <a:ext cx="2011363" cy="396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2000">
                  <a:solidFill>
                    <a:srgbClr val="000000"/>
                  </a:solidFill>
                  <a:latin typeface="Tahoma Negreta"/>
                  <a:ea typeface="Tahoma Negreta"/>
                  <a:cs typeface="Tahoma Negreta"/>
                  <a:sym typeface="Tahoma Negreta"/>
                </a:defRPr>
              </a:lvl1pPr>
            </a:lstStyle>
            <a:p>
              <a:pPr lvl="0">
                <a:defRPr sz="1800"/>
              </a:pPr>
              <a:r>
                <a:rPr sz="2000"/>
                <a:t>Postcarico</a:t>
              </a:r>
            </a:p>
          </p:txBody>
        </p:sp>
      </p:grpSp>
      <p:grpSp>
        <p:nvGrpSpPr>
          <p:cNvPr id="869" name="Group 869"/>
          <p:cNvGrpSpPr/>
          <p:nvPr/>
        </p:nvGrpSpPr>
        <p:grpSpPr>
          <a:xfrm>
            <a:off x="822325" y="1700212"/>
            <a:ext cx="1909763" cy="635001"/>
            <a:chOff x="0" y="0"/>
            <a:chExt cx="1909762" cy="635000"/>
          </a:xfrm>
        </p:grpSpPr>
        <p:sp>
          <p:nvSpPr>
            <p:cNvPr id="867" name="Shape 867"/>
            <p:cNvSpPr/>
            <p:nvPr/>
          </p:nvSpPr>
          <p:spPr>
            <a:xfrm>
              <a:off x="0" y="0"/>
              <a:ext cx="1909763" cy="635000"/>
            </a:xfrm>
            <a:prstGeom prst="rect">
              <a:avLst/>
            </a:prstGeom>
            <a:solidFill>
              <a:srgbClr val="D8D8D8"/>
            </a:solidFill>
            <a:ln w="25400" cap="flat">
              <a:solidFill>
                <a:srgbClr val="C0C0C0"/>
              </a:solidFill>
              <a:prstDash val="solid"/>
              <a:round/>
            </a:ln>
            <a:effectLst>
              <a:outerShdw blurRad="63500" dist="107763" dir="2700000" rotWithShape="0">
                <a:srgbClr val="808080">
                  <a:alpha val="50000"/>
                </a:srgbClr>
              </a:outerShdw>
            </a:effectLst>
          </p:spPr>
          <p:txBody>
            <a:bodyPr wrap="square" lIns="0" tIns="0" rIns="0" bIns="0" numCol="1" anchor="t">
              <a:noAutofit/>
            </a:bodyPr>
            <a:lstStyle/>
            <a:p>
              <a:pPr lvl="0" algn="ctr">
                <a:defRPr sz="2000">
                  <a:solidFill>
                    <a:srgbClr val="29932D"/>
                  </a:solidFill>
                  <a:latin typeface="Tahoma Negreta"/>
                  <a:ea typeface="Tahoma Negreta"/>
                  <a:cs typeface="Tahoma Negreta"/>
                  <a:sym typeface="Tahoma Negreta"/>
                </a:defRPr>
              </a:pPr>
              <a:endParaRPr/>
            </a:p>
          </p:txBody>
        </p:sp>
        <p:sp>
          <p:nvSpPr>
            <p:cNvPr id="868" name="Shape 868"/>
            <p:cNvSpPr/>
            <p:nvPr/>
          </p:nvSpPr>
          <p:spPr>
            <a:xfrm>
              <a:off x="0" y="0"/>
              <a:ext cx="1909763" cy="396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2000">
                  <a:solidFill>
                    <a:srgbClr val="29932D"/>
                  </a:solidFill>
                  <a:latin typeface="Tahoma Negreta"/>
                  <a:ea typeface="Tahoma Negreta"/>
                  <a:cs typeface="Tahoma Negreta"/>
                  <a:sym typeface="Tahoma Negreta"/>
                </a:defRPr>
              </a:lvl1pPr>
            </a:lstStyle>
            <a:p>
              <a:pPr lvl="0">
                <a:defRPr sz="1800">
                  <a:solidFill>
                    <a:srgbClr val="000000"/>
                  </a:solidFill>
                </a:defRPr>
              </a:pPr>
              <a:r>
                <a:rPr sz="2000">
                  <a:solidFill>
                    <a:srgbClr val="29932D"/>
                  </a:solidFill>
                </a:rPr>
                <a:t>Precarico</a:t>
              </a:r>
            </a:p>
          </p:txBody>
        </p:sp>
      </p:grpSp>
      <p:grpSp>
        <p:nvGrpSpPr>
          <p:cNvPr id="872" name="Group 872"/>
          <p:cNvGrpSpPr/>
          <p:nvPr/>
        </p:nvGrpSpPr>
        <p:grpSpPr>
          <a:xfrm>
            <a:off x="838200" y="3276599"/>
            <a:ext cx="2333625" cy="615951"/>
            <a:chOff x="0" y="0"/>
            <a:chExt cx="2333625" cy="615950"/>
          </a:xfrm>
        </p:grpSpPr>
        <p:sp>
          <p:nvSpPr>
            <p:cNvPr id="870" name="Shape 870"/>
            <p:cNvSpPr/>
            <p:nvPr/>
          </p:nvSpPr>
          <p:spPr>
            <a:xfrm>
              <a:off x="0" y="0"/>
              <a:ext cx="2333625" cy="615950"/>
            </a:xfrm>
            <a:prstGeom prst="rect">
              <a:avLst/>
            </a:prstGeom>
            <a:solidFill>
              <a:srgbClr val="D8D8D8"/>
            </a:solidFill>
            <a:ln w="25400" cap="flat">
              <a:solidFill>
                <a:srgbClr val="C0C0C0"/>
              </a:solidFill>
              <a:prstDash val="solid"/>
              <a:round/>
            </a:ln>
            <a:effectLst>
              <a:outerShdw blurRad="63500" dist="107763" dir="2700000" rotWithShape="0">
                <a:srgbClr val="808080">
                  <a:alpha val="50000"/>
                </a:srgbClr>
              </a:outerShdw>
            </a:effectLst>
          </p:spPr>
          <p:txBody>
            <a:bodyPr wrap="square" lIns="0" tIns="0" rIns="0" bIns="0" numCol="1" anchor="t">
              <a:noAutofit/>
            </a:bodyPr>
            <a:lstStyle/>
            <a:p>
              <a:pPr lvl="0" algn="ctr">
                <a:defRPr sz="2000">
                  <a:solidFill>
                    <a:srgbClr val="000090"/>
                  </a:solidFill>
                  <a:latin typeface="Tahoma Negreta"/>
                  <a:ea typeface="Tahoma Negreta"/>
                  <a:cs typeface="Tahoma Negreta"/>
                  <a:sym typeface="Tahoma Negreta"/>
                </a:defRPr>
              </a:pPr>
              <a:endParaRPr/>
            </a:p>
          </p:txBody>
        </p:sp>
        <p:sp>
          <p:nvSpPr>
            <p:cNvPr id="871" name="Shape 871"/>
            <p:cNvSpPr/>
            <p:nvPr/>
          </p:nvSpPr>
          <p:spPr>
            <a:xfrm>
              <a:off x="0" y="0"/>
              <a:ext cx="2333625" cy="396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2000">
                  <a:solidFill>
                    <a:srgbClr val="000090"/>
                  </a:solidFill>
                  <a:latin typeface="Tahoma Negreta"/>
                  <a:ea typeface="Tahoma Negreta"/>
                  <a:cs typeface="Tahoma Negreta"/>
                  <a:sym typeface="Tahoma Negreta"/>
                </a:defRPr>
              </a:lvl1pPr>
            </a:lstStyle>
            <a:p>
              <a:pPr lvl="0">
                <a:defRPr sz="1800">
                  <a:solidFill>
                    <a:srgbClr val="000000"/>
                  </a:solidFill>
                </a:defRPr>
              </a:pPr>
              <a:r>
                <a:rPr sz="2000">
                  <a:solidFill>
                    <a:srgbClr val="000090"/>
                  </a:solidFill>
                </a:rPr>
                <a:t>Contrattilità</a:t>
              </a:r>
            </a:p>
          </p:txBody>
        </p:sp>
      </p:grpSp>
      <p:sp>
        <p:nvSpPr>
          <p:cNvPr id="873" name="Shape 873"/>
          <p:cNvSpPr/>
          <p:nvPr/>
        </p:nvSpPr>
        <p:spPr>
          <a:xfrm>
            <a:off x="2911475" y="2205037"/>
            <a:ext cx="463551" cy="149226"/>
          </a:xfrm>
          <a:prstGeom prst="line">
            <a:avLst/>
          </a:prstGeom>
          <a:ln w="25400">
            <a:solidFill>
              <a:srgbClr val="C0C0C0"/>
            </a:solidFill>
            <a:round/>
            <a:tailEnd type="triangle"/>
          </a:ln>
          <a:effectLst>
            <a:outerShdw blurRad="63500" dist="107763" dir="2700000" rotWithShape="0">
              <a:srgbClr val="808080">
                <a:alpha val="50000"/>
              </a:srgbClr>
            </a:outerShdw>
          </a:effectLst>
        </p:spPr>
        <p:txBody>
          <a:bodyPr lIns="0" tIns="0" rIns="0" bIns="0"/>
          <a:lstStyle/>
          <a:p>
            <a:pPr lvl="0" defTabSz="457200">
              <a:defRPr>
                <a:solidFill>
                  <a:srgbClr val="000000"/>
                </a:solidFill>
                <a:latin typeface="+mn-lt"/>
                <a:ea typeface="+mn-ea"/>
                <a:cs typeface="+mn-cs"/>
                <a:sym typeface="Helvetica"/>
              </a:defRPr>
            </a:pPr>
            <a:endParaRPr/>
          </a:p>
        </p:txBody>
      </p:sp>
      <p:sp>
        <p:nvSpPr>
          <p:cNvPr id="874" name="Shape 874"/>
          <p:cNvSpPr/>
          <p:nvPr/>
        </p:nvSpPr>
        <p:spPr>
          <a:xfrm flipV="1">
            <a:off x="3014662" y="2695574"/>
            <a:ext cx="461963" cy="163514"/>
          </a:xfrm>
          <a:prstGeom prst="line">
            <a:avLst/>
          </a:prstGeom>
          <a:ln w="25400">
            <a:solidFill>
              <a:srgbClr val="C0C0C0"/>
            </a:solidFill>
            <a:round/>
            <a:tailEnd type="triangle"/>
          </a:ln>
          <a:effectLst>
            <a:outerShdw blurRad="63500" dist="107763" dir="2700000" rotWithShape="0">
              <a:srgbClr val="808080">
                <a:alpha val="50000"/>
              </a:srgbClr>
            </a:outerShdw>
          </a:effectLst>
        </p:spPr>
        <p:txBody>
          <a:bodyPr lIns="0" tIns="0" rIns="0" bIns="0"/>
          <a:lstStyle/>
          <a:p>
            <a:pPr lvl="0" defTabSz="457200">
              <a:defRPr>
                <a:solidFill>
                  <a:srgbClr val="000000"/>
                </a:solidFill>
                <a:latin typeface="+mn-lt"/>
                <a:ea typeface="+mn-ea"/>
                <a:cs typeface="+mn-cs"/>
                <a:sym typeface="Helvetica"/>
              </a:defRPr>
            </a:pPr>
            <a:endParaRPr/>
          </a:p>
        </p:txBody>
      </p:sp>
      <p:sp>
        <p:nvSpPr>
          <p:cNvPr id="875" name="Shape 875"/>
          <p:cNvSpPr/>
          <p:nvPr/>
        </p:nvSpPr>
        <p:spPr>
          <a:xfrm flipV="1">
            <a:off x="3113087" y="3025774"/>
            <a:ext cx="461963" cy="392114"/>
          </a:xfrm>
          <a:prstGeom prst="line">
            <a:avLst/>
          </a:prstGeom>
          <a:ln w="25400">
            <a:solidFill>
              <a:srgbClr val="C0C0C0"/>
            </a:solidFill>
            <a:round/>
            <a:tailEnd type="triangle"/>
          </a:ln>
          <a:effectLst>
            <a:outerShdw blurRad="63500" dist="107763" dir="2700000" rotWithShape="0">
              <a:srgbClr val="808080">
                <a:alpha val="50000"/>
              </a:srgbClr>
            </a:outerShdw>
          </a:effectLst>
        </p:spPr>
        <p:txBody>
          <a:bodyPr lIns="0" tIns="0" rIns="0" bIns="0"/>
          <a:lstStyle/>
          <a:p>
            <a:pPr lvl="0" defTabSz="457200">
              <a:defRPr>
                <a:solidFill>
                  <a:srgbClr val="000000"/>
                </a:solidFill>
                <a:latin typeface="+mn-lt"/>
                <a:ea typeface="+mn-ea"/>
                <a:cs typeface="+mn-cs"/>
                <a:sym typeface="Helvetica"/>
              </a:defRPr>
            </a:pPr>
            <a:endParaRPr/>
          </a:p>
        </p:txBody>
      </p:sp>
      <p:grpSp>
        <p:nvGrpSpPr>
          <p:cNvPr id="878" name="Group 878"/>
          <p:cNvGrpSpPr/>
          <p:nvPr/>
        </p:nvGrpSpPr>
        <p:grpSpPr>
          <a:xfrm>
            <a:off x="3482975" y="1779587"/>
            <a:ext cx="1587500" cy="1352551"/>
            <a:chOff x="0" y="0"/>
            <a:chExt cx="1587499" cy="1352549"/>
          </a:xfrm>
        </p:grpSpPr>
        <p:sp>
          <p:nvSpPr>
            <p:cNvPr id="876" name="Shape 876"/>
            <p:cNvSpPr/>
            <p:nvPr/>
          </p:nvSpPr>
          <p:spPr>
            <a:xfrm>
              <a:off x="0" y="0"/>
              <a:ext cx="1587500" cy="1352550"/>
            </a:xfrm>
            <a:prstGeom prst="rect">
              <a:avLst/>
            </a:prstGeom>
            <a:solidFill>
              <a:srgbClr val="D8D8D8"/>
            </a:solidFill>
            <a:ln w="25400" cap="flat">
              <a:solidFill>
                <a:srgbClr val="C0C0C0"/>
              </a:solidFill>
              <a:prstDash val="solid"/>
              <a:round/>
            </a:ln>
            <a:effectLst>
              <a:outerShdw blurRad="63500" dist="107763" dir="2700000" rotWithShape="0">
                <a:srgbClr val="808080">
                  <a:alpha val="50000"/>
                </a:srgbClr>
              </a:outerShdw>
            </a:effectLst>
          </p:spPr>
          <p:txBody>
            <a:bodyPr wrap="square" lIns="0" tIns="0" rIns="0" bIns="0" numCol="1" anchor="t">
              <a:noAutofit/>
            </a:bodyPr>
            <a:lstStyle/>
            <a:p>
              <a:pPr lvl="0" algn="ctr">
                <a:defRPr sz="2000">
                  <a:solidFill>
                    <a:srgbClr val="000090"/>
                  </a:solidFill>
                  <a:latin typeface="Tahoma Negreta"/>
                  <a:ea typeface="Tahoma Negreta"/>
                  <a:cs typeface="Tahoma Negreta"/>
                  <a:sym typeface="Tahoma Negreta"/>
                </a:defRPr>
              </a:pPr>
              <a:endParaRPr/>
            </a:p>
          </p:txBody>
        </p:sp>
        <p:sp>
          <p:nvSpPr>
            <p:cNvPr id="877" name="Shape 877"/>
            <p:cNvSpPr/>
            <p:nvPr/>
          </p:nvSpPr>
          <p:spPr>
            <a:xfrm>
              <a:off x="0" y="0"/>
              <a:ext cx="1587500" cy="1005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a:defRPr sz="1800">
                  <a:solidFill>
                    <a:srgbClr val="000000"/>
                  </a:solidFill>
                </a:defRPr>
              </a:pPr>
              <a:endParaRPr sz="2000">
                <a:solidFill>
                  <a:srgbClr val="FFFF00"/>
                </a:solidFill>
                <a:latin typeface="Tahoma Negreta"/>
                <a:ea typeface="Tahoma Negreta"/>
                <a:cs typeface="Tahoma Negreta"/>
                <a:sym typeface="Tahoma Negreta"/>
              </a:endParaRPr>
            </a:p>
            <a:p>
              <a:pPr lvl="0" algn="ctr">
                <a:defRPr sz="1800">
                  <a:solidFill>
                    <a:srgbClr val="000000"/>
                  </a:solidFill>
                </a:defRPr>
              </a:pPr>
              <a:r>
                <a:rPr sz="2000">
                  <a:solidFill>
                    <a:srgbClr val="000090"/>
                  </a:solidFill>
                  <a:latin typeface="Tahoma Negreta"/>
                  <a:ea typeface="Tahoma Negreta"/>
                  <a:cs typeface="Tahoma Negreta"/>
                  <a:sym typeface="Tahoma Negreta"/>
                </a:rPr>
                <a:t>Gittata sistolica</a:t>
              </a:r>
            </a:p>
          </p:txBody>
        </p:sp>
      </p:grpSp>
      <p:sp>
        <p:nvSpPr>
          <p:cNvPr id="879" name="Shape 879"/>
          <p:cNvSpPr/>
          <p:nvPr/>
        </p:nvSpPr>
        <p:spPr>
          <a:xfrm>
            <a:off x="4913312" y="2909887"/>
            <a:ext cx="368301" cy="365126"/>
          </a:xfrm>
          <a:prstGeom prst="line">
            <a:avLst/>
          </a:prstGeom>
          <a:ln w="25400">
            <a:solidFill>
              <a:srgbClr val="C0C0C0"/>
            </a:solidFill>
            <a:round/>
            <a:tailEnd type="triangle"/>
          </a:ln>
          <a:effectLst>
            <a:outerShdw blurRad="63500" dist="107763" dir="2700000" rotWithShape="0">
              <a:srgbClr val="808080">
                <a:alpha val="50000"/>
              </a:srgbClr>
            </a:outerShdw>
          </a:effectLst>
        </p:spPr>
        <p:txBody>
          <a:bodyPr lIns="0" tIns="0" rIns="0" bIns="0"/>
          <a:lstStyle/>
          <a:p>
            <a:pPr lvl="0" defTabSz="457200">
              <a:defRPr>
                <a:solidFill>
                  <a:srgbClr val="000000"/>
                </a:solidFill>
                <a:latin typeface="+mn-lt"/>
                <a:ea typeface="+mn-ea"/>
                <a:cs typeface="+mn-cs"/>
                <a:sym typeface="Helvetica"/>
              </a:defRPr>
            </a:pPr>
            <a:endParaRPr/>
          </a:p>
        </p:txBody>
      </p:sp>
      <p:grpSp>
        <p:nvGrpSpPr>
          <p:cNvPr id="882" name="Group 882"/>
          <p:cNvGrpSpPr/>
          <p:nvPr/>
        </p:nvGrpSpPr>
        <p:grpSpPr>
          <a:xfrm>
            <a:off x="3313112" y="3971925"/>
            <a:ext cx="1949451" cy="1363663"/>
            <a:chOff x="0" y="0"/>
            <a:chExt cx="1949450" cy="1363662"/>
          </a:xfrm>
        </p:grpSpPr>
        <p:sp>
          <p:nvSpPr>
            <p:cNvPr id="880" name="Shape 880"/>
            <p:cNvSpPr/>
            <p:nvPr/>
          </p:nvSpPr>
          <p:spPr>
            <a:xfrm>
              <a:off x="0" y="0"/>
              <a:ext cx="1949450" cy="1363663"/>
            </a:xfrm>
            <a:prstGeom prst="rect">
              <a:avLst/>
            </a:prstGeom>
            <a:solidFill>
              <a:srgbClr val="D8D8D8"/>
            </a:solidFill>
            <a:ln w="25400" cap="flat">
              <a:solidFill>
                <a:srgbClr val="C0C0C0"/>
              </a:solidFill>
              <a:prstDash val="solid"/>
              <a:round/>
            </a:ln>
            <a:effectLst>
              <a:outerShdw blurRad="63500" dist="107763" dir="2700000" rotWithShape="0">
                <a:srgbClr val="808080">
                  <a:alpha val="50000"/>
                </a:srgbClr>
              </a:outerShdw>
            </a:effectLst>
          </p:spPr>
          <p:txBody>
            <a:bodyPr wrap="square" lIns="0" tIns="0" rIns="0" bIns="0" numCol="1" anchor="t">
              <a:noAutofit/>
            </a:bodyPr>
            <a:lstStyle/>
            <a:p>
              <a:pPr lvl="0" algn="ctr">
                <a:defRPr sz="2000">
                  <a:solidFill>
                    <a:srgbClr val="CC0000"/>
                  </a:solidFill>
                  <a:latin typeface="Tahoma Negreta"/>
                  <a:ea typeface="Tahoma Negreta"/>
                  <a:cs typeface="Tahoma Negreta"/>
                  <a:sym typeface="Tahoma Negreta"/>
                </a:defRPr>
              </a:pPr>
              <a:endParaRPr/>
            </a:p>
          </p:txBody>
        </p:sp>
        <p:sp>
          <p:nvSpPr>
            <p:cNvPr id="881" name="Shape 881"/>
            <p:cNvSpPr/>
            <p:nvPr/>
          </p:nvSpPr>
          <p:spPr>
            <a:xfrm>
              <a:off x="0" y="0"/>
              <a:ext cx="1949450" cy="1005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a:defRPr sz="1800">
                  <a:solidFill>
                    <a:srgbClr val="000000"/>
                  </a:solidFill>
                </a:defRPr>
              </a:pPr>
              <a:endParaRPr sz="2000">
                <a:solidFill>
                  <a:srgbClr val="CC0000"/>
                </a:solidFill>
                <a:latin typeface="Tahoma Negreta"/>
                <a:ea typeface="Tahoma Negreta"/>
                <a:cs typeface="Tahoma Negreta"/>
                <a:sym typeface="Tahoma Negreta"/>
              </a:endParaRPr>
            </a:p>
            <a:p>
              <a:pPr lvl="0" algn="ctr">
                <a:defRPr sz="1800">
                  <a:solidFill>
                    <a:srgbClr val="000000"/>
                  </a:solidFill>
                </a:defRPr>
              </a:pPr>
              <a:r>
                <a:rPr sz="2000">
                  <a:solidFill>
                    <a:srgbClr val="CC0000"/>
                  </a:solidFill>
                  <a:latin typeface="Tahoma Negreta"/>
                  <a:ea typeface="Tahoma Negreta"/>
                  <a:cs typeface="Tahoma Negreta"/>
                  <a:sym typeface="Tahoma Negreta"/>
                </a:rPr>
                <a:t>Frequenza</a:t>
              </a:r>
            </a:p>
            <a:p>
              <a:pPr lvl="0" algn="ctr">
                <a:defRPr sz="1800">
                  <a:solidFill>
                    <a:srgbClr val="000000"/>
                  </a:solidFill>
                </a:defRPr>
              </a:pPr>
              <a:r>
                <a:rPr sz="2000">
                  <a:solidFill>
                    <a:srgbClr val="CC0000"/>
                  </a:solidFill>
                  <a:latin typeface="Tahoma Negreta"/>
                  <a:ea typeface="Tahoma Negreta"/>
                  <a:cs typeface="Tahoma Negreta"/>
                  <a:sym typeface="Tahoma Negreta"/>
                </a:rPr>
                <a:t>cardiaca</a:t>
              </a:r>
            </a:p>
          </p:txBody>
        </p:sp>
      </p:grpSp>
      <p:sp>
        <p:nvSpPr>
          <p:cNvPr id="883" name="Shape 883"/>
          <p:cNvSpPr/>
          <p:nvPr/>
        </p:nvSpPr>
        <p:spPr>
          <a:xfrm flipV="1">
            <a:off x="4838700" y="3598862"/>
            <a:ext cx="365125" cy="363538"/>
          </a:xfrm>
          <a:prstGeom prst="line">
            <a:avLst/>
          </a:prstGeom>
          <a:ln w="25400">
            <a:solidFill>
              <a:srgbClr val="C0C0C0"/>
            </a:solidFill>
            <a:round/>
            <a:tailEnd type="triangle"/>
          </a:ln>
          <a:effectLst>
            <a:outerShdw blurRad="63500" dist="107763" dir="2700000" rotWithShape="0">
              <a:srgbClr val="808080">
                <a:alpha val="50000"/>
              </a:srgbClr>
            </a:outerShdw>
          </a:effectLst>
        </p:spPr>
        <p:txBody>
          <a:bodyPr lIns="0" tIns="0" rIns="0" bIns="0"/>
          <a:lstStyle/>
          <a:p>
            <a:pPr lvl="0" defTabSz="457200">
              <a:defRPr>
                <a:solidFill>
                  <a:srgbClr val="000000"/>
                </a:solidFill>
                <a:latin typeface="+mn-lt"/>
                <a:ea typeface="+mn-ea"/>
                <a:cs typeface="+mn-cs"/>
                <a:sym typeface="Helvetica"/>
              </a:defRPr>
            </a:pPr>
            <a:endParaRPr/>
          </a:p>
        </p:txBody>
      </p:sp>
      <p:grpSp>
        <p:nvGrpSpPr>
          <p:cNvPr id="888" name="Group 888"/>
          <p:cNvGrpSpPr/>
          <p:nvPr/>
        </p:nvGrpSpPr>
        <p:grpSpPr>
          <a:xfrm>
            <a:off x="5495924" y="4071937"/>
            <a:ext cx="2262189" cy="1689101"/>
            <a:chOff x="0" y="0"/>
            <a:chExt cx="2262187" cy="1689100"/>
          </a:xfrm>
        </p:grpSpPr>
        <p:grpSp>
          <p:nvGrpSpPr>
            <p:cNvPr id="886" name="Group 886"/>
            <p:cNvGrpSpPr/>
            <p:nvPr/>
          </p:nvGrpSpPr>
          <p:grpSpPr>
            <a:xfrm>
              <a:off x="-1" y="335681"/>
              <a:ext cx="2092851" cy="1353420"/>
              <a:chOff x="0" y="0"/>
              <a:chExt cx="2092849" cy="1353418"/>
            </a:xfrm>
          </p:grpSpPr>
          <p:sp>
            <p:nvSpPr>
              <p:cNvPr id="884" name="Shape 884"/>
              <p:cNvSpPr/>
              <p:nvPr/>
            </p:nvSpPr>
            <p:spPr>
              <a:xfrm>
                <a:off x="0" y="0"/>
                <a:ext cx="2092850" cy="1353419"/>
              </a:xfrm>
              <a:prstGeom prst="rect">
                <a:avLst/>
              </a:prstGeom>
              <a:solidFill>
                <a:srgbClr val="D8D8D8"/>
              </a:solidFill>
              <a:ln w="25400" cap="flat">
                <a:solidFill>
                  <a:srgbClr val="C0C0C0"/>
                </a:solidFill>
                <a:prstDash val="solid"/>
                <a:round/>
              </a:ln>
              <a:effectLst>
                <a:outerShdw blurRad="63500" dist="107763" dir="2700000" rotWithShape="0">
                  <a:srgbClr val="808080">
                    <a:alpha val="50000"/>
                  </a:srgbClr>
                </a:outerShdw>
              </a:effectLst>
            </p:spPr>
            <p:txBody>
              <a:bodyPr wrap="square" lIns="0" tIns="0" rIns="0" bIns="0" numCol="1" anchor="t">
                <a:noAutofit/>
              </a:bodyPr>
              <a:lstStyle/>
              <a:p>
                <a:pPr lvl="0" algn="ctr">
                  <a:defRPr sz="2000">
                    <a:solidFill>
                      <a:srgbClr val="29932D"/>
                    </a:solidFill>
                    <a:latin typeface="Tahoma Negreta"/>
                    <a:ea typeface="Tahoma Negreta"/>
                    <a:cs typeface="Tahoma Negreta"/>
                    <a:sym typeface="Tahoma Negreta"/>
                  </a:defRPr>
                </a:pPr>
                <a:endParaRPr/>
              </a:p>
            </p:txBody>
          </p:sp>
          <p:sp>
            <p:nvSpPr>
              <p:cNvPr id="885" name="Shape 885"/>
              <p:cNvSpPr/>
              <p:nvPr/>
            </p:nvSpPr>
            <p:spPr>
              <a:xfrm>
                <a:off x="0" y="0"/>
                <a:ext cx="2092850" cy="1005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2000">
                    <a:solidFill>
                      <a:srgbClr val="29932D"/>
                    </a:solidFill>
                    <a:latin typeface="Tahoma Negreta"/>
                    <a:ea typeface="Tahoma Negreta"/>
                    <a:cs typeface="Tahoma Negreta"/>
                    <a:sym typeface="Tahoma Negreta"/>
                  </a:defRPr>
                </a:lvl1pPr>
              </a:lstStyle>
              <a:p>
                <a:pPr lvl="0">
                  <a:defRPr sz="1800">
                    <a:solidFill>
                      <a:srgbClr val="000000"/>
                    </a:solidFill>
                  </a:defRPr>
                </a:pPr>
                <a:r>
                  <a:rPr sz="2000">
                    <a:solidFill>
                      <a:srgbClr val="29932D"/>
                    </a:solidFill>
                  </a:rPr>
                  <a:t>Resistenze vascolari sistemiche</a:t>
                </a:r>
              </a:p>
            </p:txBody>
          </p:sp>
        </p:grpSp>
        <p:sp>
          <p:nvSpPr>
            <p:cNvPr id="887" name="Shape 887"/>
            <p:cNvSpPr/>
            <p:nvPr/>
          </p:nvSpPr>
          <p:spPr>
            <a:xfrm flipV="1">
              <a:off x="1398127" y="-1"/>
              <a:ext cx="864061" cy="485350"/>
            </a:xfrm>
            <a:prstGeom prst="line">
              <a:avLst/>
            </a:prstGeom>
            <a:noFill/>
            <a:ln w="25400" cap="flat">
              <a:solidFill>
                <a:srgbClr val="C0C0C0"/>
              </a:solidFill>
              <a:prstDash val="solid"/>
              <a:round/>
              <a:tailEnd type="triangle" w="med" len="med"/>
            </a:ln>
            <a:effectLst>
              <a:outerShdw blurRad="63500" dist="107763" dir="2700000" rotWithShape="0">
                <a:srgbClr val="808080">
                  <a:alpha val="50000"/>
                </a:srgbClr>
              </a:outerShdw>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grpSp>
      <p:grpSp>
        <p:nvGrpSpPr>
          <p:cNvPr id="893" name="Group 893"/>
          <p:cNvGrpSpPr/>
          <p:nvPr/>
        </p:nvGrpSpPr>
        <p:grpSpPr>
          <a:xfrm>
            <a:off x="5281612" y="3038474"/>
            <a:ext cx="2465389" cy="969416"/>
            <a:chOff x="0" y="0"/>
            <a:chExt cx="2465387" cy="969414"/>
          </a:xfrm>
        </p:grpSpPr>
        <p:grpSp>
          <p:nvGrpSpPr>
            <p:cNvPr id="891" name="Group 891"/>
            <p:cNvGrpSpPr/>
            <p:nvPr/>
          </p:nvGrpSpPr>
          <p:grpSpPr>
            <a:xfrm>
              <a:off x="0" y="-1"/>
              <a:ext cx="1742700" cy="969416"/>
              <a:chOff x="0" y="0"/>
              <a:chExt cx="1742699" cy="969414"/>
            </a:xfrm>
          </p:grpSpPr>
          <p:sp>
            <p:nvSpPr>
              <p:cNvPr id="889" name="Shape 889"/>
              <p:cNvSpPr/>
              <p:nvPr/>
            </p:nvSpPr>
            <p:spPr>
              <a:xfrm>
                <a:off x="0" y="0"/>
                <a:ext cx="1742700" cy="969415"/>
              </a:xfrm>
              <a:prstGeom prst="rect">
                <a:avLst/>
              </a:prstGeom>
              <a:solidFill>
                <a:srgbClr val="D8D8D8"/>
              </a:solidFill>
              <a:ln w="25400" cap="flat">
                <a:solidFill>
                  <a:srgbClr val="C0C0C0"/>
                </a:solidFill>
                <a:prstDash val="solid"/>
                <a:round/>
              </a:ln>
              <a:effectLst>
                <a:outerShdw blurRad="63500" dist="107763" dir="2700000" rotWithShape="0">
                  <a:srgbClr val="808080">
                    <a:alpha val="50000"/>
                  </a:srgbClr>
                </a:outerShdw>
              </a:effectLst>
            </p:spPr>
            <p:txBody>
              <a:bodyPr wrap="square" lIns="0" tIns="0" rIns="0" bIns="0" numCol="1" anchor="t">
                <a:noAutofit/>
              </a:bodyPr>
              <a:lstStyle/>
              <a:p>
                <a:pPr lvl="0" algn="ctr">
                  <a:defRPr sz="2000">
                    <a:solidFill>
                      <a:srgbClr val="000000"/>
                    </a:solidFill>
                    <a:latin typeface="Tahoma Negreta"/>
                    <a:ea typeface="Tahoma Negreta"/>
                    <a:cs typeface="Tahoma Negreta"/>
                    <a:sym typeface="Tahoma Negreta"/>
                  </a:defRPr>
                </a:pPr>
                <a:endParaRPr/>
              </a:p>
            </p:txBody>
          </p:sp>
          <p:sp>
            <p:nvSpPr>
              <p:cNvPr id="890" name="Shape 890"/>
              <p:cNvSpPr/>
              <p:nvPr/>
            </p:nvSpPr>
            <p:spPr>
              <a:xfrm>
                <a:off x="0" y="0"/>
                <a:ext cx="1742700" cy="701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2000">
                    <a:solidFill>
                      <a:srgbClr val="000000"/>
                    </a:solidFill>
                    <a:latin typeface="Tahoma Negreta"/>
                    <a:ea typeface="Tahoma Negreta"/>
                    <a:cs typeface="Tahoma Negreta"/>
                    <a:sym typeface="Tahoma Negreta"/>
                  </a:defRPr>
                </a:lvl1pPr>
              </a:lstStyle>
              <a:p>
                <a:pPr lvl="0">
                  <a:defRPr sz="1800"/>
                </a:pPr>
                <a:r>
                  <a:rPr sz="2000"/>
                  <a:t>Gittata cardiaca</a:t>
                </a:r>
              </a:p>
            </p:txBody>
          </p:sp>
        </p:grpSp>
        <p:sp>
          <p:nvSpPr>
            <p:cNvPr id="892" name="Shape 892"/>
            <p:cNvSpPr/>
            <p:nvPr/>
          </p:nvSpPr>
          <p:spPr>
            <a:xfrm>
              <a:off x="1601633" y="480436"/>
              <a:ext cx="863755" cy="362998"/>
            </a:xfrm>
            <a:prstGeom prst="line">
              <a:avLst/>
            </a:prstGeom>
            <a:noFill/>
            <a:ln w="25400" cap="flat">
              <a:solidFill>
                <a:srgbClr val="C0C0C0"/>
              </a:solidFill>
              <a:prstDash val="solid"/>
              <a:round/>
              <a:tailEnd type="triangle" w="med" len="med"/>
            </a:ln>
            <a:effectLst>
              <a:outerShdw blurRad="63500" dist="107763" dir="2700000" rotWithShape="0">
                <a:srgbClr val="808080">
                  <a:alpha val="50000"/>
                </a:srgbClr>
              </a:outerShdw>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grpSp>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Shape 852"/>
          <p:cNvSpPr/>
          <p:nvPr/>
        </p:nvSpPr>
        <p:spPr>
          <a:xfrm>
            <a:off x="2971800" y="609600"/>
            <a:ext cx="3248410" cy="52322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400">
                <a:solidFill>
                  <a:srgbClr val="000066"/>
                </a:solidFill>
              </a:rPr>
              <a:t>C: Circolazione</a:t>
            </a:r>
          </a:p>
        </p:txBody>
      </p:sp>
      <p:sp>
        <p:nvSpPr>
          <p:cNvPr id="853" name="Shape 853"/>
          <p:cNvSpPr/>
          <p:nvPr/>
        </p:nvSpPr>
        <p:spPr>
          <a:xfrm>
            <a:off x="1143000" y="1905000"/>
            <a:ext cx="8242300" cy="3390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9687" lvl="0">
              <a:spcBef>
                <a:spcPts val="500"/>
              </a:spcBef>
              <a:buClr>
                <a:srgbClr val="CCCCFF"/>
              </a:buClr>
              <a:buSzPct val="68000"/>
              <a:buFont typeface="Wingdings"/>
              <a:buChar char="■"/>
              <a:defRPr sz="1800">
                <a:solidFill>
                  <a:srgbClr val="000000"/>
                </a:solidFill>
              </a:defRPr>
            </a:pPr>
            <a:r>
              <a:rPr sz="2400">
                <a:solidFill>
                  <a:srgbClr val="000066"/>
                </a:solidFill>
                <a:latin typeface="Tahoma Negreta"/>
                <a:ea typeface="Tahoma Negreta"/>
                <a:cs typeface="Tahoma Negreta"/>
                <a:sym typeface="Tahoma Negreta"/>
              </a:rPr>
              <a:t> frequenza cardiaca</a:t>
            </a:r>
          </a:p>
          <a:p>
            <a:pPr marL="39687" lvl="0">
              <a:spcBef>
                <a:spcPts val="500"/>
              </a:spcBef>
              <a:buClr>
                <a:srgbClr val="CCCCFF"/>
              </a:buClr>
              <a:buSzPct val="68000"/>
              <a:buFont typeface="Wingdings"/>
              <a:buChar char="■"/>
              <a:defRPr sz="1800">
                <a:solidFill>
                  <a:srgbClr val="000000"/>
                </a:solidFill>
              </a:defRPr>
            </a:pPr>
            <a:r>
              <a:rPr sz="2400">
                <a:solidFill>
                  <a:srgbClr val="000066"/>
                </a:solidFill>
                <a:latin typeface="Tahoma Negreta"/>
                <a:ea typeface="Tahoma Negreta"/>
                <a:cs typeface="Tahoma Negreta"/>
                <a:sym typeface="Tahoma Negreta"/>
              </a:rPr>
              <a:t> polsi centrali e periferici</a:t>
            </a:r>
          </a:p>
          <a:p>
            <a:pPr marL="39687" lvl="0">
              <a:spcBef>
                <a:spcPts val="500"/>
              </a:spcBef>
              <a:buClr>
                <a:srgbClr val="CCCCFF"/>
              </a:buClr>
              <a:buSzPct val="68000"/>
              <a:buFont typeface="Wingdings"/>
              <a:buChar char="■"/>
              <a:defRPr sz="1800">
                <a:solidFill>
                  <a:srgbClr val="000000"/>
                </a:solidFill>
              </a:defRPr>
            </a:pPr>
            <a:r>
              <a:rPr sz="2400">
                <a:solidFill>
                  <a:srgbClr val="000066"/>
                </a:solidFill>
                <a:latin typeface="Tahoma Negreta"/>
                <a:ea typeface="Tahoma Negreta"/>
                <a:cs typeface="Tahoma Negreta"/>
                <a:sym typeface="Tahoma Negreta"/>
              </a:rPr>
              <a:t> perfusione degli organi</a:t>
            </a:r>
          </a:p>
          <a:p>
            <a:pPr lvl="0" indent="39687">
              <a:spcBef>
                <a:spcPts val="500"/>
              </a:spcBef>
              <a:defRPr sz="1800">
                <a:solidFill>
                  <a:srgbClr val="000000"/>
                </a:solidFill>
              </a:defRPr>
            </a:pPr>
            <a:r>
              <a:rPr sz="2400">
                <a:solidFill>
                  <a:srgbClr val="000066"/>
                </a:solidFill>
                <a:latin typeface="Tahoma Negreta"/>
                <a:ea typeface="Tahoma Negreta"/>
                <a:cs typeface="Tahoma Negreta"/>
                <a:sym typeface="Tahoma Negreta"/>
              </a:rPr>
              <a:t>   - cute  (</a:t>
            </a:r>
            <a:r>
              <a:rPr sz="2000">
                <a:solidFill>
                  <a:srgbClr val="000066"/>
                </a:solidFill>
                <a:latin typeface="Tahoma Negreta"/>
                <a:ea typeface="Tahoma Negreta"/>
                <a:cs typeface="Tahoma Negreta"/>
                <a:sym typeface="Tahoma Negreta"/>
              </a:rPr>
              <a:t>colorito, temperatura, riempimento</a:t>
            </a:r>
            <a:r>
              <a:rPr sz="2200">
                <a:solidFill>
                  <a:srgbClr val="000066"/>
                </a:solidFill>
                <a:latin typeface="Tahoma Negreta"/>
                <a:ea typeface="Tahoma Negreta"/>
                <a:cs typeface="Tahoma Negreta"/>
                <a:sym typeface="Tahoma Negreta"/>
              </a:rPr>
              <a:t> capillare)</a:t>
            </a:r>
          </a:p>
          <a:p>
            <a:pPr lvl="0" indent="39687">
              <a:spcBef>
                <a:spcPts val="500"/>
              </a:spcBef>
              <a:defRPr sz="1800">
                <a:solidFill>
                  <a:srgbClr val="000000"/>
                </a:solidFill>
              </a:defRPr>
            </a:pPr>
            <a:r>
              <a:rPr sz="2200">
                <a:solidFill>
                  <a:srgbClr val="000066"/>
                </a:solidFill>
                <a:latin typeface="Tahoma Negreta"/>
                <a:ea typeface="Tahoma Negreta"/>
                <a:cs typeface="Tahoma Negreta"/>
                <a:sym typeface="Tahoma Negreta"/>
              </a:rPr>
              <a:t>   -  </a:t>
            </a:r>
            <a:r>
              <a:rPr sz="2400">
                <a:solidFill>
                  <a:srgbClr val="000066"/>
                </a:solidFill>
                <a:latin typeface="Tahoma Negreta"/>
                <a:ea typeface="Tahoma Negreta"/>
                <a:cs typeface="Tahoma Negreta"/>
                <a:sym typeface="Tahoma Negreta"/>
              </a:rPr>
              <a:t>SNC</a:t>
            </a:r>
          </a:p>
          <a:p>
            <a:pPr lvl="0" indent="39687">
              <a:spcBef>
                <a:spcPts val="500"/>
              </a:spcBef>
              <a:defRPr sz="1800">
                <a:solidFill>
                  <a:srgbClr val="000000"/>
                </a:solidFill>
              </a:defRPr>
            </a:pPr>
            <a:r>
              <a:rPr sz="2400">
                <a:solidFill>
                  <a:srgbClr val="000066"/>
                </a:solidFill>
                <a:latin typeface="Tahoma Negreta"/>
                <a:ea typeface="Tahoma Negreta"/>
                <a:cs typeface="Tahoma Negreta"/>
                <a:sym typeface="Tahoma Negreta"/>
              </a:rPr>
              <a:t>   - rene</a:t>
            </a:r>
          </a:p>
          <a:p>
            <a:pPr marL="39687" lvl="0">
              <a:spcBef>
                <a:spcPts val="500"/>
              </a:spcBef>
              <a:buClr>
                <a:srgbClr val="CCCCFF"/>
              </a:buClr>
              <a:buSzPct val="68000"/>
              <a:buFont typeface="Wingdings"/>
              <a:buChar char="■"/>
              <a:defRPr sz="1800">
                <a:solidFill>
                  <a:srgbClr val="000000"/>
                </a:solidFill>
              </a:defRPr>
            </a:pPr>
            <a:r>
              <a:rPr sz="2400">
                <a:solidFill>
                  <a:srgbClr val="000066"/>
                </a:solidFill>
                <a:latin typeface="Tahoma Negreta"/>
                <a:ea typeface="Tahoma Negreta"/>
                <a:cs typeface="Tahoma Negreta"/>
                <a:sym typeface="Tahoma Negreta"/>
              </a:rPr>
              <a:t> pressione arteriosa</a:t>
            </a:r>
          </a:p>
          <a:p>
            <a:pPr marL="39687" lvl="0">
              <a:spcBef>
                <a:spcPts val="500"/>
              </a:spcBef>
              <a:buClr>
                <a:srgbClr val="CCCCFF"/>
              </a:buClr>
              <a:buSzPct val="68000"/>
              <a:buFont typeface="Wingdings"/>
              <a:buChar char="■"/>
              <a:defRPr sz="1800">
                <a:solidFill>
                  <a:srgbClr val="000000"/>
                </a:solidFill>
              </a:defRPr>
            </a:pPr>
            <a:r>
              <a:rPr sz="2400">
                <a:solidFill>
                  <a:srgbClr val="000066"/>
                </a:solidFill>
                <a:latin typeface="Tahoma Negreta"/>
                <a:ea typeface="Tahoma Negreta"/>
                <a:cs typeface="Tahoma Negreta"/>
                <a:sym typeface="Tahoma Negreta"/>
              </a:rPr>
              <a:t> precarico </a:t>
            </a:r>
            <a:r>
              <a:rPr sz="2200">
                <a:solidFill>
                  <a:srgbClr val="000066"/>
                </a:solidFill>
                <a:latin typeface="Tahoma Negreta"/>
                <a:ea typeface="Tahoma Negreta"/>
                <a:cs typeface="Tahoma Negreta"/>
                <a:sym typeface="Tahoma Negreta"/>
              </a:rPr>
              <a:t>(palpazione addome e turgore giugulari) </a:t>
            </a:r>
          </a:p>
        </p:txBody>
      </p:sp>
      <p:grpSp>
        <p:nvGrpSpPr>
          <p:cNvPr id="856" name="Group 856"/>
          <p:cNvGrpSpPr/>
          <p:nvPr/>
        </p:nvGrpSpPr>
        <p:grpSpPr>
          <a:xfrm>
            <a:off x="6583660" y="1295399"/>
            <a:ext cx="2559781" cy="1315999"/>
            <a:chOff x="-441027" y="0"/>
            <a:chExt cx="2559779" cy="1315997"/>
          </a:xfrm>
        </p:grpSpPr>
        <p:sp>
          <p:nvSpPr>
            <p:cNvPr id="854" name="Shape 854"/>
            <p:cNvSpPr/>
            <p:nvPr/>
          </p:nvSpPr>
          <p:spPr>
            <a:xfrm>
              <a:off x="-441027" y="762000"/>
              <a:ext cx="2559779" cy="553997"/>
            </a:xfrm>
            <a:prstGeom prst="rect">
              <a:avLst/>
            </a:prstGeom>
            <a:noFill/>
            <a:ln w="76200" cap="flat">
              <a:solidFill>
                <a:srgbClr val="000066"/>
              </a:solidFill>
              <a:prstDash val="solid"/>
              <a:round/>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3600">
                  <a:solidFill>
                    <a:srgbClr val="000066"/>
                  </a:solidFill>
                  <a:latin typeface="Tahoma Negreta"/>
                  <a:ea typeface="Tahoma Negreta"/>
                  <a:cs typeface="Tahoma Negreta"/>
                  <a:sym typeface="Tahoma Negreta"/>
                </a:defRPr>
              </a:lvl1pPr>
            </a:lstStyle>
            <a:p>
              <a:pPr lvl="0" algn="ctr">
                <a:defRPr sz="1800">
                  <a:solidFill>
                    <a:srgbClr val="000000"/>
                  </a:solidFill>
                </a:defRPr>
              </a:pPr>
              <a:r>
                <a:rPr sz="3600" dirty="0">
                  <a:solidFill>
                    <a:srgbClr val="000066"/>
                  </a:solidFill>
                </a:rPr>
                <a:t>FC + 4 P</a:t>
              </a:r>
            </a:p>
          </p:txBody>
        </p:sp>
        <p:sp>
          <p:nvSpPr>
            <p:cNvPr id="855" name="Shape 855"/>
            <p:cNvSpPr/>
            <p:nvPr/>
          </p:nvSpPr>
          <p:spPr>
            <a:xfrm>
              <a:off x="152400" y="0"/>
              <a:ext cx="1808520" cy="459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5 domande</a:t>
              </a:r>
            </a:p>
          </p:txBody>
        </p:sp>
      </p:grpSp>
      <p:sp>
        <p:nvSpPr>
          <p:cNvPr id="857" name="Shape 857"/>
          <p:cNvSpPr/>
          <p:nvPr/>
        </p:nvSpPr>
        <p:spPr>
          <a:xfrm>
            <a:off x="1295400" y="5715000"/>
            <a:ext cx="3819764"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lang="it-IT" sz="2400" dirty="0" smtClean="0">
                <a:solidFill>
                  <a:srgbClr val="000066"/>
                </a:solidFill>
              </a:rPr>
              <a:t>(</a:t>
            </a:r>
            <a:r>
              <a:rPr sz="2400" dirty="0" smtClean="0">
                <a:solidFill>
                  <a:srgbClr val="000066"/>
                </a:solidFill>
              </a:rPr>
              <a:t>frequenza respiratoria</a:t>
            </a:r>
            <a:r>
              <a:rPr lang="it-IT" sz="2400" dirty="0" smtClean="0">
                <a:solidFill>
                  <a:srgbClr val="000066"/>
                </a:solidFill>
              </a:rPr>
              <a:t>)</a:t>
            </a:r>
            <a:endParaRPr sz="2400" dirty="0">
              <a:solidFill>
                <a:srgbClr val="000066"/>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856"/>
                                        </p:tgtEl>
                                        <p:attrNameLst>
                                          <p:attrName>style.visibility</p:attrName>
                                        </p:attrNameLst>
                                      </p:cBhvr>
                                      <p:to>
                                        <p:strVal val="visible"/>
                                      </p:to>
                                    </p:set>
                                    <p:animEffect transition="in" filter="fade">
                                      <p:cBhvr>
                                        <p:cTn id="7" dur="500"/>
                                        <p:tgtEl>
                                          <p:spTgt spid="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 grpId="1"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Shape 896"/>
          <p:cNvSpPr/>
          <p:nvPr/>
        </p:nvSpPr>
        <p:spPr>
          <a:xfrm>
            <a:off x="751012" y="4653136"/>
            <a:ext cx="8640763" cy="523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dirty="0">
                <a:solidFill>
                  <a:srgbClr val="000066"/>
                </a:solidFill>
              </a:rPr>
              <a:t>Monitorare le variazioni nel tempo!</a:t>
            </a:r>
          </a:p>
        </p:txBody>
      </p:sp>
      <p:sp>
        <p:nvSpPr>
          <p:cNvPr id="897" name="Shape 897"/>
          <p:cNvSpPr/>
          <p:nvPr/>
        </p:nvSpPr>
        <p:spPr>
          <a:xfrm>
            <a:off x="2982912" y="279935"/>
            <a:ext cx="4438376" cy="1132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400">
                <a:solidFill>
                  <a:srgbClr val="11178D"/>
                </a:solidFill>
                <a:latin typeface="Tahoma Negreta"/>
                <a:ea typeface="Tahoma Negreta"/>
                <a:cs typeface="Tahoma Negreta"/>
                <a:sym typeface="Tahoma Negreta"/>
              </a:defRPr>
            </a:lvl1pPr>
          </a:lstStyle>
          <a:p>
            <a:pPr lvl="0">
              <a:defRPr sz="1800">
                <a:solidFill>
                  <a:srgbClr val="000000"/>
                </a:solidFill>
              </a:defRPr>
            </a:pPr>
            <a:r>
              <a:rPr sz="3400" dirty="0">
                <a:solidFill>
                  <a:srgbClr val="11178D"/>
                </a:solidFill>
              </a:rPr>
              <a:t>Frequenza cardiaca</a:t>
            </a:r>
          </a:p>
        </p:txBody>
      </p:sp>
      <p:sp>
        <p:nvSpPr>
          <p:cNvPr id="898" name="Shape 898"/>
          <p:cNvSpPr/>
          <p:nvPr/>
        </p:nvSpPr>
        <p:spPr>
          <a:xfrm>
            <a:off x="1398587" y="1772717"/>
            <a:ext cx="7993063" cy="863601"/>
          </a:xfrm>
          <a:prstGeom prst="rect">
            <a:avLst/>
          </a:prstGeom>
          <a:solidFill>
            <a:srgbClr val="EAEAEA"/>
          </a:solidFill>
          <a:ln w="12700">
            <a:miter lim="400000"/>
          </a:ln>
        </p:spPr>
        <p:txBody>
          <a:bodyPr lIns="0" tIns="0" rIns="0" bIns="0" anchor="ctr"/>
          <a:lstStyle/>
          <a:p>
            <a:pPr lvl="0">
              <a:defRPr>
                <a:solidFill>
                  <a:srgbClr val="FFFF00"/>
                </a:solidFill>
                <a:latin typeface="Times New Roman"/>
                <a:ea typeface="Times New Roman"/>
                <a:cs typeface="Times New Roman"/>
                <a:sym typeface="Times New Roman"/>
              </a:defRPr>
            </a:pPr>
            <a:endParaRPr/>
          </a:p>
        </p:txBody>
      </p:sp>
      <p:sp>
        <p:nvSpPr>
          <p:cNvPr id="6" name="ZoneTexte 10"/>
          <p:cNvSpPr txBox="1">
            <a:spLocks noChangeArrowheads="1"/>
          </p:cNvSpPr>
          <p:nvPr/>
        </p:nvSpPr>
        <p:spPr bwMode="auto">
          <a:xfrm>
            <a:off x="390973" y="3678123"/>
            <a:ext cx="93610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 typeface="Arial"/>
              <a:buChar char="•"/>
            </a:pPr>
            <a:r>
              <a:rPr lang="nl-BE" b="1" dirty="0">
                <a:solidFill>
                  <a:schemeClr val="accent6"/>
                </a:solidFill>
                <a:latin typeface="Tahoma"/>
                <a:cs typeface="Tahoma"/>
              </a:rPr>
              <a:t>Valori anormali ~ insufficienza cardiaca (precoce)</a:t>
            </a:r>
          </a:p>
          <a:p>
            <a:pPr marL="342900" indent="-342900" eaLnBrk="1" hangingPunct="1">
              <a:buFont typeface="Arial"/>
              <a:buChar char="•"/>
            </a:pPr>
            <a:r>
              <a:rPr lang="nl-BE" b="1" dirty="0">
                <a:solidFill>
                  <a:schemeClr val="accent6"/>
                </a:solidFill>
                <a:latin typeface="Tahoma"/>
                <a:cs typeface="Tahoma"/>
              </a:rPr>
              <a:t>Ma varia anche con età, agitazione, dolore, temperatura</a:t>
            </a:r>
            <a:r>
              <a:rPr lang="fr-FR" b="1" dirty="0">
                <a:solidFill>
                  <a:schemeClr val="accent6"/>
                </a:solidFill>
                <a:latin typeface="Tahoma"/>
                <a:cs typeface="Tahoma"/>
              </a:rPr>
              <a:t> </a:t>
            </a:r>
          </a:p>
        </p:txBody>
      </p:sp>
      <p:graphicFrame>
        <p:nvGraphicFramePr>
          <p:cNvPr id="7" name="Tableau 9"/>
          <p:cNvGraphicFramePr>
            <a:graphicFrameLocks noGrp="1"/>
          </p:cNvGraphicFramePr>
          <p:nvPr>
            <p:extLst>
              <p:ext uri="{D42A27DB-BD31-4B8C-83A1-F6EECF244321}">
                <p14:modId xmlns:p14="http://schemas.microsoft.com/office/powerpoint/2010/main" val="3807068703"/>
              </p:ext>
            </p:extLst>
          </p:nvPr>
        </p:nvGraphicFramePr>
        <p:xfrm>
          <a:off x="1543100" y="5445224"/>
          <a:ext cx="6883400" cy="1280160"/>
        </p:xfrm>
        <a:graphic>
          <a:graphicData uri="http://schemas.openxmlformats.org/drawingml/2006/table">
            <a:tbl>
              <a:tblPr/>
              <a:tblGrid>
                <a:gridCol w="1778000"/>
                <a:gridCol w="2811463"/>
                <a:gridCol w="2293937"/>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200" b="1" i="0" u="none" strike="noStrike" cap="none" normalizeH="0" baseline="0" dirty="0" smtClean="0">
                        <a:ln>
                          <a:noFill/>
                        </a:ln>
                        <a:solidFill>
                          <a:srgbClr val="FFFFFF"/>
                        </a:solidFill>
                        <a:effectLst/>
                        <a:latin typeface="Tahoma"/>
                        <a:ea typeface="ＭＳ Ｐゴシック" pitchFamily="34" charset="-128"/>
                        <a:cs typeface="Tahom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dirty="0" err="1" smtClean="0">
                          <a:ln>
                            <a:noFill/>
                          </a:ln>
                          <a:solidFill>
                            <a:srgbClr val="FFFFFF"/>
                          </a:solidFill>
                          <a:effectLst/>
                          <a:latin typeface="Tahoma"/>
                          <a:ea typeface="ＭＳ Ｐゴシック" pitchFamily="34" charset="-128"/>
                          <a:cs typeface="Tahoma"/>
                        </a:rPr>
                        <a:t>Bradicardia</a:t>
                      </a:r>
                      <a:endParaRPr kumimoji="0" lang="fr-FR" sz="2200" b="1" i="0" u="none" strike="noStrike" cap="none" normalizeH="0" baseline="0" dirty="0" smtClean="0">
                        <a:ln>
                          <a:noFill/>
                        </a:ln>
                        <a:solidFill>
                          <a:srgbClr val="FFFFFF"/>
                        </a:solidFill>
                        <a:effectLst/>
                        <a:latin typeface="Tahoma"/>
                        <a:ea typeface="ＭＳ Ｐゴシック" pitchFamily="34" charset="-128"/>
                        <a:cs typeface="Tahom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dirty="0" err="1" smtClean="0">
                          <a:ln>
                            <a:noFill/>
                          </a:ln>
                          <a:solidFill>
                            <a:srgbClr val="FFFFFF"/>
                          </a:solidFill>
                          <a:effectLst/>
                          <a:latin typeface="Tahoma"/>
                          <a:ea typeface="ＭＳ Ｐゴシック" pitchFamily="34" charset="-128"/>
                          <a:cs typeface="Tahoma"/>
                        </a:rPr>
                        <a:t>Tachicardia</a:t>
                      </a:r>
                      <a:endParaRPr kumimoji="0" lang="fr-FR" sz="2200" b="1" i="0" u="none" strike="noStrike" cap="none" normalizeH="0" baseline="0" dirty="0" smtClean="0">
                        <a:ln>
                          <a:noFill/>
                        </a:ln>
                        <a:solidFill>
                          <a:srgbClr val="FFFFFF"/>
                        </a:solidFill>
                        <a:effectLst/>
                        <a:latin typeface="Tahoma"/>
                        <a:ea typeface="ＭＳ Ｐゴシック" pitchFamily="34" charset="-128"/>
                        <a:cs typeface="Tahom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dirty="0" smtClean="0">
                          <a:ln>
                            <a:noFill/>
                          </a:ln>
                          <a:solidFill>
                            <a:srgbClr val="00447A"/>
                          </a:solidFill>
                          <a:effectLst/>
                          <a:latin typeface="Tahoma"/>
                          <a:ea typeface="ＭＳ Ｐゴシック" pitchFamily="34" charset="-128"/>
                          <a:cs typeface="Tahoma"/>
                        </a:rPr>
                        <a:t>&lt; 1 </a:t>
                      </a:r>
                      <a:r>
                        <a:rPr kumimoji="0" lang="fr-FR" sz="2200" b="1" i="0" u="none" strike="noStrike" cap="none" normalizeH="0" baseline="0" dirty="0" err="1" smtClean="0">
                          <a:ln>
                            <a:noFill/>
                          </a:ln>
                          <a:solidFill>
                            <a:srgbClr val="00447A"/>
                          </a:solidFill>
                          <a:effectLst/>
                          <a:latin typeface="Tahoma"/>
                          <a:ea typeface="ＭＳ Ｐゴシック" pitchFamily="34" charset="-128"/>
                          <a:cs typeface="Tahoma"/>
                        </a:rPr>
                        <a:t>anno</a:t>
                      </a:r>
                      <a:endParaRPr kumimoji="0" lang="fr-FR" sz="2200" b="1" i="0" u="none" strike="noStrike" cap="none" normalizeH="0" baseline="0" dirty="0" smtClean="0">
                        <a:ln>
                          <a:noFill/>
                        </a:ln>
                        <a:solidFill>
                          <a:srgbClr val="00447A"/>
                        </a:solidFill>
                        <a:effectLst/>
                        <a:latin typeface="Tahoma"/>
                        <a:ea typeface="ＭＳ Ｐゴシック" pitchFamily="34" charset="-128"/>
                        <a:cs typeface="Tahom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D8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smtClean="0">
                          <a:ln>
                            <a:noFill/>
                          </a:ln>
                          <a:solidFill>
                            <a:srgbClr val="00447A"/>
                          </a:solidFill>
                          <a:effectLst/>
                          <a:latin typeface="Tahoma"/>
                          <a:ea typeface="ＭＳ Ｐゴシック" pitchFamily="34" charset="-128"/>
                          <a:cs typeface="Tahoma"/>
                        </a:rPr>
                        <a:t>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D8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smtClean="0">
                          <a:ln>
                            <a:noFill/>
                          </a:ln>
                          <a:solidFill>
                            <a:srgbClr val="00447A"/>
                          </a:solidFill>
                          <a:effectLst/>
                          <a:latin typeface="Tahoma"/>
                          <a:ea typeface="ＭＳ Ｐゴシック" pitchFamily="34" charset="-128"/>
                          <a:cs typeface="Tahoma"/>
                        </a:rPr>
                        <a:t>180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D8CC"/>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dirty="0" smtClean="0">
                          <a:ln>
                            <a:noFill/>
                          </a:ln>
                          <a:solidFill>
                            <a:srgbClr val="00447A"/>
                          </a:solidFill>
                          <a:effectLst/>
                          <a:latin typeface="Tahoma"/>
                          <a:ea typeface="ＭＳ Ｐゴシック" pitchFamily="34" charset="-128"/>
                          <a:cs typeface="Tahoma"/>
                        </a:rPr>
                        <a:t>&gt; 1 </a:t>
                      </a:r>
                      <a:r>
                        <a:rPr kumimoji="0" lang="fr-FR" sz="2200" b="1" i="0" u="none" strike="noStrike" cap="none" normalizeH="0" baseline="0" dirty="0" err="1" smtClean="0">
                          <a:ln>
                            <a:noFill/>
                          </a:ln>
                          <a:solidFill>
                            <a:srgbClr val="00447A"/>
                          </a:solidFill>
                          <a:effectLst/>
                          <a:latin typeface="Tahoma"/>
                          <a:ea typeface="ＭＳ Ｐゴシック" pitchFamily="34" charset="-128"/>
                          <a:cs typeface="Tahoma"/>
                        </a:rPr>
                        <a:t>anno</a:t>
                      </a:r>
                      <a:endParaRPr kumimoji="0" lang="fr-FR" sz="2200" b="1" i="0" u="none" strike="noStrike" cap="none" normalizeH="0" baseline="0" dirty="0" smtClean="0">
                        <a:ln>
                          <a:noFill/>
                        </a:ln>
                        <a:solidFill>
                          <a:srgbClr val="00447A"/>
                        </a:solidFill>
                        <a:effectLst/>
                        <a:latin typeface="Tahoma"/>
                        <a:ea typeface="ＭＳ Ｐゴシック" pitchFamily="34" charset="-128"/>
                        <a:cs typeface="Tahom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smtClean="0">
                          <a:ln>
                            <a:noFill/>
                          </a:ln>
                          <a:solidFill>
                            <a:srgbClr val="00447A"/>
                          </a:solidFill>
                          <a:effectLst/>
                          <a:latin typeface="Tahoma"/>
                          <a:ea typeface="ＭＳ Ｐゴシック" pitchFamily="34" charset="-128"/>
                          <a:cs typeface="Tahoma"/>
                        </a:rPr>
                        <a:t>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dirty="0" smtClean="0">
                          <a:ln>
                            <a:noFill/>
                          </a:ln>
                          <a:solidFill>
                            <a:srgbClr val="00447A"/>
                          </a:solidFill>
                          <a:effectLst/>
                          <a:latin typeface="Tahoma"/>
                          <a:ea typeface="ＭＳ Ｐゴシック" pitchFamily="34" charset="-128"/>
                          <a:cs typeface="Tahoma"/>
                        </a:rPr>
                        <a:t>160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DE7"/>
                    </a:solidFill>
                  </a:tcPr>
                </a:tc>
              </a:tr>
            </a:tbl>
          </a:graphicData>
        </a:graphic>
      </p:graphicFrame>
      <p:graphicFrame>
        <p:nvGraphicFramePr>
          <p:cNvPr id="8" name="Table 900"/>
          <p:cNvGraphicFramePr/>
          <p:nvPr>
            <p:extLst>
              <p:ext uri="{D42A27DB-BD31-4B8C-83A1-F6EECF244321}">
                <p14:modId xmlns:p14="http://schemas.microsoft.com/office/powerpoint/2010/main" val="2251961526"/>
              </p:ext>
            </p:extLst>
          </p:nvPr>
        </p:nvGraphicFramePr>
        <p:xfrm>
          <a:off x="1759124" y="1268760"/>
          <a:ext cx="6983412" cy="1931987"/>
        </p:xfrm>
        <a:graphic>
          <a:graphicData uri="http://schemas.openxmlformats.org/drawingml/2006/table">
            <a:tbl>
              <a:tblPr>
                <a:tableStyleId>{4C3C2611-4C71-4FC5-86AE-919BDF0F9419}</a:tableStyleId>
              </a:tblPr>
              <a:tblGrid>
                <a:gridCol w="1600200"/>
                <a:gridCol w="2030412"/>
                <a:gridCol w="1676400"/>
                <a:gridCol w="1676400"/>
              </a:tblGrid>
              <a:tr h="503237">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ETA’</a:t>
                      </a:r>
                    </a:p>
                  </a:txBody>
                  <a:tcPr marL="45720" marR="45720" anchor="ctr" horzOverflow="overflow">
                    <a:lnL w="38100">
                      <a:solidFill>
                        <a:srgbClr val="FFFF00"/>
                      </a:solidFill>
                      <a:round/>
                    </a:lnL>
                    <a:lnR w="12700">
                      <a:solidFill>
                        <a:srgbClr val="FFFF00"/>
                      </a:solidFill>
                      <a:round/>
                    </a:lnR>
                    <a:lnT w="381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&gt;30 giorni</a:t>
                      </a:r>
                    </a:p>
                  </a:txBody>
                  <a:tcPr marL="45720" marR="45720" horzOverflow="overflow">
                    <a:lnL w="12700">
                      <a:solidFill>
                        <a:srgbClr val="FFFF00"/>
                      </a:solidFill>
                      <a:round/>
                    </a:lnL>
                    <a:lnR w="12700">
                      <a:solidFill>
                        <a:srgbClr val="FFFF00"/>
                      </a:solidFill>
                      <a:round/>
                    </a:lnR>
                    <a:lnT w="381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5 anni</a:t>
                      </a:r>
                    </a:p>
                  </a:txBody>
                  <a:tcPr marL="45720" marR="45720" horzOverflow="overflow">
                    <a:lnL w="12700">
                      <a:solidFill>
                        <a:srgbClr val="FFFF00"/>
                      </a:solidFill>
                      <a:round/>
                    </a:lnL>
                    <a:lnR w="12700">
                      <a:solidFill>
                        <a:srgbClr val="FFFF00"/>
                      </a:solidFill>
                      <a:round/>
                    </a:lnR>
                    <a:lnT w="381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14 anni</a:t>
                      </a:r>
                    </a:p>
                  </a:txBody>
                  <a:tcPr marL="45720" marR="45720" anchor="ctr" horzOverflow="overflow">
                    <a:lnL w="12700">
                      <a:solidFill>
                        <a:srgbClr val="FFFF00"/>
                      </a:solidFill>
                      <a:round/>
                    </a:lnL>
                    <a:lnR w="38100">
                      <a:solidFill>
                        <a:srgbClr val="FFFF00"/>
                      </a:solidFill>
                      <a:round/>
                    </a:lnR>
                    <a:lnT w="38100">
                      <a:solidFill>
                        <a:srgbClr val="FFFF00"/>
                      </a:solidFill>
                      <a:round/>
                    </a:lnT>
                    <a:lnB w="12700">
                      <a:solidFill>
                        <a:srgbClr val="FFFF00"/>
                      </a:solidFill>
                      <a:round/>
                    </a:lnB>
                    <a:noFill/>
                  </a:tcPr>
                </a:tc>
              </a:tr>
              <a:tr h="476250">
                <a:tc>
                  <a:txBody>
                    <a:bodyPr/>
                    <a:lstStyle/>
                    <a:p>
                      <a:pPr lvl="0">
                        <a:spcBef>
                          <a:spcPts val="700"/>
                        </a:spcBef>
                        <a:defRPr sz="1800" b="0" i="0">
                          <a:solidFill>
                            <a:srgbClr val="000000"/>
                          </a:solidFill>
                        </a:defRPr>
                      </a:pPr>
                      <a:r>
                        <a:rPr sz="2400">
                          <a:solidFill>
                            <a:srgbClr val="000066"/>
                          </a:solidFill>
                          <a:latin typeface="Tahoma Negreta"/>
                          <a:ea typeface="Tahoma Negreta"/>
                          <a:cs typeface="Tahoma Negreta"/>
                          <a:sym typeface="Tahoma Negreta"/>
                        </a:rPr>
                        <a:t>FR</a:t>
                      </a:r>
                    </a:p>
                  </a:txBody>
                  <a:tcPr marL="45720" marR="45720" horzOverflow="overflow">
                    <a:lnL w="381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400">
                          <a:solidFill>
                            <a:srgbClr val="000066"/>
                          </a:solidFill>
                          <a:latin typeface="Tahoma Negreta"/>
                          <a:ea typeface="Tahoma Negreta"/>
                          <a:cs typeface="Tahoma Negreta"/>
                          <a:sym typeface="Tahoma Negreta"/>
                        </a:rPr>
                        <a:t>30</a:t>
                      </a:r>
                    </a:p>
                  </a:txBody>
                  <a:tcPr marL="45720" marR="45720" horzOverflow="overflow">
                    <a:lnL w="127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400" dirty="0">
                          <a:solidFill>
                            <a:srgbClr val="000066"/>
                          </a:solidFill>
                          <a:latin typeface="Tahoma Negreta"/>
                          <a:ea typeface="Tahoma Negreta"/>
                          <a:cs typeface="Tahoma Negreta"/>
                          <a:sym typeface="Tahoma Negreta"/>
                        </a:rPr>
                        <a:t>20</a:t>
                      </a:r>
                    </a:p>
                  </a:txBody>
                  <a:tcPr marL="45720" marR="45720" horzOverflow="overflow">
                    <a:lnL w="127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400">
                          <a:solidFill>
                            <a:srgbClr val="000066"/>
                          </a:solidFill>
                          <a:latin typeface="Tahoma Negreta"/>
                          <a:ea typeface="Tahoma Negreta"/>
                          <a:cs typeface="Tahoma Negreta"/>
                          <a:sym typeface="Tahoma Negreta"/>
                        </a:rPr>
                        <a:t>14</a:t>
                      </a:r>
                    </a:p>
                  </a:txBody>
                  <a:tcPr marL="45720" marR="45720" anchor="ctr" horzOverflow="overflow">
                    <a:lnL w="12700">
                      <a:solidFill>
                        <a:srgbClr val="FFFF00"/>
                      </a:solidFill>
                      <a:round/>
                    </a:lnL>
                    <a:lnR w="38100">
                      <a:solidFill>
                        <a:srgbClr val="FFFF00"/>
                      </a:solidFill>
                      <a:round/>
                    </a:lnR>
                    <a:lnT w="12700">
                      <a:solidFill>
                        <a:srgbClr val="FFFF00"/>
                      </a:solidFill>
                      <a:round/>
                    </a:lnT>
                    <a:lnB w="12700">
                      <a:solidFill>
                        <a:srgbClr val="FFFF00"/>
                      </a:solidFill>
                      <a:round/>
                    </a:lnB>
                    <a:noFill/>
                  </a:tcPr>
                </a:tc>
              </a:tr>
              <a:tr h="476250">
                <a:tc>
                  <a:txBody>
                    <a:bodyPr/>
                    <a:lstStyle/>
                    <a:p>
                      <a:pPr lvl="0">
                        <a:spcBef>
                          <a:spcPts val="700"/>
                        </a:spcBef>
                        <a:defRPr sz="1800" b="0" i="0">
                          <a:solidFill>
                            <a:srgbClr val="000000"/>
                          </a:solidFill>
                        </a:defRPr>
                      </a:pPr>
                      <a:endParaRPr/>
                    </a:p>
                  </a:txBody>
                  <a:tcPr marL="45720" marR="45720" horzOverflow="overflow">
                    <a:lnL w="381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endParaRPr/>
                    </a:p>
                  </a:txBody>
                  <a:tcPr marL="45720" marR="45720" horzOverflow="overflow">
                    <a:lnL w="127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1800" dirty="0">
                          <a:solidFill>
                            <a:srgbClr val="000066"/>
                          </a:solidFill>
                          <a:latin typeface="Tahoma Negreta"/>
                          <a:ea typeface="Tahoma Negreta"/>
                          <a:cs typeface="Tahoma Negreta"/>
                          <a:sym typeface="Tahoma Negreta"/>
                        </a:rPr>
                        <a:t>X5</a:t>
                      </a:r>
                    </a:p>
                  </a:txBody>
                  <a:tcPr marL="45720" marR="45720" horzOverflow="overflow">
                    <a:lnL w="127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1800" dirty="0">
                          <a:solidFill>
                            <a:srgbClr val="000066"/>
                          </a:solidFill>
                          <a:latin typeface="Tahoma Negreta"/>
                          <a:ea typeface="Tahoma Negreta"/>
                          <a:cs typeface="Tahoma Negreta"/>
                          <a:sym typeface="Tahoma Negreta"/>
                        </a:rPr>
                        <a:t>X5</a:t>
                      </a:r>
                    </a:p>
                  </a:txBody>
                  <a:tcPr marL="45720" marR="45720" anchor="ctr" horzOverflow="overflow">
                    <a:lnL w="12700">
                      <a:solidFill>
                        <a:srgbClr val="FFFF00"/>
                      </a:solidFill>
                      <a:round/>
                    </a:lnL>
                    <a:lnR w="38100">
                      <a:solidFill>
                        <a:srgbClr val="FFFF00"/>
                      </a:solidFill>
                      <a:round/>
                    </a:lnR>
                    <a:lnT w="12700">
                      <a:solidFill>
                        <a:srgbClr val="FFFF00"/>
                      </a:solidFill>
                      <a:round/>
                    </a:lnT>
                    <a:lnB w="12700">
                      <a:solidFill>
                        <a:srgbClr val="FFFF00"/>
                      </a:solidFill>
                      <a:round/>
                    </a:lnB>
                    <a:noFill/>
                  </a:tcPr>
                </a:tc>
              </a:tr>
              <a:tr h="476250">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FC</a:t>
                      </a:r>
                    </a:p>
                  </a:txBody>
                  <a:tcPr marL="45720" marR="45720" horzOverflow="overflow">
                    <a:lnL w="38100">
                      <a:solidFill>
                        <a:srgbClr val="FFFF00"/>
                      </a:solidFill>
                      <a:round/>
                    </a:lnL>
                    <a:lnR w="12700">
                      <a:solidFill>
                        <a:srgbClr val="FFFF00"/>
                      </a:solidFill>
                      <a:round/>
                    </a:lnR>
                    <a:lnT w="12700">
                      <a:solidFill>
                        <a:srgbClr val="FFFF00"/>
                      </a:solidFill>
                      <a:round/>
                    </a:lnT>
                    <a:lnB w="38100">
                      <a:solidFill>
                        <a:srgbClr val="FFFF00"/>
                      </a:solidFill>
                      <a:round/>
                    </a:lnB>
                    <a:noFill/>
                  </a:tcPr>
                </a:tc>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130</a:t>
                      </a:r>
                    </a:p>
                  </a:txBody>
                  <a:tcPr marL="45720" marR="45720" horzOverflow="overflow">
                    <a:lnL w="12700">
                      <a:solidFill>
                        <a:srgbClr val="FFFF00"/>
                      </a:solidFill>
                      <a:round/>
                    </a:lnL>
                    <a:lnR w="12700">
                      <a:solidFill>
                        <a:srgbClr val="FFFF00"/>
                      </a:solidFill>
                      <a:round/>
                    </a:lnR>
                    <a:lnT w="12700">
                      <a:solidFill>
                        <a:srgbClr val="FFFF00"/>
                      </a:solidFill>
                      <a:round/>
                    </a:lnT>
                    <a:lnB w="38100">
                      <a:solidFill>
                        <a:srgbClr val="FFFF00"/>
                      </a:solidFill>
                      <a:round/>
                    </a:lnB>
                    <a:noFill/>
                  </a:tcPr>
                </a:tc>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100</a:t>
                      </a:r>
                    </a:p>
                  </a:txBody>
                  <a:tcPr marL="45720" marR="45720" horzOverflow="overflow">
                    <a:lnL w="12700">
                      <a:solidFill>
                        <a:srgbClr val="FFFF00"/>
                      </a:solidFill>
                      <a:round/>
                    </a:lnL>
                    <a:lnR w="12700">
                      <a:solidFill>
                        <a:srgbClr val="FFFF00"/>
                      </a:solidFill>
                      <a:round/>
                    </a:lnR>
                    <a:lnT w="12700">
                      <a:solidFill>
                        <a:srgbClr val="FFFF00"/>
                      </a:solidFill>
                      <a:round/>
                    </a:lnT>
                    <a:lnB w="38100">
                      <a:solidFill>
                        <a:srgbClr val="FFFF00"/>
                      </a:solidFill>
                      <a:round/>
                    </a:lnB>
                    <a:noFill/>
                  </a:tcPr>
                </a:tc>
                <a:tc>
                  <a:txBody>
                    <a:bodyPr/>
                    <a:lstStyle/>
                    <a:p>
                      <a:pPr lvl="0">
                        <a:spcBef>
                          <a:spcPts val="700"/>
                        </a:spcBef>
                        <a:defRPr sz="1800" b="0" i="0">
                          <a:solidFill>
                            <a:srgbClr val="000000"/>
                          </a:solidFill>
                        </a:defRPr>
                      </a:pPr>
                      <a:r>
                        <a:rPr sz="2400" dirty="0">
                          <a:solidFill>
                            <a:srgbClr val="FF0000"/>
                          </a:solidFill>
                          <a:latin typeface="Tahoma Negreta"/>
                          <a:ea typeface="Tahoma Negreta"/>
                          <a:cs typeface="Tahoma Negreta"/>
                          <a:sym typeface="Tahoma Negreta"/>
                        </a:rPr>
                        <a:t>70</a:t>
                      </a:r>
                    </a:p>
                  </a:txBody>
                  <a:tcPr marL="45720" marR="45720" anchor="ctr" horzOverflow="overflow">
                    <a:lnL w="12700">
                      <a:solidFill>
                        <a:srgbClr val="FFFF00"/>
                      </a:solidFill>
                      <a:round/>
                    </a:lnL>
                    <a:lnR w="38100">
                      <a:solidFill>
                        <a:srgbClr val="FFFF00"/>
                      </a:solidFill>
                      <a:round/>
                    </a:lnR>
                    <a:lnT w="12700">
                      <a:solidFill>
                        <a:srgbClr val="FFFF00"/>
                      </a:solidFill>
                      <a:round/>
                    </a:lnT>
                    <a:lnB w="38100">
                      <a:solidFill>
                        <a:srgbClr val="FFFF00"/>
                      </a:solidFill>
                      <a:round/>
                    </a:lnB>
                    <a:noFill/>
                  </a:tcPr>
                </a:tc>
              </a:tr>
            </a:tbl>
          </a:graphicData>
        </a:graphic>
      </p:graphicFrame>
      <p:sp>
        <p:nvSpPr>
          <p:cNvPr id="2" name="Rettangolo 1"/>
          <p:cNvSpPr/>
          <p:nvPr/>
        </p:nvSpPr>
        <p:spPr>
          <a:xfrm>
            <a:off x="1615108" y="2636912"/>
            <a:ext cx="7272808" cy="936104"/>
          </a:xfrm>
          <a:prstGeom prst="rect">
            <a:avLst/>
          </a:prstGeom>
          <a:noFill/>
          <a:ln w="57150" cap="flat" cmpd="sng">
            <a:solidFill>
              <a:schemeClr val="accent6"/>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200" b="0" i="0" u="none" strike="noStrike" cap="none" spc="0" normalizeH="0" baseline="0">
              <a:ln>
                <a:noFill/>
              </a:ln>
              <a:solidFill>
                <a:srgbClr val="EAEAEA"/>
              </a:solidFill>
              <a:effectLst/>
              <a:uFillTx/>
              <a:latin typeface="Comic Sans MS"/>
              <a:ea typeface="Comic Sans MS"/>
              <a:cs typeface="Comic Sans MS"/>
              <a:sym typeface="Comic Sans MS"/>
            </a:endParaRPr>
          </a:p>
        </p:txBody>
      </p:sp>
    </p:spTree>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 name="Pulse check.jpeg"/>
          <p:cNvPicPr/>
          <p:nvPr/>
        </p:nvPicPr>
        <p:blipFill>
          <a:blip r:embed="rId2">
            <a:extLst/>
          </a:blip>
          <a:srcRect r="6246"/>
          <a:stretch>
            <a:fillRect/>
          </a:stretch>
        </p:blipFill>
        <p:spPr>
          <a:xfrm>
            <a:off x="247649" y="1052512"/>
            <a:ext cx="3384552" cy="2395538"/>
          </a:xfrm>
          <a:prstGeom prst="rect">
            <a:avLst/>
          </a:prstGeom>
          <a:ln w="38100">
            <a:solidFill>
              <a:srgbClr val="000066"/>
            </a:solidFill>
            <a:round/>
          </a:ln>
        </p:spPr>
      </p:pic>
      <p:pic>
        <p:nvPicPr>
          <p:cNvPr id="905" name="palp pouls fem.jpeg"/>
          <p:cNvPicPr/>
          <p:nvPr/>
        </p:nvPicPr>
        <p:blipFill>
          <a:blip r:embed="rId3">
            <a:extLst/>
          </a:blip>
          <a:srcRect t="25604" b="20799"/>
          <a:stretch>
            <a:fillRect/>
          </a:stretch>
        </p:blipFill>
        <p:spPr>
          <a:xfrm>
            <a:off x="390525" y="4005262"/>
            <a:ext cx="3303588" cy="2655888"/>
          </a:xfrm>
          <a:prstGeom prst="rect">
            <a:avLst/>
          </a:prstGeom>
          <a:ln w="28575">
            <a:solidFill>
              <a:srgbClr val="000066"/>
            </a:solidFill>
            <a:round/>
          </a:ln>
        </p:spPr>
      </p:pic>
      <p:sp>
        <p:nvSpPr>
          <p:cNvPr id="906" name="Shape 906"/>
          <p:cNvSpPr/>
          <p:nvPr/>
        </p:nvSpPr>
        <p:spPr>
          <a:xfrm>
            <a:off x="3888035" y="1852279"/>
            <a:ext cx="6296025" cy="2656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lvl="0" indent="-303212">
              <a:spcBef>
                <a:spcPts val="700"/>
              </a:spcBef>
              <a:defRPr sz="1800">
                <a:solidFill>
                  <a:srgbClr val="000000"/>
                </a:solidFill>
              </a:defRPr>
            </a:pPr>
            <a:endParaRPr sz="2400" dirty="0">
              <a:solidFill>
                <a:srgbClr val="000066"/>
              </a:solidFill>
              <a:latin typeface="Tahoma Negreta"/>
              <a:ea typeface="Tahoma Negreta"/>
              <a:cs typeface="Tahoma Negreta"/>
              <a:sym typeface="Tahoma Negreta"/>
            </a:endParaRPr>
          </a:p>
          <a:p>
            <a:pPr marL="342900" lvl="0" indent="-303212">
              <a:spcBef>
                <a:spcPts val="700"/>
              </a:spcBef>
              <a:defRPr sz="1800">
                <a:solidFill>
                  <a:srgbClr val="000000"/>
                </a:solidFill>
              </a:defRPr>
            </a:pPr>
            <a:r>
              <a:rPr sz="2400" dirty="0">
                <a:solidFill>
                  <a:srgbClr val="000066"/>
                </a:solidFill>
                <a:latin typeface="Tahoma Negreta"/>
                <a:ea typeface="Tahoma Negreta"/>
                <a:cs typeface="Tahoma Negreta"/>
                <a:sym typeface="Tahoma Negreta"/>
              </a:rPr>
              <a:t>Confronto dei polsi centrali e periferici</a:t>
            </a:r>
          </a:p>
          <a:p>
            <a:pPr marL="382587" lvl="0" indent="-342900">
              <a:spcBef>
                <a:spcPts val="700"/>
              </a:spcBef>
              <a:buClr>
                <a:srgbClr val="FFFFFF"/>
              </a:buClr>
              <a:buSzPct val="100000"/>
              <a:buFont typeface="Comic Sans MS"/>
              <a:buChar char="•"/>
              <a:defRPr sz="1800">
                <a:solidFill>
                  <a:srgbClr val="000000"/>
                </a:solidFill>
              </a:defRPr>
            </a:pPr>
            <a:endParaRPr sz="2400" dirty="0">
              <a:solidFill>
                <a:srgbClr val="000066"/>
              </a:solidFill>
              <a:latin typeface="Tahoma Negreta"/>
              <a:ea typeface="Tahoma Negreta"/>
              <a:cs typeface="Tahoma Negreta"/>
              <a:sym typeface="Tahoma Negreta"/>
            </a:endParaRPr>
          </a:p>
          <a:p>
            <a:pPr marL="738187" lvl="1" indent="-342900">
              <a:spcBef>
                <a:spcPts val="700"/>
              </a:spcBef>
              <a:buClr>
                <a:srgbClr val="FFFFFF"/>
              </a:buClr>
              <a:buSzPct val="100000"/>
              <a:buFont typeface="Comic Sans MS"/>
              <a:buChar char="–"/>
              <a:defRPr sz="1800">
                <a:solidFill>
                  <a:srgbClr val="000000"/>
                </a:solidFill>
              </a:defRPr>
            </a:pPr>
            <a:r>
              <a:rPr sz="2400" dirty="0">
                <a:solidFill>
                  <a:srgbClr val="000066"/>
                </a:solidFill>
                <a:latin typeface="Tahoma Negreta"/>
                <a:ea typeface="Tahoma Negreta"/>
                <a:cs typeface="Tahoma Negreta"/>
                <a:sym typeface="Tahoma Negreta"/>
              </a:rPr>
              <a:t>Riflette </a:t>
            </a:r>
            <a:r>
              <a:rPr lang="it-IT" sz="2400" dirty="0" smtClean="0">
                <a:solidFill>
                  <a:srgbClr val="000066"/>
                </a:solidFill>
                <a:latin typeface="Tahoma Negreta"/>
                <a:ea typeface="Tahoma Negreta"/>
                <a:cs typeface="Tahoma Negreta"/>
                <a:sym typeface="Tahoma Negreta"/>
              </a:rPr>
              <a:t>la gittata sistolica</a:t>
            </a:r>
            <a:endParaRPr sz="2400" dirty="0">
              <a:solidFill>
                <a:srgbClr val="000066"/>
              </a:solidFill>
              <a:latin typeface="Tahoma Negreta"/>
              <a:ea typeface="Tahoma Negreta"/>
              <a:cs typeface="Tahoma Negreta"/>
              <a:sym typeface="Tahoma Negreta"/>
            </a:endParaRPr>
          </a:p>
          <a:p>
            <a:pPr marL="738187" lvl="1" indent="-342900">
              <a:spcBef>
                <a:spcPts val="700"/>
              </a:spcBef>
              <a:buClr>
                <a:srgbClr val="FFFFFF"/>
              </a:buClr>
              <a:buSzPct val="100000"/>
              <a:buFont typeface="Comic Sans MS"/>
              <a:buChar char="–"/>
              <a:defRPr sz="1800">
                <a:solidFill>
                  <a:srgbClr val="000000"/>
                </a:solidFill>
              </a:defRPr>
            </a:pPr>
            <a:r>
              <a:rPr sz="2400" dirty="0">
                <a:solidFill>
                  <a:srgbClr val="000066"/>
                </a:solidFill>
                <a:latin typeface="Tahoma Negreta"/>
                <a:ea typeface="Tahoma Negreta"/>
                <a:cs typeface="Tahoma Negreta"/>
                <a:sym typeface="Tahoma Negreta"/>
              </a:rPr>
              <a:t>Il polso  si riduce più rapidamente in periferia che nelle sedi centrali </a:t>
            </a:r>
          </a:p>
        </p:txBody>
      </p:sp>
      <p:sp>
        <p:nvSpPr>
          <p:cNvPr id="907" name="Shape 907"/>
          <p:cNvSpPr/>
          <p:nvPr/>
        </p:nvSpPr>
        <p:spPr>
          <a:xfrm>
            <a:off x="4567237" y="930602"/>
            <a:ext cx="5113338" cy="52322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39687">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400" dirty="0">
                <a:solidFill>
                  <a:srgbClr val="000066"/>
                </a:solidFill>
              </a:rPr>
              <a:t>Valutazione del Polso </a:t>
            </a:r>
          </a:p>
        </p:txBody>
      </p:sp>
    </p:spTree>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p:nvPr/>
        </p:nvSpPr>
        <p:spPr>
          <a:xfrm>
            <a:off x="1039812" y="859165"/>
            <a:ext cx="8640763" cy="52322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39687">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400" dirty="0">
                <a:solidFill>
                  <a:srgbClr val="000066"/>
                </a:solidFill>
              </a:rPr>
              <a:t>Valutazione della perfusione periferica</a:t>
            </a:r>
          </a:p>
        </p:txBody>
      </p:sp>
      <p:sp>
        <p:nvSpPr>
          <p:cNvPr id="910" name="Shape 910"/>
          <p:cNvSpPr/>
          <p:nvPr/>
        </p:nvSpPr>
        <p:spPr>
          <a:xfrm>
            <a:off x="462980" y="2611745"/>
            <a:ext cx="4030663" cy="21133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82587" lvl="0" indent="-342900">
              <a:spcBef>
                <a:spcPts val="700"/>
              </a:spcBef>
              <a:buClr>
                <a:srgbClr val="FFFFFF"/>
              </a:buClr>
              <a:buSzPct val="100000"/>
              <a:buFont typeface="Comic Sans MS"/>
              <a:buChar char="•"/>
              <a:defRPr sz="1800">
                <a:solidFill>
                  <a:srgbClr val="000000"/>
                </a:solidFill>
              </a:defRPr>
            </a:pPr>
            <a:r>
              <a:rPr sz="2400" b="1" dirty="0">
                <a:solidFill>
                  <a:srgbClr val="000066"/>
                </a:solidFill>
                <a:latin typeface="Tahoma"/>
                <a:ea typeface="Tahoma"/>
                <a:cs typeface="Tahoma"/>
                <a:sym typeface="Tahoma"/>
              </a:rPr>
              <a:t>Colore della cute  </a:t>
            </a:r>
          </a:p>
          <a:p>
            <a:pPr marL="681037" lvl="1" indent="-285750">
              <a:spcBef>
                <a:spcPts val="700"/>
              </a:spcBef>
              <a:buClr>
                <a:srgbClr val="FFFFFF"/>
              </a:buClr>
              <a:buSzPct val="100000"/>
              <a:buFont typeface="Comic Sans MS"/>
              <a:buChar char="–"/>
              <a:defRPr sz="1800">
                <a:solidFill>
                  <a:srgbClr val="000000"/>
                </a:solidFill>
              </a:defRPr>
            </a:pPr>
            <a:r>
              <a:rPr sz="2000" b="1" dirty="0">
                <a:solidFill>
                  <a:srgbClr val="000066"/>
                </a:solidFill>
                <a:latin typeface="Tahoma"/>
                <a:ea typeface="Tahoma"/>
                <a:cs typeface="Tahoma"/>
                <a:sym typeface="Tahoma"/>
              </a:rPr>
              <a:t>Marezzatura</a:t>
            </a:r>
          </a:p>
          <a:p>
            <a:pPr marL="681037" lvl="1" indent="-285750">
              <a:spcBef>
                <a:spcPts val="700"/>
              </a:spcBef>
              <a:buClr>
                <a:srgbClr val="FFFFFF"/>
              </a:buClr>
              <a:buSzPct val="100000"/>
              <a:buFont typeface="Comic Sans MS"/>
              <a:buChar char="–"/>
              <a:defRPr sz="1800">
                <a:solidFill>
                  <a:srgbClr val="000000"/>
                </a:solidFill>
              </a:defRPr>
            </a:pPr>
            <a:r>
              <a:rPr sz="2000" b="1" dirty="0">
                <a:solidFill>
                  <a:srgbClr val="000066"/>
                </a:solidFill>
                <a:latin typeface="Tahoma"/>
                <a:ea typeface="Tahoma"/>
                <a:cs typeface="Tahoma"/>
                <a:sym typeface="Tahoma"/>
              </a:rPr>
              <a:t>Pallore</a:t>
            </a:r>
          </a:p>
          <a:p>
            <a:pPr marL="681037" lvl="1" indent="-285750">
              <a:spcBef>
                <a:spcPts val="700"/>
              </a:spcBef>
              <a:buClr>
                <a:srgbClr val="FFFFFF"/>
              </a:buClr>
              <a:buSzPct val="100000"/>
              <a:buFont typeface="Comic Sans MS"/>
              <a:buChar char="–"/>
              <a:defRPr sz="1800">
                <a:solidFill>
                  <a:srgbClr val="000000"/>
                </a:solidFill>
              </a:defRPr>
            </a:pPr>
            <a:r>
              <a:rPr sz="2000" b="1" dirty="0">
                <a:solidFill>
                  <a:srgbClr val="000066"/>
                </a:solidFill>
                <a:latin typeface="Tahoma"/>
                <a:ea typeface="Tahoma"/>
                <a:cs typeface="Tahoma"/>
                <a:sym typeface="Tahoma"/>
              </a:rPr>
              <a:t>Cianosi periferica </a:t>
            </a:r>
          </a:p>
          <a:p>
            <a:pPr marL="382587" lvl="0" indent="-342900">
              <a:spcBef>
                <a:spcPts val="700"/>
              </a:spcBef>
              <a:buClr>
                <a:srgbClr val="FFFFFF"/>
              </a:buClr>
              <a:buSzPct val="100000"/>
              <a:buFont typeface="Comic Sans MS"/>
              <a:buChar char="•"/>
              <a:defRPr sz="1800">
                <a:solidFill>
                  <a:srgbClr val="000000"/>
                </a:solidFill>
              </a:defRPr>
            </a:pPr>
            <a:r>
              <a:rPr sz="2400" b="1" dirty="0">
                <a:solidFill>
                  <a:srgbClr val="000066"/>
                </a:solidFill>
                <a:latin typeface="Tahoma"/>
                <a:ea typeface="Tahoma"/>
                <a:cs typeface="Tahoma"/>
                <a:sym typeface="Tahoma"/>
              </a:rPr>
              <a:t>Temperatura cutanea </a:t>
            </a:r>
          </a:p>
        </p:txBody>
      </p:sp>
      <p:pic>
        <p:nvPicPr>
          <p:cNvPr id="911" name="choc septique robin alsenne.jpeg"/>
          <p:cNvPicPr/>
          <p:nvPr/>
        </p:nvPicPr>
        <p:blipFill>
          <a:blip r:embed="rId2">
            <a:extLst/>
          </a:blip>
          <a:stretch>
            <a:fillRect/>
          </a:stretch>
        </p:blipFill>
        <p:spPr>
          <a:xfrm>
            <a:off x="4783137" y="2276475"/>
            <a:ext cx="4267201" cy="2844800"/>
          </a:xfrm>
          <a:prstGeom prst="rect">
            <a:avLst/>
          </a:prstGeom>
          <a:ln w="28575">
            <a:solidFill>
              <a:srgbClr val="000066"/>
            </a:solidFill>
            <a:round/>
          </a:ln>
        </p:spPr>
      </p:pic>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Shape 913"/>
          <p:cNvSpPr/>
          <p:nvPr/>
        </p:nvSpPr>
        <p:spPr>
          <a:xfrm>
            <a:off x="685800" y="423862"/>
            <a:ext cx="8559800" cy="736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indent="41275" algn="ctr">
              <a:spcBef>
                <a:spcPts val="2900"/>
              </a:spcBef>
              <a:defRPr sz="1800">
                <a:solidFill>
                  <a:srgbClr val="000000"/>
                </a:solidFill>
              </a:defRPr>
            </a:pPr>
            <a:r>
              <a:rPr sz="4800">
                <a:solidFill>
                  <a:srgbClr val="000066"/>
                </a:solidFill>
                <a:effectLst>
                  <a:outerShdw blurRad="12700" dist="25400" dir="2700000" rotWithShape="0">
                    <a:srgbClr val="000000"/>
                  </a:outerShdw>
                </a:effectLst>
                <a:latin typeface="Tahoma Negreta"/>
                <a:ea typeface="Tahoma Negreta"/>
                <a:cs typeface="Tahoma Negreta"/>
                <a:sym typeface="Tahoma Negreta"/>
              </a:rPr>
              <a:t> </a:t>
            </a:r>
            <a:r>
              <a:rPr sz="3600">
                <a:solidFill>
                  <a:srgbClr val="000066"/>
                </a:solidFill>
                <a:latin typeface="Tahoma Negreta"/>
                <a:ea typeface="Tahoma Negreta"/>
                <a:cs typeface="Tahoma Negreta"/>
                <a:sym typeface="Tahoma Negreta"/>
              </a:rPr>
              <a:t>Tempo di riempimento capillare</a:t>
            </a:r>
          </a:p>
        </p:txBody>
      </p:sp>
      <p:sp>
        <p:nvSpPr>
          <p:cNvPr id="914" name="Shape 914"/>
          <p:cNvSpPr/>
          <p:nvPr/>
        </p:nvSpPr>
        <p:spPr>
          <a:xfrm>
            <a:off x="1831974" y="5257800"/>
            <a:ext cx="6362702" cy="863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a:solidFill>
                  <a:srgbClr val="000066"/>
                </a:solidFill>
              </a:rPr>
              <a:t>Il tempo di refill è di norma &lt;2”  in ambiente termo-neutrale</a:t>
            </a:r>
          </a:p>
        </p:txBody>
      </p:sp>
      <p:pic>
        <p:nvPicPr>
          <p:cNvPr id="915" name="image.jpg"/>
          <p:cNvPicPr/>
          <p:nvPr/>
        </p:nvPicPr>
        <p:blipFill>
          <a:blip r:embed="rId2">
            <a:extLst/>
          </a:blip>
          <a:stretch>
            <a:fillRect/>
          </a:stretch>
        </p:blipFill>
        <p:spPr>
          <a:xfrm>
            <a:off x="428625" y="1546225"/>
            <a:ext cx="4600575" cy="3448050"/>
          </a:xfrm>
          <a:prstGeom prst="rect">
            <a:avLst/>
          </a:prstGeom>
          <a:ln w="12700">
            <a:miter lim="400000"/>
          </a:ln>
        </p:spPr>
      </p:pic>
      <p:pic>
        <p:nvPicPr>
          <p:cNvPr id="916" name="image.jpg"/>
          <p:cNvPicPr/>
          <p:nvPr/>
        </p:nvPicPr>
        <p:blipFill>
          <a:blip r:embed="rId3">
            <a:extLst/>
          </a:blip>
          <a:stretch>
            <a:fillRect/>
          </a:stretch>
        </p:blipFill>
        <p:spPr>
          <a:xfrm>
            <a:off x="5100637" y="1524000"/>
            <a:ext cx="4652963" cy="3490913"/>
          </a:xfrm>
          <a:prstGeom prst="rect">
            <a:avLst/>
          </a:prstGeom>
          <a:ln w="12700">
            <a:miter lim="400000"/>
          </a:ln>
        </p:spPr>
      </p:pic>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p:cNvSpPr>
          <p:nvPr>
            <p:ph type="title" idx="4294967295"/>
          </p:nvPr>
        </p:nvSpPr>
        <p:spPr>
          <a:xfrm>
            <a:off x="-228600" y="0"/>
            <a:ext cx="10801350" cy="800100"/>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a:solidFill>
                  <a:srgbClr val="000066"/>
                </a:solidFill>
                <a:latin typeface="Tahoma Negreta"/>
                <a:ea typeface="Tahoma Negreta"/>
                <a:cs typeface="Tahoma Negreta"/>
                <a:sym typeface="Tahoma Negreta"/>
              </a:defRPr>
            </a:lvl1pPr>
          </a:lstStyle>
          <a:p>
            <a:pPr lvl="0">
              <a:defRPr sz="1800">
                <a:solidFill>
                  <a:srgbClr val="000000"/>
                </a:solidFill>
              </a:defRPr>
            </a:pPr>
            <a:r>
              <a:rPr sz="3200" b="1" dirty="0">
                <a:solidFill>
                  <a:srgbClr val="000066"/>
                </a:solidFill>
              </a:rPr>
              <a:t>Come </a:t>
            </a:r>
            <a:r>
              <a:rPr sz="3200" b="1" dirty="0" err="1">
                <a:solidFill>
                  <a:srgbClr val="000066"/>
                </a:solidFill>
              </a:rPr>
              <a:t>si</a:t>
            </a:r>
            <a:r>
              <a:rPr sz="3200" b="1" dirty="0">
                <a:solidFill>
                  <a:srgbClr val="000066"/>
                </a:solidFill>
              </a:rPr>
              <a:t> </a:t>
            </a:r>
            <a:r>
              <a:rPr sz="3200" b="1" dirty="0" err="1">
                <a:solidFill>
                  <a:srgbClr val="000066"/>
                </a:solidFill>
              </a:rPr>
              <a:t>arriva</a:t>
            </a:r>
            <a:r>
              <a:rPr sz="3200" b="1" dirty="0">
                <a:solidFill>
                  <a:srgbClr val="000066"/>
                </a:solidFill>
              </a:rPr>
              <a:t> </a:t>
            </a:r>
            <a:r>
              <a:rPr sz="3200" b="1" dirty="0" err="1">
                <a:solidFill>
                  <a:srgbClr val="000066"/>
                </a:solidFill>
              </a:rPr>
              <a:t>all’arresto</a:t>
            </a:r>
            <a:r>
              <a:rPr sz="3200" b="1" dirty="0">
                <a:solidFill>
                  <a:srgbClr val="000066"/>
                </a:solidFill>
              </a:rPr>
              <a:t> </a:t>
            </a:r>
            <a:r>
              <a:rPr sz="3200" b="1" dirty="0" err="1" smtClean="0">
                <a:solidFill>
                  <a:srgbClr val="000066"/>
                </a:solidFill>
              </a:rPr>
              <a:t>cardiaco</a:t>
            </a:r>
            <a:r>
              <a:rPr lang="it-IT" sz="3200" b="1" dirty="0" smtClean="0">
                <a:solidFill>
                  <a:srgbClr val="000066"/>
                </a:solidFill>
              </a:rPr>
              <a:t> </a:t>
            </a:r>
            <a:r>
              <a:rPr sz="3200" b="1" dirty="0" smtClean="0">
                <a:solidFill>
                  <a:srgbClr val="000066"/>
                </a:solidFill>
              </a:rPr>
              <a:t>?</a:t>
            </a:r>
            <a:endParaRPr sz="3200" b="1" dirty="0">
              <a:solidFill>
                <a:srgbClr val="000066"/>
              </a:solidFill>
            </a:endParaRPr>
          </a:p>
        </p:txBody>
      </p:sp>
      <p:grpSp>
        <p:nvGrpSpPr>
          <p:cNvPr id="375" name="Group 375"/>
          <p:cNvGrpSpPr/>
          <p:nvPr/>
        </p:nvGrpSpPr>
        <p:grpSpPr>
          <a:xfrm>
            <a:off x="5337175" y="954087"/>
            <a:ext cx="4652963" cy="3246438"/>
            <a:chOff x="0" y="0"/>
            <a:chExt cx="4652962" cy="3246437"/>
          </a:xfrm>
        </p:grpSpPr>
        <p:grpSp>
          <p:nvGrpSpPr>
            <p:cNvPr id="369" name="Group 369"/>
            <p:cNvGrpSpPr/>
            <p:nvPr/>
          </p:nvGrpSpPr>
          <p:grpSpPr>
            <a:xfrm>
              <a:off x="0" y="0"/>
              <a:ext cx="4652963" cy="2398713"/>
              <a:chOff x="0" y="0"/>
              <a:chExt cx="4652962" cy="2398712"/>
            </a:xfrm>
          </p:grpSpPr>
          <p:grpSp>
            <p:nvGrpSpPr>
              <p:cNvPr id="352" name="Group 352"/>
              <p:cNvGrpSpPr/>
              <p:nvPr/>
            </p:nvGrpSpPr>
            <p:grpSpPr>
              <a:xfrm>
                <a:off x="987424" y="1560512"/>
                <a:ext cx="2171702" cy="838201"/>
                <a:chOff x="0" y="0"/>
                <a:chExt cx="2171700" cy="838199"/>
              </a:xfrm>
            </p:grpSpPr>
            <p:sp>
              <p:nvSpPr>
                <p:cNvPr id="347" name="Shape 347"/>
                <p:cNvSpPr/>
                <p:nvPr/>
              </p:nvSpPr>
              <p:spPr>
                <a:xfrm>
                  <a:off x="2070100" y="26987"/>
                  <a:ext cx="1588" cy="693739"/>
                </a:xfrm>
                <a:prstGeom prst="line">
                  <a:avLst/>
                </a:prstGeom>
                <a:noFill/>
                <a:ln w="41275"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348" name="Shape 348"/>
                <p:cNvSpPr/>
                <p:nvPr/>
              </p:nvSpPr>
              <p:spPr>
                <a:xfrm>
                  <a:off x="1954212" y="679450"/>
                  <a:ext cx="217489" cy="158751"/>
                </a:xfrm>
                <a:custGeom>
                  <a:avLst/>
                  <a:gdLst/>
                  <a:ahLst/>
                  <a:cxnLst>
                    <a:cxn ang="0">
                      <a:pos x="wd2" y="hd2"/>
                    </a:cxn>
                    <a:cxn ang="5400000">
                      <a:pos x="wd2" y="hd2"/>
                    </a:cxn>
                    <a:cxn ang="10800000">
                      <a:pos x="wd2" y="hd2"/>
                    </a:cxn>
                    <a:cxn ang="16200000">
                      <a:pos x="wd2" y="hd2"/>
                    </a:cxn>
                  </a:cxnLst>
                  <a:rect l="0" t="0" r="r" b="b"/>
                  <a:pathLst>
                    <a:path w="21600" h="21600" extrusionOk="0">
                      <a:moveTo>
                        <a:pt x="10721" y="21600"/>
                      </a:moveTo>
                      <a:lnTo>
                        <a:pt x="0" y="0"/>
                      </a:lnTo>
                      <a:lnTo>
                        <a:pt x="21600" y="0"/>
                      </a:lnTo>
                      <a:lnTo>
                        <a:pt x="10721" y="21600"/>
                      </a:lnTo>
                      <a:close/>
                    </a:path>
                  </a:pathLst>
                </a:custGeom>
                <a:solidFill>
                  <a:srgbClr val="000066"/>
                </a:solidFill>
                <a:ln w="3175" cap="flat">
                  <a:solidFill>
                    <a:srgbClr val="000066"/>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349" name="Shape 349"/>
                <p:cNvSpPr/>
                <p:nvPr/>
              </p:nvSpPr>
              <p:spPr>
                <a:xfrm>
                  <a:off x="127000" y="0"/>
                  <a:ext cx="1588" cy="422276"/>
                </a:xfrm>
                <a:prstGeom prst="line">
                  <a:avLst/>
                </a:prstGeom>
                <a:noFill/>
                <a:ln w="58738"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350" name="Shape 350"/>
                <p:cNvSpPr/>
                <p:nvPr/>
              </p:nvSpPr>
              <p:spPr>
                <a:xfrm>
                  <a:off x="127000" y="422275"/>
                  <a:ext cx="1588" cy="231776"/>
                </a:xfrm>
                <a:prstGeom prst="line">
                  <a:avLst/>
                </a:prstGeom>
                <a:noFill/>
                <a:ln w="58738"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351" name="Shape 351"/>
                <p:cNvSpPr/>
                <p:nvPr/>
              </p:nvSpPr>
              <p:spPr>
                <a:xfrm>
                  <a:off x="0" y="652462"/>
                  <a:ext cx="254000" cy="1857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lnTo>
                        <a:pt x="21600" y="0"/>
                      </a:lnTo>
                      <a:lnTo>
                        <a:pt x="10800" y="21600"/>
                      </a:lnTo>
                      <a:close/>
                    </a:path>
                  </a:pathLst>
                </a:custGeom>
                <a:solidFill>
                  <a:srgbClr val="000066"/>
                </a:solidFill>
                <a:ln w="3175" cap="flat">
                  <a:solidFill>
                    <a:srgbClr val="000066"/>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grpSp>
            <p:nvGrpSpPr>
              <p:cNvPr id="360" name="Group 360"/>
              <p:cNvGrpSpPr/>
              <p:nvPr/>
            </p:nvGrpSpPr>
            <p:grpSpPr>
              <a:xfrm>
                <a:off x="0" y="0"/>
                <a:ext cx="1890713" cy="1512888"/>
                <a:chOff x="0" y="0"/>
                <a:chExt cx="1890712" cy="1512887"/>
              </a:xfrm>
            </p:grpSpPr>
            <p:sp>
              <p:nvSpPr>
                <p:cNvPr id="353" name="Shape 353"/>
                <p:cNvSpPr/>
                <p:nvPr/>
              </p:nvSpPr>
              <p:spPr>
                <a:xfrm>
                  <a:off x="71437" y="58737"/>
                  <a:ext cx="1819276" cy="1454151"/>
                </a:xfrm>
                <a:prstGeom prst="rect">
                  <a:avLst/>
                </a:prstGeom>
                <a:solidFill>
                  <a:srgbClr val="000000"/>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354" name="Shape 354"/>
                <p:cNvSpPr/>
                <p:nvPr/>
              </p:nvSpPr>
              <p:spPr>
                <a:xfrm>
                  <a:off x="0" y="0"/>
                  <a:ext cx="1817688" cy="1454150"/>
                </a:xfrm>
                <a:prstGeom prst="rect">
                  <a:avLst/>
                </a:prstGeom>
                <a:solidFill>
                  <a:srgbClr val="FFFFFF"/>
                </a:solidFill>
                <a:ln w="3175" cap="flat">
                  <a:solidFill>
                    <a:srgbClr val="000000"/>
                  </a:solidFill>
                  <a:prstDash val="solid"/>
                  <a:round/>
                </a:ln>
                <a:effectLst/>
              </p:spPr>
              <p:txBody>
                <a:bodyPr wrap="square" lIns="0" tIns="0" rIns="0" bIns="0" numCol="1" anchor="t">
                  <a:noAutofit/>
                </a:bodyPr>
                <a:lstStyle/>
                <a:p>
                  <a:pPr lvl="0">
                    <a:defRPr sz="1800">
                      <a:solidFill>
                        <a:srgbClr val="FFFF00"/>
                      </a:solidFill>
                    </a:defRPr>
                  </a:pPr>
                  <a:endParaRPr/>
                </a:p>
              </p:txBody>
            </p:sp>
            <p:sp>
              <p:nvSpPr>
                <p:cNvPr id="355" name="Shape 355"/>
                <p:cNvSpPr/>
                <p:nvPr/>
              </p:nvSpPr>
              <p:spPr>
                <a:xfrm>
                  <a:off x="446602" y="274637"/>
                  <a:ext cx="1049896"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PERDITA DI </a:t>
                  </a:r>
                </a:p>
              </p:txBody>
            </p:sp>
            <p:sp>
              <p:nvSpPr>
                <p:cNvPr id="356" name="Shape 356"/>
                <p:cNvSpPr/>
                <p:nvPr/>
              </p:nvSpPr>
              <p:spPr>
                <a:xfrm>
                  <a:off x="678792" y="495300"/>
                  <a:ext cx="585516"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FLUIDI</a:t>
                  </a:r>
                </a:p>
              </p:txBody>
            </p:sp>
            <p:sp>
              <p:nvSpPr>
                <p:cNvPr id="357" name="Shape 357"/>
                <p:cNvSpPr/>
                <p:nvPr/>
              </p:nvSpPr>
              <p:spPr>
                <a:xfrm>
                  <a:off x="537709" y="717550"/>
                  <a:ext cx="872444"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emorragia</a:t>
                  </a:r>
                </a:p>
              </p:txBody>
            </p:sp>
            <p:sp>
              <p:nvSpPr>
                <p:cNvPr id="358" name="Shape 358"/>
                <p:cNvSpPr/>
                <p:nvPr/>
              </p:nvSpPr>
              <p:spPr>
                <a:xfrm>
                  <a:off x="373961" y="939800"/>
                  <a:ext cx="1198353"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gastroenterite</a:t>
                  </a:r>
                </a:p>
              </p:txBody>
            </p:sp>
            <p:sp>
              <p:nvSpPr>
                <p:cNvPr id="359" name="Shape 359"/>
                <p:cNvSpPr/>
                <p:nvPr/>
              </p:nvSpPr>
              <p:spPr>
                <a:xfrm>
                  <a:off x="649101" y="1162050"/>
                  <a:ext cx="644898"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ustione</a:t>
                  </a:r>
                </a:p>
              </p:txBody>
            </p:sp>
          </p:grpSp>
          <p:grpSp>
            <p:nvGrpSpPr>
              <p:cNvPr id="368" name="Group 368"/>
              <p:cNvGrpSpPr/>
              <p:nvPr/>
            </p:nvGrpSpPr>
            <p:grpSpPr>
              <a:xfrm>
                <a:off x="2054225" y="36512"/>
                <a:ext cx="2598738" cy="1512888"/>
                <a:chOff x="0" y="0"/>
                <a:chExt cx="2598737" cy="1512887"/>
              </a:xfrm>
            </p:grpSpPr>
            <p:sp>
              <p:nvSpPr>
                <p:cNvPr id="361" name="Shape 361"/>
                <p:cNvSpPr/>
                <p:nvPr/>
              </p:nvSpPr>
              <p:spPr>
                <a:xfrm>
                  <a:off x="73025" y="60325"/>
                  <a:ext cx="2525713" cy="1452563"/>
                </a:xfrm>
                <a:prstGeom prst="rect">
                  <a:avLst/>
                </a:prstGeom>
                <a:solidFill>
                  <a:srgbClr val="000000"/>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362" name="Shape 362"/>
                <p:cNvSpPr/>
                <p:nvPr/>
              </p:nvSpPr>
              <p:spPr>
                <a:xfrm>
                  <a:off x="0" y="0"/>
                  <a:ext cx="2527300" cy="1454150"/>
                </a:xfrm>
                <a:prstGeom prst="rect">
                  <a:avLst/>
                </a:prstGeom>
                <a:solidFill>
                  <a:srgbClr val="FFFFFF"/>
                </a:solidFill>
                <a:ln w="3175" cap="flat">
                  <a:solidFill>
                    <a:srgbClr val="000000"/>
                  </a:solidFill>
                  <a:prstDash val="solid"/>
                  <a:round/>
                </a:ln>
                <a:effectLst/>
              </p:spPr>
              <p:txBody>
                <a:bodyPr wrap="square" lIns="0" tIns="0" rIns="0" bIns="0" numCol="1" anchor="t">
                  <a:noAutofit/>
                </a:bodyPr>
                <a:lstStyle/>
                <a:p>
                  <a:pPr lvl="0">
                    <a:defRPr sz="1800">
                      <a:solidFill>
                        <a:srgbClr val="FFFF00"/>
                      </a:solidFill>
                    </a:defRPr>
                  </a:pPr>
                  <a:endParaRPr/>
                </a:p>
              </p:txBody>
            </p:sp>
            <p:sp>
              <p:nvSpPr>
                <p:cNvPr id="363" name="Shape 363"/>
                <p:cNvSpPr/>
                <p:nvPr/>
              </p:nvSpPr>
              <p:spPr>
                <a:xfrm>
                  <a:off x="415267" y="274637"/>
                  <a:ext cx="1830116"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MALDISTRIBUZIONE </a:t>
                  </a:r>
                </a:p>
              </p:txBody>
            </p:sp>
            <p:sp>
              <p:nvSpPr>
                <p:cNvPr id="364" name="Shape 364"/>
                <p:cNvSpPr/>
                <p:nvPr/>
              </p:nvSpPr>
              <p:spPr>
                <a:xfrm>
                  <a:off x="863085" y="496887"/>
                  <a:ext cx="931305"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DEI FLUIDI</a:t>
                  </a:r>
                </a:p>
              </p:txBody>
            </p:sp>
            <p:sp>
              <p:nvSpPr>
                <p:cNvPr id="365" name="Shape 365"/>
                <p:cNvSpPr/>
                <p:nvPr/>
              </p:nvSpPr>
              <p:spPr>
                <a:xfrm>
                  <a:off x="754217" y="717550"/>
                  <a:ext cx="1149041"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shock settico</a:t>
                  </a:r>
                </a:p>
              </p:txBody>
            </p:sp>
            <p:sp>
              <p:nvSpPr>
                <p:cNvPr id="366" name="Shape 366"/>
                <p:cNvSpPr/>
                <p:nvPr/>
              </p:nvSpPr>
              <p:spPr>
                <a:xfrm>
                  <a:off x="560027" y="939800"/>
                  <a:ext cx="1534246"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shock cardiogeno</a:t>
                  </a:r>
                </a:p>
              </p:txBody>
            </p:sp>
            <p:sp>
              <p:nvSpPr>
                <p:cNvPr id="367" name="Shape 367"/>
                <p:cNvSpPr/>
                <p:nvPr/>
              </p:nvSpPr>
              <p:spPr>
                <a:xfrm>
                  <a:off x="917171" y="1162050"/>
                  <a:ext cx="823133"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anafilassi</a:t>
                  </a:r>
                </a:p>
              </p:txBody>
            </p:sp>
          </p:grpSp>
        </p:grpSp>
        <p:grpSp>
          <p:nvGrpSpPr>
            <p:cNvPr id="374" name="Group 374"/>
            <p:cNvGrpSpPr/>
            <p:nvPr/>
          </p:nvGrpSpPr>
          <p:grpSpPr>
            <a:xfrm>
              <a:off x="73025" y="2398712"/>
              <a:ext cx="4044950" cy="847726"/>
              <a:chOff x="0" y="0"/>
              <a:chExt cx="4044950" cy="847725"/>
            </a:xfrm>
          </p:grpSpPr>
          <p:sp>
            <p:nvSpPr>
              <p:cNvPr id="370" name="Shape 370"/>
              <p:cNvSpPr/>
              <p:nvPr/>
            </p:nvSpPr>
            <p:spPr>
              <a:xfrm>
                <a:off x="71437" y="60325"/>
                <a:ext cx="3973513" cy="787400"/>
              </a:xfrm>
              <a:prstGeom prst="rect">
                <a:avLst/>
              </a:prstGeom>
              <a:solidFill>
                <a:srgbClr val="000000"/>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371" name="Shape 371"/>
              <p:cNvSpPr/>
              <p:nvPr/>
            </p:nvSpPr>
            <p:spPr>
              <a:xfrm>
                <a:off x="0" y="0"/>
                <a:ext cx="3971925" cy="788988"/>
              </a:xfrm>
              <a:prstGeom prst="rect">
                <a:avLst/>
              </a:prstGeom>
              <a:solidFill>
                <a:srgbClr val="FFFFFF"/>
              </a:solidFill>
              <a:ln w="3175" cap="flat">
                <a:solidFill>
                  <a:srgbClr val="000000"/>
                </a:solidFill>
                <a:prstDash val="solid"/>
                <a:round/>
              </a:ln>
              <a:effectLst/>
            </p:spPr>
            <p:txBody>
              <a:bodyPr wrap="square" lIns="0" tIns="0" rIns="0" bIns="0" numCol="1" anchor="t">
                <a:noAutofit/>
              </a:bodyPr>
              <a:lstStyle/>
              <a:p>
                <a:pPr lvl="0">
                  <a:defRPr sz="1800">
                    <a:solidFill>
                      <a:srgbClr val="FFFF00"/>
                    </a:solidFill>
                  </a:defRPr>
                </a:pPr>
                <a:endParaRPr/>
              </a:p>
            </p:txBody>
          </p:sp>
          <p:sp>
            <p:nvSpPr>
              <p:cNvPr id="372" name="Shape 372"/>
              <p:cNvSpPr/>
              <p:nvPr/>
            </p:nvSpPr>
            <p:spPr>
              <a:xfrm>
                <a:off x="1082178" y="92075"/>
                <a:ext cx="1807569"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800">
                    <a:solidFill>
                      <a:srgbClr val="000066"/>
                    </a:solidFill>
                    <a:latin typeface="Arial Bold"/>
                    <a:ea typeface="Arial Bold"/>
                    <a:cs typeface="Arial Bold"/>
                    <a:sym typeface="Arial Bold"/>
                  </a:defRPr>
                </a:lvl1pPr>
              </a:lstStyle>
              <a:p>
                <a:pPr lvl="0">
                  <a:defRPr>
                    <a:solidFill>
                      <a:srgbClr val="000000"/>
                    </a:solidFill>
                  </a:defRPr>
                </a:pPr>
                <a:r>
                  <a:rPr>
                    <a:solidFill>
                      <a:srgbClr val="000066"/>
                    </a:solidFill>
                  </a:rPr>
                  <a:t>INSUFFICIENZA </a:t>
                </a:r>
              </a:p>
            </p:txBody>
          </p:sp>
          <p:sp>
            <p:nvSpPr>
              <p:cNvPr id="373" name="Shape 373"/>
              <p:cNvSpPr/>
              <p:nvPr/>
            </p:nvSpPr>
            <p:spPr>
              <a:xfrm>
                <a:off x="1088535" y="396875"/>
                <a:ext cx="1744055"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800">
                    <a:solidFill>
                      <a:srgbClr val="000066"/>
                    </a:solidFill>
                    <a:latin typeface="Arial Bold"/>
                    <a:ea typeface="Arial Bold"/>
                    <a:cs typeface="Arial Bold"/>
                    <a:sym typeface="Arial Bold"/>
                  </a:defRPr>
                </a:lvl1pPr>
              </a:lstStyle>
              <a:p>
                <a:pPr lvl="0">
                  <a:defRPr>
                    <a:solidFill>
                      <a:srgbClr val="000000"/>
                    </a:solidFill>
                  </a:defRPr>
                </a:pPr>
                <a:r>
                  <a:rPr>
                    <a:solidFill>
                      <a:srgbClr val="000066"/>
                    </a:solidFill>
                  </a:rPr>
                  <a:t>CIRCOLATORIA</a:t>
                </a:r>
              </a:p>
            </p:txBody>
          </p:sp>
        </p:grpSp>
      </p:grpSp>
      <p:grpSp>
        <p:nvGrpSpPr>
          <p:cNvPr id="405" name="Group 405"/>
          <p:cNvGrpSpPr/>
          <p:nvPr/>
        </p:nvGrpSpPr>
        <p:grpSpPr>
          <a:xfrm>
            <a:off x="685800" y="990600"/>
            <a:ext cx="4044950" cy="3209925"/>
            <a:chOff x="0" y="0"/>
            <a:chExt cx="4044950" cy="3209924"/>
          </a:xfrm>
        </p:grpSpPr>
        <p:grpSp>
          <p:nvGrpSpPr>
            <p:cNvPr id="399" name="Group 399"/>
            <p:cNvGrpSpPr/>
            <p:nvPr/>
          </p:nvGrpSpPr>
          <p:grpSpPr>
            <a:xfrm>
              <a:off x="76200" y="0"/>
              <a:ext cx="3960813" cy="2362201"/>
              <a:chOff x="0" y="0"/>
              <a:chExt cx="3960812" cy="2362200"/>
            </a:xfrm>
          </p:grpSpPr>
          <p:grpSp>
            <p:nvGrpSpPr>
              <p:cNvPr id="382" name="Group 382"/>
              <p:cNvGrpSpPr/>
              <p:nvPr/>
            </p:nvGrpSpPr>
            <p:grpSpPr>
              <a:xfrm>
                <a:off x="990600" y="1524000"/>
                <a:ext cx="1885950" cy="838201"/>
                <a:chOff x="0" y="0"/>
                <a:chExt cx="1885949" cy="838199"/>
              </a:xfrm>
            </p:grpSpPr>
            <p:sp>
              <p:nvSpPr>
                <p:cNvPr id="376" name="Shape 376"/>
                <p:cNvSpPr/>
                <p:nvPr/>
              </p:nvSpPr>
              <p:spPr>
                <a:xfrm>
                  <a:off x="107950" y="28575"/>
                  <a:ext cx="1588" cy="382588"/>
                </a:xfrm>
                <a:prstGeom prst="line">
                  <a:avLst/>
                </a:prstGeom>
                <a:noFill/>
                <a:ln w="41275"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377" name="Shape 377"/>
                <p:cNvSpPr/>
                <p:nvPr/>
              </p:nvSpPr>
              <p:spPr>
                <a:xfrm>
                  <a:off x="107950" y="411162"/>
                  <a:ext cx="1588" cy="217489"/>
                </a:xfrm>
                <a:prstGeom prst="line">
                  <a:avLst/>
                </a:prstGeom>
                <a:noFill/>
                <a:ln w="41275"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378" name="Shape 378"/>
                <p:cNvSpPr/>
                <p:nvPr/>
              </p:nvSpPr>
              <p:spPr>
                <a:xfrm>
                  <a:off x="0" y="623887"/>
                  <a:ext cx="217488" cy="160338"/>
                </a:xfrm>
                <a:custGeom>
                  <a:avLst/>
                  <a:gdLst/>
                  <a:ahLst/>
                  <a:cxnLst>
                    <a:cxn ang="0">
                      <a:pos x="wd2" y="hd2"/>
                    </a:cxn>
                    <a:cxn ang="5400000">
                      <a:pos x="wd2" y="hd2"/>
                    </a:cxn>
                    <a:cxn ang="10800000">
                      <a:pos x="wd2" y="hd2"/>
                    </a:cxn>
                    <a:cxn ang="16200000">
                      <a:pos x="wd2" y="hd2"/>
                    </a:cxn>
                  </a:cxnLst>
                  <a:rect l="0" t="0" r="r" b="b"/>
                  <a:pathLst>
                    <a:path w="21600" h="21600" extrusionOk="0">
                      <a:moveTo>
                        <a:pt x="10721" y="21600"/>
                      </a:moveTo>
                      <a:lnTo>
                        <a:pt x="0" y="0"/>
                      </a:lnTo>
                      <a:lnTo>
                        <a:pt x="21600" y="0"/>
                      </a:lnTo>
                      <a:lnTo>
                        <a:pt x="10721" y="21600"/>
                      </a:lnTo>
                      <a:close/>
                    </a:path>
                  </a:pathLst>
                </a:custGeom>
                <a:solidFill>
                  <a:srgbClr val="000066"/>
                </a:solidFill>
                <a:ln w="3175" cap="flat">
                  <a:solidFill>
                    <a:srgbClr val="000066"/>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379" name="Shape 379"/>
                <p:cNvSpPr/>
                <p:nvPr/>
              </p:nvSpPr>
              <p:spPr>
                <a:xfrm>
                  <a:off x="1776412" y="0"/>
                  <a:ext cx="1588" cy="422276"/>
                </a:xfrm>
                <a:prstGeom prst="line">
                  <a:avLst/>
                </a:prstGeom>
                <a:noFill/>
                <a:ln w="41275"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380" name="Shape 380"/>
                <p:cNvSpPr/>
                <p:nvPr/>
              </p:nvSpPr>
              <p:spPr>
                <a:xfrm>
                  <a:off x="1776412" y="422275"/>
                  <a:ext cx="1588" cy="258763"/>
                </a:xfrm>
                <a:prstGeom prst="line">
                  <a:avLst/>
                </a:prstGeom>
                <a:noFill/>
                <a:ln w="41275"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381" name="Shape 381"/>
                <p:cNvSpPr/>
                <p:nvPr/>
              </p:nvSpPr>
              <p:spPr>
                <a:xfrm>
                  <a:off x="1666875" y="679450"/>
                  <a:ext cx="219075" cy="1587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lnTo>
                        <a:pt x="21600" y="0"/>
                      </a:lnTo>
                      <a:lnTo>
                        <a:pt x="10800" y="21600"/>
                      </a:lnTo>
                      <a:close/>
                    </a:path>
                  </a:pathLst>
                </a:custGeom>
                <a:solidFill>
                  <a:srgbClr val="000066"/>
                </a:solidFill>
                <a:ln w="3175" cap="flat">
                  <a:solidFill>
                    <a:srgbClr val="000066"/>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grpSp>
            <p:nvGrpSpPr>
              <p:cNvPr id="390" name="Group 390"/>
              <p:cNvGrpSpPr/>
              <p:nvPr/>
            </p:nvGrpSpPr>
            <p:grpSpPr>
              <a:xfrm>
                <a:off x="0" y="0"/>
                <a:ext cx="1827213" cy="1512888"/>
                <a:chOff x="0" y="0"/>
                <a:chExt cx="1827212" cy="1512887"/>
              </a:xfrm>
            </p:grpSpPr>
            <p:sp>
              <p:nvSpPr>
                <p:cNvPr id="383" name="Shape 383"/>
                <p:cNvSpPr/>
                <p:nvPr/>
              </p:nvSpPr>
              <p:spPr>
                <a:xfrm>
                  <a:off x="73025" y="60325"/>
                  <a:ext cx="1754188" cy="1452563"/>
                </a:xfrm>
                <a:prstGeom prst="rect">
                  <a:avLst/>
                </a:prstGeom>
                <a:solidFill>
                  <a:srgbClr val="000000"/>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384" name="Shape 384"/>
                <p:cNvSpPr/>
                <p:nvPr/>
              </p:nvSpPr>
              <p:spPr>
                <a:xfrm>
                  <a:off x="0" y="0"/>
                  <a:ext cx="1754188" cy="1454150"/>
                </a:xfrm>
                <a:prstGeom prst="rect">
                  <a:avLst/>
                </a:prstGeom>
                <a:solidFill>
                  <a:srgbClr val="FFFFFF"/>
                </a:solidFill>
                <a:ln w="3175" cap="flat">
                  <a:solidFill>
                    <a:srgbClr val="000000"/>
                  </a:solidFill>
                  <a:prstDash val="solid"/>
                  <a:round/>
                </a:ln>
                <a:effectLst/>
              </p:spPr>
              <p:txBody>
                <a:bodyPr wrap="square" lIns="0" tIns="0" rIns="0" bIns="0" numCol="1" anchor="t">
                  <a:noAutofit/>
                </a:bodyPr>
                <a:lstStyle/>
                <a:p>
                  <a:pPr lvl="0">
                    <a:defRPr sz="1800">
                      <a:solidFill>
                        <a:srgbClr val="FFFF00"/>
                      </a:solidFill>
                    </a:defRPr>
                  </a:pPr>
                  <a:endParaRPr/>
                </a:p>
              </p:txBody>
            </p:sp>
            <p:sp>
              <p:nvSpPr>
                <p:cNvPr id="385" name="Shape 385"/>
                <p:cNvSpPr/>
                <p:nvPr/>
              </p:nvSpPr>
              <p:spPr>
                <a:xfrm>
                  <a:off x="467555" y="282308"/>
                  <a:ext cx="950840"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dirty="0">
                      <a:solidFill>
                        <a:srgbClr val="000066"/>
                      </a:solidFill>
                    </a:rPr>
                    <a:t>MALATTIA </a:t>
                  </a:r>
                </a:p>
              </p:txBody>
            </p:sp>
            <p:sp>
              <p:nvSpPr>
                <p:cNvPr id="386" name="Shape 386"/>
                <p:cNvSpPr/>
                <p:nvPr/>
              </p:nvSpPr>
              <p:spPr>
                <a:xfrm>
                  <a:off x="270705" y="504558"/>
                  <a:ext cx="1339777"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RESPIRATORIA</a:t>
                  </a:r>
                </a:p>
              </p:txBody>
            </p:sp>
            <p:sp>
              <p:nvSpPr>
                <p:cNvPr id="387" name="Shape 387"/>
                <p:cNvSpPr/>
                <p:nvPr/>
              </p:nvSpPr>
              <p:spPr>
                <a:xfrm>
                  <a:off x="292813" y="725220"/>
                  <a:ext cx="1297149" cy="1973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corpo estraneo</a:t>
                  </a:r>
                </a:p>
              </p:txBody>
            </p:sp>
            <p:sp>
              <p:nvSpPr>
                <p:cNvPr id="388" name="Shape 388"/>
                <p:cNvSpPr/>
                <p:nvPr/>
              </p:nvSpPr>
              <p:spPr>
                <a:xfrm>
                  <a:off x="689675" y="947470"/>
                  <a:ext cx="506600" cy="1973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croup</a:t>
                  </a:r>
                </a:p>
              </p:txBody>
            </p:sp>
            <p:sp>
              <p:nvSpPr>
                <p:cNvPr id="389" name="Shape 389"/>
                <p:cNvSpPr/>
                <p:nvPr/>
              </p:nvSpPr>
              <p:spPr>
                <a:xfrm>
                  <a:off x="706077" y="1169720"/>
                  <a:ext cx="467446" cy="1973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asma</a:t>
                  </a:r>
                </a:p>
              </p:txBody>
            </p:sp>
          </p:grpSp>
          <p:grpSp>
            <p:nvGrpSpPr>
              <p:cNvPr id="398" name="Group 398"/>
              <p:cNvGrpSpPr/>
              <p:nvPr/>
            </p:nvGrpSpPr>
            <p:grpSpPr>
              <a:xfrm>
                <a:off x="2133600" y="0"/>
                <a:ext cx="1827213" cy="1506538"/>
                <a:chOff x="0" y="0"/>
                <a:chExt cx="1827212" cy="1506537"/>
              </a:xfrm>
            </p:grpSpPr>
            <p:sp>
              <p:nvSpPr>
                <p:cNvPr id="391" name="Shape 391"/>
                <p:cNvSpPr/>
                <p:nvPr/>
              </p:nvSpPr>
              <p:spPr>
                <a:xfrm>
                  <a:off x="73025" y="60325"/>
                  <a:ext cx="1754188" cy="1446213"/>
                </a:xfrm>
                <a:prstGeom prst="rect">
                  <a:avLst/>
                </a:prstGeom>
                <a:solidFill>
                  <a:srgbClr val="000000"/>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392" name="Shape 392"/>
                <p:cNvSpPr/>
                <p:nvPr/>
              </p:nvSpPr>
              <p:spPr>
                <a:xfrm>
                  <a:off x="0" y="0"/>
                  <a:ext cx="1754188" cy="1446213"/>
                </a:xfrm>
                <a:prstGeom prst="rect">
                  <a:avLst/>
                </a:prstGeom>
                <a:solidFill>
                  <a:srgbClr val="FFFFFF"/>
                </a:solidFill>
                <a:ln w="3175" cap="flat">
                  <a:solidFill>
                    <a:srgbClr val="000000"/>
                  </a:solidFill>
                  <a:prstDash val="solid"/>
                  <a:round/>
                </a:ln>
                <a:effectLst/>
              </p:spPr>
              <p:txBody>
                <a:bodyPr wrap="square" lIns="0" tIns="0" rIns="0" bIns="0" numCol="1" anchor="t">
                  <a:noAutofit/>
                </a:bodyPr>
                <a:lstStyle/>
                <a:p>
                  <a:pPr lvl="0">
                    <a:defRPr sz="1800">
                      <a:solidFill>
                        <a:srgbClr val="FFFF00"/>
                      </a:solidFill>
                    </a:defRPr>
                  </a:pPr>
                  <a:endParaRPr/>
                </a:p>
              </p:txBody>
            </p:sp>
            <p:sp>
              <p:nvSpPr>
                <p:cNvPr id="393" name="Shape 393"/>
                <p:cNvSpPr/>
                <p:nvPr/>
              </p:nvSpPr>
              <p:spPr>
                <a:xfrm>
                  <a:off x="266526" y="274637"/>
                  <a:ext cx="1346548"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DEPRESSIONE </a:t>
                  </a:r>
                </a:p>
              </p:txBody>
            </p:sp>
            <p:sp>
              <p:nvSpPr>
                <p:cNvPr id="394" name="Shape 394"/>
                <p:cNvSpPr/>
                <p:nvPr/>
              </p:nvSpPr>
              <p:spPr>
                <a:xfrm>
                  <a:off x="270705" y="496887"/>
                  <a:ext cx="1339777"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RESPIRATORIA</a:t>
                  </a:r>
                </a:p>
              </p:txBody>
            </p:sp>
            <p:sp>
              <p:nvSpPr>
                <p:cNvPr id="395" name="Shape 395"/>
                <p:cNvSpPr/>
                <p:nvPr/>
              </p:nvSpPr>
              <p:spPr>
                <a:xfrm>
                  <a:off x="443476" y="717550"/>
                  <a:ext cx="1000585"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convulsioni</a:t>
                  </a:r>
                </a:p>
              </p:txBody>
            </p:sp>
            <p:sp>
              <p:nvSpPr>
                <p:cNvPr id="396" name="Shape 396"/>
                <p:cNvSpPr/>
                <p:nvPr/>
              </p:nvSpPr>
              <p:spPr>
                <a:xfrm>
                  <a:off x="321493" y="939800"/>
                  <a:ext cx="1238201"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avvelenamenti</a:t>
                  </a:r>
                </a:p>
              </p:txBody>
            </p:sp>
            <p:sp>
              <p:nvSpPr>
                <p:cNvPr id="397" name="Shape 397"/>
                <p:cNvSpPr/>
                <p:nvPr/>
              </p:nvSpPr>
              <p:spPr>
                <a:xfrm>
                  <a:off x="352815" y="1162050"/>
                  <a:ext cx="1178732" cy="197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traumi cranici</a:t>
                  </a:r>
                </a:p>
              </p:txBody>
            </p:sp>
          </p:grpSp>
        </p:grpSp>
        <p:grpSp>
          <p:nvGrpSpPr>
            <p:cNvPr id="404" name="Group 404"/>
            <p:cNvGrpSpPr/>
            <p:nvPr/>
          </p:nvGrpSpPr>
          <p:grpSpPr>
            <a:xfrm>
              <a:off x="0" y="2362200"/>
              <a:ext cx="4044950" cy="847725"/>
              <a:chOff x="0" y="0"/>
              <a:chExt cx="4044950" cy="847725"/>
            </a:xfrm>
          </p:grpSpPr>
          <p:sp>
            <p:nvSpPr>
              <p:cNvPr id="400" name="Shape 400"/>
              <p:cNvSpPr/>
              <p:nvPr/>
            </p:nvSpPr>
            <p:spPr>
              <a:xfrm>
                <a:off x="73025" y="60325"/>
                <a:ext cx="3971925" cy="787400"/>
              </a:xfrm>
              <a:prstGeom prst="rect">
                <a:avLst/>
              </a:prstGeom>
              <a:solidFill>
                <a:srgbClr val="000000"/>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401" name="Shape 401"/>
              <p:cNvSpPr/>
              <p:nvPr/>
            </p:nvSpPr>
            <p:spPr>
              <a:xfrm>
                <a:off x="0" y="0"/>
                <a:ext cx="3971925" cy="788988"/>
              </a:xfrm>
              <a:prstGeom prst="rect">
                <a:avLst/>
              </a:prstGeom>
              <a:solidFill>
                <a:srgbClr val="FFFFFF"/>
              </a:solidFill>
              <a:ln w="3175" cap="flat">
                <a:solidFill>
                  <a:srgbClr val="000000"/>
                </a:solidFill>
                <a:prstDash val="solid"/>
                <a:round/>
              </a:ln>
              <a:effectLst/>
            </p:spPr>
            <p:txBody>
              <a:bodyPr wrap="square" lIns="0" tIns="0" rIns="0" bIns="0" numCol="1" anchor="t">
                <a:noAutofit/>
              </a:bodyPr>
              <a:lstStyle/>
              <a:p>
                <a:pPr lvl="0">
                  <a:defRPr sz="1800">
                    <a:solidFill>
                      <a:srgbClr val="FFFF00"/>
                    </a:solidFill>
                  </a:defRPr>
                </a:pPr>
                <a:endParaRPr/>
              </a:p>
            </p:txBody>
          </p:sp>
          <p:sp>
            <p:nvSpPr>
              <p:cNvPr id="402" name="Shape 402"/>
              <p:cNvSpPr/>
              <p:nvPr/>
            </p:nvSpPr>
            <p:spPr>
              <a:xfrm>
                <a:off x="1149021" y="92075"/>
                <a:ext cx="1823108" cy="2837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gn="ctr">
                  <a:defRPr sz="1800">
                    <a:solidFill>
                      <a:srgbClr val="000000"/>
                    </a:solidFill>
                  </a:defRPr>
                </a:pPr>
                <a:r>
                  <a:rPr>
                    <a:solidFill>
                      <a:srgbClr val="000066"/>
                    </a:solidFill>
                    <a:latin typeface="Arial Bold"/>
                    <a:ea typeface="Arial Bold"/>
                    <a:cs typeface="Arial Bold"/>
                    <a:sym typeface="Arial Bold"/>
                  </a:rPr>
                  <a:t>INSUFFICIENZA</a:t>
                </a:r>
                <a:r>
                  <a:rPr sz="2000">
                    <a:solidFill>
                      <a:srgbClr val="000066"/>
                    </a:solidFill>
                    <a:latin typeface="Arial Bold"/>
                    <a:ea typeface="Arial Bold"/>
                    <a:cs typeface="Arial Bold"/>
                    <a:sym typeface="Arial Bold"/>
                  </a:rPr>
                  <a:t> </a:t>
                </a:r>
              </a:p>
            </p:txBody>
          </p:sp>
          <p:sp>
            <p:nvSpPr>
              <p:cNvPr id="403" name="Shape 403"/>
              <p:cNvSpPr/>
              <p:nvPr/>
            </p:nvSpPr>
            <p:spPr>
              <a:xfrm>
                <a:off x="1159829" y="396875"/>
                <a:ext cx="1718941"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800">
                    <a:solidFill>
                      <a:srgbClr val="000066"/>
                    </a:solidFill>
                    <a:latin typeface="Arial Bold"/>
                    <a:ea typeface="Arial Bold"/>
                    <a:cs typeface="Arial Bold"/>
                    <a:sym typeface="Arial Bold"/>
                  </a:defRPr>
                </a:lvl1pPr>
              </a:lstStyle>
              <a:p>
                <a:pPr lvl="0">
                  <a:defRPr>
                    <a:solidFill>
                      <a:srgbClr val="000000"/>
                    </a:solidFill>
                  </a:defRPr>
                </a:pPr>
                <a:r>
                  <a:rPr>
                    <a:solidFill>
                      <a:srgbClr val="000066"/>
                    </a:solidFill>
                  </a:rPr>
                  <a:t>RESPIRATORIA</a:t>
                </a:r>
              </a:p>
            </p:txBody>
          </p:sp>
        </p:grpSp>
      </p:grpSp>
      <p:grpSp>
        <p:nvGrpSpPr>
          <p:cNvPr id="414" name="Group 414"/>
          <p:cNvGrpSpPr/>
          <p:nvPr/>
        </p:nvGrpSpPr>
        <p:grpSpPr>
          <a:xfrm>
            <a:off x="3124200" y="4190999"/>
            <a:ext cx="3971925" cy="1244601"/>
            <a:chOff x="0" y="0"/>
            <a:chExt cx="3971925" cy="1244600"/>
          </a:xfrm>
        </p:grpSpPr>
        <p:grpSp>
          <p:nvGrpSpPr>
            <p:cNvPr id="410" name="Group 410"/>
            <p:cNvGrpSpPr/>
            <p:nvPr/>
          </p:nvGrpSpPr>
          <p:grpSpPr>
            <a:xfrm>
              <a:off x="914400" y="-1"/>
              <a:ext cx="2390776" cy="373064"/>
              <a:chOff x="0" y="0"/>
              <a:chExt cx="2390775" cy="373062"/>
            </a:xfrm>
          </p:grpSpPr>
          <p:sp>
            <p:nvSpPr>
              <p:cNvPr id="406" name="Shape 406"/>
              <p:cNvSpPr/>
              <p:nvPr/>
            </p:nvSpPr>
            <p:spPr>
              <a:xfrm>
                <a:off x="2286000" y="0"/>
                <a:ext cx="1588" cy="188913"/>
              </a:xfrm>
              <a:prstGeom prst="line">
                <a:avLst/>
              </a:prstGeom>
              <a:noFill/>
              <a:ln w="41275"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407" name="Shape 407"/>
              <p:cNvSpPr/>
              <p:nvPr/>
            </p:nvSpPr>
            <p:spPr>
              <a:xfrm>
                <a:off x="2173287" y="195262"/>
                <a:ext cx="217489" cy="177801"/>
              </a:xfrm>
              <a:custGeom>
                <a:avLst/>
                <a:gdLst/>
                <a:ahLst/>
                <a:cxnLst>
                  <a:cxn ang="0">
                    <a:pos x="wd2" y="hd2"/>
                  </a:cxn>
                  <a:cxn ang="5400000">
                    <a:pos x="wd2" y="hd2"/>
                  </a:cxn>
                  <a:cxn ang="10800000">
                    <a:pos x="wd2" y="hd2"/>
                  </a:cxn>
                  <a:cxn ang="16200000">
                    <a:pos x="wd2" y="hd2"/>
                  </a:cxn>
                </a:cxnLst>
                <a:rect l="0" t="0" r="r" b="b"/>
                <a:pathLst>
                  <a:path w="21600" h="21600" extrusionOk="0">
                    <a:moveTo>
                      <a:pt x="10721" y="21600"/>
                    </a:moveTo>
                    <a:lnTo>
                      <a:pt x="0" y="0"/>
                    </a:lnTo>
                    <a:lnTo>
                      <a:pt x="21600" y="0"/>
                    </a:lnTo>
                    <a:lnTo>
                      <a:pt x="10721" y="21600"/>
                    </a:lnTo>
                    <a:close/>
                  </a:path>
                </a:pathLst>
              </a:custGeom>
              <a:solidFill>
                <a:srgbClr val="000066"/>
              </a:solidFill>
              <a:ln w="3175" cap="flat">
                <a:solidFill>
                  <a:srgbClr val="000066"/>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sp>
            <p:nvSpPr>
              <p:cNvPr id="408" name="Shape 408"/>
              <p:cNvSpPr/>
              <p:nvPr/>
            </p:nvSpPr>
            <p:spPr>
              <a:xfrm>
                <a:off x="109537" y="0"/>
                <a:ext cx="1588" cy="192088"/>
              </a:xfrm>
              <a:prstGeom prst="line">
                <a:avLst/>
              </a:prstGeom>
              <a:noFill/>
              <a:ln w="41275"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409" name="Shape 409"/>
              <p:cNvSpPr/>
              <p:nvPr/>
            </p:nvSpPr>
            <p:spPr>
              <a:xfrm>
                <a:off x="0" y="195262"/>
                <a:ext cx="217488" cy="177801"/>
              </a:xfrm>
              <a:custGeom>
                <a:avLst/>
                <a:gdLst/>
                <a:ahLst/>
                <a:cxnLst>
                  <a:cxn ang="0">
                    <a:pos x="wd2" y="hd2"/>
                  </a:cxn>
                  <a:cxn ang="5400000">
                    <a:pos x="wd2" y="hd2"/>
                  </a:cxn>
                  <a:cxn ang="10800000">
                    <a:pos x="wd2" y="hd2"/>
                  </a:cxn>
                  <a:cxn ang="16200000">
                    <a:pos x="wd2" y="hd2"/>
                  </a:cxn>
                </a:cxnLst>
                <a:rect l="0" t="0" r="r" b="b"/>
                <a:pathLst>
                  <a:path w="21600" h="21600" extrusionOk="0">
                    <a:moveTo>
                      <a:pt x="10879" y="21600"/>
                    </a:moveTo>
                    <a:lnTo>
                      <a:pt x="0" y="0"/>
                    </a:lnTo>
                    <a:lnTo>
                      <a:pt x="21600" y="0"/>
                    </a:lnTo>
                    <a:lnTo>
                      <a:pt x="10879" y="21600"/>
                    </a:lnTo>
                    <a:close/>
                  </a:path>
                </a:pathLst>
              </a:custGeom>
              <a:solidFill>
                <a:srgbClr val="000066"/>
              </a:solidFill>
              <a:ln w="3175" cap="flat">
                <a:solidFill>
                  <a:srgbClr val="000066"/>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grpSp>
          <p:nvGrpSpPr>
            <p:cNvPr id="413" name="Group 413"/>
            <p:cNvGrpSpPr/>
            <p:nvPr/>
          </p:nvGrpSpPr>
          <p:grpSpPr>
            <a:xfrm>
              <a:off x="0" y="457200"/>
              <a:ext cx="3971925" cy="787400"/>
              <a:chOff x="0" y="0"/>
              <a:chExt cx="3971925" cy="787400"/>
            </a:xfrm>
          </p:grpSpPr>
          <p:sp>
            <p:nvSpPr>
              <p:cNvPr id="411" name="Shape 411"/>
              <p:cNvSpPr/>
              <p:nvPr/>
            </p:nvSpPr>
            <p:spPr>
              <a:xfrm>
                <a:off x="0" y="0"/>
                <a:ext cx="3971925" cy="787400"/>
              </a:xfrm>
              <a:prstGeom prst="rect">
                <a:avLst/>
              </a:prstGeom>
              <a:solidFill>
                <a:srgbClr val="FFFFFF"/>
              </a:solidFill>
              <a:ln w="9525" cap="flat">
                <a:solidFill>
                  <a:srgbClr val="000000"/>
                </a:solidFill>
                <a:prstDash val="solid"/>
                <a:round/>
              </a:ln>
              <a:effectLst>
                <a:outerShdw blurRad="63500" dist="38098" dir="2700000" rotWithShape="0">
                  <a:srgbClr val="000000">
                    <a:alpha val="75000"/>
                  </a:srgbClr>
                </a:outerShdw>
              </a:effectLst>
            </p:spPr>
            <p:txBody>
              <a:bodyPr wrap="square" lIns="0" tIns="0" rIns="0" bIns="0" numCol="1" anchor="t">
                <a:noAutofit/>
              </a:bodyPr>
              <a:lstStyle/>
              <a:p>
                <a:pPr lvl="0">
                  <a:defRPr sz="1800">
                    <a:solidFill>
                      <a:srgbClr val="FFFF00"/>
                    </a:solidFill>
                  </a:defRPr>
                </a:pPr>
                <a:endParaRPr/>
              </a:p>
            </p:txBody>
          </p:sp>
          <p:sp>
            <p:nvSpPr>
              <p:cNvPr id="412" name="Shape 412"/>
              <p:cNvSpPr/>
              <p:nvPr/>
            </p:nvSpPr>
            <p:spPr>
              <a:xfrm>
                <a:off x="742664" y="228600"/>
                <a:ext cx="2521522" cy="3947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2800">
                    <a:solidFill>
                      <a:srgbClr val="000066"/>
                    </a:solidFill>
                    <a:latin typeface="Arial Bold"/>
                    <a:ea typeface="Arial Bold"/>
                    <a:cs typeface="Arial Bold"/>
                    <a:sym typeface="Arial Bold"/>
                  </a:defRPr>
                </a:lvl1pPr>
              </a:lstStyle>
              <a:p>
                <a:pPr lvl="0">
                  <a:defRPr sz="1800">
                    <a:solidFill>
                      <a:srgbClr val="000000"/>
                    </a:solidFill>
                  </a:defRPr>
                </a:pPr>
                <a:r>
                  <a:rPr sz="2800">
                    <a:solidFill>
                      <a:srgbClr val="000066"/>
                    </a:solidFill>
                  </a:rPr>
                  <a:t>BRADICARDIA</a:t>
                </a:r>
              </a:p>
            </p:txBody>
          </p:sp>
        </p:grpSp>
      </p:grpSp>
      <p:grpSp>
        <p:nvGrpSpPr>
          <p:cNvPr id="419" name="Group 419"/>
          <p:cNvGrpSpPr/>
          <p:nvPr/>
        </p:nvGrpSpPr>
        <p:grpSpPr>
          <a:xfrm>
            <a:off x="3276600" y="5486399"/>
            <a:ext cx="3886200" cy="1141414"/>
            <a:chOff x="0" y="0"/>
            <a:chExt cx="3886200" cy="1141412"/>
          </a:xfrm>
        </p:grpSpPr>
        <p:sp>
          <p:nvSpPr>
            <p:cNvPr id="415" name="Shape 415"/>
            <p:cNvSpPr/>
            <p:nvPr/>
          </p:nvSpPr>
          <p:spPr>
            <a:xfrm>
              <a:off x="1981200" y="-1"/>
              <a:ext cx="1588" cy="192089"/>
            </a:xfrm>
            <a:prstGeom prst="line">
              <a:avLst/>
            </a:prstGeom>
            <a:noFill/>
            <a:ln w="41275" cap="flat">
              <a:solidFill>
                <a:srgbClr val="000066"/>
              </a:solidFill>
              <a:prstDash val="solid"/>
              <a:round/>
            </a:ln>
            <a:effectLst/>
          </p:spPr>
          <p:txBody>
            <a:bodyPr wrap="square" lIns="0" tIns="0" rIns="0" bIns="0" numCol="1" anchor="t">
              <a:noAutofit/>
            </a:bodyPr>
            <a:lstStyle/>
            <a:p>
              <a:pPr lvl="0" defTabSz="457200">
                <a:defRPr>
                  <a:solidFill>
                    <a:srgbClr val="000000"/>
                  </a:solidFill>
                  <a:latin typeface="+mn-lt"/>
                  <a:ea typeface="+mn-ea"/>
                  <a:cs typeface="+mn-cs"/>
                  <a:sym typeface="Helvetica"/>
                </a:defRPr>
              </a:pPr>
              <a:endParaRPr/>
            </a:p>
          </p:txBody>
        </p:sp>
        <p:sp>
          <p:nvSpPr>
            <p:cNvPr id="416" name="Shape 416"/>
            <p:cNvSpPr/>
            <p:nvPr/>
          </p:nvSpPr>
          <p:spPr>
            <a:xfrm>
              <a:off x="0" y="379412"/>
              <a:ext cx="3886200" cy="762001"/>
            </a:xfrm>
            <a:prstGeom prst="rect">
              <a:avLst/>
            </a:prstGeom>
            <a:solidFill>
              <a:srgbClr val="FFFFFF"/>
            </a:solidFill>
            <a:ln w="19050" cap="flat">
              <a:solidFill>
                <a:srgbClr val="000000"/>
              </a:solidFill>
              <a:prstDash val="solid"/>
              <a:round/>
            </a:ln>
            <a:effectLst>
              <a:outerShdw blurRad="63500" dist="38098" dir="2700000" rotWithShape="0">
                <a:srgbClr val="000000">
                  <a:alpha val="75000"/>
                </a:srgbClr>
              </a:outerShdw>
            </a:effectLst>
          </p:spPr>
          <p:txBody>
            <a:bodyPr wrap="square" lIns="0" tIns="0" rIns="0" bIns="0" numCol="1" anchor="t">
              <a:noAutofit/>
            </a:bodyPr>
            <a:lstStyle/>
            <a:p>
              <a:pPr lvl="0">
                <a:defRPr sz="1800">
                  <a:solidFill>
                    <a:srgbClr val="FFFF00"/>
                  </a:solidFill>
                </a:defRPr>
              </a:pPr>
              <a:endParaRPr/>
            </a:p>
          </p:txBody>
        </p:sp>
        <p:sp>
          <p:nvSpPr>
            <p:cNvPr id="417" name="Shape 417"/>
            <p:cNvSpPr/>
            <p:nvPr/>
          </p:nvSpPr>
          <p:spPr>
            <a:xfrm>
              <a:off x="73483" y="619125"/>
              <a:ext cx="3759871" cy="3947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2800">
                  <a:solidFill>
                    <a:srgbClr val="000066"/>
                  </a:solidFill>
                  <a:latin typeface="Arial Bold"/>
                  <a:ea typeface="Arial Bold"/>
                  <a:cs typeface="Arial Bold"/>
                  <a:sym typeface="Arial Bold"/>
                </a:defRPr>
              </a:lvl1pPr>
            </a:lstStyle>
            <a:p>
              <a:pPr lvl="0">
                <a:defRPr sz="1800">
                  <a:solidFill>
                    <a:srgbClr val="000000"/>
                  </a:solidFill>
                </a:defRPr>
              </a:pPr>
              <a:r>
                <a:rPr sz="2800">
                  <a:solidFill>
                    <a:srgbClr val="000066"/>
                  </a:solidFill>
                </a:rPr>
                <a:t>ARRESTO CARDIACO</a:t>
              </a:r>
            </a:p>
          </p:txBody>
        </p:sp>
        <p:sp>
          <p:nvSpPr>
            <p:cNvPr id="418" name="Shape 418"/>
            <p:cNvSpPr/>
            <p:nvPr/>
          </p:nvSpPr>
          <p:spPr>
            <a:xfrm>
              <a:off x="1876425" y="201612"/>
              <a:ext cx="212725" cy="169864"/>
            </a:xfrm>
            <a:custGeom>
              <a:avLst/>
              <a:gdLst/>
              <a:ahLst/>
              <a:cxnLst>
                <a:cxn ang="0">
                  <a:pos x="wd2" y="hd2"/>
                </a:cxn>
                <a:cxn ang="5400000">
                  <a:pos x="wd2" y="hd2"/>
                </a:cxn>
                <a:cxn ang="10800000">
                  <a:pos x="wd2" y="hd2"/>
                </a:cxn>
                <a:cxn ang="16200000">
                  <a:pos x="wd2" y="hd2"/>
                </a:cxn>
              </a:cxnLst>
              <a:rect l="0" t="0" r="r" b="b"/>
              <a:pathLst>
                <a:path w="21600" h="21600" extrusionOk="0">
                  <a:moveTo>
                    <a:pt x="10879" y="21600"/>
                  </a:moveTo>
                  <a:lnTo>
                    <a:pt x="0" y="0"/>
                  </a:lnTo>
                  <a:lnTo>
                    <a:pt x="21600" y="0"/>
                  </a:lnTo>
                  <a:lnTo>
                    <a:pt x="10879" y="21600"/>
                  </a:lnTo>
                  <a:close/>
                </a:path>
              </a:pathLst>
            </a:custGeom>
            <a:solidFill>
              <a:srgbClr val="000066"/>
            </a:solidFill>
            <a:ln w="3175" cap="flat">
              <a:solidFill>
                <a:srgbClr val="000066"/>
              </a:solidFill>
              <a:prstDash val="solid"/>
              <a:round/>
            </a:ln>
            <a:effectLst/>
          </p:spPr>
          <p:txBody>
            <a:bodyPr wrap="square" lIns="0" tIns="0" rIns="0" bIns="0" numCol="1" anchor="t">
              <a:noAutofit/>
            </a:bodyPr>
            <a:lstStyle/>
            <a:p>
              <a:pPr lvl="0">
                <a:defRPr>
                  <a:solidFill>
                    <a:srgbClr val="FFFF00"/>
                  </a:solidFill>
                  <a:latin typeface="Times New Roman"/>
                  <a:ea typeface="Times New Roman"/>
                  <a:cs typeface="Times New Roman"/>
                  <a:sym typeface="Times New Roman"/>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8" name="Table 918"/>
          <p:cNvGraphicFramePr/>
          <p:nvPr/>
        </p:nvGraphicFramePr>
        <p:xfrm>
          <a:off x="1219200" y="2133600"/>
          <a:ext cx="7632700" cy="2724467"/>
        </p:xfrm>
        <a:graphic>
          <a:graphicData uri="http://schemas.openxmlformats.org/drawingml/2006/table">
            <a:tbl>
              <a:tblPr>
                <a:tableStyleId>{4C3C2611-4C71-4FC5-86AE-919BDF0F9419}</a:tableStyleId>
              </a:tblPr>
              <a:tblGrid>
                <a:gridCol w="2016125"/>
                <a:gridCol w="2520950"/>
                <a:gridCol w="3095625"/>
              </a:tblGrid>
              <a:tr h="1138237">
                <a:tc>
                  <a:txBody>
                    <a:bodyPr/>
                    <a:lstStyle/>
                    <a:p>
                      <a:pPr lvl="0">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Età </a:t>
                      </a:r>
                    </a:p>
                  </a:txBody>
                  <a:tcPr marL="45720" marR="45720" anchor="ctr" horzOverflow="overflow">
                    <a:lnL w="38100">
                      <a:solidFill>
                        <a:srgbClr val="FFFF00"/>
                      </a:solidFill>
                      <a:round/>
                    </a:lnL>
                    <a:lnR w="12700">
                      <a:solidFill>
                        <a:srgbClr val="FFFF00"/>
                      </a:solidFill>
                      <a:round/>
                    </a:lnR>
                    <a:lnT w="381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Pressione sistolica</a:t>
                      </a:r>
                      <a:endParaRPr>
                        <a:solidFill>
                          <a:srgbClr val="000066"/>
                        </a:solidFill>
                        <a:latin typeface="Tahoma Negreta"/>
                        <a:ea typeface="Tahoma Negreta"/>
                        <a:cs typeface="Tahoma Negreta"/>
                        <a:sym typeface="Tahoma Negreta"/>
                      </a:endParaRPr>
                    </a:p>
                    <a:p>
                      <a:pPr lvl="0">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(normale) mmHg</a:t>
                      </a:r>
                    </a:p>
                  </a:txBody>
                  <a:tcPr marL="45720" marR="45720" horzOverflow="overflow">
                    <a:lnL w="12700">
                      <a:solidFill>
                        <a:srgbClr val="FFFF00"/>
                      </a:solidFill>
                      <a:round/>
                    </a:lnL>
                    <a:lnR w="12700">
                      <a:solidFill>
                        <a:srgbClr val="FFFF00"/>
                      </a:solidFill>
                      <a:round/>
                    </a:lnR>
                    <a:lnT w="381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Pressione sistolica</a:t>
                      </a:r>
                      <a:endParaRPr>
                        <a:solidFill>
                          <a:srgbClr val="000066"/>
                        </a:solidFill>
                        <a:latin typeface="Tahoma Negreta"/>
                        <a:ea typeface="Tahoma Negreta"/>
                        <a:cs typeface="Tahoma Negreta"/>
                        <a:sym typeface="Tahoma Negreta"/>
                      </a:endParaRPr>
                    </a:p>
                    <a:p>
                      <a:pPr lvl="0">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(limiti inferiori) mmHg</a:t>
                      </a:r>
                    </a:p>
                  </a:txBody>
                  <a:tcPr marL="45720" marR="45720" horzOverflow="overflow">
                    <a:lnL w="12700">
                      <a:solidFill>
                        <a:srgbClr val="FFFF00"/>
                      </a:solidFill>
                      <a:round/>
                    </a:lnL>
                    <a:lnR w="38100">
                      <a:solidFill>
                        <a:srgbClr val="FFFF00"/>
                      </a:solidFill>
                      <a:round/>
                    </a:lnR>
                    <a:lnT w="38100">
                      <a:solidFill>
                        <a:srgbClr val="FFFF00"/>
                      </a:solidFill>
                      <a:round/>
                    </a:lnT>
                    <a:lnB w="12700">
                      <a:solidFill>
                        <a:srgbClr val="FFFF00"/>
                      </a:solidFill>
                      <a:round/>
                    </a:lnB>
                    <a:noFill/>
                  </a:tcPr>
                </a:tc>
              </a:tr>
              <a:tr h="396875">
                <a:tc>
                  <a:txBody>
                    <a:bodyPr/>
                    <a:lstStyle/>
                    <a:p>
                      <a:pPr lvl="0" algn="l">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0 –1 mese</a:t>
                      </a:r>
                    </a:p>
                  </a:txBody>
                  <a:tcPr marL="45720" marR="45720" anchor="ctr" horzOverflow="overflow">
                    <a:lnL w="381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60</a:t>
                      </a:r>
                    </a:p>
                  </a:txBody>
                  <a:tcPr marL="45720" marR="45720" horzOverflow="overflow">
                    <a:lnL w="127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50</a:t>
                      </a:r>
                    </a:p>
                  </a:txBody>
                  <a:tcPr marL="45720" marR="45720" horzOverflow="overflow">
                    <a:lnL w="12700">
                      <a:solidFill>
                        <a:srgbClr val="FFFF00"/>
                      </a:solidFill>
                      <a:round/>
                    </a:lnL>
                    <a:lnR w="38100">
                      <a:solidFill>
                        <a:srgbClr val="FFFF00"/>
                      </a:solidFill>
                      <a:round/>
                    </a:lnR>
                    <a:lnT w="12700">
                      <a:solidFill>
                        <a:srgbClr val="FFFF00"/>
                      </a:solidFill>
                      <a:round/>
                    </a:lnT>
                    <a:lnB w="12700">
                      <a:solidFill>
                        <a:srgbClr val="FFFF00"/>
                      </a:solidFill>
                      <a:round/>
                    </a:lnB>
                    <a:noFill/>
                  </a:tcPr>
                </a:tc>
              </a:tr>
              <a:tr h="395287">
                <a:tc>
                  <a:txBody>
                    <a:bodyPr/>
                    <a:lstStyle/>
                    <a:p>
                      <a:pPr lvl="0" algn="l">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1 – 12 mesi</a:t>
                      </a:r>
                    </a:p>
                  </a:txBody>
                  <a:tcPr marL="45720" marR="45720" anchor="ctr" horzOverflow="overflow">
                    <a:lnL w="381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80</a:t>
                      </a:r>
                    </a:p>
                  </a:txBody>
                  <a:tcPr marL="45720" marR="45720" horzOverflow="overflow">
                    <a:lnL w="127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70</a:t>
                      </a:r>
                    </a:p>
                  </a:txBody>
                  <a:tcPr marL="45720" marR="45720" horzOverflow="overflow">
                    <a:lnL w="12700">
                      <a:solidFill>
                        <a:srgbClr val="FFFF00"/>
                      </a:solidFill>
                      <a:round/>
                    </a:lnL>
                    <a:lnR w="38100">
                      <a:solidFill>
                        <a:srgbClr val="FFFF00"/>
                      </a:solidFill>
                      <a:round/>
                    </a:lnR>
                    <a:lnT w="12700">
                      <a:solidFill>
                        <a:srgbClr val="FFFF00"/>
                      </a:solidFill>
                      <a:round/>
                    </a:lnT>
                    <a:lnB w="12700">
                      <a:solidFill>
                        <a:srgbClr val="FFFF00"/>
                      </a:solidFill>
                      <a:round/>
                    </a:lnB>
                    <a:noFill/>
                  </a:tcPr>
                </a:tc>
              </a:tr>
              <a:tr h="396875">
                <a:tc>
                  <a:txBody>
                    <a:bodyPr/>
                    <a:lstStyle/>
                    <a:p>
                      <a:pPr lvl="0" algn="l">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1 – 10 anni</a:t>
                      </a:r>
                    </a:p>
                  </a:txBody>
                  <a:tcPr marL="45720" marR="45720" anchor="ctr" horzOverflow="overflow">
                    <a:lnL w="381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90 + 2 x età</a:t>
                      </a:r>
                    </a:p>
                  </a:txBody>
                  <a:tcPr marL="45720" marR="45720" horzOverflow="overflow">
                    <a:lnL w="12700">
                      <a:solidFill>
                        <a:srgbClr val="FFFF00"/>
                      </a:solidFill>
                      <a:round/>
                    </a:lnL>
                    <a:lnR w="12700">
                      <a:solidFill>
                        <a:srgbClr val="FFFF00"/>
                      </a:solidFill>
                      <a:round/>
                    </a:lnR>
                    <a:lnT w="12700">
                      <a:solidFill>
                        <a:srgbClr val="FFFF00"/>
                      </a:solidFill>
                      <a:round/>
                    </a:lnT>
                    <a:lnB w="12700">
                      <a:solidFill>
                        <a:srgbClr val="FFFF00"/>
                      </a:solidFill>
                      <a:round/>
                    </a:lnB>
                    <a:noFill/>
                  </a:tcPr>
                </a:tc>
                <a:tc>
                  <a:txBody>
                    <a:bodyPr/>
                    <a:lstStyle/>
                    <a:p>
                      <a:pPr lvl="0">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70 + 2 x età</a:t>
                      </a:r>
                    </a:p>
                  </a:txBody>
                  <a:tcPr marL="45720" marR="45720" horzOverflow="overflow">
                    <a:lnL w="12700">
                      <a:solidFill>
                        <a:srgbClr val="FFFF00"/>
                      </a:solidFill>
                      <a:round/>
                    </a:lnL>
                    <a:lnR w="38100">
                      <a:solidFill>
                        <a:srgbClr val="FFFF00"/>
                      </a:solidFill>
                      <a:round/>
                    </a:lnR>
                    <a:lnT w="12700">
                      <a:solidFill>
                        <a:srgbClr val="FFFF00"/>
                      </a:solidFill>
                      <a:round/>
                    </a:lnT>
                    <a:lnB w="12700">
                      <a:solidFill>
                        <a:srgbClr val="FFFF00"/>
                      </a:solidFill>
                      <a:round/>
                    </a:lnB>
                    <a:noFill/>
                  </a:tcPr>
                </a:tc>
              </a:tr>
              <a:tr h="395287">
                <a:tc>
                  <a:txBody>
                    <a:bodyPr/>
                    <a:lstStyle/>
                    <a:p>
                      <a:pPr lvl="0" algn="l">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&gt; 10 anni</a:t>
                      </a:r>
                    </a:p>
                  </a:txBody>
                  <a:tcPr marL="45720" marR="45720" anchor="ctr" horzOverflow="overflow">
                    <a:lnL w="38100">
                      <a:solidFill>
                        <a:srgbClr val="FFFF00"/>
                      </a:solidFill>
                      <a:round/>
                    </a:lnL>
                    <a:lnR w="12700">
                      <a:solidFill>
                        <a:srgbClr val="FFFF00"/>
                      </a:solidFill>
                      <a:round/>
                    </a:lnR>
                    <a:lnT w="12700">
                      <a:solidFill>
                        <a:srgbClr val="FFFF00"/>
                      </a:solidFill>
                      <a:round/>
                    </a:lnT>
                    <a:lnB w="38100">
                      <a:solidFill>
                        <a:srgbClr val="FFFF00"/>
                      </a:solidFill>
                      <a:round/>
                    </a:lnB>
                    <a:noFill/>
                  </a:tcPr>
                </a:tc>
                <a:tc>
                  <a:txBody>
                    <a:bodyPr/>
                    <a:lstStyle/>
                    <a:p>
                      <a:pPr lvl="0">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120</a:t>
                      </a:r>
                    </a:p>
                  </a:txBody>
                  <a:tcPr marL="45720" marR="45720" horzOverflow="overflow">
                    <a:lnL w="12700">
                      <a:solidFill>
                        <a:srgbClr val="FFFF00"/>
                      </a:solidFill>
                      <a:round/>
                    </a:lnL>
                    <a:lnR w="12700">
                      <a:solidFill>
                        <a:srgbClr val="FFFF00"/>
                      </a:solidFill>
                      <a:round/>
                    </a:lnR>
                    <a:lnT w="12700">
                      <a:solidFill>
                        <a:srgbClr val="FFFF00"/>
                      </a:solidFill>
                      <a:round/>
                    </a:lnT>
                    <a:lnB w="38100">
                      <a:solidFill>
                        <a:srgbClr val="FFFF00"/>
                      </a:solidFill>
                      <a:round/>
                    </a:lnB>
                    <a:noFill/>
                  </a:tcPr>
                </a:tc>
                <a:tc>
                  <a:txBody>
                    <a:bodyPr/>
                    <a:lstStyle/>
                    <a:p>
                      <a:pPr lvl="0">
                        <a:spcBef>
                          <a:spcPts val="700"/>
                        </a:spcBef>
                        <a:defRPr sz="1800" b="0" i="0">
                          <a:solidFill>
                            <a:srgbClr val="000000"/>
                          </a:solidFill>
                        </a:defRPr>
                      </a:pPr>
                      <a:r>
                        <a:rPr sz="2000">
                          <a:solidFill>
                            <a:srgbClr val="000066"/>
                          </a:solidFill>
                          <a:latin typeface="Tahoma Negreta"/>
                          <a:ea typeface="Tahoma Negreta"/>
                          <a:cs typeface="Tahoma Negreta"/>
                          <a:sym typeface="Tahoma Negreta"/>
                        </a:rPr>
                        <a:t>90</a:t>
                      </a:r>
                    </a:p>
                  </a:txBody>
                  <a:tcPr marL="45720" marR="45720" horzOverflow="overflow">
                    <a:lnL w="12700">
                      <a:solidFill>
                        <a:srgbClr val="FFFF00"/>
                      </a:solidFill>
                      <a:round/>
                    </a:lnL>
                    <a:lnR w="38100">
                      <a:solidFill>
                        <a:srgbClr val="FFFF00"/>
                      </a:solidFill>
                      <a:round/>
                    </a:lnR>
                    <a:lnT w="12700">
                      <a:solidFill>
                        <a:srgbClr val="FFFF00"/>
                      </a:solidFill>
                      <a:round/>
                    </a:lnT>
                    <a:lnB w="38100">
                      <a:solidFill>
                        <a:srgbClr val="FFFF00"/>
                      </a:solidFill>
                      <a:round/>
                    </a:lnB>
                    <a:noFill/>
                  </a:tcPr>
                </a:tc>
              </a:tr>
            </a:tbl>
          </a:graphicData>
        </a:graphic>
      </p:graphicFrame>
      <p:sp>
        <p:nvSpPr>
          <p:cNvPr id="919" name="Shape 919"/>
          <p:cNvSpPr/>
          <p:nvPr/>
        </p:nvSpPr>
        <p:spPr>
          <a:xfrm>
            <a:off x="1039044" y="836712"/>
            <a:ext cx="8253164" cy="523220"/>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lvl1pPr indent="39687">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3400" dirty="0">
                <a:solidFill>
                  <a:srgbClr val="000066"/>
                </a:solidFill>
              </a:rPr>
              <a:t>Valutazione della Pressione Arteriosa</a:t>
            </a:r>
          </a:p>
        </p:txBody>
      </p:sp>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Shape 921"/>
          <p:cNvSpPr/>
          <p:nvPr/>
        </p:nvSpPr>
        <p:spPr>
          <a:xfrm>
            <a:off x="1111250" y="1146502"/>
            <a:ext cx="8713788" cy="52322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39687">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400" dirty="0">
                <a:solidFill>
                  <a:srgbClr val="000066"/>
                </a:solidFill>
              </a:rPr>
              <a:t>Valutazione del precarico (pre-load)</a:t>
            </a:r>
          </a:p>
        </p:txBody>
      </p:sp>
      <p:sp>
        <p:nvSpPr>
          <p:cNvPr id="922" name="Shape 922"/>
          <p:cNvSpPr/>
          <p:nvPr/>
        </p:nvSpPr>
        <p:spPr>
          <a:xfrm>
            <a:off x="318964" y="2924944"/>
            <a:ext cx="10153128" cy="137986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382587" lvl="0" indent="-342900">
              <a:spcBef>
                <a:spcPts val="700"/>
              </a:spcBef>
              <a:buClr>
                <a:srgbClr val="FFFFFF"/>
              </a:buClr>
              <a:buSzPct val="100000"/>
              <a:buFont typeface="Comic Sans MS"/>
              <a:buChar char="•"/>
              <a:defRPr sz="1800">
                <a:solidFill>
                  <a:srgbClr val="000000"/>
                </a:solidFill>
              </a:defRPr>
            </a:pPr>
            <a:r>
              <a:rPr sz="2400" b="1" dirty="0">
                <a:solidFill>
                  <a:srgbClr val="000066"/>
                </a:solidFill>
                <a:latin typeface="Tahoma"/>
                <a:ea typeface="Tahoma"/>
                <a:cs typeface="Tahoma"/>
                <a:sym typeface="Tahoma"/>
              </a:rPr>
              <a:t>Palpa il fegato (fino a 1 cm è normale)</a:t>
            </a:r>
          </a:p>
          <a:p>
            <a:pPr marL="382587" lvl="0" indent="-342900">
              <a:spcBef>
                <a:spcPts val="700"/>
              </a:spcBef>
              <a:buClr>
                <a:srgbClr val="FFFFFF"/>
              </a:buClr>
              <a:buSzPct val="100000"/>
              <a:buFont typeface="Comic Sans MS"/>
              <a:buChar char="•"/>
              <a:defRPr sz="1800">
                <a:solidFill>
                  <a:srgbClr val="000000"/>
                </a:solidFill>
              </a:defRPr>
            </a:pPr>
            <a:r>
              <a:rPr sz="2400" b="1" dirty="0">
                <a:solidFill>
                  <a:srgbClr val="000066"/>
                </a:solidFill>
                <a:latin typeface="Tahoma"/>
                <a:ea typeface="Tahoma"/>
                <a:cs typeface="Tahoma"/>
                <a:sym typeface="Tahoma"/>
              </a:rPr>
              <a:t>Ascolta il torace </a:t>
            </a:r>
            <a:r>
              <a:rPr lang="it-IT" sz="2400" b="1" dirty="0" smtClean="0">
                <a:solidFill>
                  <a:srgbClr val="000066"/>
                </a:solidFill>
                <a:latin typeface="Tahoma"/>
                <a:ea typeface="Tahoma"/>
                <a:cs typeface="Tahoma"/>
                <a:sym typeface="Tahoma"/>
              </a:rPr>
              <a:t>(</a:t>
            </a:r>
            <a:r>
              <a:rPr lang="it-IT" sz="2400" b="1" dirty="0" err="1" smtClean="0">
                <a:solidFill>
                  <a:srgbClr val="000066"/>
                </a:solidFill>
                <a:latin typeface="Tahoma"/>
                <a:ea typeface="Tahoma"/>
                <a:cs typeface="Tahoma"/>
                <a:sym typeface="Tahoma"/>
              </a:rPr>
              <a:t>rantolini</a:t>
            </a:r>
            <a:r>
              <a:rPr lang="it-IT" sz="2400" b="1" dirty="0" smtClean="0">
                <a:solidFill>
                  <a:srgbClr val="000066"/>
                </a:solidFill>
                <a:latin typeface="Tahoma"/>
                <a:ea typeface="Tahoma"/>
                <a:cs typeface="Tahoma"/>
                <a:sym typeface="Tahoma"/>
              </a:rPr>
              <a:t> alle basi per edema polmonare)</a:t>
            </a:r>
            <a:endParaRPr sz="2400" b="1" dirty="0">
              <a:solidFill>
                <a:srgbClr val="000066"/>
              </a:solidFill>
              <a:latin typeface="Tahoma"/>
              <a:ea typeface="Tahoma"/>
              <a:cs typeface="Tahoma"/>
              <a:sym typeface="Tahoma"/>
            </a:endParaRPr>
          </a:p>
          <a:p>
            <a:pPr marL="382587" lvl="0" indent="-342900">
              <a:spcBef>
                <a:spcPts val="700"/>
              </a:spcBef>
              <a:buClr>
                <a:srgbClr val="FFFFFF"/>
              </a:buClr>
              <a:buSzPct val="100000"/>
              <a:buFont typeface="Comic Sans MS"/>
              <a:buChar char="•"/>
              <a:defRPr sz="1800">
                <a:solidFill>
                  <a:srgbClr val="000000"/>
                </a:solidFill>
              </a:defRPr>
            </a:pPr>
            <a:r>
              <a:rPr sz="2400" b="1" dirty="0">
                <a:solidFill>
                  <a:srgbClr val="000066"/>
                </a:solidFill>
                <a:latin typeface="Tahoma"/>
                <a:ea typeface="Tahoma"/>
                <a:cs typeface="Tahoma"/>
                <a:sym typeface="Tahoma"/>
              </a:rPr>
              <a:t>Valuta il turgore delle vene giugulari</a:t>
            </a:r>
          </a:p>
        </p:txBody>
      </p:sp>
    </p:spTree>
  </p:cSld>
  <p:clrMapOvr>
    <a:masterClrMapping/>
  </p:clrMapOvr>
  <p:transition xmlns:p14="http://schemas.microsoft.com/office/powerpoint/2010/mai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Shape 924"/>
          <p:cNvSpPr/>
          <p:nvPr/>
        </p:nvSpPr>
        <p:spPr>
          <a:xfrm>
            <a:off x="390972" y="609600"/>
            <a:ext cx="9528249" cy="52322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3200">
                <a:solidFill>
                  <a:srgbClr val="000066"/>
                </a:solidFill>
                <a:effectLst>
                  <a:outerShdw blurRad="12700" dist="25400" dir="2700000" rotWithShape="0">
                    <a:srgbClr val="000000"/>
                  </a:outerShdw>
                </a:effectLst>
                <a:latin typeface="Tahoma Negreta"/>
                <a:ea typeface="Tahoma Negreta"/>
                <a:cs typeface="Tahoma Negreta"/>
                <a:sym typeface="Tahoma Negreta"/>
              </a:defRPr>
            </a:lvl1pPr>
          </a:lstStyle>
          <a:p>
            <a:pPr lvl="0">
              <a:defRPr sz="1800">
                <a:solidFill>
                  <a:srgbClr val="000000"/>
                </a:solidFill>
                <a:effectLst/>
              </a:defRPr>
            </a:pPr>
            <a:r>
              <a:rPr lang="it-IT" sz="3400" dirty="0" smtClean="0">
                <a:solidFill>
                  <a:srgbClr val="000066"/>
                </a:solidFill>
                <a:effectLst>
                  <a:outerShdw blurRad="12700" dist="25400" dir="2700000" rotWithShape="0">
                    <a:srgbClr val="000000"/>
                  </a:outerShdw>
                </a:effectLst>
              </a:rPr>
              <a:t>INSUFFICIENZA CIRCOLATORIA = </a:t>
            </a:r>
            <a:r>
              <a:rPr sz="3400" dirty="0" smtClean="0">
                <a:solidFill>
                  <a:srgbClr val="000066"/>
                </a:solidFill>
                <a:effectLst>
                  <a:outerShdw blurRad="12700" dist="25400" dir="2700000" rotWithShape="0">
                    <a:srgbClr val="000000"/>
                  </a:outerShdw>
                </a:effectLst>
              </a:rPr>
              <a:t>SHOCK</a:t>
            </a:r>
            <a:endParaRPr sz="3400" dirty="0">
              <a:solidFill>
                <a:srgbClr val="000066"/>
              </a:solidFill>
              <a:effectLst>
                <a:outerShdw blurRad="12700" dist="25400" dir="2700000" rotWithShape="0">
                  <a:srgbClr val="000000"/>
                </a:outerShdw>
              </a:effectLst>
            </a:endParaRPr>
          </a:p>
        </p:txBody>
      </p:sp>
      <p:sp>
        <p:nvSpPr>
          <p:cNvPr id="925" name="Shape 925"/>
          <p:cNvSpPr/>
          <p:nvPr/>
        </p:nvSpPr>
        <p:spPr>
          <a:xfrm>
            <a:off x="1863725" y="1587500"/>
            <a:ext cx="6832600" cy="3822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9687" lvl="0">
              <a:lnSpc>
                <a:spcPct val="90000"/>
              </a:lnSpc>
              <a:spcBef>
                <a:spcPts val="500"/>
              </a:spcBef>
              <a:buClr>
                <a:srgbClr val="CCCCFF"/>
              </a:buClr>
              <a:buSzPct val="68000"/>
              <a:buFont typeface="Wingdings"/>
              <a:buChar char="■"/>
              <a:defRPr sz="1800">
                <a:solidFill>
                  <a:srgbClr val="000000"/>
                </a:solidFill>
              </a:defRPr>
            </a:pPr>
            <a:r>
              <a:rPr sz="2400" dirty="0">
                <a:solidFill>
                  <a:srgbClr val="000066"/>
                </a:solidFill>
                <a:latin typeface="Tahoma Negreta"/>
                <a:ea typeface="Tahoma Negreta"/>
                <a:cs typeface="Tahoma Negreta"/>
                <a:sym typeface="Tahoma Negreta"/>
              </a:rPr>
              <a:t> Ipovolemia</a:t>
            </a:r>
          </a:p>
          <a:p>
            <a:pPr marL="39687" lvl="0">
              <a:lnSpc>
                <a:spcPct val="90000"/>
              </a:lnSpc>
              <a:spcBef>
                <a:spcPts val="400"/>
              </a:spcBef>
              <a:buClr>
                <a:srgbClr val="FFFF00"/>
              </a:buClr>
              <a:buSzPct val="100000"/>
              <a:buFont typeface="Tahoma"/>
              <a:buChar char="–"/>
              <a:defRPr sz="1800">
                <a:solidFill>
                  <a:srgbClr val="000000"/>
                </a:solidFill>
              </a:defRPr>
            </a:pPr>
            <a:r>
              <a:rPr sz="2000" dirty="0">
                <a:solidFill>
                  <a:srgbClr val="000066"/>
                </a:solidFill>
                <a:latin typeface="Tahoma Negreta"/>
                <a:ea typeface="Tahoma Negreta"/>
                <a:cs typeface="Tahoma Negreta"/>
                <a:sym typeface="Tahoma Negreta"/>
              </a:rPr>
              <a:t> perdita di fluidi e elettroliti</a:t>
            </a:r>
          </a:p>
          <a:p>
            <a:pPr marL="39687" lvl="0">
              <a:lnSpc>
                <a:spcPct val="90000"/>
              </a:lnSpc>
              <a:spcBef>
                <a:spcPts val="400"/>
              </a:spcBef>
              <a:buClr>
                <a:srgbClr val="FFFF00"/>
              </a:buClr>
              <a:buSzPct val="100000"/>
              <a:buFont typeface="Tahoma"/>
              <a:buChar char="–"/>
              <a:defRPr sz="1800">
                <a:solidFill>
                  <a:srgbClr val="000000"/>
                </a:solidFill>
              </a:defRPr>
            </a:pPr>
            <a:r>
              <a:rPr sz="2000" dirty="0">
                <a:solidFill>
                  <a:srgbClr val="000066"/>
                </a:solidFill>
                <a:latin typeface="Tahoma Negreta"/>
                <a:ea typeface="Tahoma Negreta"/>
                <a:cs typeface="Tahoma Negreta"/>
                <a:sym typeface="Tahoma Negreta"/>
              </a:rPr>
              <a:t> emorragie</a:t>
            </a:r>
          </a:p>
          <a:p>
            <a:pPr marL="39687" lvl="0">
              <a:lnSpc>
                <a:spcPct val="90000"/>
              </a:lnSpc>
              <a:spcBef>
                <a:spcPts val="400"/>
              </a:spcBef>
              <a:buClr>
                <a:srgbClr val="FFFF00"/>
              </a:buClr>
              <a:buSzPct val="100000"/>
              <a:buFont typeface="Tahoma"/>
              <a:buChar char="–"/>
              <a:defRPr sz="1800">
                <a:solidFill>
                  <a:srgbClr val="000000"/>
                </a:solidFill>
              </a:defRPr>
            </a:pPr>
            <a:r>
              <a:rPr sz="2000" dirty="0">
                <a:solidFill>
                  <a:srgbClr val="000066"/>
                </a:solidFill>
                <a:latin typeface="Tahoma Negreta"/>
                <a:ea typeface="Tahoma Negreta"/>
                <a:cs typeface="Tahoma Negreta"/>
                <a:sym typeface="Tahoma Negreta"/>
              </a:rPr>
              <a:t> perdita di plasma </a:t>
            </a:r>
          </a:p>
          <a:p>
            <a:pPr marL="39687" lvl="0">
              <a:lnSpc>
                <a:spcPct val="90000"/>
              </a:lnSpc>
              <a:spcBef>
                <a:spcPts val="400"/>
              </a:spcBef>
              <a:buClr>
                <a:srgbClr val="FFFF00"/>
              </a:buClr>
              <a:buSzPct val="100000"/>
              <a:buFont typeface="Tahoma"/>
              <a:buChar char="–"/>
              <a:defRPr sz="1800">
                <a:solidFill>
                  <a:srgbClr val="000000"/>
                </a:solidFill>
              </a:defRPr>
            </a:pPr>
            <a:r>
              <a:rPr sz="2000" dirty="0">
                <a:solidFill>
                  <a:srgbClr val="000066"/>
                </a:solidFill>
                <a:latin typeface="Tahoma Negreta"/>
                <a:ea typeface="Tahoma Negreta"/>
                <a:cs typeface="Tahoma Negreta"/>
                <a:sym typeface="Tahoma Negreta"/>
              </a:rPr>
              <a:t> endocrinopatia</a:t>
            </a:r>
          </a:p>
          <a:p>
            <a:pPr marL="39687" lvl="0">
              <a:lnSpc>
                <a:spcPct val="90000"/>
              </a:lnSpc>
              <a:spcBef>
                <a:spcPts val="500"/>
              </a:spcBef>
              <a:buClr>
                <a:srgbClr val="CCCCFF"/>
              </a:buClr>
              <a:buSzPct val="68000"/>
              <a:buFont typeface="Wingdings"/>
              <a:buChar char="■"/>
              <a:defRPr sz="1800">
                <a:solidFill>
                  <a:srgbClr val="000000"/>
                </a:solidFill>
              </a:defRPr>
            </a:pPr>
            <a:r>
              <a:rPr sz="2400" dirty="0">
                <a:solidFill>
                  <a:srgbClr val="000066"/>
                </a:solidFill>
                <a:latin typeface="Tahoma Negreta"/>
                <a:ea typeface="Tahoma Negreta"/>
                <a:cs typeface="Tahoma Negreta"/>
                <a:sym typeface="Tahoma Negreta"/>
              </a:rPr>
              <a:t> Cardiogeno</a:t>
            </a:r>
          </a:p>
          <a:p>
            <a:pPr marL="39687" lvl="0">
              <a:lnSpc>
                <a:spcPct val="90000"/>
              </a:lnSpc>
              <a:spcBef>
                <a:spcPts val="400"/>
              </a:spcBef>
              <a:buClr>
                <a:srgbClr val="FFFF00"/>
              </a:buClr>
              <a:buSzPct val="100000"/>
              <a:buFont typeface="Tahoma"/>
              <a:buChar char="–"/>
              <a:defRPr sz="1800">
                <a:solidFill>
                  <a:srgbClr val="000000"/>
                </a:solidFill>
              </a:defRPr>
            </a:pPr>
            <a:r>
              <a:rPr sz="2000" dirty="0">
                <a:solidFill>
                  <a:srgbClr val="000066"/>
                </a:solidFill>
                <a:latin typeface="Tahoma Negreta"/>
                <a:ea typeface="Tahoma Negreta"/>
                <a:cs typeface="Tahoma Negreta"/>
                <a:sym typeface="Tahoma Negreta"/>
              </a:rPr>
              <a:t> insufficienza miocardiaca</a:t>
            </a:r>
          </a:p>
          <a:p>
            <a:pPr marL="39687" lvl="0">
              <a:lnSpc>
                <a:spcPct val="90000"/>
              </a:lnSpc>
              <a:spcBef>
                <a:spcPts val="400"/>
              </a:spcBef>
              <a:buClr>
                <a:srgbClr val="FFFF00"/>
              </a:buClr>
              <a:buSzPct val="100000"/>
              <a:buFont typeface="Tahoma"/>
              <a:buChar char="–"/>
              <a:defRPr sz="1800">
                <a:solidFill>
                  <a:srgbClr val="000000"/>
                </a:solidFill>
              </a:defRPr>
            </a:pPr>
            <a:r>
              <a:rPr sz="2000" dirty="0">
                <a:solidFill>
                  <a:srgbClr val="000066"/>
                </a:solidFill>
                <a:latin typeface="Tahoma Negreta"/>
                <a:ea typeface="Tahoma Negreta"/>
                <a:cs typeface="Tahoma Negreta"/>
                <a:sym typeface="Tahoma Negreta"/>
              </a:rPr>
              <a:t> </a:t>
            </a:r>
            <a:r>
              <a:rPr lang="it-IT" sz="2000" dirty="0" smtClean="0">
                <a:solidFill>
                  <a:srgbClr val="000066"/>
                </a:solidFill>
                <a:latin typeface="Tahoma Negreta"/>
                <a:ea typeface="Tahoma Negreta"/>
                <a:cs typeface="Tahoma Negreta"/>
                <a:sym typeface="Tahoma Negreta"/>
              </a:rPr>
              <a:t>aritmie</a:t>
            </a:r>
            <a:endParaRPr sz="2000" dirty="0">
              <a:solidFill>
                <a:srgbClr val="000066"/>
              </a:solidFill>
              <a:latin typeface="Tahoma Negreta"/>
              <a:ea typeface="Tahoma Negreta"/>
              <a:cs typeface="Tahoma Negreta"/>
              <a:sym typeface="Tahoma Negreta"/>
            </a:endParaRPr>
          </a:p>
          <a:p>
            <a:pPr marL="39687" lvl="0">
              <a:lnSpc>
                <a:spcPct val="90000"/>
              </a:lnSpc>
              <a:spcBef>
                <a:spcPts val="500"/>
              </a:spcBef>
              <a:buClr>
                <a:srgbClr val="CCCCFF"/>
              </a:buClr>
              <a:buSzPct val="68000"/>
              <a:buFont typeface="Wingdings"/>
              <a:buChar char="■"/>
              <a:defRPr sz="1800">
                <a:solidFill>
                  <a:srgbClr val="000000"/>
                </a:solidFill>
              </a:defRPr>
            </a:pPr>
            <a:r>
              <a:rPr sz="2400" dirty="0">
                <a:solidFill>
                  <a:srgbClr val="000066"/>
                </a:solidFill>
                <a:latin typeface="Tahoma Negreta"/>
                <a:ea typeface="Tahoma Negreta"/>
                <a:cs typeface="Tahoma Negreta"/>
                <a:sym typeface="Tahoma Negreta"/>
              </a:rPr>
              <a:t> Distributivo</a:t>
            </a:r>
          </a:p>
          <a:p>
            <a:pPr lvl="0" indent="39687">
              <a:lnSpc>
                <a:spcPct val="90000"/>
              </a:lnSpc>
              <a:spcBef>
                <a:spcPts val="500"/>
              </a:spcBef>
              <a:defRPr sz="1800">
                <a:solidFill>
                  <a:srgbClr val="000000"/>
                </a:solidFill>
              </a:defRPr>
            </a:pPr>
            <a:r>
              <a:rPr sz="2400" dirty="0">
                <a:solidFill>
                  <a:srgbClr val="000066"/>
                </a:solidFill>
                <a:latin typeface="Tahoma Negreta"/>
                <a:ea typeface="Tahoma Negreta"/>
                <a:cs typeface="Tahoma Negreta"/>
                <a:sym typeface="Tahoma Negreta"/>
              </a:rPr>
              <a:t>     </a:t>
            </a:r>
            <a:r>
              <a:rPr sz="2000" dirty="0">
                <a:solidFill>
                  <a:srgbClr val="000066"/>
                </a:solidFill>
                <a:latin typeface="Tahoma Negreta"/>
                <a:ea typeface="Tahoma Negreta"/>
                <a:cs typeface="Tahoma Negreta"/>
                <a:sym typeface="Tahoma Negreta"/>
              </a:rPr>
              <a:t> - </a:t>
            </a:r>
            <a:r>
              <a:rPr lang="it-IT" sz="2000" dirty="0" smtClean="0">
                <a:solidFill>
                  <a:srgbClr val="000066"/>
                </a:solidFill>
                <a:latin typeface="Tahoma Negreta"/>
                <a:ea typeface="Tahoma Negreta"/>
                <a:cs typeface="Tahoma Negreta"/>
                <a:sym typeface="Tahoma Negreta"/>
              </a:rPr>
              <a:t>sepsi</a:t>
            </a:r>
            <a:endParaRPr sz="2000" dirty="0" smtClean="0">
              <a:solidFill>
                <a:srgbClr val="000066"/>
              </a:solidFill>
              <a:latin typeface="Tahoma Negreta"/>
              <a:ea typeface="Tahoma Negreta"/>
              <a:cs typeface="Tahoma Negreta"/>
              <a:sym typeface="Tahoma Negreta"/>
            </a:endParaRPr>
          </a:p>
          <a:p>
            <a:pPr lvl="0" indent="39687">
              <a:lnSpc>
                <a:spcPct val="90000"/>
              </a:lnSpc>
              <a:spcBef>
                <a:spcPts val="400"/>
              </a:spcBef>
              <a:defRPr sz="1800">
                <a:solidFill>
                  <a:srgbClr val="000000"/>
                </a:solidFill>
              </a:defRPr>
            </a:pPr>
            <a:r>
              <a:rPr sz="2000" dirty="0" smtClean="0">
                <a:solidFill>
                  <a:srgbClr val="000066"/>
                </a:solidFill>
                <a:latin typeface="Tahoma Negreta"/>
                <a:ea typeface="Tahoma Negreta"/>
                <a:cs typeface="Tahoma Negreta"/>
                <a:sym typeface="Tahoma Negreta"/>
              </a:rPr>
              <a:t>       - </a:t>
            </a:r>
            <a:r>
              <a:rPr lang="it-IT" sz="2000" dirty="0" smtClean="0">
                <a:solidFill>
                  <a:srgbClr val="000066"/>
                </a:solidFill>
                <a:latin typeface="Tahoma Negreta"/>
                <a:ea typeface="Tahoma Negreta"/>
                <a:cs typeface="Tahoma Negreta"/>
                <a:sym typeface="Tahoma Negreta"/>
              </a:rPr>
              <a:t>anafilassi</a:t>
            </a:r>
            <a:endParaRPr sz="2000" dirty="0">
              <a:solidFill>
                <a:srgbClr val="000066"/>
              </a:solidFill>
              <a:latin typeface="Tahoma Negreta"/>
              <a:ea typeface="Tahoma Negreta"/>
              <a:cs typeface="Tahoma Negreta"/>
              <a:sym typeface="Tahoma Negreta"/>
            </a:endParaRPr>
          </a:p>
        </p:txBody>
      </p:sp>
    </p:spTree>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Shape 927"/>
          <p:cNvSpPr/>
          <p:nvPr/>
        </p:nvSpPr>
        <p:spPr>
          <a:xfrm>
            <a:off x="3702050" y="685800"/>
            <a:ext cx="1606550" cy="495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3200">
                <a:solidFill>
                  <a:srgbClr val="000066"/>
                </a:solidFill>
                <a:effectLst>
                  <a:outerShdw blurRad="12700" dist="25400" dir="2700000" rotWithShape="0">
                    <a:srgbClr val="000000"/>
                  </a:outerShdw>
                </a:effectLst>
                <a:latin typeface="Tahoma Negreta"/>
                <a:ea typeface="Tahoma Negreta"/>
                <a:cs typeface="Tahoma Negreta"/>
                <a:sym typeface="Tahoma Negreta"/>
              </a:defRPr>
            </a:lvl1pPr>
          </a:lstStyle>
          <a:p>
            <a:pPr lvl="0">
              <a:defRPr sz="1800">
                <a:solidFill>
                  <a:srgbClr val="000000"/>
                </a:solidFill>
                <a:effectLst/>
              </a:defRPr>
            </a:pPr>
            <a:r>
              <a:rPr sz="3200">
                <a:solidFill>
                  <a:srgbClr val="000066"/>
                </a:solidFill>
                <a:effectLst>
                  <a:outerShdw blurRad="12700" dist="25400" dir="2700000" rotWithShape="0">
                    <a:srgbClr val="000000"/>
                  </a:outerShdw>
                </a:effectLst>
              </a:rPr>
              <a:t> SHOCK</a:t>
            </a:r>
          </a:p>
        </p:txBody>
      </p:sp>
      <p:sp>
        <p:nvSpPr>
          <p:cNvPr id="928" name="Shape 928"/>
          <p:cNvSpPr/>
          <p:nvPr/>
        </p:nvSpPr>
        <p:spPr>
          <a:xfrm>
            <a:off x="1592262" y="1633537"/>
            <a:ext cx="6588523" cy="38253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39687" lvl="0">
              <a:spcBef>
                <a:spcPts val="500"/>
              </a:spcBef>
              <a:buClr>
                <a:srgbClr val="CCCCFF"/>
              </a:buClr>
              <a:buSzPct val="68000"/>
              <a:buFont typeface="Wingdings"/>
              <a:buChar char="■"/>
              <a:defRPr sz="1800">
                <a:solidFill>
                  <a:srgbClr val="000000"/>
                </a:solidFill>
              </a:defRPr>
            </a:pPr>
            <a:r>
              <a:rPr sz="2400">
                <a:solidFill>
                  <a:srgbClr val="000066"/>
                </a:solidFill>
                <a:latin typeface="Tahoma Negreta"/>
                <a:ea typeface="Tahoma Negreta"/>
                <a:cs typeface="Tahoma Negreta"/>
                <a:sym typeface="Tahoma Negreta"/>
              </a:rPr>
              <a:t> Compensato</a:t>
            </a:r>
          </a:p>
          <a:p>
            <a:pPr lvl="0" indent="39687">
              <a:spcBef>
                <a:spcPts val="500"/>
              </a:spcBef>
              <a:defRPr sz="1800">
                <a:solidFill>
                  <a:srgbClr val="000000"/>
                </a:solidFill>
              </a:defRPr>
            </a:pPr>
            <a:r>
              <a:rPr sz="2400" b="1">
                <a:solidFill>
                  <a:srgbClr val="000066"/>
                </a:solidFill>
                <a:latin typeface="Lucida Grande"/>
                <a:ea typeface="Lucida Grande"/>
                <a:cs typeface="Lucida Grande"/>
                <a:sym typeface="Lucida Grande"/>
              </a:rPr>
              <a:t>		</a:t>
            </a:r>
            <a:r>
              <a:rPr sz="2400">
                <a:solidFill>
                  <a:srgbClr val="000066"/>
                </a:solidFill>
                <a:latin typeface="Tahoma Negreta"/>
                <a:ea typeface="Tahoma Negreta"/>
                <a:cs typeface="Tahoma Negreta"/>
                <a:sym typeface="Tahoma Negreta"/>
              </a:rPr>
              <a:t>tachicardia</a:t>
            </a:r>
          </a:p>
          <a:p>
            <a:pPr lvl="0" indent="39687">
              <a:spcBef>
                <a:spcPts val="500"/>
              </a:spcBef>
              <a:defRPr sz="1800">
                <a:solidFill>
                  <a:srgbClr val="000000"/>
                </a:solidFill>
              </a:defRPr>
            </a:pPr>
            <a:r>
              <a:rPr sz="2400" b="1">
                <a:solidFill>
                  <a:srgbClr val="000066"/>
                </a:solidFill>
                <a:latin typeface="Lucida Grande"/>
                <a:ea typeface="Lucida Grande"/>
                <a:cs typeface="Lucida Grande"/>
                <a:sym typeface="Lucida Grande"/>
              </a:rPr>
              <a:t>		</a:t>
            </a:r>
            <a:r>
              <a:rPr sz="2400">
                <a:solidFill>
                  <a:srgbClr val="000066"/>
                </a:solidFill>
                <a:latin typeface="Tahoma Negreta"/>
                <a:ea typeface="Tahoma Negreta"/>
                <a:cs typeface="Tahoma Negreta"/>
                <a:sym typeface="Tahoma Negreta"/>
              </a:rPr>
              <a:t>alterato riempimento capillare</a:t>
            </a:r>
          </a:p>
          <a:p>
            <a:pPr lvl="0" indent="39687">
              <a:spcBef>
                <a:spcPts val="500"/>
              </a:spcBef>
              <a:defRPr sz="1800">
                <a:solidFill>
                  <a:srgbClr val="000000"/>
                </a:solidFill>
              </a:defRPr>
            </a:pPr>
            <a:r>
              <a:rPr sz="2400">
                <a:solidFill>
                  <a:srgbClr val="000066"/>
                </a:solidFill>
                <a:latin typeface="Tahoma Negreta"/>
                <a:ea typeface="Tahoma Negreta"/>
                <a:cs typeface="Tahoma Negreta"/>
                <a:sym typeface="Tahoma Negreta"/>
              </a:rPr>
              <a:t>		pressione normale</a:t>
            </a:r>
          </a:p>
          <a:p>
            <a:pPr marL="39687" lvl="0">
              <a:spcBef>
                <a:spcPts val="500"/>
              </a:spcBef>
              <a:buClr>
                <a:srgbClr val="CCCCFF"/>
              </a:buClr>
              <a:buSzPct val="68000"/>
              <a:buFont typeface="Wingdings"/>
              <a:buChar char="■"/>
              <a:defRPr sz="1800">
                <a:solidFill>
                  <a:srgbClr val="000000"/>
                </a:solidFill>
              </a:defRPr>
            </a:pPr>
            <a:r>
              <a:rPr sz="2400">
                <a:solidFill>
                  <a:srgbClr val="000066"/>
                </a:solidFill>
                <a:latin typeface="Tahoma Negreta"/>
                <a:ea typeface="Tahoma Negreta"/>
                <a:cs typeface="Tahoma Negreta"/>
                <a:sym typeface="Tahoma Negreta"/>
              </a:rPr>
              <a:t> Scompensato</a:t>
            </a:r>
          </a:p>
          <a:p>
            <a:pPr lvl="0" indent="39687">
              <a:spcBef>
                <a:spcPts val="500"/>
              </a:spcBef>
              <a:defRPr sz="1800">
                <a:solidFill>
                  <a:srgbClr val="000000"/>
                </a:solidFill>
              </a:defRPr>
            </a:pPr>
            <a:r>
              <a:rPr sz="2400">
                <a:solidFill>
                  <a:srgbClr val="000066"/>
                </a:solidFill>
                <a:latin typeface="Tahoma Negreta"/>
                <a:ea typeface="Tahoma Negreta"/>
                <a:cs typeface="Tahoma Negreta"/>
                <a:sym typeface="Tahoma Negreta"/>
              </a:rPr>
              <a:t>                   	ipotensione</a:t>
            </a:r>
          </a:p>
          <a:p>
            <a:pPr lvl="0" indent="39687">
              <a:spcBef>
                <a:spcPts val="500"/>
              </a:spcBef>
              <a:defRPr sz="1800">
                <a:solidFill>
                  <a:srgbClr val="000000"/>
                </a:solidFill>
              </a:defRPr>
            </a:pPr>
            <a:r>
              <a:rPr sz="2400">
                <a:solidFill>
                  <a:srgbClr val="000066"/>
                </a:solidFill>
                <a:latin typeface="Tahoma Negreta"/>
                <a:ea typeface="Tahoma Negreta"/>
                <a:cs typeface="Tahoma Negreta"/>
                <a:sym typeface="Tahoma Negreta"/>
              </a:rPr>
              <a:t>		alterato stato mentale</a:t>
            </a:r>
          </a:p>
          <a:p>
            <a:pPr lvl="0" indent="39687">
              <a:spcBef>
                <a:spcPts val="500"/>
              </a:spcBef>
              <a:defRPr sz="1800">
                <a:solidFill>
                  <a:srgbClr val="000000"/>
                </a:solidFill>
              </a:defRPr>
            </a:pPr>
            <a:r>
              <a:rPr sz="2400">
                <a:solidFill>
                  <a:srgbClr val="000066"/>
                </a:solidFill>
                <a:latin typeface="Tahoma Negreta"/>
                <a:ea typeface="Tahoma Negreta"/>
                <a:cs typeface="Tahoma Negreta"/>
                <a:sym typeface="Tahoma Negreta"/>
              </a:rPr>
              <a:t>		insufficienza multi-organo</a:t>
            </a:r>
          </a:p>
          <a:p>
            <a:pPr lvl="0" indent="39687">
              <a:spcBef>
                <a:spcPts val="500"/>
              </a:spcBef>
              <a:defRPr sz="1800">
                <a:solidFill>
                  <a:srgbClr val="000000"/>
                </a:solidFill>
              </a:defRPr>
            </a:pPr>
            <a:r>
              <a:rPr sz="2400">
                <a:solidFill>
                  <a:srgbClr val="000066"/>
                </a:solidFill>
                <a:latin typeface="Tahoma Negreta"/>
                <a:ea typeface="Tahoma Negreta"/>
                <a:cs typeface="Tahoma Negreta"/>
                <a:sym typeface="Tahoma Negreta"/>
              </a:rPr>
              <a:t>		CID</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Shape 930"/>
          <p:cNvSpPr/>
          <p:nvPr/>
        </p:nvSpPr>
        <p:spPr>
          <a:xfrm>
            <a:off x="7566851" y="2125462"/>
            <a:ext cx="889017" cy="3967834"/>
          </a:xfrm>
          <a:prstGeom prst="rect">
            <a:avLst/>
          </a:prstGeom>
          <a:solidFill>
            <a:srgbClr val="FFFFFF"/>
          </a:solidFill>
          <a:ln w="12700">
            <a:miter lim="400000"/>
          </a:ln>
        </p:spPr>
        <p:txBody>
          <a:bodyPr lIns="0" tIns="0" rIns="0" bIns="0"/>
          <a:lstStyle/>
          <a:p>
            <a:pPr lvl="0">
              <a:defRPr sz="1800">
                <a:solidFill>
                  <a:srgbClr val="FFFF00"/>
                </a:solidFill>
              </a:defRPr>
            </a:pPr>
            <a:endParaRPr/>
          </a:p>
        </p:txBody>
      </p:sp>
      <p:grpSp>
        <p:nvGrpSpPr>
          <p:cNvPr id="939" name="Group 939"/>
          <p:cNvGrpSpPr/>
          <p:nvPr/>
        </p:nvGrpSpPr>
        <p:grpSpPr>
          <a:xfrm>
            <a:off x="1327076" y="1196752"/>
            <a:ext cx="7128792" cy="4896544"/>
            <a:chOff x="0" y="0"/>
            <a:chExt cx="6110287" cy="4122737"/>
          </a:xfrm>
        </p:grpSpPr>
        <p:pic>
          <p:nvPicPr>
            <p:cNvPr id="931" name="image.png"/>
            <p:cNvPicPr/>
            <p:nvPr/>
          </p:nvPicPr>
          <p:blipFill>
            <a:blip r:embed="rId2">
              <a:extLst/>
            </a:blip>
            <a:srcRect l="5833" t="5815"/>
            <a:stretch>
              <a:fillRect/>
            </a:stretch>
          </p:blipFill>
          <p:spPr>
            <a:xfrm>
              <a:off x="-1" y="-1"/>
              <a:ext cx="5454652" cy="4122739"/>
            </a:xfrm>
            <a:prstGeom prst="rect">
              <a:avLst/>
            </a:prstGeom>
            <a:ln w="12700" cap="flat">
              <a:noFill/>
              <a:miter lim="400000"/>
            </a:ln>
            <a:effectLst/>
          </p:spPr>
        </p:pic>
        <p:grpSp>
          <p:nvGrpSpPr>
            <p:cNvPr id="934" name="Group 934"/>
            <p:cNvGrpSpPr/>
            <p:nvPr/>
          </p:nvGrpSpPr>
          <p:grpSpPr>
            <a:xfrm>
              <a:off x="3411537" y="0"/>
              <a:ext cx="2698751" cy="738188"/>
              <a:chOff x="0" y="0"/>
              <a:chExt cx="2698750" cy="738187"/>
            </a:xfrm>
          </p:grpSpPr>
          <p:sp>
            <p:nvSpPr>
              <p:cNvPr id="932" name="Shape 932"/>
              <p:cNvSpPr/>
              <p:nvPr/>
            </p:nvSpPr>
            <p:spPr>
              <a:xfrm>
                <a:off x="0" y="0"/>
                <a:ext cx="2698750" cy="738188"/>
              </a:xfrm>
              <a:prstGeom prst="rect">
                <a:avLst/>
              </a:prstGeom>
              <a:solidFill>
                <a:srgbClr val="FFFFFF"/>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933" name="Shape 933"/>
              <p:cNvSpPr/>
              <p:nvPr/>
            </p:nvSpPr>
            <p:spPr>
              <a:xfrm>
                <a:off x="0" y="0"/>
                <a:ext cx="269875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3500" tIns="63500" rIns="63500" bIns="63500" numCol="1" anchor="t">
                <a:spAutoFit/>
              </a:bodyPr>
              <a:lstStyle>
                <a:lvl1pPr>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a:solidFill>
                      <a:srgbClr val="000066"/>
                    </a:solidFill>
                  </a:rPr>
                  <a:t>resistenze vascolari</a:t>
                </a:r>
              </a:p>
            </p:txBody>
          </p:sp>
        </p:grpSp>
        <p:sp>
          <p:nvSpPr>
            <p:cNvPr id="935" name="Shape 935"/>
            <p:cNvSpPr/>
            <p:nvPr/>
          </p:nvSpPr>
          <p:spPr>
            <a:xfrm>
              <a:off x="3721100" y="2449512"/>
              <a:ext cx="2014538" cy="434976"/>
            </a:xfrm>
            <a:prstGeom prst="rect">
              <a:avLst/>
            </a:prstGeom>
            <a:solidFill>
              <a:srgbClr val="FFFFFF"/>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grpSp>
          <p:nvGrpSpPr>
            <p:cNvPr id="938" name="Group 938"/>
            <p:cNvGrpSpPr/>
            <p:nvPr/>
          </p:nvGrpSpPr>
          <p:grpSpPr>
            <a:xfrm>
              <a:off x="1370012" y="2862262"/>
              <a:ext cx="1885951" cy="434976"/>
              <a:chOff x="0" y="0"/>
              <a:chExt cx="1885950" cy="434975"/>
            </a:xfrm>
          </p:grpSpPr>
          <p:sp>
            <p:nvSpPr>
              <p:cNvPr id="936" name="Shape 936"/>
              <p:cNvSpPr/>
              <p:nvPr/>
            </p:nvSpPr>
            <p:spPr>
              <a:xfrm>
                <a:off x="0" y="0"/>
                <a:ext cx="1885950" cy="434975"/>
              </a:xfrm>
              <a:prstGeom prst="rect">
                <a:avLst/>
              </a:prstGeom>
              <a:solidFill>
                <a:srgbClr val="FFFFFF"/>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937" name="Shape 937"/>
              <p:cNvSpPr/>
              <p:nvPr/>
            </p:nvSpPr>
            <p:spPr>
              <a:xfrm>
                <a:off x="0" y="0"/>
                <a:ext cx="188595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3500" tIns="63500" rIns="63500" bIns="63500" numCol="1" anchor="t">
                <a:spAutoFit/>
              </a:bodyPr>
              <a:lstStyle>
                <a:lvl1pPr>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a:solidFill>
                      <a:srgbClr val="000066"/>
                    </a:solidFill>
                  </a:rPr>
                  <a:t>gettata</a:t>
                </a:r>
              </a:p>
            </p:txBody>
          </p:sp>
        </p:grpSp>
      </p:grpSp>
      <p:sp>
        <p:nvSpPr>
          <p:cNvPr id="940" name="Shape 940"/>
          <p:cNvSpPr/>
          <p:nvPr/>
        </p:nvSpPr>
        <p:spPr>
          <a:xfrm>
            <a:off x="3862257" y="1611685"/>
            <a:ext cx="1852" cy="2750889"/>
          </a:xfrm>
          <a:prstGeom prst="line">
            <a:avLst/>
          </a:prstGeom>
          <a:ln w="57150">
            <a:solidFill>
              <a:srgbClr val="FF0000"/>
            </a:solidFill>
            <a:round/>
          </a:ln>
        </p:spPr>
        <p:txBody>
          <a:bodyPr lIns="0" tIns="0" rIns="0" bIns="0"/>
          <a:lstStyle/>
          <a:p>
            <a:pPr lvl="0" defTabSz="457200">
              <a:defRPr>
                <a:solidFill>
                  <a:srgbClr val="000000"/>
                </a:solidFill>
                <a:latin typeface="+mn-lt"/>
                <a:ea typeface="+mn-ea"/>
                <a:cs typeface="+mn-cs"/>
                <a:sym typeface="Helvetica"/>
              </a:defRPr>
            </a:pPr>
            <a:endParaRPr/>
          </a:p>
        </p:txBody>
      </p:sp>
      <p:sp>
        <p:nvSpPr>
          <p:cNvPr id="941" name="Shape 941"/>
          <p:cNvSpPr/>
          <p:nvPr/>
        </p:nvSpPr>
        <p:spPr>
          <a:xfrm>
            <a:off x="390525" y="333375"/>
            <a:ext cx="9169400" cy="5588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algn="ctr">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a:solidFill>
                  <a:srgbClr val="000066"/>
                </a:solidFill>
              </a:rPr>
              <a:t>Risposta emodinamica alla emorragia</a:t>
            </a:r>
          </a:p>
        </p:txBody>
      </p:sp>
      <p:sp>
        <p:nvSpPr>
          <p:cNvPr id="942" name="Shape 942"/>
          <p:cNvSpPr/>
          <p:nvPr/>
        </p:nvSpPr>
        <p:spPr>
          <a:xfrm>
            <a:off x="7101818" y="1822792"/>
            <a:ext cx="889017" cy="724019"/>
          </a:xfrm>
          <a:prstGeom prst="rect">
            <a:avLst/>
          </a:prstGeom>
          <a:solidFill>
            <a:srgbClr val="FFFFFF"/>
          </a:solidFill>
          <a:ln w="12700">
            <a:miter lim="400000"/>
          </a:ln>
        </p:spPr>
        <p:txBody>
          <a:bodyPr lIns="0" tIns="0" rIns="0" bIns="0"/>
          <a:lstStyle/>
          <a:p>
            <a:pPr lvl="0">
              <a:defRPr sz="1800">
                <a:solidFill>
                  <a:srgbClr val="FFFF00"/>
                </a:solidFil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38211" y="1760461"/>
            <a:ext cx="9233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200" b="0" i="0" u="none" strike="noStrike" cap="none" spc="0" normalizeH="0" baseline="0" dirty="0">
              <a:ln>
                <a:noFill/>
              </a:ln>
              <a:solidFill>
                <a:srgbClr val="EAEAEA"/>
              </a:solidFill>
              <a:effectLst/>
              <a:uFillTx/>
              <a:latin typeface="Comic Sans MS"/>
              <a:ea typeface="Comic Sans MS"/>
              <a:cs typeface="Comic Sans MS"/>
              <a:sym typeface="Comic Sans MS"/>
            </a:endParaRPr>
          </a:p>
        </p:txBody>
      </p:sp>
      <p:sp>
        <p:nvSpPr>
          <p:cNvPr id="3" name="Espace réservé du contenu 2"/>
          <p:cNvSpPr txBox="1">
            <a:spLocks/>
          </p:cNvSpPr>
          <p:nvPr/>
        </p:nvSpPr>
        <p:spPr>
          <a:xfrm>
            <a:off x="1039044" y="1628800"/>
            <a:ext cx="8139112" cy="4133850"/>
          </a:xfrm>
          <a:prstGeom prst="rect">
            <a:avLst/>
          </a:prstGeom>
        </p:spPr>
        <p:txBody>
          <a:bodyPr/>
          <a:lstStyle>
            <a:lvl1pPr marL="382587" indent="-3429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1pPr>
            <a:lvl2pPr marL="776287" indent="-3810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2pPr>
            <a:lvl3pPr marL="1157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3pPr>
            <a:lvl4pPr marL="1614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4pPr>
            <a:lvl5pPr marL="20716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5pPr>
            <a:lvl6pPr marL="25288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6pPr>
            <a:lvl7pPr marL="29860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7pPr>
            <a:lvl8pPr marL="34432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8pPr>
            <a:lvl9pPr marL="3900487" indent="-304800">
              <a:spcBef>
                <a:spcPts val="700"/>
              </a:spcBef>
              <a:buClr>
                <a:srgbClr val="FFFFFF"/>
              </a:buClr>
              <a:buSzPct val="100000"/>
              <a:buFont typeface="Comic Sans MS"/>
              <a:buChar char="•"/>
              <a:defRPr sz="2400">
                <a:solidFill>
                  <a:srgbClr val="FFFFFF"/>
                </a:solidFill>
                <a:latin typeface="Comic Sans MS"/>
                <a:ea typeface="Comic Sans MS"/>
                <a:cs typeface="Comic Sans MS"/>
                <a:sym typeface="Comic Sans MS"/>
              </a:defRPr>
            </a:lvl9pPr>
          </a:lstStyle>
          <a:p>
            <a:pPr marL="446088" lvl="1" indent="-446088">
              <a:spcBef>
                <a:spcPts val="600"/>
              </a:spcBef>
              <a:buClrTx/>
              <a:buFont typeface="Myriad Pro" charset="0"/>
              <a:buNone/>
            </a:pPr>
            <a:r>
              <a:rPr lang="nl-BE" sz="2800" b="1" dirty="0" smtClean="0">
                <a:solidFill>
                  <a:schemeClr val="accent6"/>
                </a:solidFill>
                <a:latin typeface="Tahoma"/>
                <a:ea typeface="ＭＳ Ｐゴシック" charset="0"/>
                <a:cs typeface="Tahoma"/>
              </a:rPr>
              <a:t>Encefalo</a:t>
            </a:r>
          </a:p>
          <a:p>
            <a:pPr marL="446088" lvl="1" indent="-446088">
              <a:spcBef>
                <a:spcPts val="600"/>
              </a:spcBef>
              <a:buClrTx/>
              <a:buFont typeface="Myriad Pro" charset="0"/>
              <a:buBlip>
                <a:blip r:embed="rId2"/>
              </a:buBlip>
            </a:pPr>
            <a:r>
              <a:rPr lang="nl-BE" sz="2800" dirty="0" smtClean="0">
                <a:solidFill>
                  <a:schemeClr val="accent6"/>
                </a:solidFill>
                <a:latin typeface="Tahoma"/>
                <a:ea typeface="ＭＳ Ｐゴシック" charset="0"/>
                <a:cs typeface="Tahoma"/>
              </a:rPr>
              <a:t>Agitazione e irritabilità</a:t>
            </a:r>
          </a:p>
          <a:p>
            <a:pPr marL="446088" lvl="1" indent="-446088">
              <a:spcBef>
                <a:spcPts val="600"/>
              </a:spcBef>
              <a:buClrTx/>
              <a:buFont typeface="Myriad Pro" charset="0"/>
              <a:buBlip>
                <a:blip r:embed="rId2"/>
              </a:buBlip>
            </a:pPr>
            <a:r>
              <a:rPr lang="nl-BE" sz="2800" dirty="0" smtClean="0">
                <a:solidFill>
                  <a:schemeClr val="accent6"/>
                </a:solidFill>
                <a:latin typeface="Tahoma"/>
                <a:ea typeface="ＭＳ Ｐゴシック" charset="0"/>
                <a:cs typeface="Tahoma"/>
              </a:rPr>
              <a:t>Sonnolenza e letargia</a:t>
            </a:r>
          </a:p>
          <a:p>
            <a:pPr marL="446088" lvl="1" indent="-446088">
              <a:spcBef>
                <a:spcPts val="600"/>
              </a:spcBef>
              <a:buClrTx/>
              <a:buFont typeface="Myriad Pro" charset="0"/>
              <a:buBlip>
                <a:blip r:embed="rId2"/>
              </a:buBlip>
            </a:pPr>
            <a:r>
              <a:rPr lang="nl-BE" sz="2800" dirty="0" smtClean="0">
                <a:solidFill>
                  <a:schemeClr val="accent6"/>
                </a:solidFill>
                <a:latin typeface="Tahoma"/>
                <a:ea typeface="ＭＳ Ｐゴシック" charset="0"/>
                <a:cs typeface="Tahoma"/>
              </a:rPr>
              <a:t>↓ interazione con i genitori</a:t>
            </a:r>
          </a:p>
          <a:p>
            <a:pPr marL="446088" lvl="1" indent="-446088">
              <a:spcBef>
                <a:spcPts val="600"/>
              </a:spcBef>
              <a:buClrTx/>
              <a:buFont typeface="Myriad Pro" charset="0"/>
              <a:buBlip>
                <a:blip r:embed="rId2"/>
              </a:buBlip>
            </a:pPr>
            <a:r>
              <a:rPr lang="nl-BE" sz="2800" dirty="0" smtClean="0">
                <a:solidFill>
                  <a:schemeClr val="accent6"/>
                </a:solidFill>
                <a:latin typeface="Tahoma"/>
                <a:ea typeface="ＭＳ Ｐゴシック" charset="0"/>
                <a:cs typeface="Tahoma"/>
              </a:rPr>
              <a:t>Nessuna risposta al dolore e coma</a:t>
            </a:r>
          </a:p>
          <a:p>
            <a:pPr marL="0" lvl="1" indent="0">
              <a:spcBef>
                <a:spcPts val="600"/>
              </a:spcBef>
              <a:buClrTx/>
              <a:buNone/>
            </a:pPr>
            <a:endParaRPr lang="nl-BE" sz="2800" dirty="0" smtClean="0">
              <a:solidFill>
                <a:schemeClr val="accent6"/>
              </a:solidFill>
              <a:latin typeface="Tahoma"/>
              <a:ea typeface="ＭＳ Ｐゴシック" charset="0"/>
              <a:cs typeface="Tahoma"/>
            </a:endParaRPr>
          </a:p>
          <a:p>
            <a:pPr marL="446088" lvl="1" indent="-446088">
              <a:spcBef>
                <a:spcPts val="600"/>
              </a:spcBef>
              <a:buClrTx/>
              <a:buFont typeface="Myriad Pro" charset="0"/>
              <a:buNone/>
            </a:pPr>
            <a:r>
              <a:rPr lang="nl-BE" sz="2800" b="1" dirty="0" smtClean="0">
                <a:solidFill>
                  <a:schemeClr val="accent6"/>
                </a:solidFill>
                <a:latin typeface="Tahoma"/>
                <a:ea typeface="ＭＳ Ｐゴシック" charset="0"/>
                <a:cs typeface="Tahoma"/>
              </a:rPr>
              <a:t>Reni</a:t>
            </a:r>
          </a:p>
          <a:p>
            <a:pPr marL="446088" lvl="1" indent="-446088">
              <a:spcBef>
                <a:spcPts val="600"/>
              </a:spcBef>
              <a:buClrTx/>
              <a:buFont typeface="Myriad Pro" charset="0"/>
              <a:buBlip>
                <a:blip r:embed="rId2"/>
              </a:buBlip>
            </a:pPr>
            <a:r>
              <a:rPr lang="nl-BE" sz="2800" dirty="0" smtClean="0">
                <a:solidFill>
                  <a:schemeClr val="accent6"/>
                </a:solidFill>
                <a:latin typeface="Tahoma"/>
                <a:ea typeface="ＭＳ Ｐゴシック" charset="0"/>
                <a:cs typeface="Tahoma"/>
              </a:rPr>
              <a:t>Riduzione della diuresi (&lt;1ml/kg/h)</a:t>
            </a:r>
          </a:p>
          <a:p>
            <a:pPr>
              <a:buFontTx/>
              <a:buNone/>
            </a:pPr>
            <a:endParaRPr lang="fr-FR" dirty="0">
              <a:solidFill>
                <a:schemeClr val="accent6"/>
              </a:solidFill>
              <a:latin typeface="Tahoma"/>
              <a:ea typeface="ＭＳ Ｐゴシック" charset="0"/>
              <a:cs typeface="Tahoma"/>
            </a:endParaRPr>
          </a:p>
        </p:txBody>
      </p:sp>
      <p:sp>
        <p:nvSpPr>
          <p:cNvPr id="8" name="Titre 1"/>
          <p:cNvSpPr txBox="1">
            <a:spLocks/>
          </p:cNvSpPr>
          <p:nvPr/>
        </p:nvSpPr>
        <p:spPr>
          <a:xfrm>
            <a:off x="1543100" y="404664"/>
            <a:ext cx="7235825" cy="733425"/>
          </a:xfrm>
          <a:prstGeom prst="rect">
            <a:avLst/>
          </a:prstGeom>
        </p:spPr>
        <p:txBody>
          <a:bodyPr/>
          <a:lstStyle>
            <a:lvl1pPr indent="39687" algn="ctr">
              <a:defRPr sz="3200">
                <a:solidFill>
                  <a:srgbClr val="FFFF00"/>
                </a:solidFill>
                <a:latin typeface="Comic Sans MS"/>
                <a:ea typeface="Comic Sans MS"/>
                <a:cs typeface="Comic Sans MS"/>
                <a:sym typeface="Comic Sans MS"/>
              </a:defRPr>
            </a:lvl1pPr>
            <a:lvl2pPr indent="39687" algn="ctr">
              <a:defRPr sz="3200">
                <a:solidFill>
                  <a:srgbClr val="FFFF00"/>
                </a:solidFill>
                <a:latin typeface="Comic Sans MS"/>
                <a:ea typeface="Comic Sans MS"/>
                <a:cs typeface="Comic Sans MS"/>
                <a:sym typeface="Comic Sans MS"/>
              </a:defRPr>
            </a:lvl2pPr>
            <a:lvl3pPr indent="39687" algn="ctr">
              <a:defRPr sz="3200">
                <a:solidFill>
                  <a:srgbClr val="FFFF00"/>
                </a:solidFill>
                <a:latin typeface="Comic Sans MS"/>
                <a:ea typeface="Comic Sans MS"/>
                <a:cs typeface="Comic Sans MS"/>
                <a:sym typeface="Comic Sans MS"/>
              </a:defRPr>
            </a:lvl3pPr>
            <a:lvl4pPr indent="39687" algn="ctr">
              <a:defRPr sz="3200">
                <a:solidFill>
                  <a:srgbClr val="FFFF00"/>
                </a:solidFill>
                <a:latin typeface="Comic Sans MS"/>
                <a:ea typeface="Comic Sans MS"/>
                <a:cs typeface="Comic Sans MS"/>
                <a:sym typeface="Comic Sans MS"/>
              </a:defRPr>
            </a:lvl4pPr>
            <a:lvl5pPr indent="39687" algn="ctr">
              <a:defRPr sz="3200">
                <a:solidFill>
                  <a:srgbClr val="FFFF00"/>
                </a:solidFill>
                <a:latin typeface="Comic Sans MS"/>
                <a:ea typeface="Comic Sans MS"/>
                <a:cs typeface="Comic Sans MS"/>
                <a:sym typeface="Comic Sans MS"/>
              </a:defRPr>
            </a:lvl5pPr>
            <a:lvl6pPr indent="496887" algn="ctr">
              <a:defRPr sz="3200">
                <a:solidFill>
                  <a:srgbClr val="FFFF00"/>
                </a:solidFill>
                <a:latin typeface="Comic Sans MS"/>
                <a:ea typeface="Comic Sans MS"/>
                <a:cs typeface="Comic Sans MS"/>
                <a:sym typeface="Comic Sans MS"/>
              </a:defRPr>
            </a:lvl6pPr>
            <a:lvl7pPr indent="954087" algn="ctr">
              <a:defRPr sz="3200">
                <a:solidFill>
                  <a:srgbClr val="FFFF00"/>
                </a:solidFill>
                <a:latin typeface="Comic Sans MS"/>
                <a:ea typeface="Comic Sans MS"/>
                <a:cs typeface="Comic Sans MS"/>
                <a:sym typeface="Comic Sans MS"/>
              </a:defRPr>
            </a:lvl7pPr>
            <a:lvl8pPr indent="1411287" algn="ctr">
              <a:defRPr sz="3200">
                <a:solidFill>
                  <a:srgbClr val="FFFF00"/>
                </a:solidFill>
                <a:latin typeface="Comic Sans MS"/>
                <a:ea typeface="Comic Sans MS"/>
                <a:cs typeface="Comic Sans MS"/>
                <a:sym typeface="Comic Sans MS"/>
              </a:defRPr>
            </a:lvl8pPr>
            <a:lvl9pPr indent="1868487" algn="ctr">
              <a:defRPr sz="3200">
                <a:solidFill>
                  <a:srgbClr val="FFFF00"/>
                </a:solidFill>
                <a:latin typeface="Comic Sans MS"/>
                <a:ea typeface="Comic Sans MS"/>
                <a:cs typeface="Comic Sans MS"/>
                <a:sym typeface="Comic Sans MS"/>
              </a:defRPr>
            </a:lvl9pPr>
          </a:lstStyle>
          <a:p>
            <a:r>
              <a:rPr lang="nl-BE" b="1" dirty="0" smtClean="0">
                <a:solidFill>
                  <a:srgbClr val="2E2E8B"/>
                </a:solidFill>
                <a:latin typeface="Tahoma"/>
                <a:ea typeface="ＭＳ Ｐゴシック" charset="0"/>
                <a:cs typeface="Tahoma"/>
              </a:rPr>
              <a:t>Insufficiente perfusione d’organo</a:t>
            </a:r>
            <a:endParaRPr lang="fr-FR" b="1" dirty="0">
              <a:solidFill>
                <a:srgbClr val="2E2E8B"/>
              </a:solidFill>
              <a:latin typeface="Tahoma"/>
              <a:ea typeface="ＭＳ Ｐゴシック" charset="0"/>
              <a:cs typeface="Tahoma"/>
            </a:endParaRPr>
          </a:p>
        </p:txBody>
      </p:sp>
    </p:spTree>
    <p:extLst>
      <p:ext uri="{BB962C8B-B14F-4D97-AF65-F5344CB8AC3E}">
        <p14:creationId xmlns:p14="http://schemas.microsoft.com/office/powerpoint/2010/main" val="4097701048"/>
      </p:ext>
    </p:extLst>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Shape 945"/>
          <p:cNvSpPr/>
          <p:nvPr/>
        </p:nvSpPr>
        <p:spPr>
          <a:xfrm>
            <a:off x="3762375" y="762000"/>
            <a:ext cx="1551707" cy="52322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400" dirty="0">
                <a:solidFill>
                  <a:srgbClr val="000066"/>
                </a:solidFill>
              </a:rPr>
              <a:t>SHOCK</a:t>
            </a:r>
          </a:p>
        </p:txBody>
      </p:sp>
      <p:sp>
        <p:nvSpPr>
          <p:cNvPr id="946" name="Shape 946"/>
          <p:cNvSpPr/>
          <p:nvPr/>
        </p:nvSpPr>
        <p:spPr>
          <a:xfrm>
            <a:off x="1332884" y="1905000"/>
            <a:ext cx="7116406" cy="404982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indent="39687" algn="ctr">
              <a:spcBef>
                <a:spcPts val="600"/>
              </a:spcBef>
              <a:defRPr sz="1800">
                <a:solidFill>
                  <a:srgbClr val="000000"/>
                </a:solidFill>
              </a:defRPr>
            </a:pPr>
            <a:r>
              <a:rPr sz="3200" dirty="0">
                <a:solidFill>
                  <a:srgbClr val="000066"/>
                </a:solidFill>
                <a:latin typeface="Tahoma Negreta"/>
                <a:ea typeface="Tahoma Negreta"/>
                <a:cs typeface="Tahoma Negreta"/>
                <a:sym typeface="Tahoma Negreta"/>
              </a:rPr>
              <a:t>Soluzioni cristalloidi </a:t>
            </a:r>
          </a:p>
          <a:p>
            <a:pPr lvl="0" indent="39687" algn="ctr">
              <a:spcBef>
                <a:spcPts val="600"/>
              </a:spcBef>
              <a:defRPr sz="1800">
                <a:solidFill>
                  <a:srgbClr val="000000"/>
                </a:solidFill>
              </a:defRPr>
            </a:pPr>
            <a:r>
              <a:rPr sz="2800" dirty="0">
                <a:solidFill>
                  <a:srgbClr val="000066"/>
                </a:solidFill>
                <a:latin typeface="Tahoma Negreta"/>
                <a:ea typeface="Tahoma Negreta"/>
                <a:cs typeface="Tahoma Negreta"/>
                <a:sym typeface="Tahoma Negreta"/>
              </a:rPr>
              <a:t>(Soluzione Fisiologica o Ringer Lattato)</a:t>
            </a:r>
          </a:p>
          <a:p>
            <a:pPr lvl="0" indent="39687" algn="ctr">
              <a:spcBef>
                <a:spcPts val="600"/>
              </a:spcBef>
              <a:defRPr sz="1800">
                <a:solidFill>
                  <a:srgbClr val="000000"/>
                </a:solidFill>
              </a:defRPr>
            </a:pPr>
            <a:endParaRPr sz="2800" dirty="0">
              <a:solidFill>
                <a:srgbClr val="000066"/>
              </a:solidFill>
              <a:latin typeface="Tahoma Negreta"/>
              <a:ea typeface="Tahoma Negreta"/>
              <a:cs typeface="Tahoma Negreta"/>
              <a:sym typeface="Tahoma Negreta"/>
            </a:endParaRPr>
          </a:p>
          <a:p>
            <a:pPr lvl="0" indent="39687" algn="ctr">
              <a:spcBef>
                <a:spcPts val="700"/>
              </a:spcBef>
              <a:defRPr sz="1800">
                <a:solidFill>
                  <a:srgbClr val="000000"/>
                </a:solidFill>
              </a:defRPr>
            </a:pPr>
            <a:r>
              <a:rPr sz="3200" dirty="0">
                <a:solidFill>
                  <a:srgbClr val="000066"/>
                </a:solidFill>
                <a:latin typeface="Tahoma Negreta"/>
                <a:ea typeface="Tahoma Negreta"/>
                <a:cs typeface="Tahoma Negreta"/>
                <a:sym typeface="Tahoma Negreta"/>
              </a:rPr>
              <a:t>20 ml/kg</a:t>
            </a:r>
          </a:p>
          <a:p>
            <a:pPr lvl="0" indent="39687" algn="ctr">
              <a:spcBef>
                <a:spcPts val="700"/>
              </a:spcBef>
              <a:defRPr sz="1800">
                <a:solidFill>
                  <a:srgbClr val="000000"/>
                </a:solidFill>
              </a:defRPr>
            </a:pPr>
            <a:endParaRPr sz="3200" dirty="0">
              <a:solidFill>
                <a:srgbClr val="000066"/>
              </a:solidFill>
              <a:latin typeface="Tahoma Negreta"/>
              <a:ea typeface="Tahoma Negreta"/>
              <a:cs typeface="Tahoma Negreta"/>
              <a:sym typeface="Tahoma Negreta"/>
            </a:endParaRPr>
          </a:p>
          <a:p>
            <a:pPr lvl="0" indent="39687" algn="ctr">
              <a:spcBef>
                <a:spcPts val="700"/>
              </a:spcBef>
              <a:defRPr sz="1800">
                <a:solidFill>
                  <a:srgbClr val="000000"/>
                </a:solidFill>
              </a:defRPr>
            </a:pPr>
            <a:r>
              <a:rPr sz="3200" dirty="0">
                <a:solidFill>
                  <a:srgbClr val="000066"/>
                </a:solidFill>
                <a:latin typeface="Tahoma Negreta"/>
                <a:ea typeface="Tahoma Negreta"/>
                <a:cs typeface="Tahoma Negreta"/>
                <a:sym typeface="Tahoma Negreta"/>
              </a:rPr>
              <a:t>IV/</a:t>
            </a:r>
            <a:r>
              <a:rPr sz="3200" dirty="0" smtClean="0">
                <a:solidFill>
                  <a:srgbClr val="000066"/>
                </a:solidFill>
                <a:latin typeface="Tahoma Negreta"/>
                <a:ea typeface="Tahoma Negreta"/>
                <a:cs typeface="Tahoma Negreta"/>
                <a:sym typeface="Tahoma Negreta"/>
              </a:rPr>
              <a:t>IO</a:t>
            </a:r>
            <a:endParaRPr lang="it-IT" sz="3200" dirty="0" smtClean="0">
              <a:solidFill>
                <a:srgbClr val="000066"/>
              </a:solidFill>
              <a:latin typeface="Tahoma Negreta"/>
              <a:ea typeface="Tahoma Negreta"/>
              <a:cs typeface="Tahoma Negreta"/>
              <a:sym typeface="Tahoma Negreta"/>
            </a:endParaRPr>
          </a:p>
          <a:p>
            <a:pPr lvl="0" indent="39687" algn="ctr">
              <a:spcBef>
                <a:spcPts val="700"/>
              </a:spcBef>
              <a:defRPr sz="1800">
                <a:solidFill>
                  <a:srgbClr val="000000"/>
                </a:solidFill>
              </a:defRPr>
            </a:pPr>
            <a:endParaRPr lang="it-IT" sz="800" dirty="0">
              <a:solidFill>
                <a:srgbClr val="000066"/>
              </a:solidFill>
              <a:latin typeface="Tahoma Negreta"/>
              <a:ea typeface="Tahoma Negreta"/>
              <a:cs typeface="Tahoma Negreta"/>
              <a:sym typeface="Tahoma Negreta"/>
            </a:endParaRPr>
          </a:p>
          <a:p>
            <a:pPr lvl="0" indent="39687" algn="ctr">
              <a:spcBef>
                <a:spcPts val="700"/>
              </a:spcBef>
              <a:defRPr sz="1800">
                <a:solidFill>
                  <a:srgbClr val="000000"/>
                </a:solidFill>
              </a:defRPr>
            </a:pPr>
            <a:r>
              <a:rPr lang="it-IT" sz="3200" dirty="0">
                <a:solidFill>
                  <a:srgbClr val="000066"/>
                </a:solidFill>
                <a:latin typeface="Tahoma Negreta"/>
                <a:ea typeface="Tahoma Negreta"/>
                <a:cs typeface="Tahoma Negreta"/>
                <a:sym typeface="Tahoma Negreta"/>
              </a:rPr>
              <a:t>i</a:t>
            </a:r>
            <a:r>
              <a:rPr lang="it-IT" sz="3200" dirty="0" smtClean="0">
                <a:solidFill>
                  <a:srgbClr val="000066"/>
                </a:solidFill>
                <a:latin typeface="Tahoma Negreta"/>
                <a:ea typeface="Tahoma Negreta"/>
                <a:cs typeface="Tahoma Negreta"/>
                <a:sym typeface="Tahoma Negreta"/>
              </a:rPr>
              <a:t>n 20 minuti</a:t>
            </a:r>
            <a:endParaRPr sz="3200" dirty="0">
              <a:solidFill>
                <a:srgbClr val="000066"/>
              </a:solidFill>
              <a:latin typeface="Tahoma Negreta"/>
              <a:ea typeface="Tahoma Negreta"/>
              <a:cs typeface="Tahoma Negreta"/>
              <a:sym typeface="Tahoma Negreta"/>
            </a:endParaRPr>
          </a:p>
        </p:txBody>
      </p:sp>
      <p:sp>
        <p:nvSpPr>
          <p:cNvPr id="947" name="Shape 947"/>
          <p:cNvSpPr/>
          <p:nvPr/>
        </p:nvSpPr>
        <p:spPr>
          <a:xfrm>
            <a:off x="3382962" y="3276600"/>
            <a:ext cx="3124201" cy="1066800"/>
          </a:xfrm>
          <a:prstGeom prst="rect">
            <a:avLst/>
          </a:prstGeom>
          <a:ln w="38100">
            <a:solidFill>
              <a:srgbClr val="000066"/>
            </a:solidFill>
            <a:round/>
          </a:ln>
        </p:spPr>
        <p:txBody>
          <a:bodyPr lIns="0" tIns="0" rIns="0" bIns="0" anchor="ctr"/>
          <a:lstStyle/>
          <a:p>
            <a:pPr lvl="0" algn="ctr">
              <a:defRPr sz="1800">
                <a:solidFill>
                  <a:srgbClr val="000066"/>
                </a:solidFil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9" name="image.png"/>
          <p:cNvPicPr/>
          <p:nvPr/>
        </p:nvPicPr>
        <p:blipFill>
          <a:blip r:embed="rId2">
            <a:extLst/>
          </a:blip>
          <a:stretch>
            <a:fillRect/>
          </a:stretch>
        </p:blipFill>
        <p:spPr>
          <a:xfrm>
            <a:off x="2362200" y="1295400"/>
            <a:ext cx="4343400" cy="3419475"/>
          </a:xfrm>
          <a:prstGeom prst="rect">
            <a:avLst/>
          </a:prstGeom>
          <a:ln w="12700">
            <a:miter lim="400000"/>
          </a:ln>
        </p:spPr>
      </p:pic>
      <p:sp>
        <p:nvSpPr>
          <p:cNvPr id="950" name="Shape 950"/>
          <p:cNvSpPr/>
          <p:nvPr/>
        </p:nvSpPr>
        <p:spPr>
          <a:xfrm>
            <a:off x="545802" y="5029199"/>
            <a:ext cx="7977783" cy="736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indent="39687" algn="ctr">
              <a:defRPr sz="1800">
                <a:solidFill>
                  <a:srgbClr val="000000"/>
                </a:solidFill>
              </a:defRPr>
            </a:pPr>
            <a:r>
              <a:rPr sz="2400">
                <a:solidFill>
                  <a:srgbClr val="000066"/>
                </a:solidFill>
                <a:latin typeface="Tahoma Negreta"/>
                <a:ea typeface="Tahoma Negreta"/>
                <a:cs typeface="Tahoma Negreta"/>
                <a:sym typeface="Tahoma Negreta"/>
              </a:rPr>
              <a:t>superficie antero-mediale di tibia prossimale, parte</a:t>
            </a:r>
          </a:p>
          <a:p>
            <a:pPr lvl="0" indent="39687" algn="ctr">
              <a:defRPr sz="1800">
                <a:solidFill>
                  <a:srgbClr val="000000"/>
                </a:solidFill>
              </a:defRPr>
            </a:pPr>
            <a:r>
              <a:rPr sz="2400">
                <a:solidFill>
                  <a:srgbClr val="000066"/>
                </a:solidFill>
                <a:latin typeface="Tahoma Negreta"/>
                <a:ea typeface="Tahoma Negreta"/>
                <a:cs typeface="Tahoma Negreta"/>
                <a:sym typeface="Tahoma Negreta"/>
              </a:rPr>
              <a:t>piatta, 1 dito sotto la tuberosità tibiale </a:t>
            </a:r>
          </a:p>
        </p:txBody>
      </p:sp>
      <p:sp>
        <p:nvSpPr>
          <p:cNvPr id="951" name="Shape 951"/>
          <p:cNvSpPr/>
          <p:nvPr/>
        </p:nvSpPr>
        <p:spPr>
          <a:xfrm>
            <a:off x="2362497" y="457200"/>
            <a:ext cx="4404718"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ctr">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a:solidFill>
                  <a:srgbClr val="000066"/>
                </a:solidFill>
              </a:rPr>
              <a:t>Accesso intraosseo</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3" name="image.jpg"/>
          <p:cNvPicPr/>
          <p:nvPr/>
        </p:nvPicPr>
        <p:blipFill>
          <a:blip r:embed="rId2">
            <a:extLst/>
          </a:blip>
          <a:stretch>
            <a:fillRect/>
          </a:stretch>
        </p:blipFill>
        <p:spPr>
          <a:xfrm>
            <a:off x="5359400" y="93662"/>
            <a:ext cx="4154488" cy="3048001"/>
          </a:xfrm>
          <a:prstGeom prst="rect">
            <a:avLst/>
          </a:prstGeom>
          <a:ln w="12700">
            <a:miter lim="400000"/>
          </a:ln>
        </p:spPr>
      </p:pic>
      <p:pic>
        <p:nvPicPr>
          <p:cNvPr id="954" name="image.jpeg"/>
          <p:cNvPicPr/>
          <p:nvPr/>
        </p:nvPicPr>
        <p:blipFill>
          <a:blip r:embed="rId3">
            <a:extLst/>
          </a:blip>
          <a:stretch>
            <a:fillRect/>
          </a:stretch>
        </p:blipFill>
        <p:spPr>
          <a:xfrm>
            <a:off x="6313487" y="3276600"/>
            <a:ext cx="2220913" cy="3348038"/>
          </a:xfrm>
          <a:prstGeom prst="rect">
            <a:avLst/>
          </a:prstGeom>
          <a:ln w="12700">
            <a:miter lim="400000"/>
          </a:ln>
        </p:spPr>
      </p:pic>
      <p:pic>
        <p:nvPicPr>
          <p:cNvPr id="955" name="image.jpeg"/>
          <p:cNvPicPr/>
          <p:nvPr/>
        </p:nvPicPr>
        <p:blipFill>
          <a:blip r:embed="rId4">
            <a:extLst/>
          </a:blip>
          <a:stretch>
            <a:fillRect/>
          </a:stretch>
        </p:blipFill>
        <p:spPr>
          <a:xfrm>
            <a:off x="533400" y="3298825"/>
            <a:ext cx="5105400" cy="3376613"/>
          </a:xfrm>
          <a:prstGeom prst="rect">
            <a:avLst/>
          </a:prstGeom>
          <a:ln w="12700">
            <a:miter lim="400000"/>
          </a:ln>
        </p:spPr>
      </p:pic>
      <p:pic>
        <p:nvPicPr>
          <p:cNvPr id="956" name="image.jpeg"/>
          <p:cNvPicPr/>
          <p:nvPr/>
        </p:nvPicPr>
        <p:blipFill>
          <a:blip r:embed="rId5">
            <a:extLst/>
          </a:blip>
          <a:stretch>
            <a:fillRect/>
          </a:stretch>
        </p:blipFill>
        <p:spPr>
          <a:xfrm>
            <a:off x="228600" y="152400"/>
            <a:ext cx="4267200" cy="2882900"/>
          </a:xfrm>
          <a:prstGeom prst="rect">
            <a:avLst/>
          </a:prstGeom>
          <a:ln w="12700">
            <a:miter lim="400000"/>
          </a:ln>
        </p:spPr>
      </p:pic>
    </p:spTree>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8" name="image.png"/>
          <p:cNvPicPr/>
          <p:nvPr/>
        </p:nvPicPr>
        <p:blipFill>
          <a:blip r:embed="rId2">
            <a:extLst/>
          </a:blip>
          <a:stretch>
            <a:fillRect/>
          </a:stretch>
        </p:blipFill>
        <p:spPr>
          <a:xfrm>
            <a:off x="1752600" y="533400"/>
            <a:ext cx="7086600" cy="5314950"/>
          </a:xfrm>
          <a:prstGeom prst="rect">
            <a:avLst/>
          </a:prstGeom>
          <a:ln w="12700">
            <a:miter lim="400000"/>
          </a:ln>
        </p:spPr>
      </p:pic>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p:cNvSpPr>
          <p:nvPr>
            <p:ph type="body" idx="4294967295"/>
          </p:nvPr>
        </p:nvSpPr>
        <p:spPr>
          <a:xfrm>
            <a:off x="966787" y="1196975"/>
            <a:ext cx="8743951" cy="47244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496887" lvl="0" indent="-457200">
              <a:buClr>
                <a:srgbClr val="000066"/>
              </a:buClr>
              <a:buFont typeface="Tahoma"/>
              <a:buChar char="•"/>
              <a:defRPr sz="1800">
                <a:solidFill>
                  <a:srgbClr val="000000"/>
                </a:solidFill>
              </a:defRPr>
            </a:pPr>
            <a:r>
              <a:rPr sz="3200" b="1" dirty="0" err="1">
                <a:solidFill>
                  <a:srgbClr val="000066"/>
                </a:solidFill>
                <a:latin typeface="Tahoma Negreta"/>
                <a:ea typeface="Tahoma Negreta"/>
                <a:cs typeface="Tahoma Negreta"/>
                <a:sym typeface="Tahoma Negreta"/>
              </a:rPr>
              <a:t>Arresto</a:t>
            </a:r>
            <a:r>
              <a:rPr sz="3200" b="1" dirty="0">
                <a:solidFill>
                  <a:srgbClr val="000066"/>
                </a:solidFill>
                <a:latin typeface="Tahoma Negreta"/>
                <a:ea typeface="Tahoma Negreta"/>
                <a:cs typeface="Tahoma Negreta"/>
                <a:sym typeface="Tahoma Negreta"/>
              </a:rPr>
              <a:t> </a:t>
            </a:r>
            <a:r>
              <a:rPr sz="3200" b="1" dirty="0" err="1">
                <a:solidFill>
                  <a:srgbClr val="000066"/>
                </a:solidFill>
                <a:latin typeface="Tahoma Negreta"/>
                <a:ea typeface="Tahoma Negreta"/>
                <a:cs typeface="Tahoma Negreta"/>
                <a:sym typeface="Tahoma Negreta"/>
              </a:rPr>
              <a:t>respiratorio</a:t>
            </a:r>
            <a:r>
              <a:rPr sz="3200" b="1" dirty="0">
                <a:solidFill>
                  <a:srgbClr val="000066"/>
                </a:solidFill>
                <a:latin typeface="Tahoma Negreta"/>
                <a:ea typeface="Tahoma Negreta"/>
                <a:cs typeface="Tahoma Negreta"/>
                <a:sym typeface="Tahoma Negreta"/>
              </a:rPr>
              <a:t>:</a:t>
            </a:r>
            <a:r>
              <a:rPr sz="3200" b="1" dirty="0">
                <a:solidFill>
                  <a:srgbClr val="000066"/>
                </a:solidFill>
                <a:latin typeface="Tahoma"/>
                <a:ea typeface="Tahoma"/>
                <a:cs typeface="Tahoma"/>
                <a:sym typeface="Tahoma"/>
              </a:rPr>
              <a:t> </a:t>
            </a:r>
          </a:p>
          <a:p>
            <a:pPr marL="342900" lvl="0" indent="-303212">
              <a:buSzTx/>
              <a:buNone/>
              <a:defRPr sz="1800">
                <a:solidFill>
                  <a:srgbClr val="000000"/>
                </a:solidFill>
              </a:defRPr>
            </a:pPr>
            <a:r>
              <a:rPr sz="2800" dirty="0">
                <a:solidFill>
                  <a:srgbClr val="000066"/>
                </a:solidFill>
                <a:latin typeface="Tahoma"/>
                <a:ea typeface="Tahoma"/>
                <a:cs typeface="Tahoma"/>
                <a:sym typeface="Tahoma"/>
              </a:rPr>
              <a:t>   </a:t>
            </a:r>
            <a:r>
              <a:rPr lang="it-IT" sz="2800" dirty="0" smtClean="0">
                <a:solidFill>
                  <a:srgbClr val="000066"/>
                </a:solidFill>
                <a:latin typeface="Tahoma"/>
                <a:ea typeface="Tahoma"/>
                <a:cs typeface="Tahoma"/>
                <a:sym typeface="Tahoma"/>
              </a:rPr>
              <a:t>assenza di respiro </a:t>
            </a:r>
            <a:r>
              <a:rPr sz="2800" dirty="0" smtClean="0">
                <a:solidFill>
                  <a:srgbClr val="000066"/>
                </a:solidFill>
                <a:latin typeface="Tahoma"/>
                <a:ea typeface="Tahoma"/>
                <a:cs typeface="Tahoma"/>
                <a:sym typeface="Tahoma"/>
              </a:rPr>
              <a:t>con </a:t>
            </a:r>
            <a:r>
              <a:rPr sz="2800" dirty="0">
                <a:solidFill>
                  <a:srgbClr val="000066"/>
                </a:solidFill>
                <a:latin typeface="Tahoma"/>
                <a:ea typeface="Tahoma"/>
                <a:cs typeface="Tahoma"/>
                <a:sym typeface="Tahoma"/>
              </a:rPr>
              <a:t>attività cardiaca</a:t>
            </a:r>
          </a:p>
          <a:p>
            <a:pPr marL="342900" lvl="0" indent="-303212">
              <a:buSzTx/>
              <a:buNone/>
              <a:defRPr sz="1800">
                <a:solidFill>
                  <a:srgbClr val="000000"/>
                </a:solidFill>
              </a:defRPr>
            </a:pPr>
            <a:endParaRPr sz="3200" dirty="0">
              <a:solidFill>
                <a:srgbClr val="000066"/>
              </a:solidFill>
              <a:latin typeface="Tahoma"/>
              <a:ea typeface="Tahoma"/>
              <a:cs typeface="Tahoma"/>
              <a:sym typeface="Tahoma"/>
            </a:endParaRPr>
          </a:p>
          <a:p>
            <a:pPr marL="496887" lvl="0" indent="-457200">
              <a:buClr>
                <a:srgbClr val="000066"/>
              </a:buClr>
              <a:buFont typeface="Tahoma"/>
              <a:buChar char="•"/>
              <a:defRPr sz="1800">
                <a:solidFill>
                  <a:srgbClr val="000000"/>
                </a:solidFill>
              </a:defRPr>
            </a:pPr>
            <a:r>
              <a:rPr sz="3200" b="1" dirty="0" err="1">
                <a:solidFill>
                  <a:srgbClr val="000066"/>
                </a:solidFill>
                <a:latin typeface="Tahoma Negreta"/>
                <a:ea typeface="Tahoma Negreta"/>
                <a:cs typeface="Tahoma Negreta"/>
                <a:sym typeface="Tahoma Negreta"/>
              </a:rPr>
              <a:t>Arresto</a:t>
            </a:r>
            <a:r>
              <a:rPr sz="3200" b="1" dirty="0">
                <a:solidFill>
                  <a:srgbClr val="000066"/>
                </a:solidFill>
                <a:latin typeface="Tahoma Negreta"/>
                <a:ea typeface="Tahoma Negreta"/>
                <a:cs typeface="Tahoma Negreta"/>
                <a:sym typeface="Tahoma Negreta"/>
              </a:rPr>
              <a:t> </a:t>
            </a:r>
            <a:r>
              <a:rPr sz="3200" b="1" dirty="0" err="1">
                <a:solidFill>
                  <a:srgbClr val="000066"/>
                </a:solidFill>
                <a:latin typeface="Tahoma Negreta"/>
                <a:ea typeface="Tahoma Negreta"/>
                <a:cs typeface="Tahoma Negreta"/>
                <a:sym typeface="Tahoma Negreta"/>
              </a:rPr>
              <a:t>cardiaco</a:t>
            </a:r>
            <a:r>
              <a:rPr sz="3200" b="1" dirty="0">
                <a:solidFill>
                  <a:srgbClr val="000066"/>
                </a:solidFill>
                <a:latin typeface="Tahoma Negreta"/>
                <a:ea typeface="Tahoma Negreta"/>
                <a:cs typeface="Tahoma Negreta"/>
                <a:sym typeface="Tahoma Negreta"/>
              </a:rPr>
              <a:t>:</a:t>
            </a:r>
            <a:r>
              <a:rPr sz="3200" b="1" dirty="0">
                <a:solidFill>
                  <a:srgbClr val="000066"/>
                </a:solidFill>
                <a:latin typeface="Tahoma"/>
                <a:ea typeface="Tahoma"/>
                <a:cs typeface="Tahoma"/>
                <a:sym typeface="Tahoma"/>
              </a:rPr>
              <a:t> </a:t>
            </a:r>
          </a:p>
          <a:p>
            <a:pPr marL="342900" lvl="0" indent="-303212">
              <a:buSzTx/>
              <a:buNone/>
              <a:defRPr sz="1800">
                <a:solidFill>
                  <a:srgbClr val="000000"/>
                </a:solidFill>
              </a:defRPr>
            </a:pPr>
            <a:r>
              <a:rPr sz="2800" dirty="0">
                <a:solidFill>
                  <a:srgbClr val="000066"/>
                </a:solidFill>
                <a:latin typeface="Tahoma"/>
                <a:ea typeface="Tahoma"/>
                <a:cs typeface="Tahoma"/>
                <a:sym typeface="Tahoma"/>
              </a:rPr>
              <a:t>   incoscienza, </a:t>
            </a:r>
            <a:r>
              <a:rPr lang="it-IT" sz="2800" dirty="0" smtClean="0">
                <a:solidFill>
                  <a:srgbClr val="000066"/>
                </a:solidFill>
                <a:latin typeface="Tahoma"/>
                <a:ea typeface="Tahoma"/>
                <a:cs typeface="Tahoma"/>
                <a:sym typeface="Tahoma"/>
              </a:rPr>
              <a:t>assenza di respiro </a:t>
            </a:r>
            <a:r>
              <a:rPr sz="2800" dirty="0" smtClean="0">
                <a:solidFill>
                  <a:srgbClr val="000066"/>
                </a:solidFill>
                <a:latin typeface="Tahoma"/>
                <a:ea typeface="Tahoma"/>
                <a:cs typeface="Tahoma"/>
                <a:sym typeface="Tahoma"/>
              </a:rPr>
              <a:t>e </a:t>
            </a:r>
            <a:r>
              <a:rPr sz="2800" dirty="0">
                <a:solidFill>
                  <a:srgbClr val="000066"/>
                </a:solidFill>
                <a:latin typeface="Tahoma"/>
                <a:ea typeface="Tahoma"/>
                <a:cs typeface="Tahoma"/>
                <a:sym typeface="Tahoma"/>
              </a:rPr>
              <a:t>assenza di polso</a:t>
            </a:r>
          </a:p>
        </p:txBody>
      </p:sp>
      <p:sp>
        <p:nvSpPr>
          <p:cNvPr id="422" name="Shape 422"/>
          <p:cNvSpPr/>
          <p:nvPr/>
        </p:nvSpPr>
        <p:spPr>
          <a:xfrm>
            <a:off x="6051401" y="6140449"/>
            <a:ext cx="3219748" cy="368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indent="39687" algn="ctr">
              <a:defRPr sz="2400">
                <a:solidFill>
                  <a:srgbClr val="000066"/>
                </a:solidFill>
                <a:latin typeface="Tahoma"/>
                <a:ea typeface="Tahoma"/>
                <a:cs typeface="Tahoma"/>
                <a:sym typeface="Tahoma"/>
              </a:defRPr>
            </a:lvl1pPr>
          </a:lstStyle>
          <a:p>
            <a:pPr lvl="0">
              <a:defRPr sz="1800">
                <a:solidFill>
                  <a:srgbClr val="000000"/>
                </a:solidFill>
              </a:defRPr>
            </a:pPr>
            <a:r>
              <a:rPr sz="2400">
                <a:solidFill>
                  <a:srgbClr val="000066"/>
                </a:solidFill>
              </a:rPr>
              <a:t>“Pediatric Utstein Style”</a:t>
            </a:r>
          </a:p>
        </p:txBody>
      </p:sp>
    </p:spTree>
  </p:cSld>
  <p:clrMapOvr>
    <a:masterClrMapping/>
  </p:clrMapOvr>
  <p:transition xmlns:p14="http://schemas.microsoft.com/office/powerpoint/2010/mai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 name="Shape 960"/>
          <p:cNvSpPr/>
          <p:nvPr/>
        </p:nvSpPr>
        <p:spPr>
          <a:xfrm>
            <a:off x="3448050" y="854075"/>
            <a:ext cx="2772794" cy="52322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400">
                <a:solidFill>
                  <a:srgbClr val="000066"/>
                </a:solidFill>
              </a:rPr>
              <a:t>D: Reattività</a:t>
            </a:r>
          </a:p>
        </p:txBody>
      </p:sp>
      <p:sp>
        <p:nvSpPr>
          <p:cNvPr id="961" name="Shape 961"/>
          <p:cNvSpPr/>
          <p:nvPr/>
        </p:nvSpPr>
        <p:spPr>
          <a:xfrm>
            <a:off x="2897187" y="2073275"/>
            <a:ext cx="5911875" cy="191590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39687" lvl="0">
              <a:spcBef>
                <a:spcPts val="500"/>
              </a:spcBef>
              <a:buClr>
                <a:srgbClr val="CCCCFF"/>
              </a:buClr>
              <a:buSzPct val="68000"/>
              <a:buFont typeface="Wingdings"/>
              <a:buChar char="■"/>
              <a:defRPr sz="1800">
                <a:solidFill>
                  <a:srgbClr val="000000"/>
                </a:solidFill>
              </a:defRPr>
            </a:pPr>
            <a:r>
              <a:rPr sz="2800" b="1" dirty="0">
                <a:solidFill>
                  <a:srgbClr val="000066"/>
                </a:solidFill>
                <a:latin typeface="Tahoma"/>
                <a:ea typeface="Tahoma Negreta"/>
                <a:cs typeface="Tahoma"/>
                <a:sym typeface="Tahoma Negreta"/>
              </a:rPr>
              <a:t>  A</a:t>
            </a:r>
            <a:r>
              <a:rPr sz="2800" b="1" dirty="0">
                <a:solidFill>
                  <a:srgbClr val="000066"/>
                </a:solidFill>
                <a:latin typeface="Tahoma"/>
                <a:ea typeface="Lucida Grande"/>
                <a:cs typeface="Tahoma"/>
                <a:sym typeface="Lucida Grande"/>
              </a:rPr>
              <a:t>	</a:t>
            </a:r>
            <a:r>
              <a:rPr sz="2800" b="1" dirty="0" smtClean="0">
                <a:solidFill>
                  <a:srgbClr val="000066"/>
                </a:solidFill>
                <a:latin typeface="Tahoma"/>
                <a:ea typeface="Tahoma Negreta"/>
                <a:cs typeface="Tahoma"/>
                <a:sym typeface="Tahoma Negreta"/>
              </a:rPr>
              <a:t>Awake</a:t>
            </a:r>
            <a:r>
              <a:rPr lang="it-IT" sz="2800" b="1" dirty="0" smtClean="0">
                <a:solidFill>
                  <a:srgbClr val="000066"/>
                </a:solidFill>
                <a:latin typeface="Tahoma"/>
                <a:ea typeface="Tahoma Negreta"/>
                <a:cs typeface="Tahoma"/>
                <a:sym typeface="Tahoma Negreta"/>
              </a:rPr>
              <a:t> </a:t>
            </a:r>
            <a:r>
              <a:rPr lang="it-IT" sz="2400" b="1" dirty="0" smtClean="0">
                <a:solidFill>
                  <a:srgbClr val="000066"/>
                </a:solidFill>
                <a:latin typeface="Tahoma"/>
                <a:ea typeface="Tahoma Negreta"/>
                <a:cs typeface="Tahoma"/>
                <a:sym typeface="Tahoma Negreta"/>
              </a:rPr>
              <a:t>(sveglio e reattivo)</a:t>
            </a:r>
            <a:endParaRPr sz="2400" b="1" dirty="0">
              <a:solidFill>
                <a:srgbClr val="FFFF00"/>
              </a:solidFill>
              <a:latin typeface="Tahoma"/>
              <a:cs typeface="Tahoma"/>
            </a:endParaRPr>
          </a:p>
          <a:p>
            <a:pPr marL="39687" lvl="0">
              <a:spcBef>
                <a:spcPts val="500"/>
              </a:spcBef>
              <a:buClr>
                <a:srgbClr val="CCCCFF"/>
              </a:buClr>
              <a:buSzPct val="68000"/>
              <a:buFont typeface="Wingdings"/>
              <a:buChar char="■"/>
              <a:defRPr sz="1800">
                <a:solidFill>
                  <a:srgbClr val="000000"/>
                </a:solidFill>
              </a:defRPr>
            </a:pPr>
            <a:r>
              <a:rPr sz="2800" b="1" dirty="0">
                <a:solidFill>
                  <a:srgbClr val="000066"/>
                </a:solidFill>
                <a:latin typeface="Tahoma"/>
                <a:ea typeface="Tahoma Negreta"/>
                <a:cs typeface="Tahoma"/>
                <a:sym typeface="Tahoma Negreta"/>
              </a:rPr>
              <a:t>  V</a:t>
            </a:r>
            <a:r>
              <a:rPr sz="2800" b="1" dirty="0">
                <a:solidFill>
                  <a:srgbClr val="000066"/>
                </a:solidFill>
                <a:latin typeface="Tahoma"/>
                <a:ea typeface="Lucida Grande"/>
                <a:cs typeface="Tahoma"/>
                <a:sym typeface="Lucida Grande"/>
              </a:rPr>
              <a:t>	</a:t>
            </a:r>
            <a:r>
              <a:rPr sz="2800" b="1" dirty="0" smtClean="0">
                <a:solidFill>
                  <a:srgbClr val="000066"/>
                </a:solidFill>
                <a:latin typeface="Tahoma"/>
                <a:ea typeface="Tahoma Negreta"/>
                <a:cs typeface="Tahoma"/>
                <a:sym typeface="Tahoma Negreta"/>
              </a:rPr>
              <a:t>Voice</a:t>
            </a:r>
            <a:r>
              <a:rPr lang="it-IT" sz="2800" b="1" dirty="0" smtClean="0">
                <a:solidFill>
                  <a:srgbClr val="000066"/>
                </a:solidFill>
                <a:latin typeface="Tahoma"/>
                <a:ea typeface="Tahoma Negreta"/>
                <a:cs typeface="Tahoma"/>
                <a:sym typeface="Tahoma Negreta"/>
              </a:rPr>
              <a:t> </a:t>
            </a:r>
            <a:r>
              <a:rPr lang="it-IT" sz="2400" b="1" dirty="0" smtClean="0">
                <a:solidFill>
                  <a:srgbClr val="000066"/>
                </a:solidFill>
                <a:latin typeface="Tahoma"/>
                <a:ea typeface="Tahoma Negreta"/>
                <a:cs typeface="Tahoma"/>
                <a:sym typeface="Tahoma Negreta"/>
              </a:rPr>
              <a:t>(risvegliabile con la voce)</a:t>
            </a:r>
            <a:endParaRPr sz="2400" b="1" dirty="0">
              <a:solidFill>
                <a:srgbClr val="FFFF00"/>
              </a:solidFill>
              <a:latin typeface="Tahoma"/>
              <a:cs typeface="Tahoma"/>
            </a:endParaRPr>
          </a:p>
          <a:p>
            <a:pPr marL="39687" lvl="0">
              <a:spcBef>
                <a:spcPts val="500"/>
              </a:spcBef>
              <a:buClr>
                <a:srgbClr val="CCCCFF"/>
              </a:buClr>
              <a:buSzPct val="68000"/>
              <a:buFont typeface="Wingdings"/>
              <a:buChar char="■"/>
              <a:defRPr sz="1800">
                <a:solidFill>
                  <a:srgbClr val="000000"/>
                </a:solidFill>
              </a:defRPr>
            </a:pPr>
            <a:r>
              <a:rPr sz="2800" b="1" dirty="0">
                <a:solidFill>
                  <a:srgbClr val="000066"/>
                </a:solidFill>
                <a:latin typeface="Tahoma"/>
                <a:ea typeface="Tahoma Negreta"/>
                <a:cs typeface="Tahoma"/>
                <a:sym typeface="Tahoma Negreta"/>
              </a:rPr>
              <a:t>  P</a:t>
            </a:r>
            <a:r>
              <a:rPr sz="2800" b="1" dirty="0">
                <a:solidFill>
                  <a:srgbClr val="000066"/>
                </a:solidFill>
                <a:latin typeface="Tahoma"/>
                <a:ea typeface="Lucida Grande"/>
                <a:cs typeface="Tahoma"/>
                <a:sym typeface="Lucida Grande"/>
              </a:rPr>
              <a:t>	</a:t>
            </a:r>
            <a:r>
              <a:rPr sz="2800" b="1" dirty="0" smtClean="0">
                <a:solidFill>
                  <a:srgbClr val="000066"/>
                </a:solidFill>
                <a:latin typeface="Tahoma"/>
                <a:ea typeface="Tahoma Negreta"/>
                <a:cs typeface="Tahoma"/>
                <a:sym typeface="Tahoma Negreta"/>
              </a:rPr>
              <a:t>Pain</a:t>
            </a:r>
            <a:r>
              <a:rPr lang="it-IT" sz="2800" b="1" dirty="0" smtClean="0">
                <a:solidFill>
                  <a:srgbClr val="000066"/>
                </a:solidFill>
                <a:latin typeface="Tahoma"/>
                <a:ea typeface="Tahoma Negreta"/>
                <a:cs typeface="Tahoma"/>
                <a:sym typeface="Tahoma Negreta"/>
              </a:rPr>
              <a:t> </a:t>
            </a:r>
            <a:r>
              <a:rPr lang="it-IT" sz="2400" b="1" dirty="0" smtClean="0">
                <a:solidFill>
                  <a:srgbClr val="000066"/>
                </a:solidFill>
                <a:latin typeface="Tahoma"/>
                <a:ea typeface="Tahoma Negreta"/>
                <a:cs typeface="Tahoma"/>
                <a:sym typeface="Tahoma Negreta"/>
              </a:rPr>
              <a:t>(risvegliabile col dolore)</a:t>
            </a:r>
            <a:endParaRPr sz="2400" b="1" dirty="0">
              <a:solidFill>
                <a:srgbClr val="FFFF00"/>
              </a:solidFill>
              <a:latin typeface="Tahoma"/>
              <a:cs typeface="Tahoma"/>
            </a:endParaRPr>
          </a:p>
          <a:p>
            <a:pPr marL="39687" lvl="0">
              <a:spcBef>
                <a:spcPts val="500"/>
              </a:spcBef>
              <a:buClr>
                <a:srgbClr val="CCCCFF"/>
              </a:buClr>
              <a:buSzPct val="68000"/>
              <a:buFont typeface="Wingdings"/>
              <a:buChar char="■"/>
              <a:defRPr sz="1800">
                <a:solidFill>
                  <a:srgbClr val="000000"/>
                </a:solidFill>
              </a:defRPr>
            </a:pPr>
            <a:r>
              <a:rPr sz="2800" b="1" dirty="0">
                <a:solidFill>
                  <a:srgbClr val="000066"/>
                </a:solidFill>
                <a:latin typeface="Tahoma"/>
                <a:ea typeface="Tahoma Negreta"/>
                <a:cs typeface="Tahoma"/>
                <a:sym typeface="Tahoma Negreta"/>
              </a:rPr>
              <a:t>  U</a:t>
            </a:r>
            <a:r>
              <a:rPr sz="2800" b="1" dirty="0">
                <a:solidFill>
                  <a:srgbClr val="000066"/>
                </a:solidFill>
                <a:latin typeface="Tahoma"/>
                <a:ea typeface="Lucida Grande"/>
                <a:cs typeface="Tahoma"/>
                <a:sym typeface="Lucida Grande"/>
              </a:rPr>
              <a:t>	</a:t>
            </a:r>
            <a:r>
              <a:rPr sz="2800" b="1" dirty="0" smtClean="0">
                <a:solidFill>
                  <a:srgbClr val="000066"/>
                </a:solidFill>
                <a:latin typeface="Tahoma"/>
                <a:ea typeface="Tahoma Negreta"/>
                <a:cs typeface="Tahoma"/>
                <a:sym typeface="Tahoma Negreta"/>
              </a:rPr>
              <a:t>Unresponsive</a:t>
            </a:r>
            <a:r>
              <a:rPr lang="it-IT" sz="2800" b="1" dirty="0" smtClean="0">
                <a:solidFill>
                  <a:srgbClr val="000066"/>
                </a:solidFill>
                <a:latin typeface="Tahoma"/>
                <a:ea typeface="Tahoma Negreta"/>
                <a:cs typeface="Tahoma"/>
                <a:sym typeface="Tahoma Negreta"/>
              </a:rPr>
              <a:t> </a:t>
            </a:r>
            <a:r>
              <a:rPr lang="it-IT" sz="2400" b="1" dirty="0" smtClean="0">
                <a:solidFill>
                  <a:srgbClr val="000066"/>
                </a:solidFill>
                <a:latin typeface="Tahoma"/>
                <a:ea typeface="Tahoma Negreta"/>
                <a:cs typeface="Tahoma"/>
                <a:sym typeface="Tahoma Negreta"/>
              </a:rPr>
              <a:t>(non cosciente)</a:t>
            </a:r>
            <a:endParaRPr sz="2400" b="1" dirty="0">
              <a:solidFill>
                <a:srgbClr val="000066"/>
              </a:solidFill>
              <a:latin typeface="Tahoma"/>
              <a:ea typeface="Tahoma Negreta"/>
              <a:cs typeface="Tahoma"/>
              <a:sym typeface="Tahoma Negreta"/>
            </a:endParaRPr>
          </a:p>
        </p:txBody>
      </p:sp>
    </p:spTree>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Shape 963"/>
          <p:cNvSpPr/>
          <p:nvPr/>
        </p:nvSpPr>
        <p:spPr>
          <a:xfrm>
            <a:off x="3448050" y="854075"/>
            <a:ext cx="2955330" cy="495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a:solidFill>
                  <a:srgbClr val="000066"/>
                </a:solidFill>
              </a:rPr>
              <a:t>E: Esposizione</a:t>
            </a:r>
          </a:p>
        </p:txBody>
      </p:sp>
      <p:sp>
        <p:nvSpPr>
          <p:cNvPr id="964" name="Shape 964"/>
          <p:cNvSpPr/>
          <p:nvPr/>
        </p:nvSpPr>
        <p:spPr>
          <a:xfrm>
            <a:off x="446087" y="2039937"/>
            <a:ext cx="8356601"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a:buClr>
                <a:srgbClr val="000066"/>
              </a:buClr>
              <a:buSzPct val="100000"/>
              <a:buFont typeface="Tahoma"/>
              <a:buChar char="•"/>
              <a:defRPr sz="24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a:solidFill>
                  <a:srgbClr val="000066"/>
                </a:solidFill>
              </a:rPr>
              <a:t> esecuzione del log-roll nel paziente con politrauma</a:t>
            </a:r>
          </a:p>
        </p:txBody>
      </p:sp>
      <p:sp>
        <p:nvSpPr>
          <p:cNvPr id="965" name="Shape 965"/>
          <p:cNvSpPr/>
          <p:nvPr/>
        </p:nvSpPr>
        <p:spPr>
          <a:xfrm>
            <a:off x="377824" y="2835275"/>
            <a:ext cx="9525002" cy="2578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9687" lvl="0">
              <a:buClr>
                <a:srgbClr val="000066"/>
              </a:buClr>
              <a:buSzPct val="100000"/>
              <a:buFont typeface="Tahoma"/>
              <a:buChar char="•"/>
              <a:defRPr sz="1800">
                <a:solidFill>
                  <a:srgbClr val="000000"/>
                </a:solidFill>
              </a:defRPr>
            </a:pPr>
            <a:r>
              <a:rPr sz="2400">
                <a:solidFill>
                  <a:srgbClr val="000066"/>
                </a:solidFill>
                <a:latin typeface="Tahoma"/>
                <a:ea typeface="Tahoma"/>
                <a:cs typeface="Tahoma"/>
                <a:sym typeface="Tahoma"/>
              </a:rPr>
              <a:t> </a:t>
            </a:r>
            <a:r>
              <a:rPr sz="2400">
                <a:solidFill>
                  <a:srgbClr val="000066"/>
                </a:solidFill>
                <a:latin typeface="Tahoma Negreta"/>
                <a:ea typeface="Tahoma Negreta"/>
                <a:cs typeface="Tahoma Negreta"/>
                <a:sym typeface="Tahoma Negreta"/>
              </a:rPr>
              <a:t>esame esterno del paziente </a:t>
            </a:r>
          </a:p>
          <a:p>
            <a:pPr lvl="0" indent="39687">
              <a:defRPr sz="1800">
                <a:solidFill>
                  <a:srgbClr val="000000"/>
                </a:solidFill>
              </a:defRPr>
            </a:pPr>
            <a:r>
              <a:rPr sz="2400">
                <a:solidFill>
                  <a:srgbClr val="000066"/>
                </a:solidFill>
                <a:latin typeface="Tahoma Negreta"/>
                <a:ea typeface="Tahoma Negreta"/>
                <a:cs typeface="Tahoma Negreta"/>
                <a:sym typeface="Tahoma Negreta"/>
              </a:rPr>
              <a:t> 	controllo trauma (es fratture)</a:t>
            </a:r>
          </a:p>
          <a:p>
            <a:pPr lvl="0" indent="39687">
              <a:defRPr sz="1800">
                <a:solidFill>
                  <a:srgbClr val="000000"/>
                </a:solidFill>
              </a:defRPr>
            </a:pPr>
            <a:r>
              <a:rPr sz="2400">
                <a:solidFill>
                  <a:srgbClr val="000066"/>
                </a:solidFill>
                <a:latin typeface="Tahoma Negreta"/>
                <a:ea typeface="Tahoma Negreta"/>
                <a:cs typeface="Tahoma Negreta"/>
                <a:sym typeface="Tahoma Negreta"/>
              </a:rPr>
              <a:t> 	controllo emorragie (es ematomi, ecchimosi)</a:t>
            </a:r>
          </a:p>
          <a:p>
            <a:pPr lvl="0" indent="39687">
              <a:defRPr sz="1800">
                <a:solidFill>
                  <a:srgbClr val="000000"/>
                </a:solidFill>
              </a:defRPr>
            </a:pPr>
            <a:r>
              <a:rPr sz="2400">
                <a:solidFill>
                  <a:srgbClr val="000066"/>
                </a:solidFill>
                <a:latin typeface="Tahoma Negreta"/>
                <a:ea typeface="Tahoma Negreta"/>
                <a:cs typeface="Tahoma Negreta"/>
                <a:sym typeface="Tahoma Negreta"/>
              </a:rPr>
              <a:t> 	controllo eruzioni (es petecchie)</a:t>
            </a:r>
          </a:p>
          <a:p>
            <a:pPr lvl="0" indent="39687">
              <a:defRPr sz="1800">
                <a:solidFill>
                  <a:srgbClr val="000000"/>
                </a:solidFill>
              </a:defRPr>
            </a:pPr>
            <a:r>
              <a:rPr sz="2400">
                <a:solidFill>
                  <a:srgbClr val="000066"/>
                </a:solidFill>
                <a:latin typeface="Tahoma Negreta"/>
                <a:ea typeface="Tahoma Negreta"/>
                <a:cs typeface="Tahoma Negreta"/>
                <a:sym typeface="Tahoma Negreta"/>
              </a:rPr>
              <a:t>	controllo lesioni sospette (es maltrattamento)</a:t>
            </a:r>
          </a:p>
          <a:p>
            <a:pPr lvl="0" indent="39687">
              <a:defRPr sz="1800">
                <a:solidFill>
                  <a:srgbClr val="000000"/>
                </a:solidFill>
              </a:defRPr>
            </a:pPr>
            <a:endParaRPr sz="2400">
              <a:solidFill>
                <a:srgbClr val="000066"/>
              </a:solidFill>
              <a:latin typeface="Tahoma Negreta"/>
              <a:ea typeface="Tahoma Negreta"/>
              <a:cs typeface="Tahoma Negreta"/>
              <a:sym typeface="Tahoma Negreta"/>
            </a:endParaRPr>
          </a:p>
          <a:p>
            <a:pPr marL="39687" lvl="0">
              <a:buClr>
                <a:srgbClr val="000066"/>
              </a:buClr>
              <a:buSzPct val="100000"/>
              <a:buFont typeface="Tahoma"/>
              <a:buChar char="•"/>
              <a:defRPr sz="1800">
                <a:solidFill>
                  <a:srgbClr val="000000"/>
                </a:solidFill>
              </a:defRPr>
            </a:pPr>
            <a:r>
              <a:rPr sz="2400">
                <a:solidFill>
                  <a:srgbClr val="000066"/>
                </a:solidFill>
                <a:latin typeface="Tahoma Negreta"/>
                <a:ea typeface="Tahoma Negreta"/>
                <a:cs typeface="Tahoma Negreta"/>
                <a:sym typeface="Tahoma Negreta"/>
              </a:rPr>
              <a:t> controllo della temperatura corporea	</a:t>
            </a:r>
          </a:p>
        </p:txBody>
      </p:sp>
    </p:spTree>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 name="image.png"/>
          <p:cNvPicPr/>
          <p:nvPr/>
        </p:nvPicPr>
        <p:blipFill>
          <a:blip r:embed="rId2">
            <a:extLst/>
          </a:blip>
          <a:stretch>
            <a:fillRect/>
          </a:stretch>
        </p:blipFill>
        <p:spPr>
          <a:xfrm>
            <a:off x="2263775" y="1125537"/>
            <a:ext cx="5832475" cy="4362451"/>
          </a:xfrm>
          <a:prstGeom prst="rect">
            <a:avLst/>
          </a:prstGeom>
          <a:ln w="12700">
            <a:miter lim="400000"/>
          </a:ln>
        </p:spPr>
      </p:pic>
      <p:sp>
        <p:nvSpPr>
          <p:cNvPr id="968" name="Shape 968"/>
          <p:cNvSpPr/>
          <p:nvPr/>
        </p:nvSpPr>
        <p:spPr>
          <a:xfrm>
            <a:off x="2982912" y="344487"/>
            <a:ext cx="4419601" cy="495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39687" algn="ctr">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a:solidFill>
                  <a:srgbClr val="000066"/>
                </a:solidFill>
              </a:rPr>
              <a:t>Log Roll</a:t>
            </a:r>
          </a:p>
        </p:txBody>
      </p:sp>
    </p:spTree>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 name="image.png"/>
          <p:cNvPicPr/>
          <p:nvPr/>
        </p:nvPicPr>
        <p:blipFill>
          <a:blip r:embed="rId2">
            <a:extLst/>
          </a:blip>
          <a:stretch>
            <a:fillRect/>
          </a:stretch>
        </p:blipFill>
        <p:spPr>
          <a:xfrm>
            <a:off x="2190750" y="1125537"/>
            <a:ext cx="5694363" cy="4259263"/>
          </a:xfrm>
          <a:prstGeom prst="rect">
            <a:avLst/>
          </a:prstGeom>
          <a:ln w="12700">
            <a:miter lim="400000"/>
          </a:ln>
        </p:spPr>
      </p:pic>
      <p:sp>
        <p:nvSpPr>
          <p:cNvPr id="971" name="Shape 971"/>
          <p:cNvSpPr/>
          <p:nvPr/>
        </p:nvSpPr>
        <p:spPr>
          <a:xfrm>
            <a:off x="3775075" y="373062"/>
            <a:ext cx="2089150" cy="495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39687" algn="ctr">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a:solidFill>
                  <a:srgbClr val="000066"/>
                </a:solidFill>
              </a:rPr>
              <a:t>Log Roll</a:t>
            </a:r>
          </a:p>
        </p:txBody>
      </p:sp>
    </p:spTree>
  </p:cSld>
  <p:clrMapOvr>
    <a:masterClrMapping/>
  </p:clrMapOvr>
  <p:transition xmlns:p14="http://schemas.microsoft.com/office/powerpoint/2010/mai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 name="image.jpg"/>
          <p:cNvPicPr/>
          <p:nvPr/>
        </p:nvPicPr>
        <p:blipFill>
          <a:blip r:embed="rId2">
            <a:extLst/>
          </a:blip>
          <a:stretch>
            <a:fillRect/>
          </a:stretch>
        </p:blipFill>
        <p:spPr>
          <a:xfrm>
            <a:off x="7086600" y="4648200"/>
            <a:ext cx="2971800" cy="1981200"/>
          </a:xfrm>
          <a:prstGeom prst="rect">
            <a:avLst/>
          </a:prstGeom>
          <a:ln w="12700">
            <a:miter lim="400000"/>
          </a:ln>
        </p:spPr>
      </p:pic>
      <p:sp>
        <p:nvSpPr>
          <p:cNvPr id="974" name="Shape 974"/>
          <p:cNvSpPr/>
          <p:nvPr/>
        </p:nvSpPr>
        <p:spPr>
          <a:xfrm>
            <a:off x="1143000" y="2400300"/>
            <a:ext cx="8132738" cy="1295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marL="39687" lvl="0">
              <a:buClr>
                <a:srgbClr val="000066"/>
              </a:buClr>
              <a:buSzPct val="100000"/>
              <a:buFont typeface="Tahoma"/>
              <a:buChar char="•"/>
              <a:defRPr sz="1800">
                <a:solidFill>
                  <a:srgbClr val="000000"/>
                </a:solidFill>
              </a:defRPr>
            </a:pPr>
            <a:r>
              <a:rPr sz="2800">
                <a:solidFill>
                  <a:srgbClr val="000066"/>
                </a:solidFill>
                <a:latin typeface="Tahoma Negreta"/>
                <a:ea typeface="Tahoma Negreta"/>
                <a:cs typeface="Tahoma Negreta"/>
                <a:sym typeface="Tahoma Negreta"/>
              </a:rPr>
              <a:t> presenza durante le manovre invasive</a:t>
            </a:r>
          </a:p>
          <a:p>
            <a:pPr marL="39687" lvl="0">
              <a:buClr>
                <a:srgbClr val="000066"/>
              </a:buClr>
              <a:buSzPct val="100000"/>
              <a:buFont typeface="Tahoma"/>
              <a:buChar char="•"/>
              <a:defRPr sz="1800">
                <a:solidFill>
                  <a:srgbClr val="000000"/>
                </a:solidFill>
              </a:defRPr>
            </a:pPr>
            <a:r>
              <a:rPr sz="2800">
                <a:solidFill>
                  <a:srgbClr val="000066"/>
                </a:solidFill>
                <a:latin typeface="Tahoma Negreta"/>
                <a:ea typeface="Tahoma Negreta"/>
                <a:cs typeface="Tahoma Negreta"/>
                <a:sym typeface="Tahoma Negreta"/>
              </a:rPr>
              <a:t> presenza durante le manovre rianimatorie</a:t>
            </a:r>
          </a:p>
          <a:p>
            <a:pPr marL="39687" lvl="0">
              <a:buClr>
                <a:srgbClr val="000066"/>
              </a:buClr>
              <a:buSzPct val="100000"/>
              <a:buFont typeface="Tahoma"/>
              <a:buChar char="•"/>
              <a:defRPr sz="1800">
                <a:solidFill>
                  <a:srgbClr val="000000"/>
                </a:solidFill>
              </a:defRPr>
            </a:pPr>
            <a:r>
              <a:rPr sz="2800">
                <a:solidFill>
                  <a:srgbClr val="000066"/>
                </a:solidFill>
                <a:latin typeface="Tahoma Negreta"/>
                <a:ea typeface="Tahoma Negreta"/>
                <a:cs typeface="Tahoma Negreta"/>
                <a:sym typeface="Tahoma Negreta"/>
              </a:rPr>
              <a:t> assistenza da parte del personale di reparto</a:t>
            </a:r>
          </a:p>
        </p:txBody>
      </p:sp>
      <p:sp>
        <p:nvSpPr>
          <p:cNvPr id="975" name="Shape 975"/>
          <p:cNvSpPr/>
          <p:nvPr/>
        </p:nvSpPr>
        <p:spPr>
          <a:xfrm>
            <a:off x="3448050" y="854075"/>
            <a:ext cx="2289176" cy="495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a:solidFill>
                  <a:srgbClr val="000066"/>
                </a:solidFill>
              </a:rPr>
              <a:t>F: Famiglia</a:t>
            </a:r>
          </a:p>
        </p:txBody>
      </p:sp>
    </p:spTree>
  </p:cSld>
  <p:clrMapOvr>
    <a:masterClrMapping/>
  </p:clrMapOvr>
  <p:transition xmlns:p14="http://schemas.microsoft.com/office/powerpoint/2010/mai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Shape 977"/>
          <p:cNvSpPr/>
          <p:nvPr/>
        </p:nvSpPr>
        <p:spPr>
          <a:xfrm>
            <a:off x="1831132" y="692696"/>
            <a:ext cx="6580386"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dirty="0">
                <a:solidFill>
                  <a:srgbClr val="000066"/>
                </a:solidFill>
              </a:rPr>
              <a:t>Domande riguardanti l’eziologia</a:t>
            </a:r>
          </a:p>
        </p:txBody>
      </p:sp>
      <p:sp>
        <p:nvSpPr>
          <p:cNvPr id="978" name="Shape 978"/>
          <p:cNvSpPr/>
          <p:nvPr/>
        </p:nvSpPr>
        <p:spPr>
          <a:xfrm>
            <a:off x="751012" y="1988840"/>
            <a:ext cx="9319964" cy="279050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marL="457200" lvl="0" indent="-417512">
              <a:spcBef>
                <a:spcPts val="400"/>
              </a:spcBef>
              <a:defRPr sz="1800">
                <a:solidFill>
                  <a:srgbClr val="000000"/>
                </a:solidFill>
              </a:defRPr>
            </a:pPr>
            <a:r>
              <a:rPr sz="2400" dirty="0">
                <a:solidFill>
                  <a:srgbClr val="000066"/>
                </a:solidFill>
                <a:latin typeface="Tahoma Negreta"/>
                <a:ea typeface="Tahoma Negreta"/>
                <a:cs typeface="Tahoma Negreta"/>
                <a:sym typeface="Tahoma Negreta"/>
              </a:rPr>
              <a:t>1. </a:t>
            </a:r>
            <a:r>
              <a:rPr sz="2400" dirty="0" smtClean="0">
                <a:solidFill>
                  <a:srgbClr val="000066"/>
                </a:solidFill>
                <a:latin typeface="Tahoma Negreta"/>
                <a:ea typeface="Tahoma Negreta"/>
                <a:cs typeface="Tahoma Negreta"/>
                <a:sym typeface="Tahoma Negreta"/>
              </a:rPr>
              <a:t>Quale condizione </a:t>
            </a:r>
            <a:r>
              <a:rPr sz="2400" dirty="0">
                <a:solidFill>
                  <a:srgbClr val="000066"/>
                </a:solidFill>
                <a:latin typeface="Tahoma Negreta"/>
                <a:ea typeface="Tahoma Negreta"/>
                <a:cs typeface="Tahoma Negreta"/>
                <a:sym typeface="Tahoma Negreta"/>
              </a:rPr>
              <a:t>ha preceduto l’arresto ?</a:t>
            </a:r>
          </a:p>
          <a:p>
            <a:pPr marL="457200" lvl="0" indent="-417512">
              <a:spcBef>
                <a:spcPts val="400"/>
              </a:spcBef>
              <a:defRPr sz="1800">
                <a:solidFill>
                  <a:srgbClr val="000000"/>
                </a:solidFill>
              </a:defRPr>
            </a:pPr>
            <a:r>
              <a:rPr sz="2400" dirty="0">
                <a:solidFill>
                  <a:srgbClr val="000066"/>
                </a:solidFill>
                <a:latin typeface="Tahoma Negreta"/>
                <a:ea typeface="Tahoma Negreta"/>
                <a:cs typeface="Tahoma Negreta"/>
                <a:sym typeface="Tahoma Negreta"/>
              </a:rPr>
              <a:t>2. Quale meccanismo ha causato l’arresto (ipossia, ipovolemia) ?</a:t>
            </a:r>
          </a:p>
          <a:p>
            <a:pPr marL="457200" lvl="0" indent="-417512">
              <a:spcBef>
                <a:spcPts val="400"/>
              </a:spcBef>
              <a:defRPr sz="1800">
                <a:solidFill>
                  <a:srgbClr val="000000"/>
                </a:solidFill>
              </a:defRPr>
            </a:pPr>
            <a:r>
              <a:rPr sz="2400" dirty="0">
                <a:solidFill>
                  <a:srgbClr val="000066"/>
                </a:solidFill>
                <a:latin typeface="Tahoma Negreta"/>
                <a:ea typeface="Tahoma Negreta"/>
                <a:cs typeface="Tahoma Negreta"/>
                <a:sym typeface="Tahoma Negreta"/>
              </a:rPr>
              <a:t>3. </a:t>
            </a:r>
            <a:r>
              <a:rPr lang="it-IT" sz="2400" dirty="0" err="1" smtClean="0">
                <a:solidFill>
                  <a:srgbClr val="000066"/>
                </a:solidFill>
                <a:latin typeface="Tahoma Negreta"/>
                <a:ea typeface="Tahoma Negreta"/>
                <a:cs typeface="Tahoma Negreta"/>
                <a:sym typeface="Tahoma Negreta"/>
              </a:rPr>
              <a:t>Perchè</a:t>
            </a:r>
            <a:r>
              <a:rPr lang="it-IT" sz="2400" dirty="0" smtClean="0">
                <a:solidFill>
                  <a:srgbClr val="000066"/>
                </a:solidFill>
                <a:latin typeface="Tahoma Negreta"/>
                <a:ea typeface="Tahoma Negreta"/>
                <a:cs typeface="Tahoma Negreta"/>
                <a:sym typeface="Tahoma Negreta"/>
              </a:rPr>
              <a:t> </a:t>
            </a:r>
            <a:r>
              <a:rPr lang="it-IT" sz="2400" dirty="0">
                <a:solidFill>
                  <a:srgbClr val="000066"/>
                </a:solidFill>
                <a:latin typeface="Tahoma Negreta"/>
                <a:ea typeface="Tahoma Negreta"/>
                <a:cs typeface="Tahoma Negreta"/>
                <a:sym typeface="Tahoma Negreta"/>
              </a:rPr>
              <a:t>il paziente è in shock</a:t>
            </a:r>
            <a:r>
              <a:rPr lang="it-IT" sz="2400" dirty="0" smtClean="0">
                <a:solidFill>
                  <a:srgbClr val="000066"/>
                </a:solidFill>
                <a:latin typeface="Tahoma Negreta"/>
                <a:ea typeface="Tahoma Negreta"/>
                <a:cs typeface="Tahoma Negreta"/>
                <a:sym typeface="Tahoma Negreta"/>
              </a:rPr>
              <a:t>?</a:t>
            </a:r>
            <a:endParaRPr lang="it-IT" sz="2400" dirty="0">
              <a:solidFill>
                <a:srgbClr val="000066"/>
              </a:solidFill>
              <a:latin typeface="Tahoma Negreta"/>
              <a:ea typeface="Tahoma Negreta"/>
              <a:cs typeface="Tahoma Negreta"/>
              <a:sym typeface="Tahoma Negreta"/>
            </a:endParaRPr>
          </a:p>
          <a:p>
            <a:pPr marL="457200" lvl="0" indent="-417512">
              <a:spcBef>
                <a:spcPts val="400"/>
              </a:spcBef>
              <a:defRPr sz="1800">
                <a:solidFill>
                  <a:srgbClr val="000000"/>
                </a:solidFill>
              </a:defRPr>
            </a:pPr>
            <a:r>
              <a:rPr lang="it-IT" sz="2400" dirty="0" smtClean="0">
                <a:solidFill>
                  <a:srgbClr val="000066"/>
                </a:solidFill>
                <a:latin typeface="Tahoma Negreta"/>
                <a:ea typeface="Tahoma Negreta"/>
                <a:cs typeface="Tahoma Negreta"/>
                <a:sym typeface="Tahoma Negreta"/>
              </a:rPr>
              <a:t>4. </a:t>
            </a:r>
            <a:r>
              <a:rPr sz="2400" dirty="0" smtClean="0">
                <a:solidFill>
                  <a:srgbClr val="000066"/>
                </a:solidFill>
                <a:latin typeface="Tahoma Negreta"/>
                <a:ea typeface="Tahoma Negreta"/>
                <a:cs typeface="Tahoma Negreta"/>
                <a:sym typeface="Tahoma Negreta"/>
              </a:rPr>
              <a:t>Perchè </a:t>
            </a:r>
            <a:r>
              <a:rPr sz="2400" dirty="0">
                <a:solidFill>
                  <a:srgbClr val="000066"/>
                </a:solidFill>
                <a:latin typeface="Tahoma Negreta"/>
                <a:ea typeface="Tahoma Negreta"/>
                <a:cs typeface="Tahoma Negreta"/>
                <a:sym typeface="Tahoma Negreta"/>
              </a:rPr>
              <a:t>abbiamo difficoltà ad ossigenare o ventilare il paziente ALPES/DOPES </a:t>
            </a:r>
          </a:p>
          <a:p>
            <a:pPr marL="457200" lvl="0" indent="-417512">
              <a:spcBef>
                <a:spcPts val="400"/>
              </a:spcBef>
              <a:defRPr sz="1800">
                <a:solidFill>
                  <a:srgbClr val="000000"/>
                </a:solidFill>
              </a:defRPr>
            </a:pPr>
            <a:r>
              <a:rPr sz="2400" dirty="0">
                <a:solidFill>
                  <a:srgbClr val="000066"/>
                </a:solidFill>
                <a:latin typeface="Tahoma Negreta"/>
                <a:ea typeface="Tahoma Negreta"/>
                <a:cs typeface="Tahoma Negreta"/>
                <a:sym typeface="Tahoma Negreta"/>
              </a:rPr>
              <a:t>5. Abbiamo considerato le cause reversibili (4 I’s e 4 T’s) ?</a:t>
            </a:r>
          </a:p>
        </p:txBody>
      </p:sp>
    </p:spTree>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 name="Shape 980"/>
          <p:cNvSpPr/>
          <p:nvPr/>
        </p:nvSpPr>
        <p:spPr>
          <a:xfrm>
            <a:off x="342998" y="1268760"/>
            <a:ext cx="9769054" cy="5041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indent="39687">
              <a:defRPr sz="1800">
                <a:solidFill>
                  <a:srgbClr val="000000"/>
                </a:solidFill>
              </a:defRPr>
            </a:pPr>
            <a:r>
              <a:rPr sz="2800" u="sng" dirty="0">
                <a:solidFill>
                  <a:srgbClr val="2E2E8B"/>
                </a:solidFill>
                <a:latin typeface="Tahoma Negreta"/>
                <a:ea typeface="Tahoma Negreta"/>
                <a:cs typeface="Tahoma Negreta"/>
                <a:sym typeface="Tahoma Negreta"/>
              </a:rPr>
              <a:t>Approcci alternativi che si sono dimostrati equivalenti</a:t>
            </a:r>
          </a:p>
          <a:p>
            <a:pPr marL="39687" lvl="0">
              <a:buClr>
                <a:srgbClr val="000066"/>
              </a:buClr>
              <a:buSzPct val="100000"/>
              <a:buFont typeface="Tahoma"/>
              <a:buChar char="•"/>
              <a:defRPr sz="1800">
                <a:solidFill>
                  <a:srgbClr val="000000"/>
                </a:solidFill>
              </a:defRPr>
            </a:pPr>
            <a:r>
              <a:rPr sz="2400" dirty="0">
                <a:solidFill>
                  <a:srgbClr val="2E2E8B"/>
                </a:solidFill>
                <a:latin typeface="Tahoma"/>
                <a:ea typeface="Tahoma"/>
                <a:cs typeface="Tahoma"/>
                <a:sym typeface="Tahoma"/>
              </a:rPr>
              <a:t> accesso vascolare: endovenoso – intraosseo</a:t>
            </a:r>
          </a:p>
          <a:p>
            <a:pPr marL="39687" lvl="0">
              <a:buClr>
                <a:srgbClr val="000066"/>
              </a:buClr>
              <a:buSzPct val="100000"/>
              <a:buFont typeface="Tahoma"/>
              <a:buChar char="•"/>
              <a:defRPr sz="1800">
                <a:solidFill>
                  <a:srgbClr val="000000"/>
                </a:solidFill>
              </a:defRPr>
            </a:pPr>
            <a:r>
              <a:rPr sz="2400" dirty="0">
                <a:solidFill>
                  <a:srgbClr val="2E2E8B"/>
                </a:solidFill>
                <a:latin typeface="Tahoma"/>
                <a:ea typeface="Tahoma"/>
                <a:cs typeface="Tahoma"/>
                <a:sym typeface="Tahoma"/>
              </a:rPr>
              <a:t> supporto ventilatorio: I.E.T. /BVM</a:t>
            </a:r>
          </a:p>
          <a:p>
            <a:pPr marL="39687" lvl="0">
              <a:buClr>
                <a:srgbClr val="000066"/>
              </a:buClr>
              <a:buSzPct val="100000"/>
              <a:buFont typeface="Tahoma"/>
              <a:buChar char="•"/>
              <a:defRPr sz="1800">
                <a:solidFill>
                  <a:srgbClr val="000000"/>
                </a:solidFill>
              </a:defRPr>
            </a:pPr>
            <a:r>
              <a:rPr sz="2400" dirty="0">
                <a:solidFill>
                  <a:srgbClr val="2E2E8B"/>
                </a:solidFill>
                <a:latin typeface="Tahoma"/>
                <a:ea typeface="Tahoma"/>
                <a:cs typeface="Tahoma"/>
                <a:sym typeface="Tahoma"/>
              </a:rPr>
              <a:t> somministrazione ATB: ev - im</a:t>
            </a:r>
          </a:p>
          <a:p>
            <a:pPr marL="39687" lvl="0">
              <a:buClr>
                <a:srgbClr val="000066"/>
              </a:buClr>
              <a:buSzPct val="100000"/>
              <a:buFont typeface="Tahoma"/>
              <a:buChar char="•"/>
              <a:defRPr sz="1800">
                <a:solidFill>
                  <a:srgbClr val="000000"/>
                </a:solidFill>
              </a:defRPr>
            </a:pPr>
            <a:r>
              <a:rPr sz="2400" dirty="0">
                <a:solidFill>
                  <a:srgbClr val="2E2E8B"/>
                </a:solidFill>
                <a:latin typeface="Tahoma"/>
                <a:ea typeface="Tahoma"/>
                <a:cs typeface="Tahoma"/>
                <a:sym typeface="Tahoma"/>
              </a:rPr>
              <a:t> deficit di volume: sondino nasogastrico – per os</a:t>
            </a:r>
          </a:p>
          <a:p>
            <a:pPr lvl="0" indent="39687">
              <a:defRPr sz="1800">
                <a:solidFill>
                  <a:srgbClr val="000000"/>
                </a:solidFill>
              </a:defRPr>
            </a:pPr>
            <a:endParaRPr sz="2400" dirty="0">
              <a:solidFill>
                <a:srgbClr val="2E2E8B"/>
              </a:solidFill>
              <a:latin typeface="Tahoma"/>
              <a:ea typeface="Tahoma"/>
              <a:cs typeface="Tahoma"/>
              <a:sym typeface="Tahoma"/>
            </a:endParaRPr>
          </a:p>
          <a:p>
            <a:pPr lvl="0" indent="39687">
              <a:defRPr sz="1800">
                <a:solidFill>
                  <a:srgbClr val="000000"/>
                </a:solidFill>
              </a:defRPr>
            </a:pPr>
            <a:r>
              <a:rPr sz="2800" u="sng" dirty="0">
                <a:solidFill>
                  <a:srgbClr val="2E2E8B"/>
                </a:solidFill>
                <a:latin typeface="Tahoma Negreta"/>
                <a:ea typeface="Tahoma Negreta"/>
                <a:cs typeface="Tahoma Negreta"/>
                <a:sym typeface="Tahoma Negreta"/>
              </a:rPr>
              <a:t>Rivalutazione e monitoraggio</a:t>
            </a:r>
          </a:p>
          <a:p>
            <a:pPr lvl="0" indent="39687">
              <a:defRPr sz="1800">
                <a:solidFill>
                  <a:srgbClr val="000000"/>
                </a:solidFill>
              </a:defRPr>
            </a:pPr>
            <a:endParaRPr sz="2400" dirty="0">
              <a:solidFill>
                <a:srgbClr val="2E2E8B"/>
              </a:solidFill>
              <a:latin typeface="Tahoma Negreta"/>
              <a:ea typeface="Tahoma Negreta"/>
              <a:cs typeface="Tahoma Negreta"/>
              <a:sym typeface="Tahoma Negreta"/>
            </a:endParaRPr>
          </a:p>
          <a:p>
            <a:pPr lvl="0" indent="39687">
              <a:defRPr sz="1800">
                <a:solidFill>
                  <a:srgbClr val="000000"/>
                </a:solidFill>
              </a:defRPr>
            </a:pPr>
            <a:r>
              <a:rPr sz="2800" u="sng" dirty="0">
                <a:solidFill>
                  <a:srgbClr val="2E2E8B"/>
                </a:solidFill>
                <a:latin typeface="Tahoma Negreta"/>
                <a:ea typeface="Tahoma Negreta"/>
                <a:cs typeface="Tahoma Negreta"/>
                <a:sym typeface="Tahoma Negreta"/>
              </a:rPr>
              <a:t>Ascoltare i genitori</a:t>
            </a:r>
            <a:r>
              <a:rPr sz="2800" dirty="0">
                <a:solidFill>
                  <a:srgbClr val="2E2E8B"/>
                </a:solidFill>
                <a:latin typeface="Tahoma Negreta"/>
                <a:ea typeface="Tahoma Negreta"/>
                <a:cs typeface="Tahoma Negreta"/>
                <a:sym typeface="Tahoma Negreta"/>
              </a:rPr>
              <a:t>:</a:t>
            </a:r>
            <a:r>
              <a:rPr sz="2800" dirty="0">
                <a:solidFill>
                  <a:srgbClr val="2E2E8B"/>
                </a:solidFill>
                <a:latin typeface="Tahoma"/>
                <a:ea typeface="Tahoma"/>
                <a:cs typeface="Tahoma"/>
                <a:sym typeface="Tahoma"/>
              </a:rPr>
              <a:t> </a:t>
            </a:r>
          </a:p>
          <a:p>
            <a:pPr lvl="0" indent="39687">
              <a:defRPr sz="1800">
                <a:solidFill>
                  <a:srgbClr val="000000"/>
                </a:solidFill>
              </a:defRPr>
            </a:pPr>
            <a:r>
              <a:rPr sz="2400" dirty="0">
                <a:solidFill>
                  <a:srgbClr val="2E2E8B"/>
                </a:solidFill>
                <a:latin typeface="Tahoma"/>
                <a:ea typeface="Tahoma"/>
                <a:cs typeface="Tahoma"/>
                <a:sym typeface="Tahoma"/>
              </a:rPr>
              <a:t>sono il miglior indicatore di quando il bambino non sta bene</a:t>
            </a:r>
          </a:p>
          <a:p>
            <a:pPr lvl="0" indent="39687">
              <a:defRPr sz="1800">
                <a:solidFill>
                  <a:srgbClr val="000000"/>
                </a:solidFill>
              </a:defRPr>
            </a:pPr>
            <a:endParaRPr sz="2400" dirty="0">
              <a:solidFill>
                <a:srgbClr val="2E2E8B"/>
              </a:solidFill>
              <a:latin typeface="Tahoma"/>
              <a:ea typeface="Tahoma"/>
              <a:cs typeface="Tahoma"/>
              <a:sym typeface="Tahoma"/>
            </a:endParaRPr>
          </a:p>
          <a:p>
            <a:pPr lvl="0" indent="39687">
              <a:defRPr sz="1800">
                <a:solidFill>
                  <a:srgbClr val="000000"/>
                </a:solidFill>
              </a:defRPr>
            </a:pPr>
            <a:r>
              <a:rPr sz="2800" u="sng" dirty="0">
                <a:solidFill>
                  <a:srgbClr val="2E2E8B"/>
                </a:solidFill>
                <a:latin typeface="Tahoma Negreta"/>
                <a:ea typeface="Tahoma Negreta"/>
                <a:cs typeface="Tahoma Negreta"/>
                <a:sym typeface="Tahoma Negreta"/>
              </a:rPr>
              <a:t>Attenzione al maltrattamento/abuso</a:t>
            </a:r>
            <a:r>
              <a:rPr sz="2800" dirty="0">
                <a:solidFill>
                  <a:srgbClr val="2E2E8B"/>
                </a:solidFill>
                <a:latin typeface="Tahoma Negreta"/>
                <a:ea typeface="Tahoma Negreta"/>
                <a:cs typeface="Tahoma Negreta"/>
                <a:sym typeface="Tahoma Negreta"/>
              </a:rPr>
              <a:t>:</a:t>
            </a:r>
            <a:r>
              <a:rPr sz="2800" dirty="0">
                <a:solidFill>
                  <a:srgbClr val="2E2E8B"/>
                </a:solidFill>
                <a:latin typeface="Tahoma"/>
                <a:ea typeface="Tahoma"/>
                <a:cs typeface="Tahoma"/>
                <a:sym typeface="Tahoma"/>
              </a:rPr>
              <a:t> </a:t>
            </a:r>
          </a:p>
          <a:p>
            <a:pPr lvl="0" indent="39687">
              <a:defRPr sz="1800">
                <a:solidFill>
                  <a:srgbClr val="000000"/>
                </a:solidFill>
              </a:defRPr>
            </a:pPr>
            <a:r>
              <a:rPr sz="2400" dirty="0">
                <a:solidFill>
                  <a:srgbClr val="2E2E8B"/>
                </a:solidFill>
                <a:latin typeface="Tahoma"/>
                <a:ea typeface="Tahoma"/>
                <a:cs typeface="Tahoma"/>
                <a:sym typeface="Tahoma"/>
              </a:rPr>
              <a:t>l’anamnesi e l’esame clinico possono essere fuorvianti</a:t>
            </a:r>
          </a:p>
        </p:txBody>
      </p:sp>
      <p:sp>
        <p:nvSpPr>
          <p:cNvPr id="2" name="CasellaDiTesto 1"/>
          <p:cNvSpPr txBox="1"/>
          <p:nvPr/>
        </p:nvSpPr>
        <p:spPr>
          <a:xfrm>
            <a:off x="2551212" y="332656"/>
            <a:ext cx="4575129"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it-IT" sz="3200" b="1" dirty="0" smtClean="0">
                <a:solidFill>
                  <a:srgbClr val="2E2E8B"/>
                </a:solidFill>
                <a:latin typeface="Tahoma"/>
                <a:cs typeface="Tahoma"/>
              </a:rPr>
              <a:t>Alcune considerazioni </a:t>
            </a:r>
            <a:endParaRPr kumimoji="0" lang="it-IT" sz="3200" b="1" i="0" u="none" strike="noStrike" cap="none" spc="0" normalizeH="0" baseline="0" dirty="0">
              <a:ln>
                <a:noFill/>
              </a:ln>
              <a:solidFill>
                <a:srgbClr val="2E2E8B"/>
              </a:solidFill>
              <a:effectLst/>
              <a:uFillTx/>
              <a:latin typeface="Tahoma"/>
              <a:cs typeface="Tahoma"/>
              <a:sym typeface="Comic Sans MS"/>
            </a:endParaRPr>
          </a:p>
        </p:txBody>
      </p:sp>
    </p:spTree>
  </p:cSld>
  <p:clrMapOvr>
    <a:masterClrMapping/>
  </p:clrMapOvr>
  <p:transition xmlns:p14="http://schemas.microsoft.com/office/powerpoint/2010/mai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Shape 982"/>
          <p:cNvSpPr/>
          <p:nvPr/>
        </p:nvSpPr>
        <p:spPr>
          <a:xfrm>
            <a:off x="3559175" y="1989137"/>
            <a:ext cx="3317677" cy="736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4800">
                <a:solidFill>
                  <a:srgbClr val="000066"/>
                </a:solidFill>
                <a:latin typeface="Tahoma Negreta"/>
                <a:ea typeface="Tahoma Negreta"/>
                <a:cs typeface="Tahoma Negreta"/>
                <a:sym typeface="Tahoma Negreta"/>
              </a:defRPr>
            </a:lvl1pPr>
          </a:lstStyle>
          <a:p>
            <a:pPr lvl="0">
              <a:defRPr sz="1800">
                <a:solidFill>
                  <a:srgbClr val="000000"/>
                </a:solidFill>
              </a:defRPr>
            </a:pPr>
            <a:r>
              <a:rPr sz="4800">
                <a:solidFill>
                  <a:srgbClr val="000066"/>
                </a:solidFill>
              </a:rPr>
              <a:t>Domande?</a:t>
            </a:r>
          </a:p>
        </p:txBody>
      </p:sp>
    </p:spTree>
  </p:cSld>
  <p:clrMapOvr>
    <a:masterClrMapping/>
  </p:clrMapOvr>
  <p:transition xmlns:p14="http://schemas.microsoft.com/office/powerpoint/2010/mai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Shape 984"/>
          <p:cNvSpPr>
            <a:spLocks noGrp="1"/>
          </p:cNvSpPr>
          <p:nvPr>
            <p:ph type="title" idx="4294967295"/>
          </p:nvPr>
        </p:nvSpPr>
        <p:spPr>
          <a:xfrm>
            <a:off x="771525" y="0"/>
            <a:ext cx="8743950" cy="1447800"/>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a:solidFill>
                  <a:srgbClr val="000066"/>
                </a:solidFill>
              </a:rPr>
              <a:t>Conclusioni</a:t>
            </a:r>
          </a:p>
        </p:txBody>
      </p:sp>
      <p:sp>
        <p:nvSpPr>
          <p:cNvPr id="985" name="Shape 985"/>
          <p:cNvSpPr>
            <a:spLocks noGrp="1"/>
          </p:cNvSpPr>
          <p:nvPr>
            <p:ph type="body" idx="4294967295"/>
          </p:nvPr>
        </p:nvSpPr>
        <p:spPr>
          <a:xfrm>
            <a:off x="771525" y="1524000"/>
            <a:ext cx="9267825" cy="53340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lnSpc>
                <a:spcPct val="90000"/>
              </a:lnSpc>
              <a:buClr>
                <a:srgbClr val="000066"/>
              </a:buClr>
              <a:buFont typeface="Tahoma"/>
              <a:buChar char="•"/>
              <a:defRPr sz="1800">
                <a:solidFill>
                  <a:srgbClr val="000000"/>
                </a:solidFill>
              </a:defRPr>
            </a:pPr>
            <a:r>
              <a:rPr sz="2400">
                <a:solidFill>
                  <a:srgbClr val="000066"/>
                </a:solidFill>
                <a:latin typeface="Tahoma Negreta"/>
                <a:ea typeface="Tahoma Negreta"/>
                <a:cs typeface="Tahoma Negreta"/>
                <a:sym typeface="Tahoma Negreta"/>
              </a:rPr>
              <a:t>L’approccio del bambino in emergenza è diverso da quello dell’adulto</a:t>
            </a:r>
          </a:p>
          <a:p>
            <a:pPr lvl="0">
              <a:lnSpc>
                <a:spcPct val="90000"/>
              </a:lnSpc>
              <a:buClr>
                <a:srgbClr val="000066"/>
              </a:buClr>
              <a:buFont typeface="Tahoma"/>
              <a:buChar char="•"/>
              <a:defRPr sz="1800">
                <a:solidFill>
                  <a:srgbClr val="000000"/>
                </a:solidFill>
              </a:defRPr>
            </a:pPr>
            <a:endParaRPr sz="2400">
              <a:solidFill>
                <a:srgbClr val="000066"/>
              </a:solidFill>
              <a:latin typeface="Tahoma Negreta"/>
              <a:ea typeface="Tahoma Negreta"/>
              <a:cs typeface="Tahoma Negreta"/>
              <a:sym typeface="Tahoma Negreta"/>
            </a:endParaRPr>
          </a:p>
          <a:p>
            <a:pPr lvl="0">
              <a:lnSpc>
                <a:spcPct val="90000"/>
              </a:lnSpc>
              <a:buClr>
                <a:srgbClr val="000066"/>
              </a:buClr>
              <a:buFont typeface="Tahoma"/>
              <a:buChar char="•"/>
              <a:defRPr sz="1800">
                <a:solidFill>
                  <a:srgbClr val="000000"/>
                </a:solidFill>
              </a:defRPr>
            </a:pPr>
            <a:r>
              <a:rPr sz="2400">
                <a:solidFill>
                  <a:srgbClr val="000066"/>
                </a:solidFill>
                <a:latin typeface="Tahoma Negreta"/>
                <a:ea typeface="Tahoma Negreta"/>
                <a:cs typeface="Tahoma Negreta"/>
                <a:sym typeface="Tahoma Negreta"/>
              </a:rPr>
              <a:t>Obiettivi del supporto avanzato alle funzioni vitali in età pediatrica :</a:t>
            </a:r>
          </a:p>
          <a:p>
            <a:pPr marL="782637" lvl="1" indent="-285750">
              <a:lnSpc>
                <a:spcPct val="90000"/>
              </a:lnSpc>
              <a:buClr>
                <a:srgbClr val="000066"/>
              </a:buClr>
              <a:buFont typeface="Tahoma"/>
              <a:defRPr sz="1800">
                <a:solidFill>
                  <a:srgbClr val="000000"/>
                </a:solidFill>
              </a:defRPr>
            </a:pPr>
            <a:r>
              <a:rPr>
                <a:solidFill>
                  <a:srgbClr val="000066"/>
                </a:solidFill>
                <a:latin typeface="Tahoma Negreta"/>
                <a:ea typeface="Tahoma Negreta"/>
                <a:cs typeface="Tahoma Negreta"/>
                <a:sym typeface="Tahoma Negreta"/>
              </a:rPr>
              <a:t>riconoscimento precoce dell’insufficienza respiratoria e dello shock</a:t>
            </a:r>
          </a:p>
          <a:p>
            <a:pPr marL="782637" lvl="1" indent="-285750">
              <a:lnSpc>
                <a:spcPct val="90000"/>
              </a:lnSpc>
              <a:buClr>
                <a:srgbClr val="000066"/>
              </a:buClr>
              <a:buFont typeface="Tahoma"/>
              <a:defRPr sz="1800">
                <a:solidFill>
                  <a:srgbClr val="000000"/>
                </a:solidFill>
              </a:defRPr>
            </a:pPr>
            <a:r>
              <a:rPr>
                <a:solidFill>
                  <a:srgbClr val="000066"/>
                </a:solidFill>
                <a:latin typeface="Tahoma Negreta"/>
                <a:ea typeface="Tahoma Negreta"/>
                <a:cs typeface="Tahoma Negreta"/>
                <a:sym typeface="Tahoma Negreta"/>
              </a:rPr>
              <a:t>ripristino e mantenimento delle funzioni vitali</a:t>
            </a:r>
          </a:p>
          <a:p>
            <a:pPr lvl="0">
              <a:lnSpc>
                <a:spcPct val="90000"/>
              </a:lnSpc>
              <a:buClr>
                <a:srgbClr val="000066"/>
              </a:buClr>
              <a:buFont typeface="Tahoma"/>
              <a:buChar char="•"/>
              <a:defRPr sz="1800">
                <a:solidFill>
                  <a:srgbClr val="000000"/>
                </a:solidFill>
              </a:defRPr>
            </a:pPr>
            <a:endParaRPr sz="2400">
              <a:solidFill>
                <a:srgbClr val="000066"/>
              </a:solidFill>
              <a:latin typeface="Tahoma Negreta"/>
              <a:ea typeface="Tahoma Negreta"/>
              <a:cs typeface="Tahoma Negreta"/>
              <a:sym typeface="Tahoma Negreta"/>
            </a:endParaRPr>
          </a:p>
          <a:p>
            <a:pPr lvl="0">
              <a:lnSpc>
                <a:spcPct val="90000"/>
              </a:lnSpc>
              <a:buClr>
                <a:srgbClr val="000066"/>
              </a:buClr>
              <a:buFont typeface="Tahoma"/>
              <a:buChar char="•"/>
              <a:defRPr sz="1800">
                <a:solidFill>
                  <a:srgbClr val="000000"/>
                </a:solidFill>
              </a:defRPr>
            </a:pPr>
            <a:r>
              <a:rPr sz="2400">
                <a:solidFill>
                  <a:srgbClr val="000066"/>
                </a:solidFill>
                <a:latin typeface="Tahoma Negreta"/>
                <a:ea typeface="Tahoma Negreta"/>
                <a:cs typeface="Tahoma Negreta"/>
                <a:sym typeface="Tahoma Negreta"/>
              </a:rPr>
              <a:t>La valutazione e gli interventi d’emergenza si fondano sulla sequenza ABCDE </a:t>
            </a:r>
          </a:p>
        </p:txBody>
      </p:sp>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p:nvPr/>
        </p:nvSpPr>
        <p:spPr>
          <a:xfrm>
            <a:off x="318964" y="1556792"/>
            <a:ext cx="9690100" cy="2019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indent="46037" algn="ctr">
              <a:defRPr sz="1800">
                <a:solidFill>
                  <a:srgbClr val="000000"/>
                </a:solidFill>
              </a:defRPr>
            </a:pPr>
            <a:r>
              <a:rPr sz="4400">
                <a:solidFill>
                  <a:srgbClr val="000066"/>
                </a:solidFill>
                <a:latin typeface="Tahoma Negreta"/>
                <a:ea typeface="Tahoma Negreta"/>
                <a:cs typeface="Tahoma Negreta"/>
                <a:sym typeface="Tahoma Negreta"/>
              </a:rPr>
              <a:t>Trattamento in urgenza dell’arresto cardiaco </a:t>
            </a:r>
          </a:p>
          <a:p>
            <a:pPr lvl="0" indent="46037" algn="ctr">
              <a:defRPr sz="1800">
                <a:solidFill>
                  <a:srgbClr val="000000"/>
                </a:solidFill>
              </a:defRPr>
            </a:pPr>
            <a:r>
              <a:rPr sz="4400">
                <a:solidFill>
                  <a:srgbClr val="000066"/>
                </a:solidFill>
                <a:latin typeface="Tahoma Negreta"/>
                <a:ea typeface="Tahoma Negreta"/>
                <a:cs typeface="Tahoma Negreta"/>
                <a:sym typeface="Tahoma Negreta"/>
              </a:rPr>
              <a:t>in eta` pediatrica</a:t>
            </a:r>
          </a:p>
        </p:txBody>
      </p:sp>
      <p:sp>
        <p:nvSpPr>
          <p:cNvPr id="989" name="Shape 989"/>
          <p:cNvSpPr/>
          <p:nvPr/>
        </p:nvSpPr>
        <p:spPr>
          <a:xfrm>
            <a:off x="7043197" y="5715000"/>
            <a:ext cx="2337880"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indent="39687" algn="ctr">
              <a:defRPr sz="1800">
                <a:solidFill>
                  <a:srgbClr val="000000"/>
                </a:solidFill>
              </a:defRPr>
            </a:pPr>
            <a:r>
              <a:rPr sz="1600" dirty="0">
                <a:solidFill>
                  <a:srgbClr val="000066"/>
                </a:solidFill>
                <a:latin typeface="Tahoma Negreta"/>
                <a:ea typeface="Tahoma Negreta"/>
                <a:cs typeface="Tahoma Negreta"/>
                <a:sym typeface="Tahoma Negreta"/>
              </a:rPr>
              <a:t>Dr. Francesco </a:t>
            </a:r>
            <a:r>
              <a:rPr sz="1600" dirty="0" smtClean="0">
                <a:solidFill>
                  <a:srgbClr val="000066"/>
                </a:solidFill>
                <a:latin typeface="Tahoma Negreta"/>
                <a:ea typeface="Tahoma Negreta"/>
                <a:cs typeface="Tahoma Negreta"/>
                <a:sym typeface="Tahoma Negreta"/>
              </a:rPr>
              <a:t>Mannelli</a:t>
            </a:r>
            <a:endParaRPr sz="1600" dirty="0">
              <a:solidFill>
                <a:srgbClr val="000066"/>
              </a:solidFill>
              <a:latin typeface="Tahoma Negreta"/>
              <a:ea typeface="Tahoma Negreta"/>
              <a:cs typeface="Tahoma Negreta"/>
              <a:sym typeface="Tahoma Negreta"/>
            </a:endParaRPr>
          </a:p>
        </p:txBody>
      </p:sp>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p:nvPr/>
        </p:nvSpPr>
        <p:spPr>
          <a:xfrm>
            <a:off x="5901061" y="1614387"/>
            <a:ext cx="3365500"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spcBef>
                <a:spcPts val="1700"/>
              </a:spcBef>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dirty="0">
                <a:solidFill>
                  <a:srgbClr val="000066"/>
                </a:solidFill>
              </a:rPr>
              <a:t>Sopravvivenza in caso di arresto cardiaco</a:t>
            </a:r>
          </a:p>
        </p:txBody>
      </p:sp>
      <p:sp>
        <p:nvSpPr>
          <p:cNvPr id="425" name="Shape 425"/>
          <p:cNvSpPr/>
          <p:nvPr/>
        </p:nvSpPr>
        <p:spPr>
          <a:xfrm>
            <a:off x="334391" y="1577875"/>
            <a:ext cx="4737101" cy="1295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spcBef>
                <a:spcPts val="1700"/>
              </a:spcBef>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dirty="0">
                <a:solidFill>
                  <a:srgbClr val="000066"/>
                </a:solidFill>
              </a:rPr>
              <a:t>Sopravvivenza in caso di arresto respiratorio senza arresto cardiaco</a:t>
            </a:r>
          </a:p>
        </p:txBody>
      </p:sp>
      <p:sp>
        <p:nvSpPr>
          <p:cNvPr id="426" name="Shape 426"/>
          <p:cNvSpPr/>
          <p:nvPr/>
        </p:nvSpPr>
        <p:spPr>
          <a:xfrm>
            <a:off x="5583561" y="3289200"/>
            <a:ext cx="3671888" cy="27320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lstStyle/>
          <a:p>
            <a:pPr lvl="0">
              <a:defRPr sz="1800">
                <a:solidFill>
                  <a:srgbClr val="FFFF00"/>
                </a:solidFill>
              </a:defRPr>
            </a:pPr>
            <a:endParaRPr/>
          </a:p>
        </p:txBody>
      </p:sp>
      <p:sp>
        <p:nvSpPr>
          <p:cNvPr id="427" name="Shape 427"/>
          <p:cNvSpPr/>
          <p:nvPr/>
        </p:nvSpPr>
        <p:spPr>
          <a:xfrm>
            <a:off x="5888361" y="4051200"/>
            <a:ext cx="3225800" cy="1016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spcBef>
                <a:spcPts val="4000"/>
              </a:spcBef>
              <a:defRPr sz="6600">
                <a:solidFill>
                  <a:srgbClr val="000066"/>
                </a:solidFill>
                <a:latin typeface="Tahoma Negreta"/>
                <a:ea typeface="Tahoma Negreta"/>
                <a:cs typeface="Tahoma Negreta"/>
                <a:sym typeface="Tahoma Negreta"/>
              </a:defRPr>
            </a:lvl1pPr>
          </a:lstStyle>
          <a:p>
            <a:pPr lvl="0">
              <a:defRPr sz="1800">
                <a:solidFill>
                  <a:srgbClr val="000000"/>
                </a:solidFill>
              </a:defRPr>
            </a:pPr>
            <a:r>
              <a:rPr sz="6600">
                <a:solidFill>
                  <a:srgbClr val="000066"/>
                </a:solidFill>
              </a:rPr>
              <a:t>&lt; 10%</a:t>
            </a:r>
          </a:p>
        </p:txBody>
      </p:sp>
      <p:grpSp>
        <p:nvGrpSpPr>
          <p:cNvPr id="430" name="Group 430"/>
          <p:cNvGrpSpPr/>
          <p:nvPr/>
        </p:nvGrpSpPr>
        <p:grpSpPr>
          <a:xfrm>
            <a:off x="782961" y="3213000"/>
            <a:ext cx="3670300" cy="2757488"/>
            <a:chOff x="0" y="0"/>
            <a:chExt cx="3670300" cy="2757487"/>
          </a:xfrm>
        </p:grpSpPr>
        <p:sp>
          <p:nvSpPr>
            <p:cNvPr id="428" name="Shape 428"/>
            <p:cNvSpPr/>
            <p:nvPr/>
          </p:nvSpPr>
          <p:spPr>
            <a:xfrm>
              <a:off x="0" y="0"/>
              <a:ext cx="3670300" cy="27574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cap="flat">
              <a:noFill/>
              <a:miter lim="400000"/>
            </a:ln>
            <a:effectLst/>
          </p:spPr>
          <p:txBody>
            <a:bodyPr wrap="square" lIns="0" tIns="0" rIns="0" bIns="0" numCol="1" anchor="t">
              <a:noAutofit/>
            </a:bodyPr>
            <a:lstStyle/>
            <a:p>
              <a:pPr lvl="0">
                <a:defRPr sz="1800">
                  <a:solidFill>
                    <a:srgbClr val="FFFF00"/>
                  </a:solidFill>
                </a:defRPr>
              </a:pPr>
              <a:endParaRPr/>
            </a:p>
          </p:txBody>
        </p:sp>
        <p:sp>
          <p:nvSpPr>
            <p:cNvPr id="429" name="Shape 429"/>
            <p:cNvSpPr/>
            <p:nvPr/>
          </p:nvSpPr>
          <p:spPr>
            <a:xfrm>
              <a:off x="171629" y="831850"/>
              <a:ext cx="3338154" cy="1092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ctr">
                <a:defRPr sz="6600">
                  <a:solidFill>
                    <a:srgbClr val="000066"/>
                  </a:solidFill>
                  <a:latin typeface="Tahoma Negreta"/>
                  <a:ea typeface="Tahoma Negreta"/>
                  <a:cs typeface="Tahoma Negreta"/>
                  <a:sym typeface="Tahoma Negreta"/>
                </a:defRPr>
              </a:lvl1pPr>
            </a:lstStyle>
            <a:p>
              <a:pPr lvl="0">
                <a:defRPr sz="1800">
                  <a:solidFill>
                    <a:srgbClr val="000000"/>
                  </a:solidFill>
                </a:defRPr>
              </a:pPr>
              <a:r>
                <a:rPr sz="6600">
                  <a:solidFill>
                    <a:srgbClr val="000066"/>
                  </a:solidFill>
                </a:rPr>
                <a:t> &gt; 50%</a:t>
              </a:r>
            </a:p>
          </p:txBody>
        </p:sp>
      </p:grpSp>
      <p:sp>
        <p:nvSpPr>
          <p:cNvPr id="431" name="Shape 431"/>
          <p:cNvSpPr/>
          <p:nvPr/>
        </p:nvSpPr>
        <p:spPr>
          <a:xfrm>
            <a:off x="774699" y="404664"/>
            <a:ext cx="8077201" cy="546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ctr">
              <a:defRPr sz="1800">
                <a:solidFill>
                  <a:srgbClr val="000000"/>
                </a:solidFill>
              </a:defRPr>
            </a:pPr>
            <a:r>
              <a:rPr sz="3600" dirty="0">
                <a:solidFill>
                  <a:srgbClr val="000066"/>
                </a:solidFill>
                <a:latin typeface="Tahoma Negreta"/>
                <a:ea typeface="Tahoma Negreta"/>
                <a:cs typeface="Tahoma Negreta"/>
                <a:sym typeface="Tahoma Negreta"/>
              </a:rPr>
              <a:t>Il </a:t>
            </a:r>
            <a:r>
              <a:rPr sz="3600" dirty="0" err="1">
                <a:solidFill>
                  <a:srgbClr val="000066"/>
                </a:solidFill>
                <a:latin typeface="Tahoma Negreta"/>
                <a:ea typeface="Tahoma Negreta"/>
                <a:cs typeface="Tahoma Negreta"/>
                <a:sym typeface="Tahoma Negreta"/>
              </a:rPr>
              <a:t>fattore</a:t>
            </a:r>
            <a:r>
              <a:rPr sz="3600" dirty="0">
                <a:solidFill>
                  <a:srgbClr val="000066"/>
                </a:solidFill>
                <a:latin typeface="Tahoma Negreta"/>
                <a:ea typeface="Tahoma Negreta"/>
                <a:cs typeface="Tahoma Negreta"/>
                <a:sym typeface="Tahoma Negreta"/>
              </a:rPr>
              <a:t> tempo è </a:t>
            </a:r>
            <a:r>
              <a:rPr sz="3600" dirty="0" err="1">
                <a:solidFill>
                  <a:srgbClr val="000066"/>
                </a:solidFill>
                <a:latin typeface="Tahoma Negreta"/>
                <a:ea typeface="Tahoma Negreta"/>
                <a:cs typeface="Tahoma Negreta"/>
                <a:sym typeface="Tahoma Negreta"/>
              </a:rPr>
              <a:t>essenziale</a:t>
            </a:r>
            <a:r>
              <a:rPr sz="2000" dirty="0">
                <a:solidFill>
                  <a:srgbClr val="000066"/>
                </a:solidFill>
                <a:latin typeface="Tahoma Negreta"/>
                <a:ea typeface="Tahoma Negreta"/>
                <a:cs typeface="Tahoma Negreta"/>
                <a:sym typeface="Tahoma Negreta"/>
              </a:rPr>
              <a:t> </a:t>
            </a:r>
          </a:p>
        </p:txBody>
      </p:sp>
    </p:spTree>
  </p:cSld>
  <p:clrMapOvr>
    <a:masterClrMapping/>
  </p:clrMapOvr>
  <p:transition xmlns:p14="http://schemas.microsoft.com/office/powerpoint/2010/mai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 name="Group 993"/>
          <p:cNvGrpSpPr/>
          <p:nvPr/>
        </p:nvGrpSpPr>
        <p:grpSpPr>
          <a:xfrm>
            <a:off x="1979612" y="244475"/>
            <a:ext cx="5372101" cy="1206500"/>
            <a:chOff x="0" y="0"/>
            <a:chExt cx="5372100" cy="1206500"/>
          </a:xfrm>
        </p:grpSpPr>
        <p:sp>
          <p:nvSpPr>
            <p:cNvPr id="991" name="Shape 991"/>
            <p:cNvSpPr/>
            <p:nvPr/>
          </p:nvSpPr>
          <p:spPr>
            <a:xfrm>
              <a:off x="0" y="0"/>
              <a:ext cx="5372100" cy="1206500"/>
            </a:xfrm>
            <a:prstGeom prst="rect">
              <a:avLst/>
            </a:prstGeom>
            <a:noFill/>
            <a:ln w="28575" cap="flat">
              <a:solidFill>
                <a:srgbClr val="000066"/>
              </a:solidFill>
              <a:prstDash val="solid"/>
              <a:round/>
            </a:ln>
            <a:effectLst/>
          </p:spPr>
          <p:txBody>
            <a:bodyPr wrap="square" lIns="0" tIns="0" rIns="0" bIns="0" numCol="1" anchor="t">
              <a:noAutofit/>
            </a:bodyPr>
            <a:lstStyle/>
            <a:p>
              <a:pPr lvl="0">
                <a:defRPr sz="1800">
                  <a:solidFill>
                    <a:srgbClr val="FFFF00"/>
                  </a:solidFill>
                </a:defRPr>
              </a:pPr>
              <a:endParaRPr/>
            </a:p>
          </p:txBody>
        </p:sp>
        <p:sp>
          <p:nvSpPr>
            <p:cNvPr id="992" name="Shape 992"/>
            <p:cNvSpPr/>
            <p:nvPr/>
          </p:nvSpPr>
          <p:spPr>
            <a:xfrm>
              <a:off x="0" y="0"/>
              <a:ext cx="5372100" cy="1041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900"/>
                </a:spcBef>
                <a:defRPr sz="1800">
                  <a:solidFill>
                    <a:srgbClr val="000000"/>
                  </a:solidFill>
                </a:defRPr>
              </a:pPr>
              <a:r>
                <a:rPr sz="3200">
                  <a:solidFill>
                    <a:srgbClr val="000066"/>
                  </a:solidFill>
                  <a:latin typeface="Tahoma Negreta"/>
                  <a:ea typeface="Tahoma Negreta"/>
                  <a:cs typeface="Tahoma Negreta"/>
                  <a:sym typeface="Tahoma Negreta"/>
                </a:rPr>
                <a:t>Ritmi di arresto</a:t>
              </a:r>
            </a:p>
            <a:p>
              <a:pPr lvl="0" indent="39687" algn="ctr">
                <a:spcBef>
                  <a:spcPts val="1400"/>
                </a:spcBef>
                <a:defRPr sz="1800">
                  <a:solidFill>
                    <a:srgbClr val="000000"/>
                  </a:solidFill>
                </a:defRPr>
              </a:pPr>
              <a:r>
                <a:rPr sz="2400">
                  <a:solidFill>
                    <a:srgbClr val="000066"/>
                  </a:solidFill>
                  <a:latin typeface="Tahoma Negreta"/>
                  <a:ea typeface="Tahoma Negreta"/>
                  <a:cs typeface="Tahoma Negreta"/>
                  <a:sym typeface="Tahoma Negreta"/>
                </a:rPr>
                <a:t>in pediatria</a:t>
              </a:r>
            </a:p>
          </p:txBody>
        </p:sp>
      </p:grpSp>
      <p:grpSp>
        <p:nvGrpSpPr>
          <p:cNvPr id="996" name="Group 996"/>
          <p:cNvGrpSpPr/>
          <p:nvPr/>
        </p:nvGrpSpPr>
        <p:grpSpPr>
          <a:xfrm>
            <a:off x="1216025" y="1968500"/>
            <a:ext cx="6705600" cy="1892300"/>
            <a:chOff x="0" y="0"/>
            <a:chExt cx="6705600" cy="1892300"/>
          </a:xfrm>
        </p:grpSpPr>
        <p:sp>
          <p:nvSpPr>
            <p:cNvPr id="994" name="Shape 994"/>
            <p:cNvSpPr/>
            <p:nvPr/>
          </p:nvSpPr>
          <p:spPr>
            <a:xfrm>
              <a:off x="3175" y="0"/>
              <a:ext cx="6699250" cy="1892300"/>
            </a:xfrm>
            <a:prstGeom prst="rect">
              <a:avLst/>
            </a:prstGeom>
            <a:solidFill>
              <a:srgbClr val="FFFFCC"/>
            </a:solidFill>
            <a:ln w="38100" cap="flat">
              <a:solidFill>
                <a:srgbClr val="000066"/>
              </a:solidFill>
              <a:prstDash val="solid"/>
              <a:round/>
            </a:ln>
            <a:effectLst/>
          </p:spPr>
          <p:txBody>
            <a:bodyPr wrap="square" lIns="0" tIns="0" rIns="0" bIns="0" numCol="1" anchor="t">
              <a:noAutofit/>
            </a:bodyPr>
            <a:lstStyle/>
            <a:p>
              <a:pPr lvl="0">
                <a:defRPr sz="1800">
                  <a:solidFill>
                    <a:srgbClr val="FFFF00"/>
                  </a:solidFill>
                </a:defRPr>
              </a:pPr>
              <a:endParaRPr/>
            </a:p>
          </p:txBody>
        </p:sp>
        <p:sp>
          <p:nvSpPr>
            <p:cNvPr id="995" name="Shape 995"/>
            <p:cNvSpPr/>
            <p:nvPr/>
          </p:nvSpPr>
          <p:spPr>
            <a:xfrm>
              <a:off x="0" y="0"/>
              <a:ext cx="6705600" cy="146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400"/>
                </a:spcBef>
                <a:defRPr sz="1800">
                  <a:solidFill>
                    <a:srgbClr val="000000"/>
                  </a:solidFill>
                </a:defRPr>
              </a:pPr>
              <a:r>
                <a:rPr sz="2400">
                  <a:solidFill>
                    <a:srgbClr val="000066"/>
                  </a:solidFill>
                  <a:latin typeface="Tahoma Negreta"/>
                  <a:ea typeface="Tahoma Negreta"/>
                  <a:cs typeface="Tahoma Negreta"/>
                  <a:sym typeface="Tahoma Negreta"/>
                </a:rPr>
                <a:t>Asistolia </a:t>
              </a:r>
              <a:r>
                <a:rPr sz="2400">
                  <a:solidFill>
                    <a:srgbClr val="000066"/>
                  </a:solidFill>
                  <a:latin typeface="Tahoma"/>
                  <a:ea typeface="Tahoma"/>
                  <a:cs typeface="Tahoma"/>
                  <a:sym typeface="Tahoma"/>
                </a:rPr>
                <a:t>:  </a:t>
              </a:r>
              <a:r>
                <a:rPr sz="2400">
                  <a:solidFill>
                    <a:srgbClr val="000066"/>
                  </a:solidFill>
                  <a:latin typeface="Tahoma Negreta"/>
                  <a:ea typeface="Tahoma Negreta"/>
                  <a:cs typeface="Tahoma Negreta"/>
                  <a:sym typeface="Tahoma Negreta"/>
                </a:rPr>
                <a:t>80%</a:t>
              </a:r>
            </a:p>
            <a:p>
              <a:pPr lvl="0" indent="39687" algn="ctr">
                <a:spcBef>
                  <a:spcPts val="1400"/>
                </a:spcBef>
                <a:defRPr sz="1800">
                  <a:solidFill>
                    <a:srgbClr val="000000"/>
                  </a:solidFill>
                </a:defRPr>
              </a:pPr>
              <a:r>
                <a:rPr sz="2400">
                  <a:solidFill>
                    <a:srgbClr val="000066"/>
                  </a:solidFill>
                  <a:latin typeface="Tahoma Negreta"/>
                  <a:ea typeface="Tahoma Negreta"/>
                  <a:cs typeface="Tahoma Negreta"/>
                  <a:sym typeface="Tahoma Negreta"/>
                </a:rPr>
                <a:t>PEA :        14%</a:t>
              </a:r>
            </a:p>
            <a:p>
              <a:pPr lvl="0" indent="39687" algn="ctr">
                <a:spcBef>
                  <a:spcPts val="1400"/>
                </a:spcBef>
                <a:defRPr sz="1800">
                  <a:solidFill>
                    <a:srgbClr val="000000"/>
                  </a:solidFill>
                </a:defRPr>
              </a:pPr>
              <a:r>
                <a:rPr sz="2400">
                  <a:solidFill>
                    <a:srgbClr val="000066"/>
                  </a:solidFill>
                  <a:latin typeface="Tahoma Negreta"/>
                  <a:ea typeface="Tahoma Negreta"/>
                  <a:cs typeface="Tahoma Negreta"/>
                  <a:sym typeface="Tahoma Negreta"/>
                </a:rPr>
                <a:t>FV/TV :     6%</a:t>
              </a:r>
            </a:p>
          </p:txBody>
        </p:sp>
      </p:grpSp>
      <p:grpSp>
        <p:nvGrpSpPr>
          <p:cNvPr id="999" name="Group 999"/>
          <p:cNvGrpSpPr/>
          <p:nvPr/>
        </p:nvGrpSpPr>
        <p:grpSpPr>
          <a:xfrm>
            <a:off x="1216025" y="4419599"/>
            <a:ext cx="6705600" cy="1457326"/>
            <a:chOff x="0" y="0"/>
            <a:chExt cx="6705600" cy="1457325"/>
          </a:xfrm>
        </p:grpSpPr>
        <p:sp>
          <p:nvSpPr>
            <p:cNvPr id="997" name="Shape 997"/>
            <p:cNvSpPr/>
            <p:nvPr/>
          </p:nvSpPr>
          <p:spPr>
            <a:xfrm>
              <a:off x="0" y="0"/>
              <a:ext cx="6705600" cy="1457325"/>
            </a:xfrm>
            <a:prstGeom prst="rect">
              <a:avLst/>
            </a:prstGeom>
            <a:solidFill>
              <a:srgbClr val="FFFFCC"/>
            </a:solidFill>
            <a:ln w="28575" cap="flat">
              <a:solidFill>
                <a:srgbClr val="000066"/>
              </a:solidFill>
              <a:prstDash val="solid"/>
              <a:round/>
            </a:ln>
            <a:effectLst/>
          </p:spPr>
          <p:txBody>
            <a:bodyPr wrap="square" lIns="0" tIns="0" rIns="0" bIns="0" numCol="1" anchor="t">
              <a:noAutofit/>
            </a:bodyPr>
            <a:lstStyle/>
            <a:p>
              <a:pPr lvl="0">
                <a:defRPr sz="1800">
                  <a:solidFill>
                    <a:srgbClr val="FFFF00"/>
                  </a:solidFill>
                </a:defRPr>
              </a:pPr>
              <a:endParaRPr/>
            </a:p>
          </p:txBody>
        </p:sp>
        <p:sp>
          <p:nvSpPr>
            <p:cNvPr id="998" name="Shape 998"/>
            <p:cNvSpPr/>
            <p:nvPr/>
          </p:nvSpPr>
          <p:spPr>
            <a:xfrm>
              <a:off x="0" y="-1"/>
              <a:ext cx="6705600"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indent="39687" algn="ctr">
                <a:spcBef>
                  <a:spcPts val="1400"/>
                </a:spcBef>
                <a:defRPr sz="1800">
                  <a:solidFill>
                    <a:srgbClr val="000000"/>
                  </a:solidFill>
                </a:defRPr>
              </a:pPr>
              <a:r>
                <a:rPr sz="2400">
                  <a:solidFill>
                    <a:srgbClr val="000066"/>
                  </a:solidFill>
                  <a:latin typeface="Tahoma Negreta"/>
                  <a:ea typeface="Tahoma Negreta"/>
                  <a:cs typeface="Tahoma Negreta"/>
                  <a:sym typeface="Tahoma Negreta"/>
                </a:rPr>
                <a:t>VF  0-8 aa:</a:t>
              </a:r>
              <a:r>
                <a:rPr sz="2400">
                  <a:solidFill>
                    <a:srgbClr val="000066"/>
                  </a:solidFill>
                  <a:latin typeface="Tahoma"/>
                  <a:ea typeface="Tahoma"/>
                  <a:cs typeface="Tahoma"/>
                  <a:sym typeface="Tahoma"/>
                </a:rPr>
                <a:t>        </a:t>
              </a:r>
              <a:r>
                <a:rPr sz="2400">
                  <a:solidFill>
                    <a:srgbClr val="000066"/>
                  </a:solidFill>
                  <a:latin typeface="Tahoma Negreta"/>
                  <a:ea typeface="Tahoma Negreta"/>
                  <a:cs typeface="Tahoma Negreta"/>
                  <a:sym typeface="Tahoma Negreta"/>
                </a:rPr>
                <a:t>3%</a:t>
              </a:r>
            </a:p>
            <a:p>
              <a:pPr lvl="0" indent="39687" algn="ctr">
                <a:spcBef>
                  <a:spcPts val="1400"/>
                </a:spcBef>
                <a:defRPr sz="1800">
                  <a:solidFill>
                    <a:srgbClr val="000000"/>
                  </a:solidFill>
                </a:defRPr>
              </a:pPr>
              <a:r>
                <a:rPr sz="2400">
                  <a:solidFill>
                    <a:srgbClr val="000066"/>
                  </a:solidFill>
                  <a:latin typeface="Tahoma Negreta"/>
                  <a:ea typeface="Tahoma Negreta"/>
                  <a:cs typeface="Tahoma Negreta"/>
                  <a:sym typeface="Tahoma Negreta"/>
                </a:rPr>
                <a:t> VF 8-30 aa :     17%</a:t>
              </a:r>
            </a:p>
          </p:txBody>
        </p:sp>
      </p:grpSp>
    </p:spTree>
  </p:cSld>
  <p:clrMapOvr>
    <a:masterClrMapping/>
  </p:clrMapOvr>
  <p:transition xmlns:p14="http://schemas.microsoft.com/office/powerpoint/2010/mai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Shape 1001"/>
          <p:cNvSpPr/>
          <p:nvPr/>
        </p:nvSpPr>
        <p:spPr>
          <a:xfrm>
            <a:off x="796925" y="292100"/>
            <a:ext cx="7823200" cy="609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spcBef>
                <a:spcPts val="2400"/>
              </a:spcBef>
              <a:defRPr sz="4000">
                <a:solidFill>
                  <a:srgbClr val="000066"/>
                </a:solidFill>
                <a:latin typeface="Tahoma Negreta"/>
                <a:ea typeface="Tahoma Negreta"/>
                <a:cs typeface="Tahoma Negreta"/>
                <a:sym typeface="Tahoma Negreta"/>
              </a:defRPr>
            </a:lvl1pPr>
          </a:lstStyle>
          <a:p>
            <a:pPr lvl="0">
              <a:defRPr sz="1800">
                <a:solidFill>
                  <a:srgbClr val="000000"/>
                </a:solidFill>
              </a:defRPr>
            </a:pPr>
            <a:r>
              <a:rPr sz="4000">
                <a:solidFill>
                  <a:srgbClr val="000066"/>
                </a:solidFill>
              </a:rPr>
              <a:t>Arresto Cardiorespiratorio</a:t>
            </a:r>
          </a:p>
        </p:txBody>
      </p:sp>
      <p:sp>
        <p:nvSpPr>
          <p:cNvPr id="1002" name="Shape 1002"/>
          <p:cNvSpPr/>
          <p:nvPr/>
        </p:nvSpPr>
        <p:spPr>
          <a:xfrm>
            <a:off x="200025" y="1054099"/>
            <a:ext cx="9169400" cy="2743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ctr">
              <a:spcBef>
                <a:spcPts val="2900"/>
              </a:spcBef>
              <a:tabLst>
                <a:tab pos="1181100" algn="l"/>
                <a:tab pos="2247900" algn="l"/>
                <a:tab pos="2603500" algn="l"/>
                <a:tab pos="2844800" algn="l"/>
                <a:tab pos="3657600" algn="l"/>
              </a:tabLst>
              <a:defRPr sz="1800">
                <a:solidFill>
                  <a:srgbClr val="000000"/>
                </a:solidFill>
              </a:defRPr>
            </a:pPr>
            <a:r>
              <a:rPr sz="4800">
                <a:solidFill>
                  <a:srgbClr val="000066"/>
                </a:solidFill>
                <a:latin typeface="Tahoma Negreta"/>
                <a:ea typeface="Tahoma Negreta"/>
                <a:cs typeface="Tahoma Negreta"/>
                <a:sym typeface="Tahoma Negreta"/>
              </a:rPr>
              <a:t>AB</a:t>
            </a:r>
            <a:r>
              <a:rPr sz="4800">
                <a:solidFill>
                  <a:srgbClr val="FF0000"/>
                </a:solidFill>
                <a:latin typeface="Tahoma Negreta"/>
                <a:ea typeface="Tahoma Negreta"/>
                <a:cs typeface="Tahoma Negreta"/>
                <a:sym typeface="Tahoma Negreta"/>
              </a:rPr>
              <a:t>C</a:t>
            </a:r>
            <a:r>
              <a:rPr sz="4800">
                <a:latin typeface="Tahoma Negreta"/>
                <a:ea typeface="Tahoma Negreta"/>
                <a:cs typeface="Tahoma Negreta"/>
                <a:sym typeface="Tahoma Negreta"/>
              </a:rPr>
              <a:t> </a:t>
            </a:r>
            <a:r>
              <a:rPr sz="2400">
                <a:latin typeface="Tahoma Negreta"/>
                <a:ea typeface="Tahoma Negreta"/>
                <a:cs typeface="Tahoma Negreta"/>
                <a:sym typeface="Tahoma Negreta"/>
              </a:rPr>
              <a:t> </a:t>
            </a:r>
            <a:r>
              <a:rPr sz="2400" u="sng">
                <a:latin typeface="Tahoma Negreta"/>
                <a:ea typeface="Tahoma Negreta"/>
                <a:cs typeface="Tahoma Negreta"/>
                <a:sym typeface="Tahoma Negreta"/>
              </a:rPr>
              <a:t> </a:t>
            </a:r>
            <a:r>
              <a:rPr sz="2400" u="sng">
                <a:solidFill>
                  <a:srgbClr val="000066"/>
                </a:solidFill>
                <a:latin typeface="Tahoma Negreta"/>
                <a:ea typeface="Tahoma Negreta"/>
                <a:cs typeface="Tahoma Negreta"/>
                <a:sym typeface="Tahoma Negreta"/>
              </a:rPr>
              <a:t>VALUTARE</a:t>
            </a:r>
            <a:r>
              <a:rPr sz="2400">
                <a:solidFill>
                  <a:srgbClr val="000066"/>
                </a:solidFill>
                <a:latin typeface="Tahoma Negreta"/>
                <a:ea typeface="Tahoma Negreta"/>
                <a:cs typeface="Tahoma Negreta"/>
                <a:sym typeface="Tahoma Negreta"/>
              </a:rPr>
              <a:t>  il circolo:  </a:t>
            </a:r>
          </a:p>
          <a:p>
            <a:pPr lvl="0" indent="39687" algn="ctr">
              <a:spcBef>
                <a:spcPts val="1400"/>
              </a:spcBef>
              <a:tabLst>
                <a:tab pos="1181100" algn="l"/>
                <a:tab pos="2247900" algn="l"/>
                <a:tab pos="2603500" algn="l"/>
                <a:tab pos="2844800" algn="l"/>
                <a:tab pos="3657600" algn="l"/>
              </a:tabLst>
              <a:defRPr sz="1800">
                <a:solidFill>
                  <a:srgbClr val="000000"/>
                </a:solidFill>
              </a:defRPr>
            </a:pPr>
            <a:r>
              <a:rPr sz="2400">
                <a:solidFill>
                  <a:srgbClr val="000066"/>
                </a:solidFill>
                <a:latin typeface="Tahoma Negreta"/>
                <a:ea typeface="Tahoma Negreta"/>
                <a:cs typeface="Tahoma Negreta"/>
                <a:sym typeface="Tahoma Negreta"/>
              </a:rPr>
              <a:t>polso  ASSENTE in ASSENZA di segni di vita</a:t>
            </a:r>
          </a:p>
          <a:p>
            <a:pPr lvl="0" indent="39687" algn="ctr">
              <a:spcBef>
                <a:spcPts val="2400"/>
              </a:spcBef>
              <a:tabLst>
                <a:tab pos="1181100" algn="l"/>
                <a:tab pos="2247900" algn="l"/>
                <a:tab pos="2603500" algn="l"/>
                <a:tab pos="2844800" algn="l"/>
                <a:tab pos="3657600" algn="l"/>
              </a:tabLst>
              <a:defRPr sz="1800">
                <a:solidFill>
                  <a:srgbClr val="000000"/>
                </a:solidFill>
              </a:defRPr>
            </a:pPr>
            <a:r>
              <a:rPr sz="4000">
                <a:solidFill>
                  <a:srgbClr val="000066"/>
                </a:solidFill>
                <a:latin typeface="Tahoma Negreta"/>
                <a:ea typeface="Tahoma Negreta"/>
                <a:cs typeface="Tahoma Negreta"/>
                <a:sym typeface="Tahoma Negreta"/>
              </a:rPr>
              <a:t>RCP</a:t>
            </a:r>
          </a:p>
          <a:p>
            <a:pPr lvl="0" indent="39687" algn="ctr">
              <a:spcBef>
                <a:spcPts val="1400"/>
              </a:spcBef>
              <a:tabLst>
                <a:tab pos="1181100" algn="l"/>
                <a:tab pos="2247900" algn="l"/>
                <a:tab pos="2603500" algn="l"/>
                <a:tab pos="2844800" algn="l"/>
                <a:tab pos="3657600" algn="l"/>
              </a:tabLst>
              <a:defRPr sz="1800">
                <a:solidFill>
                  <a:srgbClr val="000000"/>
                </a:solidFill>
              </a:defRPr>
            </a:pPr>
            <a:r>
              <a:rPr sz="2400">
                <a:solidFill>
                  <a:srgbClr val="000066"/>
                </a:solidFill>
                <a:latin typeface="Tahoma Negreta"/>
                <a:ea typeface="Tahoma Negreta"/>
                <a:cs typeface="Tahoma Negreta"/>
                <a:sym typeface="Tahoma Negreta"/>
              </a:rPr>
              <a:t>+ MONITOR o DEFIBRILLATORE</a:t>
            </a:r>
          </a:p>
        </p:txBody>
      </p:sp>
      <p:sp>
        <p:nvSpPr>
          <p:cNvPr id="1003" name="Shape 1003"/>
          <p:cNvSpPr/>
          <p:nvPr/>
        </p:nvSpPr>
        <p:spPr>
          <a:xfrm flipH="1">
            <a:off x="3055937" y="3933825"/>
            <a:ext cx="1543051" cy="914401"/>
          </a:xfrm>
          <a:prstGeom prst="line">
            <a:avLst/>
          </a:prstGeom>
          <a:ln w="38100" cap="sq">
            <a:solidFill>
              <a:srgbClr val="000066"/>
            </a:solidFill>
            <a:round/>
            <a:tailEnd type="triangle"/>
          </a:ln>
        </p:spPr>
        <p:txBody>
          <a:bodyPr lIns="0" tIns="0" rIns="0" bIns="0"/>
          <a:lstStyle/>
          <a:p>
            <a:pPr lvl="0" defTabSz="457200">
              <a:defRPr>
                <a:solidFill>
                  <a:srgbClr val="000000"/>
                </a:solidFill>
                <a:latin typeface="+mn-lt"/>
                <a:ea typeface="+mn-ea"/>
                <a:cs typeface="+mn-cs"/>
                <a:sym typeface="Helvetica"/>
              </a:defRPr>
            </a:pPr>
            <a:endParaRPr/>
          </a:p>
        </p:txBody>
      </p:sp>
      <p:sp>
        <p:nvSpPr>
          <p:cNvPr id="1004" name="Shape 1004"/>
          <p:cNvSpPr/>
          <p:nvPr/>
        </p:nvSpPr>
        <p:spPr>
          <a:xfrm>
            <a:off x="5072062" y="3860800"/>
            <a:ext cx="1600201" cy="990600"/>
          </a:xfrm>
          <a:prstGeom prst="line">
            <a:avLst/>
          </a:prstGeom>
          <a:ln w="38100" cap="sq">
            <a:solidFill>
              <a:srgbClr val="000066"/>
            </a:solidFill>
            <a:round/>
            <a:tailEnd type="triangle"/>
          </a:ln>
        </p:spPr>
        <p:txBody>
          <a:bodyPr lIns="0" tIns="0" rIns="0" bIns="0"/>
          <a:lstStyle/>
          <a:p>
            <a:pPr lvl="0" defTabSz="457200">
              <a:defRPr>
                <a:solidFill>
                  <a:srgbClr val="000000"/>
                </a:solidFill>
                <a:latin typeface="+mn-lt"/>
                <a:ea typeface="+mn-ea"/>
                <a:cs typeface="+mn-cs"/>
                <a:sym typeface="Helvetica"/>
              </a:defRPr>
            </a:pPr>
            <a:endParaRPr/>
          </a:p>
        </p:txBody>
      </p:sp>
      <p:sp>
        <p:nvSpPr>
          <p:cNvPr id="1005" name="Shape 1005"/>
          <p:cNvSpPr/>
          <p:nvPr/>
        </p:nvSpPr>
        <p:spPr>
          <a:xfrm>
            <a:off x="4460875" y="4940300"/>
            <a:ext cx="5435600" cy="1308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ctr">
              <a:spcBef>
                <a:spcPts val="1400"/>
              </a:spcBef>
              <a:defRPr sz="1800">
                <a:solidFill>
                  <a:srgbClr val="000000"/>
                </a:solidFill>
              </a:defRPr>
            </a:pPr>
            <a:r>
              <a:rPr sz="2600">
                <a:solidFill>
                  <a:srgbClr val="000066"/>
                </a:solidFill>
                <a:latin typeface="Tahoma Negreta"/>
                <a:ea typeface="Tahoma Negreta"/>
                <a:cs typeface="Tahoma Negreta"/>
                <a:sym typeface="Tahoma Negreta"/>
              </a:rPr>
              <a:t>Ritmo defibrillabile</a:t>
            </a:r>
            <a:r>
              <a:rPr sz="2400">
                <a:solidFill>
                  <a:srgbClr val="000066"/>
                </a:solidFill>
                <a:latin typeface="Tahoma Negreta"/>
                <a:ea typeface="Tahoma Negreta"/>
                <a:cs typeface="Tahoma Negreta"/>
                <a:sym typeface="Tahoma Negreta"/>
              </a:rPr>
              <a:t> </a:t>
            </a:r>
          </a:p>
          <a:p>
            <a:pPr lvl="0" indent="39687" algn="ctr">
              <a:spcBef>
                <a:spcPts val="1400"/>
              </a:spcBef>
              <a:defRPr sz="1800">
                <a:solidFill>
                  <a:srgbClr val="000000"/>
                </a:solidFill>
              </a:defRPr>
            </a:pPr>
            <a:r>
              <a:rPr sz="2400">
                <a:solidFill>
                  <a:srgbClr val="000066"/>
                </a:solidFill>
                <a:latin typeface="Tahoma Negreta"/>
                <a:ea typeface="Tahoma Negreta"/>
                <a:cs typeface="Tahoma Negreta"/>
                <a:sym typeface="Tahoma Negreta"/>
              </a:rPr>
              <a:t>  Fibrillazione Ventricolare (FV)     Tachicardia Ventricolare (TV) </a:t>
            </a:r>
          </a:p>
        </p:txBody>
      </p:sp>
      <p:sp>
        <p:nvSpPr>
          <p:cNvPr id="1006" name="Shape 1006"/>
          <p:cNvSpPr/>
          <p:nvPr/>
        </p:nvSpPr>
        <p:spPr>
          <a:xfrm>
            <a:off x="-1588" y="4940300"/>
            <a:ext cx="4572001" cy="1308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ctr">
              <a:spcBef>
                <a:spcPts val="1400"/>
              </a:spcBef>
              <a:defRPr sz="1800">
                <a:solidFill>
                  <a:srgbClr val="000000"/>
                </a:solidFill>
              </a:defRPr>
            </a:pPr>
            <a:r>
              <a:rPr sz="2600">
                <a:solidFill>
                  <a:srgbClr val="000066"/>
                </a:solidFill>
                <a:latin typeface="Tahoma Negreta"/>
                <a:ea typeface="Tahoma Negreta"/>
                <a:cs typeface="Tahoma Negreta"/>
                <a:sym typeface="Tahoma Negreta"/>
              </a:rPr>
              <a:t>Ritmo non defibrillabile</a:t>
            </a:r>
          </a:p>
          <a:p>
            <a:pPr lvl="0" indent="39687" algn="ctr">
              <a:spcBef>
                <a:spcPts val="1400"/>
              </a:spcBef>
              <a:defRPr sz="1800">
                <a:solidFill>
                  <a:srgbClr val="000000"/>
                </a:solidFill>
              </a:defRPr>
            </a:pPr>
            <a:r>
              <a:rPr sz="2400">
                <a:solidFill>
                  <a:srgbClr val="000066"/>
                </a:solidFill>
                <a:latin typeface="Tahoma Negreta"/>
                <a:ea typeface="Tahoma Negreta"/>
                <a:cs typeface="Tahoma Negreta"/>
                <a:sym typeface="Tahoma Negreta"/>
              </a:rPr>
              <a:t> Asistolia/ Attività Elettrica senza Polso (PEA)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003"/>
                                        </p:tgtEl>
                                        <p:attrNameLst>
                                          <p:attrName>style.visibility</p:attrName>
                                        </p:attrNameLst>
                                      </p:cBhvr>
                                      <p:to>
                                        <p:strVal val="visible"/>
                                      </p:to>
                                    </p:set>
                                    <p:animEffect transition="in" filter="box(out)">
                                      <p:cBhvr>
                                        <p:cTn id="7" dur="500"/>
                                        <p:tgtEl>
                                          <p:spTgt spid="1003"/>
                                        </p:tgtEl>
                                      </p:cBhvr>
                                    </p:animEffect>
                                  </p:childTnLst>
                                </p:cTn>
                              </p:par>
                            </p:childTnLst>
                          </p:cTn>
                        </p:par>
                        <p:par>
                          <p:cTn id="8" fill="hold">
                            <p:stCondLst>
                              <p:cond delay="500"/>
                            </p:stCondLst>
                            <p:childTnLst>
                              <p:par>
                                <p:cTn id="9" presetID="23" presetClass="entr" presetSubtype="32" fill="hold" grpId="2" nodeType="afterEffect">
                                  <p:stCondLst>
                                    <p:cond delay="500"/>
                                  </p:stCondLst>
                                  <p:iterate>
                                    <p:tmAbs val="0"/>
                                  </p:iterate>
                                  <p:childTnLst>
                                    <p:set>
                                      <p:cBhvr>
                                        <p:cTn id="10" fill="hold"/>
                                        <p:tgtEl>
                                          <p:spTgt spid="1006"/>
                                        </p:tgtEl>
                                        <p:attrNameLst>
                                          <p:attrName>style.visibility</p:attrName>
                                        </p:attrNameLst>
                                      </p:cBhvr>
                                      <p:to>
                                        <p:strVal val="visible"/>
                                      </p:to>
                                    </p:set>
                                    <p:anim calcmode="lin" valueType="num">
                                      <p:cBhvr>
                                        <p:cTn id="11" dur="500" fill="hold"/>
                                        <p:tgtEl>
                                          <p:spTgt spid="1006"/>
                                        </p:tgtEl>
                                        <p:attrNameLst>
                                          <p:attrName>ppt_w</p:attrName>
                                        </p:attrNameLst>
                                      </p:cBhvr>
                                      <p:tavLst>
                                        <p:tav tm="0">
                                          <p:val>
                                            <p:fltVal val="0"/>
                                          </p:val>
                                        </p:tav>
                                        <p:tav tm="100000">
                                          <p:val>
                                            <p:strVal val="#ppt_w"/>
                                          </p:val>
                                        </p:tav>
                                      </p:tavLst>
                                    </p:anim>
                                    <p:anim calcmode="lin" valueType="num">
                                      <p:cBhvr>
                                        <p:cTn id="12" dur="500" fill="hold"/>
                                        <p:tgtEl>
                                          <p:spTgt spid="100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3" nodeType="clickEffect">
                                  <p:stCondLst>
                                    <p:cond delay="0"/>
                                  </p:stCondLst>
                                  <p:iterate>
                                    <p:tmAbs val="0"/>
                                  </p:iterate>
                                  <p:childTnLst>
                                    <p:set>
                                      <p:cBhvr>
                                        <p:cTn id="16" fill="hold"/>
                                        <p:tgtEl>
                                          <p:spTgt spid="1004"/>
                                        </p:tgtEl>
                                        <p:attrNameLst>
                                          <p:attrName>style.visibility</p:attrName>
                                        </p:attrNameLst>
                                      </p:cBhvr>
                                      <p:to>
                                        <p:strVal val="visible"/>
                                      </p:to>
                                    </p:set>
                                    <p:anim calcmode="lin" valueType="num">
                                      <p:cBhvr>
                                        <p:cTn id="17" dur="500" fill="hold"/>
                                        <p:tgtEl>
                                          <p:spTgt spid="1004"/>
                                        </p:tgtEl>
                                        <p:attrNameLst>
                                          <p:attrName>ppt_w</p:attrName>
                                        </p:attrNameLst>
                                      </p:cBhvr>
                                      <p:tavLst>
                                        <p:tav tm="0">
                                          <p:val>
                                            <p:fltVal val="0"/>
                                          </p:val>
                                        </p:tav>
                                        <p:tav tm="100000">
                                          <p:val>
                                            <p:strVal val="#ppt_w"/>
                                          </p:val>
                                        </p:tav>
                                      </p:tavLst>
                                    </p:anim>
                                    <p:anim calcmode="lin" valueType="num">
                                      <p:cBhvr>
                                        <p:cTn id="18" dur="500" fill="hold"/>
                                        <p:tgtEl>
                                          <p:spTgt spid="1004"/>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3" presetClass="entr" presetSubtype="32" fill="hold" grpId="4" nodeType="afterEffect">
                                  <p:stCondLst>
                                    <p:cond delay="500"/>
                                  </p:stCondLst>
                                  <p:iterate>
                                    <p:tmAbs val="0"/>
                                  </p:iterate>
                                  <p:childTnLst>
                                    <p:set>
                                      <p:cBhvr>
                                        <p:cTn id="21" fill="hold"/>
                                        <p:tgtEl>
                                          <p:spTgt spid="1005"/>
                                        </p:tgtEl>
                                        <p:attrNameLst>
                                          <p:attrName>style.visibility</p:attrName>
                                        </p:attrNameLst>
                                      </p:cBhvr>
                                      <p:to>
                                        <p:strVal val="visible"/>
                                      </p:to>
                                    </p:set>
                                    <p:anim calcmode="lin" valueType="num">
                                      <p:cBhvr>
                                        <p:cTn id="22" dur="500" fill="hold"/>
                                        <p:tgtEl>
                                          <p:spTgt spid="1005"/>
                                        </p:tgtEl>
                                        <p:attrNameLst>
                                          <p:attrName>ppt_w</p:attrName>
                                        </p:attrNameLst>
                                      </p:cBhvr>
                                      <p:tavLst>
                                        <p:tav tm="0">
                                          <p:val>
                                            <p:fltVal val="0"/>
                                          </p:val>
                                        </p:tav>
                                        <p:tav tm="100000">
                                          <p:val>
                                            <p:strVal val="#ppt_w"/>
                                          </p:val>
                                        </p:tav>
                                      </p:tavLst>
                                    </p:anim>
                                    <p:anim calcmode="lin" valueType="num">
                                      <p:cBhvr>
                                        <p:cTn id="23" dur="500" fill="hold"/>
                                        <p:tgtEl>
                                          <p:spTgt spid="10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 grpId="1" animBg="1" advAuto="0"/>
      <p:bldP spid="1004" grpId="3" animBg="1" advAuto="0"/>
      <p:bldP spid="1005" grpId="4" animBg="1" advAuto="0"/>
      <p:bldP spid="1006" grpId="2"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8" name="image.png"/>
          <p:cNvPicPr/>
          <p:nvPr/>
        </p:nvPicPr>
        <p:blipFill>
          <a:blip r:embed="rId2">
            <a:extLst/>
          </a:blip>
          <a:srcRect l="990" t="4594" r="1856" b="8044"/>
          <a:stretch>
            <a:fillRect/>
          </a:stretch>
        </p:blipFill>
        <p:spPr>
          <a:xfrm>
            <a:off x="523874" y="1676399"/>
            <a:ext cx="8401052" cy="1447802"/>
          </a:xfrm>
          <a:prstGeom prst="rect">
            <a:avLst/>
          </a:prstGeom>
          <a:ln w="12700" cap="sq">
            <a:solidFill>
              <a:srgbClr val="000066"/>
            </a:solidFill>
            <a:round/>
          </a:ln>
        </p:spPr>
      </p:pic>
      <p:sp>
        <p:nvSpPr>
          <p:cNvPr id="1009" name="Shape 1009"/>
          <p:cNvSpPr/>
          <p:nvPr/>
        </p:nvSpPr>
        <p:spPr>
          <a:xfrm>
            <a:off x="1593850" y="1035050"/>
            <a:ext cx="6286500" cy="495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41275" algn="ctr">
              <a:spcBef>
                <a:spcPts val="1900"/>
              </a:spcBef>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a:solidFill>
                  <a:srgbClr val="000066"/>
                </a:solidFill>
              </a:rPr>
              <a:t>Asistolia</a:t>
            </a:r>
          </a:p>
        </p:txBody>
      </p:sp>
      <p:sp>
        <p:nvSpPr>
          <p:cNvPr id="1010" name="Shape 1010"/>
          <p:cNvSpPr/>
          <p:nvPr/>
        </p:nvSpPr>
        <p:spPr>
          <a:xfrm>
            <a:off x="349250" y="234950"/>
            <a:ext cx="8775700" cy="6731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39687" algn="ctr">
              <a:defRPr sz="4400">
                <a:solidFill>
                  <a:srgbClr val="000066"/>
                </a:solidFill>
                <a:latin typeface="Tahoma Negreta"/>
                <a:ea typeface="Tahoma Negreta"/>
                <a:cs typeface="Tahoma Negreta"/>
                <a:sym typeface="Tahoma Negreta"/>
              </a:defRPr>
            </a:lvl1pPr>
          </a:lstStyle>
          <a:p>
            <a:pPr lvl="0">
              <a:defRPr sz="1800">
                <a:solidFill>
                  <a:srgbClr val="000000"/>
                </a:solidFill>
              </a:defRPr>
            </a:pPr>
            <a:r>
              <a:rPr sz="4400">
                <a:solidFill>
                  <a:srgbClr val="000066"/>
                </a:solidFill>
              </a:rPr>
              <a:t>ECG ritmi non defibrillabili</a:t>
            </a:r>
          </a:p>
        </p:txBody>
      </p:sp>
      <p:sp>
        <p:nvSpPr>
          <p:cNvPr id="1011" name="Shape 1011"/>
          <p:cNvSpPr/>
          <p:nvPr/>
        </p:nvSpPr>
        <p:spPr>
          <a:xfrm>
            <a:off x="373062" y="3565524"/>
            <a:ext cx="9551988" cy="29146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42900" lvl="0" indent="-303212">
              <a:lnSpc>
                <a:spcPct val="90000"/>
              </a:lnSpc>
              <a:spcBef>
                <a:spcPts val="1400"/>
              </a:spcBef>
              <a:tabLst>
                <a:tab pos="1752600" algn="l"/>
                <a:tab pos="1866900" algn="l"/>
                <a:tab pos="2743200" algn="l"/>
              </a:tabLst>
              <a:defRPr sz="1800">
                <a:solidFill>
                  <a:srgbClr val="000000"/>
                </a:solidFill>
              </a:defRPr>
            </a:pPr>
            <a:r>
              <a:rPr sz="2400">
                <a:solidFill>
                  <a:srgbClr val="000066"/>
                </a:solidFill>
                <a:latin typeface="Tahoma Negreta"/>
                <a:ea typeface="Tahoma Negreta"/>
                <a:cs typeface="Tahoma Negreta"/>
                <a:sym typeface="Tahoma Negreta"/>
              </a:rPr>
              <a:t>Frequenza: non presente attività ventricolare, a volte </a:t>
            </a:r>
          </a:p>
          <a:p>
            <a:pPr marL="342900" lvl="0" indent="-303212">
              <a:lnSpc>
                <a:spcPct val="90000"/>
              </a:lnSpc>
              <a:spcBef>
                <a:spcPts val="1400"/>
              </a:spcBef>
              <a:tabLst>
                <a:tab pos="1752600" algn="l"/>
                <a:tab pos="1866900" algn="l"/>
                <a:tab pos="2743200" algn="l"/>
              </a:tabLst>
              <a:defRPr sz="1800">
                <a:solidFill>
                  <a:srgbClr val="000000"/>
                </a:solidFill>
              </a:defRPr>
            </a:pPr>
            <a:r>
              <a:rPr sz="2400">
                <a:solidFill>
                  <a:srgbClr val="000066"/>
                </a:solidFill>
                <a:latin typeface="Tahoma Negreta"/>
                <a:ea typeface="Tahoma Negreta"/>
                <a:cs typeface="Tahoma Negreta"/>
                <a:sym typeface="Tahoma Negreta"/>
              </a:rPr>
              <a:t> 			  si può vedere qualche attività atriale</a:t>
            </a:r>
          </a:p>
          <a:p>
            <a:pPr marL="342900" lvl="0" indent="-303212">
              <a:lnSpc>
                <a:spcPct val="90000"/>
              </a:lnSpc>
              <a:spcBef>
                <a:spcPts val="1400"/>
              </a:spcBef>
              <a:tabLst>
                <a:tab pos="1752600" algn="l"/>
                <a:tab pos="1866900" algn="l"/>
                <a:tab pos="2743200" algn="l"/>
              </a:tabLst>
              <a:defRPr sz="1800">
                <a:solidFill>
                  <a:srgbClr val="000000"/>
                </a:solidFill>
              </a:defRPr>
            </a:pPr>
            <a:r>
              <a:rPr sz="2400">
                <a:solidFill>
                  <a:srgbClr val="000066"/>
                </a:solidFill>
                <a:latin typeface="Tahoma Negreta"/>
                <a:ea typeface="Tahoma Negreta"/>
                <a:cs typeface="Tahoma Negreta"/>
                <a:sym typeface="Tahoma Negreta"/>
              </a:rPr>
              <a:t>Significato: assenza di attività cardiaca.</a:t>
            </a:r>
          </a:p>
          <a:p>
            <a:pPr marL="342900" lvl="0" indent="-303212">
              <a:lnSpc>
                <a:spcPct val="90000"/>
              </a:lnSpc>
              <a:spcBef>
                <a:spcPts val="1400"/>
              </a:spcBef>
              <a:tabLst>
                <a:tab pos="1752600" algn="l"/>
                <a:tab pos="1866900" algn="l"/>
                <a:tab pos="2743200" algn="l"/>
              </a:tabLst>
              <a:defRPr sz="1800">
                <a:solidFill>
                  <a:srgbClr val="000000"/>
                </a:solidFill>
              </a:defRPr>
            </a:pPr>
            <a:r>
              <a:rPr sz="2400">
                <a:solidFill>
                  <a:srgbClr val="000066"/>
                </a:solidFill>
                <a:latin typeface="Tahoma Negreta"/>
                <a:ea typeface="Tahoma Negreta"/>
                <a:cs typeface="Tahoma Negreta"/>
                <a:sym typeface="Tahoma Negreta"/>
              </a:rPr>
              <a:t>Necessità :  verifica apparecchiatura, </a:t>
            </a:r>
          </a:p>
          <a:p>
            <a:pPr marL="342900" lvl="0" indent="-303212">
              <a:lnSpc>
                <a:spcPct val="90000"/>
              </a:lnSpc>
              <a:spcBef>
                <a:spcPts val="1400"/>
              </a:spcBef>
              <a:tabLst>
                <a:tab pos="1752600" algn="l"/>
                <a:tab pos="1866900" algn="l"/>
                <a:tab pos="2743200" algn="l"/>
              </a:tabLst>
              <a:defRPr sz="1800">
                <a:solidFill>
                  <a:srgbClr val="000000"/>
                </a:solidFill>
              </a:defRPr>
            </a:pPr>
            <a:r>
              <a:rPr sz="2400">
                <a:solidFill>
                  <a:srgbClr val="000066"/>
                </a:solidFill>
                <a:latin typeface="Tahoma Negreta"/>
                <a:ea typeface="Tahoma Negreta"/>
                <a:cs typeface="Tahoma Negreta"/>
                <a:sym typeface="Tahoma Negreta"/>
              </a:rPr>
              <a:t>                    verifica voltaggio, 			  </a:t>
            </a:r>
          </a:p>
          <a:p>
            <a:pPr marL="342900" lvl="0" indent="-303212">
              <a:lnSpc>
                <a:spcPct val="90000"/>
              </a:lnSpc>
              <a:spcBef>
                <a:spcPts val="1400"/>
              </a:spcBef>
              <a:tabLst>
                <a:tab pos="1752600" algn="l"/>
                <a:tab pos="1866900" algn="l"/>
                <a:tab pos="2743200" algn="l"/>
              </a:tabLst>
              <a:defRPr sz="1800">
                <a:solidFill>
                  <a:srgbClr val="000000"/>
                </a:solidFill>
              </a:defRPr>
            </a:pPr>
            <a:r>
              <a:rPr sz="2400">
                <a:solidFill>
                  <a:srgbClr val="000066"/>
                </a:solidFill>
                <a:latin typeface="Tahoma Negreta"/>
                <a:ea typeface="Tahoma Negreta"/>
                <a:cs typeface="Tahoma Negreta"/>
                <a:sym typeface="Tahoma Negreta"/>
              </a:rPr>
              <a:t>                    verifica su derivazione ortogonale</a:t>
            </a:r>
          </a:p>
        </p:txBody>
      </p:sp>
    </p:spTree>
  </p:cSld>
  <p:clrMapOvr>
    <a:masterClrMapping/>
  </p:clrMapOvr>
  <p:transition xmlns:p14="http://schemas.microsoft.com/office/powerpoint/2010/mai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Shape 1013"/>
          <p:cNvSpPr/>
          <p:nvPr/>
        </p:nvSpPr>
        <p:spPr>
          <a:xfrm>
            <a:off x="1373187" y="1112837"/>
            <a:ext cx="6845301" cy="990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41275" algn="ctr">
              <a:spcBef>
                <a:spcPts val="1900"/>
              </a:spcBef>
              <a:defRPr sz="3200">
                <a:solidFill>
                  <a:srgbClr val="000066"/>
                </a:solidFill>
                <a:latin typeface="Tahoma Negreta"/>
                <a:ea typeface="Tahoma Negreta"/>
                <a:cs typeface="Tahoma Negreta"/>
                <a:sym typeface="Tahoma Negreta"/>
              </a:defRPr>
            </a:lvl1pPr>
          </a:lstStyle>
          <a:p>
            <a:pPr lvl="0">
              <a:defRPr sz="1800">
                <a:solidFill>
                  <a:srgbClr val="000000"/>
                </a:solidFill>
              </a:defRPr>
            </a:pPr>
            <a:r>
              <a:rPr sz="3200">
                <a:solidFill>
                  <a:srgbClr val="000066"/>
                </a:solidFill>
              </a:rPr>
              <a:t>Dissociazione elettromeccanica (PEA)</a:t>
            </a:r>
          </a:p>
        </p:txBody>
      </p:sp>
      <p:sp>
        <p:nvSpPr>
          <p:cNvPr id="1014" name="Shape 1014"/>
          <p:cNvSpPr/>
          <p:nvPr/>
        </p:nvSpPr>
        <p:spPr>
          <a:xfrm>
            <a:off x="463550" y="303212"/>
            <a:ext cx="8775700"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defRPr sz="4000">
                <a:solidFill>
                  <a:srgbClr val="000066"/>
                </a:solidFill>
                <a:latin typeface="Tahoma Negreta"/>
                <a:ea typeface="Tahoma Negreta"/>
                <a:cs typeface="Tahoma Negreta"/>
                <a:sym typeface="Tahoma Negreta"/>
              </a:defRPr>
            </a:lvl1pPr>
          </a:lstStyle>
          <a:p>
            <a:pPr lvl="0">
              <a:defRPr sz="1800">
                <a:solidFill>
                  <a:srgbClr val="000000"/>
                </a:solidFill>
              </a:defRPr>
            </a:pPr>
            <a:r>
              <a:rPr sz="4000">
                <a:solidFill>
                  <a:srgbClr val="000066"/>
                </a:solidFill>
              </a:rPr>
              <a:t>ECG ritmi non defibrillabili</a:t>
            </a:r>
          </a:p>
        </p:txBody>
      </p:sp>
      <p:sp>
        <p:nvSpPr>
          <p:cNvPr id="1015" name="Shape 1015"/>
          <p:cNvSpPr/>
          <p:nvPr/>
        </p:nvSpPr>
        <p:spPr>
          <a:xfrm>
            <a:off x="152400" y="4038600"/>
            <a:ext cx="8940800" cy="2555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42900" lvl="0" indent="-303212">
              <a:spcBef>
                <a:spcPts val="1400"/>
              </a:spcBef>
              <a:defRPr sz="1800">
                <a:solidFill>
                  <a:srgbClr val="000000"/>
                </a:solidFill>
              </a:defRPr>
            </a:pPr>
            <a:r>
              <a:rPr sz="2400" dirty="0">
                <a:solidFill>
                  <a:srgbClr val="000066"/>
                </a:solidFill>
                <a:latin typeface="Tahoma Negreta"/>
                <a:ea typeface="Tahoma Negreta"/>
                <a:cs typeface="Tahoma Negreta"/>
                <a:sym typeface="Tahoma Negreta"/>
              </a:rPr>
              <a:t>Definizione: </a:t>
            </a:r>
            <a:r>
              <a:rPr sz="2400" dirty="0">
                <a:solidFill>
                  <a:srgbClr val="000066"/>
                </a:solidFill>
                <a:latin typeface="Tahoma"/>
                <a:ea typeface="Tahoma"/>
                <a:cs typeface="Tahoma"/>
                <a:sym typeface="Tahoma"/>
              </a:rPr>
              <a:t>attività elettrica organizzata senza polso palpabile</a:t>
            </a:r>
          </a:p>
          <a:p>
            <a:pPr marL="342900" lvl="0" indent="-303212">
              <a:spcBef>
                <a:spcPts val="1400"/>
              </a:spcBef>
              <a:defRPr sz="1800">
                <a:solidFill>
                  <a:srgbClr val="000000"/>
                </a:solidFill>
              </a:defRPr>
            </a:pPr>
            <a:r>
              <a:rPr sz="2400" dirty="0">
                <a:solidFill>
                  <a:srgbClr val="000066"/>
                </a:solidFill>
                <a:latin typeface="Tahoma Negreta"/>
                <a:ea typeface="Tahoma Negreta"/>
                <a:cs typeface="Tahoma Negreta"/>
                <a:sym typeface="Tahoma Negreta"/>
              </a:rPr>
              <a:t>Cause:   </a:t>
            </a:r>
            <a:r>
              <a:rPr sz="2400" dirty="0">
                <a:solidFill>
                  <a:srgbClr val="000066"/>
                </a:solidFill>
                <a:latin typeface="Tahoma"/>
                <a:ea typeface="Tahoma"/>
                <a:cs typeface="Tahoma"/>
                <a:sym typeface="Tahoma"/>
              </a:rPr>
              <a:t>pnx, tamponamento cardiaco, tromboembolia,</a:t>
            </a:r>
          </a:p>
          <a:p>
            <a:pPr marL="342900" lvl="0" indent="-303212">
              <a:spcBef>
                <a:spcPts val="1400"/>
              </a:spcBef>
              <a:defRPr sz="1800">
                <a:solidFill>
                  <a:srgbClr val="000000"/>
                </a:solidFill>
              </a:defRPr>
            </a:pPr>
            <a:r>
              <a:rPr sz="2400" dirty="0">
                <a:solidFill>
                  <a:srgbClr val="000066"/>
                </a:solidFill>
                <a:latin typeface="Lucida Grande"/>
                <a:ea typeface="Lucida Grande"/>
                <a:cs typeface="Lucida Grande"/>
                <a:sym typeface="Lucida Grande"/>
              </a:rPr>
              <a:t>			</a:t>
            </a:r>
            <a:r>
              <a:rPr sz="2400" dirty="0">
                <a:solidFill>
                  <a:srgbClr val="000066"/>
                </a:solidFill>
                <a:latin typeface="Tahoma"/>
                <a:ea typeface="Tahoma"/>
                <a:cs typeface="Tahoma"/>
                <a:sym typeface="Tahoma"/>
              </a:rPr>
              <a:t>intossicazioni ipossia, ipovolemia, ipotermia, </a:t>
            </a:r>
          </a:p>
          <a:p>
            <a:pPr marL="342900" lvl="0" indent="-303212">
              <a:spcBef>
                <a:spcPts val="1400"/>
              </a:spcBef>
              <a:defRPr sz="1800">
                <a:solidFill>
                  <a:srgbClr val="000000"/>
                </a:solidFill>
              </a:defRPr>
            </a:pPr>
            <a:r>
              <a:rPr sz="2400" dirty="0">
                <a:solidFill>
                  <a:srgbClr val="000066"/>
                </a:solidFill>
                <a:latin typeface="Lucida Grande"/>
                <a:ea typeface="Lucida Grande"/>
                <a:cs typeface="Lucida Grande"/>
                <a:sym typeface="Lucida Grande"/>
              </a:rPr>
              <a:t>			</a:t>
            </a:r>
            <a:r>
              <a:rPr sz="2400" dirty="0">
                <a:solidFill>
                  <a:srgbClr val="000066"/>
                </a:solidFill>
                <a:latin typeface="Tahoma"/>
                <a:ea typeface="Tahoma"/>
                <a:cs typeface="Tahoma"/>
                <a:sym typeface="Tahoma"/>
              </a:rPr>
              <a:t>ipo/iper-kaliemia, acidosi</a:t>
            </a:r>
          </a:p>
          <a:p>
            <a:pPr marL="342900" lvl="0" indent="-303212">
              <a:spcBef>
                <a:spcPts val="1400"/>
              </a:spcBef>
              <a:defRPr sz="1800">
                <a:solidFill>
                  <a:srgbClr val="000000"/>
                </a:solidFill>
              </a:defRPr>
            </a:pPr>
            <a:r>
              <a:rPr sz="2400" dirty="0">
                <a:solidFill>
                  <a:srgbClr val="000066"/>
                </a:solidFill>
                <a:latin typeface="Tahoma Negreta"/>
                <a:ea typeface="Tahoma Negreta"/>
                <a:cs typeface="Tahoma Negreta"/>
                <a:sym typeface="Tahoma Negreta"/>
              </a:rPr>
              <a:t>Prognosi: </a:t>
            </a:r>
            <a:r>
              <a:rPr sz="2000" dirty="0">
                <a:solidFill>
                  <a:srgbClr val="000066"/>
                </a:solidFill>
                <a:latin typeface="Tahoma Negreta"/>
                <a:ea typeface="Tahoma Negreta"/>
                <a:cs typeface="Tahoma Negreta"/>
                <a:sym typeface="Tahoma Negreta"/>
              </a:rPr>
              <a:t>se non vengono corrette le cause, sopravvivenza &lt; 1%</a:t>
            </a:r>
          </a:p>
        </p:txBody>
      </p:sp>
      <p:pic>
        <p:nvPicPr>
          <p:cNvPr id="1016" name="image.png"/>
          <p:cNvPicPr/>
          <p:nvPr/>
        </p:nvPicPr>
        <p:blipFill>
          <a:blip r:embed="rId2">
            <a:extLst/>
          </a:blip>
          <a:stretch>
            <a:fillRect/>
          </a:stretch>
        </p:blipFill>
        <p:spPr>
          <a:xfrm>
            <a:off x="66675" y="2286000"/>
            <a:ext cx="9077325" cy="1554163"/>
          </a:xfrm>
          <a:prstGeom prst="rect">
            <a:avLst/>
          </a:prstGeom>
          <a:ln>
            <a:solidFill>
              <a:srgbClr val="000066"/>
            </a:solidFill>
            <a:round/>
          </a:ln>
        </p:spPr>
      </p:pic>
    </p:spTree>
  </p:cSld>
  <p:clrMapOvr>
    <a:masterClrMapping/>
  </p:clrMapOvr>
  <p:transition xmlns:p14="http://schemas.microsoft.com/office/powerpoint/2010/mai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8" name="image.png"/>
          <p:cNvPicPr/>
          <p:nvPr/>
        </p:nvPicPr>
        <p:blipFill>
          <a:blip r:embed="rId2">
            <a:extLst/>
          </a:blip>
          <a:stretch>
            <a:fillRect/>
          </a:stretch>
        </p:blipFill>
        <p:spPr>
          <a:xfrm>
            <a:off x="895350" y="908050"/>
            <a:ext cx="8782050" cy="5300663"/>
          </a:xfrm>
          <a:prstGeom prst="rect">
            <a:avLst/>
          </a:prstGeom>
          <a:ln w="12700">
            <a:miter lim="400000"/>
          </a:ln>
        </p:spPr>
      </p:pic>
      <p:sp>
        <p:nvSpPr>
          <p:cNvPr id="1019" name="Shape 1019"/>
          <p:cNvSpPr/>
          <p:nvPr/>
        </p:nvSpPr>
        <p:spPr>
          <a:xfrm>
            <a:off x="1255712" y="333375"/>
            <a:ext cx="8013850" cy="431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954087">
              <a:lnSpc>
                <a:spcPct val="90000"/>
              </a:lnSpc>
              <a:defRPr sz="2800">
                <a:solidFill>
                  <a:srgbClr val="00006D"/>
                </a:solidFill>
                <a:latin typeface="Tahoma Negreta"/>
                <a:ea typeface="Tahoma Negreta"/>
                <a:cs typeface="Tahoma Negreta"/>
                <a:sym typeface="Tahoma Negreta"/>
              </a:defRPr>
            </a:lvl1pPr>
          </a:lstStyle>
          <a:p>
            <a:pPr lvl="0">
              <a:defRPr sz="1800">
                <a:solidFill>
                  <a:srgbClr val="000000"/>
                </a:solidFill>
              </a:defRPr>
            </a:pPr>
            <a:r>
              <a:rPr sz="2800">
                <a:solidFill>
                  <a:srgbClr val="00006D"/>
                </a:solidFill>
              </a:rPr>
              <a:t>Ritmo non defibrillabile (Asistolia, PEA)</a:t>
            </a:r>
          </a:p>
        </p:txBody>
      </p:sp>
    </p:spTree>
  </p:cSld>
  <p:clrMapOvr>
    <a:masterClrMapping/>
  </p:clrMapOvr>
  <p:transition xmlns:p14="http://schemas.microsoft.com/office/powerpoint/2010/mai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Shape 1021"/>
          <p:cNvSpPr>
            <a:spLocks noGrp="1"/>
          </p:cNvSpPr>
          <p:nvPr>
            <p:ph type="title" idx="4294967295"/>
          </p:nvPr>
        </p:nvSpPr>
        <p:spPr>
          <a:xfrm>
            <a:off x="174948" y="133706"/>
            <a:ext cx="8750300" cy="1524000"/>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3600">
                <a:solidFill>
                  <a:srgbClr val="000066"/>
                </a:solidFill>
                <a:latin typeface="Tahoma Negreta"/>
                <a:ea typeface="Tahoma Negreta"/>
                <a:cs typeface="Tahoma Negreta"/>
                <a:sym typeface="Tahoma Negreta"/>
              </a:defRPr>
            </a:lvl1pPr>
          </a:lstStyle>
          <a:p>
            <a:pPr lvl="0">
              <a:defRPr sz="1800">
                <a:solidFill>
                  <a:srgbClr val="000000"/>
                </a:solidFill>
              </a:defRPr>
            </a:pPr>
            <a:r>
              <a:rPr sz="3600" dirty="0">
                <a:solidFill>
                  <a:srgbClr val="000066"/>
                </a:solidFill>
              </a:rPr>
              <a:t>Adrenalina</a:t>
            </a:r>
          </a:p>
        </p:txBody>
      </p:sp>
      <p:sp>
        <p:nvSpPr>
          <p:cNvPr id="1022" name="Shape 1022"/>
          <p:cNvSpPr>
            <a:spLocks noGrp="1"/>
          </p:cNvSpPr>
          <p:nvPr>
            <p:ph type="body" idx="4294967295"/>
          </p:nvPr>
        </p:nvSpPr>
        <p:spPr>
          <a:xfrm>
            <a:off x="246956" y="2080592"/>
            <a:ext cx="8991600" cy="4876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96837" lvl="0" indent="-57150">
              <a:spcBef>
                <a:spcPts val="0"/>
              </a:spcBef>
              <a:buSzTx/>
              <a:buNone/>
              <a:defRPr sz="1800">
                <a:solidFill>
                  <a:srgbClr val="000000"/>
                </a:solidFill>
              </a:defRPr>
            </a:pPr>
            <a:r>
              <a:rPr sz="2000" dirty="0">
                <a:solidFill>
                  <a:srgbClr val="000066"/>
                </a:solidFill>
                <a:latin typeface="Tahoma Negreta"/>
                <a:ea typeface="Tahoma Negreta"/>
                <a:cs typeface="Tahoma Negreta"/>
                <a:sym typeface="Tahoma Negreta"/>
              </a:rPr>
              <a:t>Via venosa o intraossea:</a:t>
            </a:r>
            <a:r>
              <a:rPr sz="2000" dirty="0">
                <a:solidFill>
                  <a:srgbClr val="000066"/>
                </a:solidFill>
                <a:latin typeface="Tahoma"/>
                <a:ea typeface="Tahoma"/>
                <a:cs typeface="Tahoma"/>
                <a:sym typeface="Tahoma"/>
              </a:rPr>
              <a:t> </a:t>
            </a:r>
          </a:p>
          <a:p>
            <a:pPr marL="810078" lvl="1" indent="-236991">
              <a:spcBef>
                <a:spcPts val="1200"/>
              </a:spcBef>
              <a:buClr>
                <a:srgbClr val="000066"/>
              </a:buClr>
              <a:buSzPct val="60000"/>
              <a:buFont typeface="Wingdings"/>
              <a:buChar char="●"/>
              <a:defRPr sz="1800">
                <a:solidFill>
                  <a:srgbClr val="000000"/>
                </a:solidFill>
              </a:defRPr>
            </a:pPr>
            <a:r>
              <a:rPr sz="2000" dirty="0">
                <a:solidFill>
                  <a:srgbClr val="000066"/>
                </a:solidFill>
                <a:latin typeface="Tahoma Negreta"/>
                <a:ea typeface="Tahoma Negreta"/>
                <a:cs typeface="Tahoma Negreta"/>
                <a:sym typeface="Tahoma Negreta"/>
              </a:rPr>
              <a:t> 0,1 ml/Kg di una soluzione diluita 1:10000 </a:t>
            </a:r>
          </a:p>
          <a:p>
            <a:pPr marL="810078" lvl="1" indent="-236991">
              <a:spcBef>
                <a:spcPts val="1200"/>
              </a:spcBef>
              <a:buClr>
                <a:srgbClr val="000066"/>
              </a:buClr>
              <a:buSzPct val="60000"/>
              <a:buFont typeface="Wingdings"/>
              <a:buChar char="●"/>
              <a:defRPr sz="1800">
                <a:solidFill>
                  <a:srgbClr val="000000"/>
                </a:solidFill>
              </a:defRPr>
            </a:pPr>
            <a:r>
              <a:rPr lang="it-IT" sz="2000" dirty="0" err="1" smtClean="0">
                <a:solidFill>
                  <a:srgbClr val="000066"/>
                </a:solidFill>
                <a:latin typeface="Tahoma Negreta"/>
                <a:ea typeface="Tahoma Negreta"/>
                <a:cs typeface="Tahoma Negreta"/>
                <a:sym typeface="Tahoma Negreta"/>
              </a:rPr>
              <a:t>N</a:t>
            </a:r>
            <a:r>
              <a:rPr sz="2000" dirty="0" smtClean="0">
                <a:solidFill>
                  <a:srgbClr val="000066"/>
                </a:solidFill>
                <a:latin typeface="Tahoma Negreta"/>
                <a:ea typeface="Tahoma Negreta"/>
                <a:cs typeface="Tahoma Negreta"/>
                <a:sym typeface="Tahoma Negreta"/>
              </a:rPr>
              <a:t>on </a:t>
            </a:r>
            <a:r>
              <a:rPr lang="it-IT" sz="2000" dirty="0" err="1" smtClean="0">
                <a:solidFill>
                  <a:srgbClr val="000066"/>
                </a:solidFill>
                <a:latin typeface="Tahoma Negreta"/>
                <a:ea typeface="Tahoma Negreta"/>
                <a:cs typeface="Tahoma Negreta"/>
                <a:sym typeface="Tahoma Negreta"/>
              </a:rPr>
              <a:t>r</a:t>
            </a:r>
            <a:r>
              <a:rPr sz="2000" dirty="0" smtClean="0">
                <a:solidFill>
                  <a:srgbClr val="000066"/>
                </a:solidFill>
                <a:latin typeface="Tahoma Negreta"/>
                <a:ea typeface="Tahoma Negreta"/>
                <a:cs typeface="Tahoma Negreta"/>
                <a:sym typeface="Tahoma Negreta"/>
              </a:rPr>
              <a:t>accomandato </a:t>
            </a:r>
            <a:r>
              <a:rPr sz="2000" dirty="0">
                <a:solidFill>
                  <a:srgbClr val="000066"/>
                </a:solidFill>
                <a:latin typeface="Tahoma Negreta"/>
                <a:ea typeface="Tahoma Negreta"/>
                <a:cs typeface="Tahoma Negreta"/>
                <a:sym typeface="Tahoma Negreta"/>
              </a:rPr>
              <a:t>l’uso di dosi maggiori di </a:t>
            </a:r>
            <a:r>
              <a:rPr sz="2000" dirty="0" smtClean="0">
                <a:solidFill>
                  <a:srgbClr val="000066"/>
                </a:solidFill>
                <a:latin typeface="Tahoma Negreta"/>
                <a:ea typeface="Tahoma Negreta"/>
                <a:cs typeface="Tahoma Negreta"/>
                <a:sym typeface="Tahoma Negreta"/>
              </a:rPr>
              <a:t>adrenalin</a:t>
            </a:r>
            <a:r>
              <a:rPr lang="it-IT" sz="2000" dirty="0" smtClean="0">
                <a:solidFill>
                  <a:srgbClr val="000066"/>
                </a:solidFill>
                <a:latin typeface="Tahoma Negreta"/>
                <a:ea typeface="Tahoma Negreta"/>
                <a:cs typeface="Tahoma Negreta"/>
                <a:sym typeface="Tahoma Negreta"/>
              </a:rPr>
              <a:t>a</a:t>
            </a:r>
            <a:endParaRPr sz="2000" dirty="0">
              <a:solidFill>
                <a:srgbClr val="000066"/>
              </a:solidFill>
              <a:latin typeface="Tahoma Negreta"/>
              <a:ea typeface="Tahoma Negreta"/>
              <a:cs typeface="Tahoma Negreta"/>
              <a:sym typeface="Tahoma Negreta"/>
            </a:endParaRPr>
          </a:p>
        </p:txBody>
      </p:sp>
      <p:sp>
        <p:nvSpPr>
          <p:cNvPr id="1023" name="Shape 1023"/>
          <p:cNvSpPr/>
          <p:nvPr/>
        </p:nvSpPr>
        <p:spPr>
          <a:xfrm>
            <a:off x="7951812" y="2276872"/>
            <a:ext cx="1747541" cy="609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indent="39687" algn="ctr">
              <a:defRPr sz="1800">
                <a:solidFill>
                  <a:srgbClr val="000000"/>
                </a:solidFill>
              </a:defRPr>
            </a:pPr>
            <a:r>
              <a:rPr sz="2000" dirty="0">
                <a:solidFill>
                  <a:srgbClr val="000066"/>
                </a:solidFill>
                <a:latin typeface="Tahoma Negreta"/>
                <a:ea typeface="Tahoma Negreta"/>
                <a:cs typeface="Tahoma Negreta"/>
                <a:sym typeface="Tahoma Negreta"/>
              </a:rPr>
              <a:t>Fiala da 1ml </a:t>
            </a:r>
          </a:p>
          <a:p>
            <a:pPr lvl="0" indent="39687" algn="ctr">
              <a:defRPr sz="1800">
                <a:solidFill>
                  <a:srgbClr val="000000"/>
                </a:solidFill>
              </a:defRPr>
            </a:pPr>
            <a:r>
              <a:rPr sz="2000" dirty="0">
                <a:solidFill>
                  <a:srgbClr val="000066"/>
                </a:solidFill>
                <a:latin typeface="Tahoma Negreta"/>
                <a:ea typeface="Tahoma Negreta"/>
                <a:cs typeface="Tahoma Negreta"/>
                <a:sym typeface="Tahoma Negreta"/>
              </a:rPr>
              <a:t>(1mg/ml)</a:t>
            </a:r>
          </a:p>
        </p:txBody>
      </p:sp>
      <p:pic>
        <p:nvPicPr>
          <p:cNvPr id="1024" name="image.png"/>
          <p:cNvPicPr/>
          <p:nvPr/>
        </p:nvPicPr>
        <p:blipFill>
          <a:blip r:embed="rId2">
            <a:extLst/>
          </a:blip>
          <a:stretch>
            <a:fillRect/>
          </a:stretch>
        </p:blipFill>
        <p:spPr>
          <a:xfrm>
            <a:off x="8239844" y="116632"/>
            <a:ext cx="1080120" cy="2015952"/>
          </a:xfrm>
          <a:prstGeom prst="rect">
            <a:avLst/>
          </a:prstGeom>
          <a:ln w="12700">
            <a:miter lim="400000"/>
          </a:ln>
        </p:spPr>
      </p:pic>
      <p:sp>
        <p:nvSpPr>
          <p:cNvPr id="1025" name="Shape 1025"/>
          <p:cNvSpPr/>
          <p:nvPr/>
        </p:nvSpPr>
        <p:spPr>
          <a:xfrm rot="16200000">
            <a:off x="8113215" y="997843"/>
            <a:ext cx="1308101" cy="241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defRPr sz="1600">
                <a:solidFill>
                  <a:srgbClr val="000066"/>
                </a:solidFill>
                <a:latin typeface="Tahoma Negreta"/>
                <a:ea typeface="Tahoma Negreta"/>
                <a:cs typeface="Tahoma Negreta"/>
                <a:sym typeface="Tahoma Negreta"/>
              </a:defRPr>
            </a:lvl1pPr>
          </a:lstStyle>
          <a:p>
            <a:pPr lvl="0">
              <a:defRPr sz="1800">
                <a:solidFill>
                  <a:srgbClr val="000000"/>
                </a:solidFill>
              </a:defRPr>
            </a:pPr>
            <a:r>
              <a:rPr sz="1600" dirty="0">
                <a:solidFill>
                  <a:srgbClr val="000066"/>
                </a:solidFill>
              </a:rPr>
              <a:t>1:1000</a:t>
            </a:r>
          </a:p>
        </p:txBody>
      </p:sp>
      <p:sp>
        <p:nvSpPr>
          <p:cNvPr id="1026" name="Shape 1026"/>
          <p:cNvSpPr/>
          <p:nvPr/>
        </p:nvSpPr>
        <p:spPr>
          <a:xfrm>
            <a:off x="266006" y="1549315"/>
            <a:ext cx="6804968"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000" dirty="0">
                <a:solidFill>
                  <a:srgbClr val="000066"/>
                </a:solidFill>
              </a:rPr>
              <a:t>Farmaco essenziale e prioritario nell’arresto cardiaco</a:t>
            </a:r>
          </a:p>
        </p:txBody>
      </p:sp>
      <p:sp>
        <p:nvSpPr>
          <p:cNvPr id="1027" name="Shape 1027"/>
          <p:cNvSpPr/>
          <p:nvPr/>
        </p:nvSpPr>
        <p:spPr>
          <a:xfrm>
            <a:off x="246956" y="4859624"/>
            <a:ext cx="8542090" cy="729616"/>
          </a:xfrm>
          <a:prstGeom prst="rect">
            <a:avLst/>
          </a:prstGeom>
          <a:ln w="28575">
            <a:solidFill>
              <a:srgbClr val="000066"/>
            </a:solidFill>
            <a:round/>
          </a:ln>
          <a:extLst>
            <a:ext uri="{C572A759-6A51-4108-AA02-DFA0A04FC94B}">
              <ma14:wrappingTextBoxFlag xmlns:ma14="http://schemas.microsoft.com/office/mac/drawingml/2011/main" val="1"/>
            </a:ext>
          </a:extLst>
        </p:spPr>
        <p:txBody>
          <a:bodyPr wrap="none" lIns="0" tIns="0" rIns="0" bIns="0">
            <a:spAutoFit/>
          </a:bodyPr>
          <a:lstStyle/>
          <a:p>
            <a:pPr lvl="0" indent="39687">
              <a:lnSpc>
                <a:spcPct val="80000"/>
              </a:lnSpc>
              <a:spcBef>
                <a:spcPts val="1200"/>
              </a:spcBef>
              <a:defRPr sz="1800">
                <a:solidFill>
                  <a:srgbClr val="000000"/>
                </a:solidFill>
              </a:defRPr>
            </a:pPr>
            <a:r>
              <a:rPr sz="2000">
                <a:solidFill>
                  <a:srgbClr val="000066"/>
                </a:solidFill>
                <a:latin typeface="Tahoma Negreta"/>
                <a:ea typeface="Tahoma Negreta"/>
                <a:cs typeface="Tahoma Negreta"/>
                <a:sym typeface="Tahoma Negreta"/>
              </a:rPr>
              <a:t>- necessità di accesso venoso sicuro (danno tissutale da stravaso)</a:t>
            </a:r>
          </a:p>
          <a:p>
            <a:pPr lvl="0" indent="39687">
              <a:lnSpc>
                <a:spcPct val="80000"/>
              </a:lnSpc>
              <a:spcBef>
                <a:spcPts val="1200"/>
              </a:spcBef>
              <a:defRPr sz="1800">
                <a:solidFill>
                  <a:srgbClr val="000000"/>
                </a:solidFill>
              </a:defRPr>
            </a:pPr>
            <a:r>
              <a:rPr sz="2000">
                <a:solidFill>
                  <a:srgbClr val="000066"/>
                </a:solidFill>
                <a:latin typeface="Tahoma Negreta"/>
                <a:ea typeface="Tahoma Negreta"/>
                <a:cs typeface="Tahoma Negreta"/>
                <a:sym typeface="Tahoma Negreta"/>
              </a:rPr>
              <a:t>- inattivata da soluzioni alcaline (attenzione al NaHCO3)</a:t>
            </a:r>
          </a:p>
        </p:txBody>
      </p:sp>
      <p:sp>
        <p:nvSpPr>
          <p:cNvPr id="1028" name="Shape 1028"/>
          <p:cNvSpPr/>
          <p:nvPr/>
        </p:nvSpPr>
        <p:spPr>
          <a:xfrm>
            <a:off x="1558231" y="3814355"/>
            <a:ext cx="4525428"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496887">
              <a:lnSpc>
                <a:spcPct val="80000"/>
              </a:lnSpc>
              <a:spcBef>
                <a:spcPts val="1200"/>
              </a:spcBef>
              <a:defRPr sz="2000">
                <a:solidFill>
                  <a:srgbClr val="000066"/>
                </a:solidFill>
                <a:latin typeface="Tahoma Negreta"/>
                <a:ea typeface="Tahoma Negreta"/>
                <a:cs typeface="Tahoma Negreta"/>
                <a:sym typeface="Tahoma Negreta"/>
              </a:defRPr>
            </a:lvl1pPr>
          </a:lstStyle>
          <a:p>
            <a:pPr lvl="0">
              <a:defRPr sz="1800">
                <a:solidFill>
                  <a:srgbClr val="000000"/>
                </a:solidFill>
              </a:defRPr>
            </a:pPr>
            <a:r>
              <a:rPr sz="2400" dirty="0">
                <a:solidFill>
                  <a:srgbClr val="000066"/>
                </a:solidFill>
              </a:rPr>
              <a:t>DOSE MASSIMA: 1 mg  EV-</a:t>
            </a:r>
            <a:r>
              <a:rPr sz="2400" dirty="0" smtClean="0">
                <a:solidFill>
                  <a:srgbClr val="000066"/>
                </a:solidFill>
              </a:rPr>
              <a:t>IO</a:t>
            </a:r>
            <a:endParaRPr sz="2400" dirty="0">
              <a:solidFill>
                <a:srgbClr val="000066"/>
              </a:solidFill>
            </a:endParaRPr>
          </a:p>
        </p:txBody>
      </p:sp>
    </p:spTree>
  </p:cSld>
  <p:clrMapOvr>
    <a:masterClrMapping/>
  </p:clrMapOvr>
  <p:transition xmlns:p14="http://schemas.microsoft.com/office/powerpoint/2010/mai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p:nvPr/>
        </p:nvSpPr>
        <p:spPr>
          <a:xfrm>
            <a:off x="1203325" y="304800"/>
            <a:ext cx="8102600" cy="647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spcBef>
                <a:spcPts val="2600"/>
              </a:spcBef>
              <a:defRPr sz="4200">
                <a:solidFill>
                  <a:srgbClr val="000066"/>
                </a:solidFill>
                <a:latin typeface="Tahoma Negreta"/>
                <a:ea typeface="Tahoma Negreta"/>
                <a:cs typeface="Tahoma Negreta"/>
                <a:sym typeface="Tahoma Negreta"/>
              </a:defRPr>
            </a:lvl1pPr>
          </a:lstStyle>
          <a:p>
            <a:pPr lvl="0">
              <a:defRPr sz="1800">
                <a:solidFill>
                  <a:srgbClr val="000000"/>
                </a:solidFill>
              </a:defRPr>
            </a:pPr>
            <a:r>
              <a:rPr sz="4200">
                <a:solidFill>
                  <a:srgbClr val="000066"/>
                </a:solidFill>
              </a:rPr>
              <a:t>ECG ritmi defibrillabili</a:t>
            </a:r>
          </a:p>
        </p:txBody>
      </p:sp>
      <p:pic>
        <p:nvPicPr>
          <p:cNvPr id="1031" name="image.png"/>
          <p:cNvPicPr/>
          <p:nvPr/>
        </p:nvPicPr>
        <p:blipFill>
          <a:blip r:embed="rId2">
            <a:extLst/>
          </a:blip>
          <a:stretch>
            <a:fillRect/>
          </a:stretch>
        </p:blipFill>
        <p:spPr>
          <a:xfrm>
            <a:off x="1104900" y="1933575"/>
            <a:ext cx="7848600" cy="1495425"/>
          </a:xfrm>
          <a:prstGeom prst="rect">
            <a:avLst/>
          </a:prstGeom>
          <a:ln w="12700" cap="sq">
            <a:solidFill>
              <a:srgbClr val="000066"/>
            </a:solidFill>
            <a:round/>
          </a:ln>
        </p:spPr>
      </p:pic>
      <p:sp>
        <p:nvSpPr>
          <p:cNvPr id="1032" name="Shape 1032"/>
          <p:cNvSpPr/>
          <p:nvPr/>
        </p:nvSpPr>
        <p:spPr>
          <a:xfrm>
            <a:off x="2057400" y="1155700"/>
            <a:ext cx="6286500" cy="431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41275" algn="ctr">
              <a:spcBef>
                <a:spcPts val="1700"/>
              </a:spcBef>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a:solidFill>
                  <a:srgbClr val="000066"/>
                </a:solidFill>
              </a:rPr>
              <a:t> Fibrillazione ventricolare</a:t>
            </a:r>
          </a:p>
        </p:txBody>
      </p:sp>
      <p:sp>
        <p:nvSpPr>
          <p:cNvPr id="1033" name="Shape 1033"/>
          <p:cNvSpPr/>
          <p:nvPr/>
        </p:nvSpPr>
        <p:spPr>
          <a:xfrm>
            <a:off x="215776" y="3789040"/>
            <a:ext cx="10256316" cy="267252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lvl="0" indent="41275">
              <a:lnSpc>
                <a:spcPct val="75000"/>
              </a:lnSpc>
              <a:spcBef>
                <a:spcPts val="1400"/>
              </a:spcBef>
              <a:tabLst>
                <a:tab pos="1181100" algn="l"/>
                <a:tab pos="1866900" algn="l"/>
                <a:tab pos="2743200" algn="l"/>
              </a:tabLst>
              <a:defRPr sz="1800">
                <a:solidFill>
                  <a:srgbClr val="000000"/>
                </a:solidFill>
              </a:defRPr>
            </a:pPr>
            <a:r>
              <a:rPr sz="2400" dirty="0">
                <a:solidFill>
                  <a:srgbClr val="000066"/>
                </a:solidFill>
                <a:latin typeface="Tahoma Negreta"/>
                <a:ea typeface="Tahoma Negreta"/>
                <a:cs typeface="Tahoma Negreta"/>
                <a:sym typeface="Tahoma Negreta"/>
              </a:rPr>
              <a:t>Frequenza: </a:t>
            </a:r>
            <a:r>
              <a:rPr sz="2400" dirty="0">
                <a:solidFill>
                  <a:srgbClr val="000066"/>
                </a:solidFill>
                <a:latin typeface="Tahoma"/>
                <a:ea typeface="Tahoma"/>
                <a:cs typeface="Tahoma"/>
                <a:sym typeface="Tahoma"/>
              </a:rPr>
              <a:t>non determinabile (assenza di onde o complessi </a:t>
            </a:r>
          </a:p>
          <a:p>
            <a:pPr lvl="0" indent="41275">
              <a:lnSpc>
                <a:spcPct val="75000"/>
              </a:lnSpc>
              <a:spcBef>
                <a:spcPts val="1400"/>
              </a:spcBef>
              <a:tabLst>
                <a:tab pos="1181100" algn="l"/>
                <a:tab pos="1866900" algn="l"/>
                <a:tab pos="2743200" algn="l"/>
              </a:tabLst>
              <a:defRPr sz="1800">
                <a:solidFill>
                  <a:srgbClr val="000000"/>
                </a:solidFill>
              </a:defRPr>
            </a:pPr>
            <a:r>
              <a:rPr sz="2400" dirty="0">
                <a:solidFill>
                  <a:srgbClr val="000066"/>
                </a:solidFill>
                <a:latin typeface="Tahoma"/>
                <a:ea typeface="Tahoma"/>
                <a:cs typeface="Tahoma"/>
                <a:sym typeface="Tahoma"/>
              </a:rPr>
              <a:t>                     misurabili)</a:t>
            </a:r>
          </a:p>
          <a:p>
            <a:pPr lvl="0" indent="41275">
              <a:lnSpc>
                <a:spcPct val="75000"/>
              </a:lnSpc>
              <a:spcBef>
                <a:spcPts val="1400"/>
              </a:spcBef>
              <a:tabLst>
                <a:tab pos="1181100" algn="l"/>
                <a:tab pos="1866900" algn="l"/>
                <a:tab pos="2743200" algn="l"/>
              </a:tabLst>
              <a:defRPr sz="1800">
                <a:solidFill>
                  <a:srgbClr val="000000"/>
                </a:solidFill>
              </a:defRPr>
            </a:pPr>
            <a:r>
              <a:rPr sz="2400" dirty="0">
                <a:solidFill>
                  <a:srgbClr val="000066"/>
                </a:solidFill>
                <a:latin typeface="Tahoma Negreta"/>
                <a:ea typeface="Tahoma Negreta"/>
                <a:cs typeface="Tahoma Negreta"/>
                <a:sym typeface="Tahoma Negreta"/>
              </a:rPr>
              <a:t>Ritmo: 	</a:t>
            </a:r>
            <a:r>
              <a:rPr sz="2400" dirty="0">
                <a:solidFill>
                  <a:srgbClr val="000066"/>
                </a:solidFill>
                <a:latin typeface="Tahoma"/>
                <a:ea typeface="Tahoma"/>
                <a:cs typeface="Tahoma"/>
                <a:sym typeface="Tahoma"/>
              </a:rPr>
              <a:t>rapido e caotico</a:t>
            </a:r>
          </a:p>
          <a:p>
            <a:pPr lvl="0" indent="41275">
              <a:lnSpc>
                <a:spcPct val="75000"/>
              </a:lnSpc>
              <a:spcBef>
                <a:spcPts val="1400"/>
              </a:spcBef>
              <a:tabLst>
                <a:tab pos="1181100" algn="l"/>
                <a:tab pos="1866900" algn="l"/>
                <a:tab pos="2743200" algn="l"/>
              </a:tabLst>
              <a:defRPr sz="1800">
                <a:solidFill>
                  <a:srgbClr val="000000"/>
                </a:solidFill>
              </a:defRPr>
            </a:pPr>
            <a:r>
              <a:rPr sz="2400" dirty="0">
                <a:solidFill>
                  <a:srgbClr val="000066"/>
                </a:solidFill>
                <a:latin typeface="Tahoma Negreta"/>
                <a:ea typeface="Tahoma Negreta"/>
                <a:cs typeface="Tahoma Negreta"/>
                <a:sym typeface="Tahoma Negreta"/>
              </a:rPr>
              <a:t>Cause: </a:t>
            </a:r>
            <a:r>
              <a:rPr sz="2400" dirty="0">
                <a:solidFill>
                  <a:srgbClr val="000066"/>
                </a:solidFill>
                <a:latin typeface="Tahoma"/>
                <a:ea typeface="Tahoma"/>
                <a:cs typeface="Tahoma"/>
                <a:sym typeface="Tahoma"/>
              </a:rPr>
              <a:t>severa ipossia e/o scarsa perfusione, squilibrio 		elettrolitico, ipotermia, tossicità da farmaci 			(digitale, antidepressivi triciclici),</a:t>
            </a:r>
            <a:r>
              <a:rPr sz="2400" dirty="0" smtClean="0">
                <a:solidFill>
                  <a:srgbClr val="000066"/>
                </a:solidFill>
                <a:latin typeface="Tahoma"/>
                <a:ea typeface="Tahoma"/>
                <a:cs typeface="Tahoma"/>
                <a:sym typeface="Tahoma"/>
              </a:rPr>
              <a:t>folgorazione</a:t>
            </a:r>
            <a:r>
              <a:rPr lang="it-IT" sz="2400" dirty="0" smtClean="0">
                <a:solidFill>
                  <a:srgbClr val="000066"/>
                </a:solidFill>
                <a:latin typeface="Tahoma"/>
                <a:ea typeface="Tahoma"/>
                <a:cs typeface="Tahoma"/>
                <a:sym typeface="Tahoma"/>
              </a:rPr>
              <a:t>, anomalie genetiche</a:t>
            </a:r>
            <a:endParaRPr sz="2400" dirty="0">
              <a:solidFill>
                <a:srgbClr val="000066"/>
              </a:solidFill>
              <a:latin typeface="Tahoma"/>
              <a:ea typeface="Tahoma"/>
              <a:cs typeface="Tahoma"/>
              <a:sym typeface="Tahoma"/>
            </a:endParaRPr>
          </a:p>
          <a:p>
            <a:pPr lvl="0" indent="41275">
              <a:lnSpc>
                <a:spcPct val="75000"/>
              </a:lnSpc>
              <a:spcBef>
                <a:spcPts val="1400"/>
              </a:spcBef>
              <a:tabLst>
                <a:tab pos="1181100" algn="l"/>
                <a:tab pos="1866900" algn="l"/>
                <a:tab pos="2743200" algn="l"/>
              </a:tabLst>
              <a:defRPr sz="1800">
                <a:solidFill>
                  <a:srgbClr val="000000"/>
                </a:solidFill>
              </a:defRPr>
            </a:pPr>
            <a:r>
              <a:rPr sz="2400" dirty="0">
                <a:solidFill>
                  <a:srgbClr val="000066"/>
                </a:solidFill>
                <a:latin typeface="Tahoma Negreta"/>
                <a:ea typeface="Tahoma Negreta"/>
                <a:cs typeface="Tahoma Negreta"/>
                <a:sym typeface="Tahoma Negreta"/>
              </a:rPr>
              <a:t>Significato: </a:t>
            </a:r>
            <a:r>
              <a:rPr sz="2400" dirty="0">
                <a:solidFill>
                  <a:srgbClr val="000066"/>
                </a:solidFill>
                <a:latin typeface="Tahoma"/>
                <a:ea typeface="Tahoma"/>
                <a:cs typeface="Tahoma"/>
                <a:sym typeface="Tahoma"/>
              </a:rPr>
              <a:t>ritmo terminale</a:t>
            </a:r>
          </a:p>
        </p:txBody>
      </p:sp>
    </p:spTree>
  </p:cSld>
  <p:clrMapOvr>
    <a:masterClrMapping/>
  </p:clrMapOvr>
  <p:transition xmlns:p14="http://schemas.microsoft.com/office/powerpoint/2010/mai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Shape 1035"/>
          <p:cNvSpPr/>
          <p:nvPr/>
        </p:nvSpPr>
        <p:spPr>
          <a:xfrm>
            <a:off x="1117600" y="304800"/>
            <a:ext cx="8001000" cy="647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spcBef>
                <a:spcPts val="2600"/>
              </a:spcBef>
              <a:defRPr sz="4200">
                <a:solidFill>
                  <a:srgbClr val="000066"/>
                </a:solidFill>
                <a:latin typeface="Tahoma Negreta"/>
                <a:ea typeface="Tahoma Negreta"/>
                <a:cs typeface="Tahoma Negreta"/>
                <a:sym typeface="Tahoma Negreta"/>
              </a:defRPr>
            </a:lvl1pPr>
          </a:lstStyle>
          <a:p>
            <a:pPr lvl="0">
              <a:defRPr sz="1800">
                <a:solidFill>
                  <a:srgbClr val="000000"/>
                </a:solidFill>
              </a:defRPr>
            </a:pPr>
            <a:r>
              <a:rPr sz="4200" dirty="0">
                <a:solidFill>
                  <a:srgbClr val="000066"/>
                </a:solidFill>
              </a:rPr>
              <a:t>ECG ritmi defibrillabili</a:t>
            </a:r>
          </a:p>
        </p:txBody>
      </p:sp>
      <p:pic>
        <p:nvPicPr>
          <p:cNvPr id="1036" name="image.png"/>
          <p:cNvPicPr/>
          <p:nvPr/>
        </p:nvPicPr>
        <p:blipFill>
          <a:blip r:embed="rId2">
            <a:extLst/>
          </a:blip>
          <a:stretch>
            <a:fillRect/>
          </a:stretch>
        </p:blipFill>
        <p:spPr>
          <a:xfrm>
            <a:off x="1485900" y="2057400"/>
            <a:ext cx="7353300" cy="1674813"/>
          </a:xfrm>
          <a:prstGeom prst="rect">
            <a:avLst/>
          </a:prstGeom>
          <a:ln w="12700" cap="sq">
            <a:solidFill>
              <a:srgbClr val="000066"/>
            </a:solidFill>
            <a:round/>
          </a:ln>
        </p:spPr>
      </p:pic>
      <p:sp>
        <p:nvSpPr>
          <p:cNvPr id="1037" name="Shape 1037"/>
          <p:cNvSpPr/>
          <p:nvPr/>
        </p:nvSpPr>
        <p:spPr>
          <a:xfrm>
            <a:off x="2057400" y="1262062"/>
            <a:ext cx="6286500"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41275" algn="ctr">
              <a:spcBef>
                <a:spcPts val="1700"/>
              </a:spcBef>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dirty="0">
                <a:solidFill>
                  <a:srgbClr val="000066"/>
                </a:solidFill>
              </a:rPr>
              <a:t>Tachicardia ventricolare</a:t>
            </a:r>
          </a:p>
        </p:txBody>
      </p:sp>
      <p:sp>
        <p:nvSpPr>
          <p:cNvPr id="1038" name="Shape 1038"/>
          <p:cNvSpPr/>
          <p:nvPr/>
        </p:nvSpPr>
        <p:spPr>
          <a:xfrm>
            <a:off x="342900" y="4236367"/>
            <a:ext cx="9969500" cy="2007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indent="41275" algn="just">
              <a:spcBef>
                <a:spcPts val="1400"/>
              </a:spcBef>
              <a:tabLst>
                <a:tab pos="990600" algn="l"/>
                <a:tab pos="2146300" algn="l"/>
                <a:tab pos="2781300" algn="l"/>
                <a:tab pos="3657600" algn="l"/>
              </a:tabLst>
              <a:defRPr sz="1800">
                <a:solidFill>
                  <a:srgbClr val="000000"/>
                </a:solidFill>
              </a:defRPr>
            </a:pPr>
            <a:r>
              <a:rPr sz="2400" dirty="0">
                <a:solidFill>
                  <a:srgbClr val="000066"/>
                </a:solidFill>
                <a:latin typeface="Tahoma Negreta"/>
                <a:ea typeface="Tahoma Negreta"/>
                <a:cs typeface="Tahoma Negreta"/>
                <a:sym typeface="Tahoma Negreta"/>
              </a:rPr>
              <a:t>Ritmo: </a:t>
            </a:r>
            <a:r>
              <a:rPr sz="2400" dirty="0">
                <a:solidFill>
                  <a:srgbClr val="000066"/>
                </a:solidFill>
                <a:latin typeface="Tahoma"/>
                <a:ea typeface="Tahoma"/>
                <a:cs typeface="Tahoma"/>
                <a:sym typeface="Tahoma"/>
              </a:rPr>
              <a:t>essenzialmente regolare</a:t>
            </a:r>
          </a:p>
          <a:p>
            <a:pPr lvl="0" indent="41275" algn="just">
              <a:spcBef>
                <a:spcPts val="1400"/>
              </a:spcBef>
              <a:tabLst>
                <a:tab pos="990600" algn="l"/>
                <a:tab pos="2146300" algn="l"/>
                <a:tab pos="2781300" algn="l"/>
                <a:tab pos="3657600" algn="l"/>
              </a:tabLst>
              <a:defRPr sz="1800">
                <a:solidFill>
                  <a:srgbClr val="000000"/>
                </a:solidFill>
              </a:defRPr>
            </a:pPr>
            <a:r>
              <a:rPr sz="2400" dirty="0">
                <a:solidFill>
                  <a:srgbClr val="000066"/>
                </a:solidFill>
                <a:latin typeface="Tahoma Negreta"/>
                <a:ea typeface="Tahoma Negreta"/>
                <a:cs typeface="Tahoma Negreta"/>
                <a:sym typeface="Tahoma Negreta"/>
              </a:rPr>
              <a:t>Cause: </a:t>
            </a:r>
            <a:r>
              <a:rPr sz="2400" dirty="0">
                <a:solidFill>
                  <a:srgbClr val="000066"/>
                </a:solidFill>
                <a:latin typeface="Tahoma"/>
                <a:ea typeface="Tahoma"/>
                <a:cs typeface="Tahoma"/>
                <a:sym typeface="Tahoma"/>
              </a:rPr>
              <a:t>cardiopatie,severa ipossia, acidosi, squilibri elettrolitici, </a:t>
            </a:r>
          </a:p>
          <a:p>
            <a:pPr lvl="0" indent="41275" algn="just">
              <a:spcBef>
                <a:spcPts val="1400"/>
              </a:spcBef>
              <a:tabLst>
                <a:tab pos="990600" algn="l"/>
                <a:tab pos="2146300" algn="l"/>
                <a:tab pos="2781300" algn="l"/>
                <a:tab pos="3657600" algn="l"/>
              </a:tabLst>
              <a:defRPr sz="1800">
                <a:solidFill>
                  <a:srgbClr val="000000"/>
                </a:solidFill>
              </a:defRPr>
            </a:pPr>
            <a:r>
              <a:rPr sz="2400" dirty="0">
                <a:solidFill>
                  <a:srgbClr val="000066"/>
                </a:solidFill>
                <a:latin typeface="Lucida Grande"/>
                <a:ea typeface="Lucida Grande"/>
                <a:cs typeface="Lucida Grande"/>
                <a:sym typeface="Lucida Grande"/>
              </a:rPr>
              <a:t>	</a:t>
            </a:r>
            <a:r>
              <a:rPr sz="2400" dirty="0">
                <a:solidFill>
                  <a:srgbClr val="000066"/>
                </a:solidFill>
                <a:latin typeface="Tahoma"/>
                <a:ea typeface="Tahoma"/>
                <a:cs typeface="Tahoma"/>
                <a:sym typeface="Tahoma"/>
              </a:rPr>
              <a:t> tossicità da farmaci (antidepressivi triciclici)</a:t>
            </a:r>
          </a:p>
          <a:p>
            <a:pPr lvl="0" indent="41275">
              <a:spcBef>
                <a:spcPts val="1400"/>
              </a:spcBef>
              <a:tabLst>
                <a:tab pos="990600" algn="l"/>
                <a:tab pos="2146300" algn="l"/>
                <a:tab pos="2781300" algn="l"/>
                <a:tab pos="3657600" algn="l"/>
              </a:tabLst>
              <a:defRPr sz="1800">
                <a:solidFill>
                  <a:srgbClr val="000000"/>
                </a:solidFill>
              </a:defRPr>
            </a:pPr>
            <a:r>
              <a:rPr sz="2400" dirty="0">
                <a:solidFill>
                  <a:srgbClr val="000066"/>
                </a:solidFill>
                <a:latin typeface="Tahoma Negreta"/>
                <a:ea typeface="Tahoma Negreta"/>
                <a:cs typeface="Tahoma Negreta"/>
                <a:sym typeface="Tahoma Negreta"/>
              </a:rPr>
              <a:t>Significato: </a:t>
            </a:r>
            <a:r>
              <a:rPr sz="2400" dirty="0">
                <a:solidFill>
                  <a:srgbClr val="000066"/>
                </a:solidFill>
                <a:latin typeface="Tahoma"/>
                <a:ea typeface="Tahoma"/>
                <a:cs typeface="Tahoma"/>
                <a:sym typeface="Tahoma"/>
              </a:rPr>
              <a:t>raro nel bambino. Possibile degenerazione in FV </a:t>
            </a:r>
          </a:p>
        </p:txBody>
      </p:sp>
    </p:spTree>
  </p:cSld>
  <p:clrMapOvr>
    <a:masterClrMapping/>
  </p:clrMapOvr>
  <p:transition xmlns:p14="http://schemas.microsoft.com/office/powerpoint/2010/mai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image.png"/>
          <p:cNvPicPr/>
          <p:nvPr/>
        </p:nvPicPr>
        <p:blipFill>
          <a:blip r:embed="rId2">
            <a:extLst/>
          </a:blip>
          <a:stretch>
            <a:fillRect/>
          </a:stretch>
        </p:blipFill>
        <p:spPr>
          <a:xfrm>
            <a:off x="822325" y="1125537"/>
            <a:ext cx="8824913" cy="5184776"/>
          </a:xfrm>
          <a:prstGeom prst="rect">
            <a:avLst/>
          </a:prstGeom>
          <a:ln w="12700">
            <a:miter lim="400000"/>
          </a:ln>
        </p:spPr>
      </p:pic>
      <p:sp>
        <p:nvSpPr>
          <p:cNvPr id="1041" name="Shape 1041"/>
          <p:cNvSpPr/>
          <p:nvPr/>
        </p:nvSpPr>
        <p:spPr>
          <a:xfrm>
            <a:off x="1398587" y="333375"/>
            <a:ext cx="7245996" cy="431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defRPr sz="2800">
                <a:solidFill>
                  <a:srgbClr val="000066"/>
                </a:solidFill>
                <a:latin typeface="Tahoma Negreta"/>
                <a:ea typeface="Tahoma Negreta"/>
                <a:cs typeface="Tahoma Negreta"/>
                <a:sym typeface="Tahoma Negreta"/>
              </a:defRPr>
            </a:lvl1pPr>
          </a:lstStyle>
          <a:p>
            <a:pPr lvl="0">
              <a:defRPr sz="1800">
                <a:solidFill>
                  <a:srgbClr val="000000"/>
                </a:solidFill>
              </a:defRPr>
            </a:pPr>
            <a:r>
              <a:rPr sz="2800">
                <a:solidFill>
                  <a:srgbClr val="000066"/>
                </a:solidFill>
              </a:rPr>
              <a:t>Ritmo Defibrillabile (FV, TV senza polso)</a:t>
            </a:r>
          </a:p>
        </p:txBody>
      </p:sp>
    </p:spTree>
  </p:cSld>
  <p:clrMapOvr>
    <a:masterClrMapping/>
  </p:clrMapOvr>
  <p:transition xmlns:p14="http://schemas.microsoft.com/office/powerpoint/2010/mai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Shape 1043"/>
          <p:cNvSpPr/>
          <p:nvPr/>
        </p:nvSpPr>
        <p:spPr>
          <a:xfrm>
            <a:off x="279400" y="1524000"/>
            <a:ext cx="9702800" cy="465341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68804" lvl="0" indent="-129116">
              <a:lnSpc>
                <a:spcPct val="80000"/>
              </a:lnSpc>
              <a:spcBef>
                <a:spcPts val="1400"/>
              </a:spcBef>
              <a:buClr>
                <a:srgbClr val="000066"/>
              </a:buClr>
              <a:buSzPct val="100000"/>
              <a:buFont typeface="Wingdings"/>
              <a:buChar char="❑"/>
              <a:defRPr sz="1800">
                <a:solidFill>
                  <a:srgbClr val="000000"/>
                </a:solidFill>
              </a:defRPr>
            </a:pPr>
            <a:r>
              <a:rPr sz="2400" dirty="0">
                <a:solidFill>
                  <a:srgbClr val="000066"/>
                </a:solidFill>
                <a:latin typeface="Tahoma Negreta"/>
                <a:ea typeface="Tahoma Negreta"/>
                <a:cs typeface="Tahoma Negreta"/>
                <a:sym typeface="Tahoma Negreta"/>
              </a:rPr>
              <a:t> </a:t>
            </a:r>
            <a:r>
              <a:rPr sz="2000" dirty="0">
                <a:solidFill>
                  <a:srgbClr val="000066"/>
                </a:solidFill>
                <a:latin typeface="Tahoma"/>
                <a:ea typeface="Tahoma"/>
                <a:cs typeface="Tahoma"/>
                <a:sym typeface="Tahoma"/>
              </a:rPr>
              <a:t>inibitore adrenergico:</a:t>
            </a:r>
            <a:r>
              <a:rPr sz="2400" dirty="0">
                <a:solidFill>
                  <a:srgbClr val="000066"/>
                </a:solidFill>
                <a:latin typeface="Tahoma Negreta"/>
                <a:ea typeface="Tahoma Negreta"/>
                <a:cs typeface="Tahoma Negreta"/>
                <a:sym typeface="Tahoma Negreta"/>
              </a:rPr>
              <a:t> </a:t>
            </a:r>
            <a:r>
              <a:rPr sz="2000" dirty="0">
                <a:solidFill>
                  <a:srgbClr val="000066"/>
                </a:solidFill>
                <a:latin typeface="Tahoma"/>
                <a:ea typeface="Tahoma"/>
                <a:cs typeface="Tahoma"/>
                <a:sym typeface="Tahoma"/>
              </a:rPr>
              <a:t>deprime conduzione miocardica</a:t>
            </a:r>
          </a:p>
          <a:p>
            <a:pPr marL="96837" lvl="0" indent="-57150">
              <a:lnSpc>
                <a:spcPct val="80000"/>
              </a:lnSpc>
              <a:spcBef>
                <a:spcPts val="1200"/>
              </a:spcBef>
              <a:defRPr sz="1800">
                <a:solidFill>
                  <a:srgbClr val="000000"/>
                </a:solidFill>
              </a:defRPr>
            </a:pPr>
            <a:r>
              <a:rPr sz="2000" dirty="0">
                <a:solidFill>
                  <a:srgbClr val="000066"/>
                </a:solidFill>
                <a:latin typeface="Lucida Grande"/>
                <a:ea typeface="Lucida Grande"/>
                <a:cs typeface="Lucida Grande"/>
                <a:sym typeface="Lucida Grande"/>
              </a:rPr>
              <a:t>				</a:t>
            </a:r>
            <a:r>
              <a:rPr sz="2000" dirty="0">
                <a:solidFill>
                  <a:srgbClr val="000066"/>
                </a:solidFill>
                <a:latin typeface="Tahoma"/>
                <a:ea typeface="Tahoma"/>
                <a:cs typeface="Tahoma"/>
                <a:sym typeface="Tahoma"/>
              </a:rPr>
              <a:t> rallenta conduzione AV </a:t>
            </a:r>
          </a:p>
          <a:p>
            <a:pPr marL="96837" lvl="0" indent="-57150">
              <a:lnSpc>
                <a:spcPct val="80000"/>
              </a:lnSpc>
              <a:spcBef>
                <a:spcPts val="1200"/>
              </a:spcBef>
              <a:defRPr sz="1800">
                <a:solidFill>
                  <a:srgbClr val="000000"/>
                </a:solidFill>
              </a:defRPr>
            </a:pPr>
            <a:r>
              <a:rPr sz="2000" dirty="0">
                <a:solidFill>
                  <a:srgbClr val="000066"/>
                </a:solidFill>
                <a:latin typeface="Lucida Grande"/>
                <a:ea typeface="Lucida Grande"/>
                <a:cs typeface="Lucida Grande"/>
                <a:sym typeface="Lucida Grande"/>
              </a:rPr>
              <a:t>				</a:t>
            </a:r>
            <a:r>
              <a:rPr sz="2000" dirty="0">
                <a:solidFill>
                  <a:srgbClr val="000066"/>
                </a:solidFill>
                <a:latin typeface="Tahoma"/>
                <a:ea typeface="Tahoma"/>
                <a:cs typeface="Tahoma"/>
                <a:sym typeface="Tahoma"/>
              </a:rPr>
              <a:t> prolunga intervallo QT e periodo refrattario</a:t>
            </a:r>
          </a:p>
          <a:p>
            <a:pPr marL="168804" lvl="0" indent="-129116">
              <a:lnSpc>
                <a:spcPct val="80000"/>
              </a:lnSpc>
              <a:spcBef>
                <a:spcPts val="1400"/>
              </a:spcBef>
              <a:buClr>
                <a:srgbClr val="000066"/>
              </a:buClr>
              <a:buSzPct val="100000"/>
              <a:buFont typeface="Wingdings"/>
              <a:buChar char="❑"/>
              <a:defRPr sz="1800">
                <a:solidFill>
                  <a:srgbClr val="000000"/>
                </a:solidFill>
              </a:defRPr>
            </a:pPr>
            <a:r>
              <a:rPr sz="2400" dirty="0">
                <a:solidFill>
                  <a:srgbClr val="000066"/>
                </a:solidFill>
                <a:latin typeface="Tahoma Negreta"/>
                <a:ea typeface="Tahoma Negreta"/>
                <a:cs typeface="Tahoma Negreta"/>
                <a:sym typeface="Tahoma Negreta"/>
              </a:rPr>
              <a:t> </a:t>
            </a:r>
            <a:r>
              <a:rPr sz="2000" dirty="0">
                <a:solidFill>
                  <a:srgbClr val="000066"/>
                </a:solidFill>
                <a:latin typeface="Tahoma"/>
                <a:ea typeface="Tahoma"/>
                <a:cs typeface="Tahoma"/>
                <a:sym typeface="Tahoma"/>
              </a:rPr>
              <a:t>Farmaco efficace in:	FV e TV senza polso resistenti ad adrenalina, 				dopo il terzo shock </a:t>
            </a:r>
          </a:p>
          <a:p>
            <a:pPr marL="96837" lvl="0" indent="-57150">
              <a:lnSpc>
                <a:spcPct val="80000"/>
              </a:lnSpc>
              <a:spcBef>
                <a:spcPts val="1200"/>
              </a:spcBef>
              <a:defRPr sz="1800">
                <a:solidFill>
                  <a:srgbClr val="000000"/>
                </a:solidFill>
              </a:defRPr>
            </a:pPr>
            <a:r>
              <a:rPr sz="2000" dirty="0">
                <a:solidFill>
                  <a:srgbClr val="000066"/>
                </a:solidFill>
                <a:latin typeface="Lucida Grande"/>
                <a:ea typeface="Lucida Grande"/>
                <a:cs typeface="Lucida Grande"/>
                <a:sym typeface="Lucida Grande"/>
              </a:rPr>
              <a:t>		</a:t>
            </a:r>
            <a:r>
              <a:rPr sz="2000" dirty="0">
                <a:solidFill>
                  <a:srgbClr val="000066"/>
                </a:solidFill>
                <a:latin typeface="Tahoma"/>
                <a:ea typeface="Tahoma"/>
                <a:cs typeface="Tahoma"/>
                <a:sym typeface="Tahoma"/>
              </a:rPr>
              <a:t>tachicardie emodinamicamente stabili (TSV, TV)</a:t>
            </a:r>
            <a:r>
              <a:rPr sz="1400" dirty="0">
                <a:solidFill>
                  <a:srgbClr val="000066"/>
                </a:solidFill>
                <a:latin typeface="Tahoma"/>
                <a:ea typeface="Tahoma"/>
                <a:cs typeface="Tahoma"/>
                <a:sym typeface="Tahoma"/>
              </a:rPr>
              <a:t> </a:t>
            </a:r>
          </a:p>
          <a:p>
            <a:pPr marL="147284" lvl="0" indent="-107597">
              <a:lnSpc>
                <a:spcPct val="80000"/>
              </a:lnSpc>
              <a:spcBef>
                <a:spcPts val="1200"/>
              </a:spcBef>
              <a:buClr>
                <a:srgbClr val="000066"/>
              </a:buClr>
              <a:buSzPct val="100000"/>
              <a:buFont typeface="Wingdings"/>
              <a:buChar char="❑"/>
              <a:defRPr sz="1800">
                <a:solidFill>
                  <a:srgbClr val="000000"/>
                </a:solidFill>
              </a:defRPr>
            </a:pPr>
            <a:r>
              <a:rPr sz="2000" dirty="0">
                <a:solidFill>
                  <a:srgbClr val="000066"/>
                </a:solidFill>
                <a:latin typeface="Tahoma"/>
                <a:ea typeface="Tahoma"/>
                <a:cs typeface="Tahoma"/>
                <a:sym typeface="Tahoma"/>
              </a:rPr>
              <a:t> Dose:  IV, IO: 5 mg/Kg (infusione </a:t>
            </a:r>
            <a:r>
              <a:rPr sz="2000" u="sng" dirty="0">
                <a:solidFill>
                  <a:srgbClr val="000066"/>
                </a:solidFill>
                <a:latin typeface="Tahoma"/>
                <a:ea typeface="Tahoma"/>
                <a:cs typeface="Tahoma"/>
                <a:sym typeface="Tahoma"/>
              </a:rPr>
              <a:t>lenta</a:t>
            </a:r>
            <a:r>
              <a:rPr sz="2000" dirty="0">
                <a:solidFill>
                  <a:srgbClr val="000066"/>
                </a:solidFill>
                <a:latin typeface="Tahoma"/>
                <a:ea typeface="Tahoma"/>
                <a:cs typeface="Tahoma"/>
                <a:sym typeface="Tahoma"/>
              </a:rPr>
              <a:t> se polso </a:t>
            </a:r>
            <a:r>
              <a:rPr sz="2000" dirty="0" smtClean="0">
                <a:solidFill>
                  <a:srgbClr val="000066"/>
                </a:solidFill>
                <a:latin typeface="Tahoma"/>
                <a:ea typeface="Tahoma"/>
                <a:cs typeface="Tahoma"/>
                <a:sym typeface="Tahoma"/>
              </a:rPr>
              <a:t>presente</a:t>
            </a:r>
            <a:r>
              <a:rPr lang="it-IT" sz="2000" dirty="0" smtClean="0">
                <a:solidFill>
                  <a:srgbClr val="000066"/>
                </a:solidFill>
                <a:latin typeface="Tahoma"/>
                <a:ea typeface="Tahoma"/>
                <a:cs typeface="Tahoma"/>
                <a:sym typeface="Tahoma"/>
              </a:rPr>
              <a:t> in glucosata 5%</a:t>
            </a:r>
            <a:r>
              <a:rPr sz="2000" dirty="0" smtClean="0">
                <a:solidFill>
                  <a:srgbClr val="000066"/>
                </a:solidFill>
                <a:latin typeface="Tahoma"/>
                <a:ea typeface="Tahoma"/>
                <a:cs typeface="Tahoma"/>
                <a:sym typeface="Tahoma"/>
              </a:rPr>
              <a:t>) </a:t>
            </a:r>
            <a:endParaRPr sz="2000" dirty="0">
              <a:solidFill>
                <a:srgbClr val="000066"/>
              </a:solidFill>
              <a:latin typeface="Tahoma"/>
              <a:ea typeface="Tahoma"/>
              <a:cs typeface="Tahoma"/>
              <a:sym typeface="Tahoma"/>
            </a:endParaRPr>
          </a:p>
          <a:p>
            <a:pPr marL="147284" lvl="0" indent="-107597">
              <a:lnSpc>
                <a:spcPct val="80000"/>
              </a:lnSpc>
              <a:spcBef>
                <a:spcPts val="1200"/>
              </a:spcBef>
              <a:buClr>
                <a:srgbClr val="000066"/>
              </a:buClr>
              <a:buSzPct val="60000"/>
              <a:buFont typeface="Wingdings"/>
              <a:buChar char="❑"/>
              <a:defRPr sz="1800">
                <a:solidFill>
                  <a:srgbClr val="000000"/>
                </a:solidFill>
              </a:defRPr>
            </a:pPr>
            <a:r>
              <a:rPr sz="2000" dirty="0">
                <a:solidFill>
                  <a:srgbClr val="000066"/>
                </a:solidFill>
                <a:latin typeface="Tahoma Negreta"/>
                <a:ea typeface="Tahoma Negreta"/>
                <a:cs typeface="Tahoma Negreta"/>
                <a:sym typeface="Tahoma Negreta"/>
              </a:rPr>
              <a:t> Dose massima</a:t>
            </a:r>
            <a:r>
              <a:rPr sz="2000" dirty="0">
                <a:solidFill>
                  <a:srgbClr val="000066"/>
                </a:solidFill>
                <a:latin typeface="Tahoma"/>
                <a:ea typeface="Tahoma"/>
                <a:cs typeface="Tahoma"/>
                <a:sym typeface="Tahoma"/>
              </a:rPr>
              <a:t>: 300 mg. EV-IO</a:t>
            </a:r>
          </a:p>
          <a:p>
            <a:pPr marL="147284" lvl="0" indent="-107597">
              <a:lnSpc>
                <a:spcPct val="80000"/>
              </a:lnSpc>
              <a:spcBef>
                <a:spcPts val="1200"/>
              </a:spcBef>
              <a:buClr>
                <a:srgbClr val="000066"/>
              </a:buClr>
              <a:buSzPct val="60000"/>
              <a:buFont typeface="Wingdings"/>
              <a:buChar char="❑"/>
              <a:defRPr sz="1800">
                <a:solidFill>
                  <a:srgbClr val="000000"/>
                </a:solidFill>
              </a:defRPr>
            </a:pPr>
            <a:r>
              <a:rPr sz="2000" dirty="0">
                <a:solidFill>
                  <a:srgbClr val="000066"/>
                </a:solidFill>
                <a:latin typeface="Tahoma Negreta"/>
                <a:ea typeface="Tahoma Negreta"/>
                <a:cs typeface="Tahoma Negreta"/>
                <a:sym typeface="Tahoma Negreta"/>
              </a:rPr>
              <a:t> Effetti indesiderati</a:t>
            </a:r>
            <a:r>
              <a:rPr sz="2000" dirty="0">
                <a:solidFill>
                  <a:srgbClr val="000066"/>
                </a:solidFill>
                <a:latin typeface="Tahoma"/>
                <a:ea typeface="Tahoma"/>
                <a:cs typeface="Tahoma"/>
                <a:sym typeface="Tahoma"/>
              </a:rPr>
              <a:t>: ipotensione, bradicardia, tromboflebiti.</a:t>
            </a:r>
          </a:p>
          <a:p>
            <a:pPr marL="96837" lvl="0" indent="-57150">
              <a:lnSpc>
                <a:spcPct val="80000"/>
              </a:lnSpc>
              <a:spcBef>
                <a:spcPts val="500"/>
              </a:spcBef>
              <a:defRPr sz="1800">
                <a:solidFill>
                  <a:srgbClr val="000000"/>
                </a:solidFill>
              </a:defRPr>
            </a:pPr>
            <a:endParaRPr sz="800" dirty="0">
              <a:solidFill>
                <a:srgbClr val="000066"/>
              </a:solidFill>
              <a:latin typeface="Tahoma"/>
              <a:ea typeface="Tahoma"/>
              <a:cs typeface="Tahoma"/>
              <a:sym typeface="Tahoma"/>
            </a:endParaRPr>
          </a:p>
          <a:p>
            <a:pPr marL="147284" lvl="0" indent="-107597">
              <a:lnSpc>
                <a:spcPct val="80000"/>
              </a:lnSpc>
              <a:spcBef>
                <a:spcPts val="1200"/>
              </a:spcBef>
              <a:buClr>
                <a:srgbClr val="000066"/>
              </a:buClr>
              <a:buSzPct val="100000"/>
              <a:buFont typeface="Wingdings"/>
              <a:buChar char="❑"/>
              <a:defRPr sz="1800">
                <a:solidFill>
                  <a:srgbClr val="000000"/>
                </a:solidFill>
              </a:defRPr>
            </a:pPr>
            <a:r>
              <a:rPr sz="2000" dirty="0">
                <a:solidFill>
                  <a:srgbClr val="000066"/>
                </a:solidFill>
                <a:latin typeface="Tahoma"/>
                <a:ea typeface="Tahoma"/>
                <a:cs typeface="Tahoma"/>
                <a:sym typeface="Tahoma"/>
              </a:rPr>
              <a:t> Non associare ad altri antiaritmici (procainamide). </a:t>
            </a:r>
          </a:p>
          <a:p>
            <a:pPr marL="147284" lvl="0" indent="-107597">
              <a:lnSpc>
                <a:spcPct val="80000"/>
              </a:lnSpc>
              <a:spcBef>
                <a:spcPts val="1200"/>
              </a:spcBef>
              <a:buClr>
                <a:srgbClr val="000066"/>
              </a:buClr>
              <a:buSzPct val="100000"/>
              <a:buFont typeface="Wingdings"/>
              <a:buChar char="❑"/>
              <a:defRPr sz="1800">
                <a:solidFill>
                  <a:srgbClr val="000000"/>
                </a:solidFill>
              </a:defRPr>
            </a:pPr>
            <a:r>
              <a:rPr sz="2000" dirty="0">
                <a:solidFill>
                  <a:srgbClr val="000066"/>
                </a:solidFill>
                <a:latin typeface="Tahoma"/>
                <a:ea typeface="Tahoma"/>
                <a:cs typeface="Tahoma"/>
                <a:sym typeface="Tahoma"/>
              </a:rPr>
              <a:t> Se vi è ritorno a ritmo sinusale e successiva ricorrenza della FV/TV, somministrare Amiodarone pre-defibrillazione, seguito da infusione continua dello stesso farmaco </a:t>
            </a:r>
          </a:p>
        </p:txBody>
      </p:sp>
      <p:sp>
        <p:nvSpPr>
          <p:cNvPr id="1044" name="Shape 1044"/>
          <p:cNvSpPr/>
          <p:nvPr/>
        </p:nvSpPr>
        <p:spPr>
          <a:xfrm>
            <a:off x="609600" y="457200"/>
            <a:ext cx="8775700" cy="6731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39687" algn="ctr">
              <a:defRPr sz="4400">
                <a:solidFill>
                  <a:srgbClr val="000066"/>
                </a:solidFill>
                <a:latin typeface="Tahoma Negreta"/>
                <a:ea typeface="Tahoma Negreta"/>
                <a:cs typeface="Tahoma Negreta"/>
                <a:sym typeface="Tahoma Negreta"/>
              </a:defRPr>
            </a:lvl1pPr>
          </a:lstStyle>
          <a:p>
            <a:pPr lvl="0">
              <a:defRPr sz="1800">
                <a:solidFill>
                  <a:srgbClr val="000000"/>
                </a:solidFill>
              </a:defRPr>
            </a:pPr>
            <a:r>
              <a:rPr sz="4400">
                <a:solidFill>
                  <a:srgbClr val="000066"/>
                </a:solidFill>
              </a:rPr>
              <a:t>Amiodarone</a:t>
            </a:r>
          </a:p>
        </p:txBody>
      </p:sp>
      <p:grpSp>
        <p:nvGrpSpPr>
          <p:cNvPr id="1047" name="Group 1047"/>
          <p:cNvGrpSpPr/>
          <p:nvPr/>
        </p:nvGrpSpPr>
        <p:grpSpPr>
          <a:xfrm>
            <a:off x="8098544" y="279400"/>
            <a:ext cx="1563862" cy="2476500"/>
            <a:chOff x="0" y="0"/>
            <a:chExt cx="1563861" cy="2476500"/>
          </a:xfrm>
        </p:grpSpPr>
        <p:sp>
          <p:nvSpPr>
            <p:cNvPr id="1045" name="Shape 1045"/>
            <p:cNvSpPr/>
            <p:nvPr/>
          </p:nvSpPr>
          <p:spPr>
            <a:xfrm>
              <a:off x="0" y="1562100"/>
              <a:ext cx="1563862" cy="914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indent="39687" algn="ctr">
                <a:defRPr sz="1800">
                  <a:solidFill>
                    <a:srgbClr val="000000"/>
                  </a:solidFill>
                </a:defRPr>
              </a:pPr>
              <a:r>
                <a:rPr sz="2000">
                  <a:solidFill>
                    <a:srgbClr val="000066"/>
                  </a:solidFill>
                  <a:latin typeface="Tahoma"/>
                  <a:ea typeface="Tahoma"/>
                  <a:cs typeface="Tahoma"/>
                  <a:sym typeface="Tahoma"/>
                </a:rPr>
                <a:t>Fiala da 3ml</a:t>
              </a:r>
            </a:p>
            <a:p>
              <a:pPr lvl="0" indent="39687" algn="ctr">
                <a:defRPr sz="1800">
                  <a:solidFill>
                    <a:srgbClr val="000000"/>
                  </a:solidFill>
                </a:defRPr>
              </a:pPr>
              <a:r>
                <a:rPr sz="2000">
                  <a:solidFill>
                    <a:srgbClr val="000066"/>
                  </a:solidFill>
                  <a:latin typeface="Tahoma"/>
                  <a:ea typeface="Tahoma"/>
                  <a:cs typeface="Tahoma"/>
                  <a:sym typeface="Tahoma"/>
                </a:rPr>
                <a:t>    150 mg</a:t>
              </a:r>
            </a:p>
            <a:p>
              <a:pPr lvl="0" indent="39687" algn="ctr">
                <a:defRPr sz="1800">
                  <a:solidFill>
                    <a:srgbClr val="000000"/>
                  </a:solidFill>
                </a:defRPr>
              </a:pPr>
              <a:r>
                <a:rPr sz="2000">
                  <a:solidFill>
                    <a:srgbClr val="000066"/>
                  </a:solidFill>
                  <a:latin typeface="Tahoma"/>
                  <a:ea typeface="Tahoma"/>
                  <a:cs typeface="Tahoma"/>
                  <a:sym typeface="Tahoma"/>
                </a:rPr>
                <a:t>   (50 mg/ml)</a:t>
              </a:r>
            </a:p>
          </p:txBody>
        </p:sp>
        <p:pic>
          <p:nvPicPr>
            <p:cNvPr id="1046" name="image.png"/>
            <p:cNvPicPr/>
            <p:nvPr/>
          </p:nvPicPr>
          <p:blipFill>
            <a:blip r:embed="rId2">
              <a:extLst/>
            </a:blip>
            <a:stretch>
              <a:fillRect/>
            </a:stretch>
          </p:blipFill>
          <p:spPr>
            <a:xfrm>
              <a:off x="307580" y="0"/>
              <a:ext cx="915330" cy="1524000"/>
            </a:xfrm>
            <a:prstGeom prst="rect">
              <a:avLst/>
            </a:prstGeom>
            <a:ln w="12700" cap="flat">
              <a:noFill/>
              <a:miter lim="400000"/>
            </a:ln>
            <a:effectLst/>
          </p:spPr>
        </p:pic>
      </p:grpSp>
    </p:spTree>
  </p:cSld>
  <p:clrMapOvr>
    <a:masterClrMapping/>
  </p:clrMapOvr>
  <p:transition xmlns:p14="http://schemas.microsoft.com/office/powerpoint/2010/main" spd="med"/>
</p:sld>
</file>

<file path=ppt/theme/theme1.xml><?xml version="1.0" encoding="utf-8"?>
<a:theme xmlns:a="http://schemas.openxmlformats.org/drawingml/2006/main" name="Default">
  <a:themeElements>
    <a:clrScheme name="Default">
      <a:dk1>
        <a:srgbClr val="EAEAEA"/>
      </a:dk1>
      <a:lt1>
        <a:srgbClr val="EAEAEA"/>
      </a:lt1>
      <a:dk2>
        <a:srgbClr val="A7A7A7"/>
      </a:dk2>
      <a:lt2>
        <a:srgbClr val="535353"/>
      </a:lt2>
      <a:accent1>
        <a:srgbClr val="00CC99"/>
      </a:accent1>
      <a:accent2>
        <a:srgbClr val="333399"/>
      </a:accent2>
      <a:accent3>
        <a:srgbClr val="F2F2F2"/>
      </a:accent3>
      <a:accent4>
        <a:srgbClr val="DADA00"/>
      </a:accent4>
      <a:accent5>
        <a:srgbClr val="AAE0C9"/>
      </a:accent5>
      <a:accent6>
        <a:srgbClr val="2E2E8B"/>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EAEAEA"/>
            </a:solidFill>
            <a:effectLst/>
            <a:uFillTx/>
            <a:latin typeface="Comic Sans MS"/>
            <a:ea typeface="Comic Sans MS"/>
            <a:cs typeface="Comic Sans MS"/>
            <a:sym typeface="Comic Sans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EAEAEA"/>
            </a:solidFill>
            <a:effectLst/>
            <a:uFillTx/>
            <a:latin typeface="Comic Sans MS"/>
            <a:ea typeface="Comic Sans MS"/>
            <a:cs typeface="Comic Sans MS"/>
            <a:sym typeface="Comic Sans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99"/>
      </a:accent2>
      <a:accent3>
        <a:srgbClr val="F2F2F2"/>
      </a:accent3>
      <a:accent4>
        <a:srgbClr val="DADA00"/>
      </a:accent4>
      <a:accent5>
        <a:srgbClr val="AAE0C9"/>
      </a:accent5>
      <a:accent6>
        <a:srgbClr val="2E2E8B"/>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EAEAEA"/>
            </a:solidFill>
            <a:effectLst/>
            <a:uFillTx/>
            <a:latin typeface="Comic Sans MS"/>
            <a:ea typeface="Comic Sans MS"/>
            <a:cs typeface="Comic Sans MS"/>
            <a:sym typeface="Comic Sans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EAEAEA"/>
            </a:solidFill>
            <a:effectLst/>
            <a:uFillTx/>
            <a:latin typeface="Comic Sans MS"/>
            <a:ea typeface="Comic Sans MS"/>
            <a:cs typeface="Comic Sans MS"/>
            <a:sym typeface="Comic Sans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2863</TotalTime>
  <Words>4846</Words>
  <Application>Microsoft Macintosh PowerPoint</Application>
  <PresentationFormat>Diapositive 35 mm</PresentationFormat>
  <Paragraphs>1302</Paragraphs>
  <Slides>144</Slides>
  <Notes>5</Notes>
  <HiddenSlides>0</HiddenSlides>
  <MMClips>0</MMClips>
  <ScaleCrop>false</ScaleCrop>
  <HeadingPairs>
    <vt:vector size="4" baseType="variant">
      <vt:variant>
        <vt:lpstr>Tema</vt:lpstr>
      </vt:variant>
      <vt:variant>
        <vt:i4>1</vt:i4>
      </vt:variant>
      <vt:variant>
        <vt:lpstr>Titoli diapositive</vt:lpstr>
      </vt:variant>
      <vt:variant>
        <vt:i4>144</vt:i4>
      </vt:variant>
    </vt:vector>
  </HeadingPairs>
  <TitlesOfParts>
    <vt:vector size="145" baseType="lpstr">
      <vt:lpstr>Default</vt:lpstr>
      <vt:lpstr>Gestione del bambino  in emergenza-urgenza</vt:lpstr>
      <vt:lpstr>Obiettivi</vt:lpstr>
      <vt:lpstr>Il bambino non è un adulto in miniatura</vt:lpstr>
      <vt:lpstr>Presentazione di PowerPoint</vt:lpstr>
      <vt:lpstr>Presentazione di PowerPoint</vt:lpstr>
      <vt:lpstr>Eziologia dell’arresto cardiaco in età pediatrica </vt:lpstr>
      <vt:lpstr>Come si arriva all’arresto cardiaco ?</vt:lpstr>
      <vt:lpstr>Presentazione di PowerPoint</vt:lpstr>
      <vt:lpstr>Presentazione di PowerPoint</vt:lpstr>
      <vt:lpstr>Eziologia dell’arresto cardiaco in età pediatrica </vt:lpstr>
      <vt:lpstr>Presentazione di PowerPoint</vt:lpstr>
      <vt:lpstr>Presentazione di PowerPoint</vt:lpstr>
      <vt:lpstr>Presentazione di PowerPoint</vt:lpstr>
      <vt:lpstr>Presentazione di PowerPoint</vt:lpstr>
      <vt:lpstr>Presentazione di PowerPoint</vt:lpstr>
      <vt:lpstr>Presentazione di PowerPoint</vt:lpstr>
      <vt:lpstr>ABC e fisiologia</vt:lpstr>
      <vt:lpstr>Presentazione di PowerPoint</vt:lpstr>
      <vt:lpstr>Presentazione di PowerPoint</vt:lpstr>
      <vt:lpstr>Presentazione di PowerPoint</vt:lpstr>
      <vt:lpstr>Presentazione di PowerPoint</vt:lpstr>
      <vt:lpstr>Presentazione di PowerPoint</vt:lpstr>
      <vt:lpstr>Presentazione di PowerPoint</vt:lpstr>
      <vt:lpstr>Il ciclo: valutazione/decisione/azione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Parametri determinanti della circolazione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Conclusioni</vt:lpstr>
      <vt:lpstr>Presentazione di PowerPoint</vt:lpstr>
      <vt:lpstr>Presentazione di PowerPoint</vt:lpstr>
      <vt:lpstr>Presentazione di PowerPoint</vt:lpstr>
      <vt:lpstr>Presentazione di PowerPoint</vt:lpstr>
      <vt:lpstr>Presentazione di PowerPoint</vt:lpstr>
      <vt:lpstr>Presentazione di PowerPoint</vt:lpstr>
      <vt:lpstr>Adrenalina</vt:lpstr>
      <vt:lpstr>Presentazione di PowerPoint</vt:lpstr>
      <vt:lpstr>Presentazione di PowerPoint</vt:lpstr>
      <vt:lpstr>Presentazione di PowerPoint</vt:lpstr>
      <vt:lpstr>Presentazione di PowerPoint</vt:lpstr>
      <vt:lpstr>Presentazione di PowerPoint</vt:lpstr>
      <vt:lpstr>Trattamento in urgenza dei  disturbi del ritmo in età pediatrica</vt:lpstr>
      <vt:lpstr>Breve analisi dell'ECG per aritmie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Gestione del bambino  in emergenza-urgenza</dc:title>
  <cp:lastModifiedBy>Francesco</cp:lastModifiedBy>
  <cp:revision>40</cp:revision>
  <dcterms:modified xsi:type="dcterms:W3CDTF">2017-04-08T09:00:17Z</dcterms:modified>
</cp:coreProperties>
</file>