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5" r:id="rId1"/>
  </p:sldMasterIdLst>
  <p:notesMasterIdLst>
    <p:notesMasterId r:id="rId39"/>
  </p:notesMasterIdLst>
  <p:sldIdLst>
    <p:sldId id="256" r:id="rId2"/>
    <p:sldId id="335" r:id="rId3"/>
    <p:sldId id="334" r:id="rId4"/>
    <p:sldId id="257" r:id="rId5"/>
    <p:sldId id="259" r:id="rId6"/>
    <p:sldId id="258" r:id="rId7"/>
    <p:sldId id="332" r:id="rId8"/>
    <p:sldId id="262" r:id="rId9"/>
    <p:sldId id="337" r:id="rId10"/>
    <p:sldId id="333" r:id="rId11"/>
    <p:sldId id="261" r:id="rId12"/>
    <p:sldId id="264" r:id="rId13"/>
    <p:sldId id="265" r:id="rId14"/>
    <p:sldId id="266" r:id="rId15"/>
    <p:sldId id="267" r:id="rId16"/>
    <p:sldId id="268" r:id="rId17"/>
    <p:sldId id="300" r:id="rId18"/>
    <p:sldId id="269" r:id="rId19"/>
    <p:sldId id="270" r:id="rId20"/>
    <p:sldId id="271" r:id="rId21"/>
    <p:sldId id="272" r:id="rId22"/>
    <p:sldId id="273" r:id="rId23"/>
    <p:sldId id="274" r:id="rId24"/>
    <p:sldId id="275" r:id="rId25"/>
    <p:sldId id="276" r:id="rId26"/>
    <p:sldId id="277" r:id="rId27"/>
    <p:sldId id="278" r:id="rId28"/>
    <p:sldId id="280" r:id="rId29"/>
    <p:sldId id="338" r:id="rId30"/>
    <p:sldId id="279" r:id="rId31"/>
    <p:sldId id="281" r:id="rId32"/>
    <p:sldId id="282" r:id="rId33"/>
    <p:sldId id="299" r:id="rId34"/>
    <p:sldId id="339" r:id="rId35"/>
    <p:sldId id="340" r:id="rId36"/>
    <p:sldId id="341" r:id="rId37"/>
    <p:sldId id="342" r:id="rId3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99CC"/>
    <a:srgbClr val="FF9966"/>
    <a:srgbClr val="FF99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rgbClr val="CAECDD"/>
          </a:solidFill>
        </a:fill>
      </a:tcStyle>
    </a:wholeTbl>
    <a:band2H>
      <a:tcTxStyle/>
      <a:tcStyle>
        <a:tcBdr/>
        <a:fill>
          <a:solidFill>
            <a:srgbClr val="E6F6EF"/>
          </a:solidFill>
        </a:fill>
      </a:tcStyle>
    </a:band2H>
    <a:firstCol>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1"/>
          </a:solidFill>
        </a:fill>
      </a:tcStyle>
    </a:firstCol>
    <a:lastRow>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381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1"/>
          </a:solidFill>
        </a:fill>
      </a:tcStyle>
    </a:lastRow>
    <a:firstRow>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381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rgbClr val="DBDBDB"/>
          </a:solidFill>
        </a:fill>
      </a:tcStyle>
    </a:wholeTbl>
    <a:band2H>
      <a:tcTxStyle/>
      <a:tcStyle>
        <a:tcBdr/>
        <a:fill>
          <a:solidFill>
            <a:srgbClr val="EEEEEE"/>
          </a:solidFill>
        </a:fill>
      </a:tcStyle>
    </a:band2H>
    <a:firstCol>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3"/>
          </a:solidFill>
        </a:fill>
      </a:tcStyle>
    </a:firstCol>
    <a:lastRow>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381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3"/>
          </a:solidFill>
        </a:fill>
      </a:tcStyle>
    </a:lastRow>
    <a:firstRow>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381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rgbClr val="CCCCE6"/>
          </a:solidFill>
        </a:fill>
      </a:tcStyle>
    </a:wholeTbl>
    <a:band2H>
      <a:tcTxStyle/>
      <a:tcStyle>
        <a:tcBdr/>
        <a:fill>
          <a:solidFill>
            <a:srgbClr val="E7E7F3"/>
          </a:solidFill>
        </a:fill>
      </a:tcStyle>
    </a:band2H>
    <a:firstCol>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6"/>
          </a:solidFill>
        </a:fill>
      </a:tcStyle>
    </a:firstCol>
    <a:lastRow>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381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6"/>
          </a:solidFill>
        </a:fill>
      </a:tcStyle>
    </a:lastRow>
    <a:firstRow>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381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99"/>
          </a:solidFill>
        </a:fill>
      </a:tcStyle>
    </a:band2H>
    <a:firstCol>
      <a:tcTxStyle b="on" i="off">
        <a:fontRef idx="major">
          <a:srgbClr val="000099"/>
        </a:fontRef>
        <a:srgbClr val="00009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99"/>
          </a:solidFill>
        </a:fill>
      </a:tcStyle>
    </a:lastRow>
    <a:firstRow>
      <a:tcTxStyle b="on" i="off">
        <a:fontRef idx="major">
          <a:srgbClr val="000099"/>
        </a:fontRef>
        <a:srgbClr val="000099"/>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rgbClr val="000000"/>
          </a:solidFill>
        </a:fill>
      </a:tcStyle>
    </a:firstCol>
    <a:lastRow>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38100" cap="flat">
              <a:solidFill>
                <a:srgbClr val="000099"/>
              </a:solidFill>
              <a:prstDash val="solid"/>
              <a:round/>
            </a:ln>
          </a:top>
          <a:bottom>
            <a:ln w="127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rgbClr val="000000"/>
          </a:solidFill>
        </a:fill>
      </a:tcStyle>
    </a:lastRow>
    <a:firstRow>
      <a:tcTxStyle b="on" i="off">
        <a:fontRef idx="major">
          <a:srgbClr val="000099"/>
        </a:fontRef>
        <a:srgbClr val="000099"/>
      </a:tcTxStyle>
      <a:tcStyle>
        <a:tcBdr>
          <a:left>
            <a:ln w="12700" cap="flat">
              <a:solidFill>
                <a:srgbClr val="000099"/>
              </a:solidFill>
              <a:prstDash val="solid"/>
              <a:round/>
            </a:ln>
          </a:left>
          <a:right>
            <a:ln w="12700" cap="flat">
              <a:solidFill>
                <a:srgbClr val="000099"/>
              </a:solidFill>
              <a:prstDash val="solid"/>
              <a:round/>
            </a:ln>
          </a:right>
          <a:top>
            <a:ln w="12700" cap="flat">
              <a:solidFill>
                <a:srgbClr val="000099"/>
              </a:solidFill>
              <a:prstDash val="solid"/>
              <a:round/>
            </a:ln>
          </a:top>
          <a:bottom>
            <a:ln w="38100" cap="flat">
              <a:solidFill>
                <a:srgbClr val="000099"/>
              </a:solidFill>
              <a:prstDash val="solid"/>
              <a:round/>
            </a:ln>
          </a:bottom>
          <a:insideH>
            <a:ln w="12700" cap="flat">
              <a:solidFill>
                <a:srgbClr val="000099"/>
              </a:solidFill>
              <a:prstDash val="solid"/>
              <a:round/>
            </a:ln>
          </a:insideH>
          <a:insideV>
            <a:ln w="12700" cap="flat">
              <a:solidFill>
                <a:srgbClr val="000099"/>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24" autoAdjust="0"/>
  </p:normalViewPr>
  <p:slideViewPr>
    <p:cSldViewPr>
      <p:cViewPr varScale="1">
        <p:scale>
          <a:sx n="51" d="100"/>
          <a:sy n="51" d="100"/>
        </p:scale>
        <p:origin x="-944"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1143000" y="685800"/>
            <a:ext cx="4572000" cy="3429000"/>
          </a:xfrm>
          <a:prstGeom prst="rect">
            <a:avLst/>
          </a:prstGeom>
        </p:spPr>
        <p:txBody>
          <a:bodyPr/>
          <a:lstStyle/>
          <a:p>
            <a:endParaRPr/>
          </a:p>
        </p:txBody>
      </p:sp>
      <p:sp>
        <p:nvSpPr>
          <p:cNvPr id="513" name="Shape 51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78860563"/>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imes New Roman"/>
      </a:defRPr>
    </a:lvl1pPr>
    <a:lvl2pPr indent="228600" latinLnBrk="0">
      <a:spcBef>
        <a:spcPts val="400"/>
      </a:spcBef>
      <a:defRPr sz="1200">
        <a:latin typeface="+mj-lt"/>
        <a:ea typeface="+mj-ea"/>
        <a:cs typeface="+mj-cs"/>
        <a:sym typeface="Times New Roman"/>
      </a:defRPr>
    </a:lvl2pPr>
    <a:lvl3pPr indent="457200" latinLnBrk="0">
      <a:spcBef>
        <a:spcPts val="400"/>
      </a:spcBef>
      <a:defRPr sz="1200">
        <a:latin typeface="+mj-lt"/>
        <a:ea typeface="+mj-ea"/>
        <a:cs typeface="+mj-cs"/>
        <a:sym typeface="Times New Roman"/>
      </a:defRPr>
    </a:lvl3pPr>
    <a:lvl4pPr indent="685800" latinLnBrk="0">
      <a:spcBef>
        <a:spcPts val="400"/>
      </a:spcBef>
      <a:defRPr sz="1200">
        <a:latin typeface="+mj-lt"/>
        <a:ea typeface="+mj-ea"/>
        <a:cs typeface="+mj-cs"/>
        <a:sym typeface="Times New Roman"/>
      </a:defRPr>
    </a:lvl4pPr>
    <a:lvl5pPr indent="914400" latinLnBrk="0">
      <a:spcBef>
        <a:spcPts val="400"/>
      </a:spcBef>
      <a:defRPr sz="1200">
        <a:latin typeface="+mj-lt"/>
        <a:ea typeface="+mj-ea"/>
        <a:cs typeface="+mj-cs"/>
        <a:sym typeface="Times New Roman"/>
      </a:defRPr>
    </a:lvl5pPr>
    <a:lvl6pPr indent="1143000" latinLnBrk="0">
      <a:spcBef>
        <a:spcPts val="400"/>
      </a:spcBef>
      <a:defRPr sz="1200">
        <a:latin typeface="+mj-lt"/>
        <a:ea typeface="+mj-ea"/>
        <a:cs typeface="+mj-cs"/>
        <a:sym typeface="Times New Roman"/>
      </a:defRPr>
    </a:lvl6pPr>
    <a:lvl7pPr indent="1371600" latinLnBrk="0">
      <a:spcBef>
        <a:spcPts val="400"/>
      </a:spcBef>
      <a:defRPr sz="1200">
        <a:latin typeface="+mj-lt"/>
        <a:ea typeface="+mj-ea"/>
        <a:cs typeface="+mj-cs"/>
        <a:sym typeface="Times New Roman"/>
      </a:defRPr>
    </a:lvl7pPr>
    <a:lvl8pPr indent="1600200" latinLnBrk="0">
      <a:spcBef>
        <a:spcPts val="400"/>
      </a:spcBef>
      <a:defRPr sz="1200">
        <a:latin typeface="+mj-lt"/>
        <a:ea typeface="+mj-ea"/>
        <a:cs typeface="+mj-cs"/>
        <a:sym typeface="Times New Roman"/>
      </a:defRPr>
    </a:lvl8pPr>
    <a:lvl9pPr indent="1828800"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pPr>
              <a:lnSpc>
                <a:spcPct val="115000"/>
              </a:lnSpc>
              <a:spcBef>
                <a:spcPts val="1000"/>
              </a:spcBef>
              <a:defRPr sz="2000">
                <a:latin typeface="Calibri"/>
                <a:ea typeface="Calibri"/>
                <a:cs typeface="Calibri"/>
                <a:sym typeface="Calibri"/>
              </a:defRPr>
            </a:pPr>
            <a:r>
              <a:rPr lang="it-IT" dirty="0" smtClean="0"/>
              <a:t>Molti </a:t>
            </a:r>
            <a:r>
              <a:rPr lang="it-IT" b="1" dirty="0" smtClean="0"/>
              <a:t>bambini non vengono rianimat</a:t>
            </a:r>
            <a:r>
              <a:rPr lang="it-IT" dirty="0" smtClean="0"/>
              <a:t>i neanche con le tecniche basiche del BLS, </a:t>
            </a:r>
            <a:r>
              <a:rPr lang="it-IT" b="1" dirty="0" smtClean="0"/>
              <a:t>per il timore dei soccorritori di causare dei danni</a:t>
            </a:r>
            <a:r>
              <a:rPr lang="it-IT" dirty="0" smtClean="0"/>
              <a:t>, se non sono stati formati specificatamente: questo timore è infondato</a:t>
            </a:r>
            <a:r>
              <a:rPr lang="it-IT" b="1" dirty="0" smtClean="0"/>
              <a:t>:</a:t>
            </a:r>
            <a:r>
              <a:rPr lang="it-IT" b="1" baseline="0" dirty="0" smtClean="0"/>
              <a:t> è molto meglio usare la sequenza del BLS adulti che non fare nulla. </a:t>
            </a:r>
            <a:endParaRPr lang="it-IT" b="1" dirty="0" smtClean="0"/>
          </a:p>
          <a:p>
            <a:pPr>
              <a:lnSpc>
                <a:spcPct val="115000"/>
              </a:lnSpc>
              <a:spcBef>
                <a:spcPts val="1000"/>
              </a:spcBef>
              <a:defRPr sz="2000">
                <a:latin typeface="Calibri"/>
                <a:ea typeface="Calibri"/>
                <a:cs typeface="Calibri"/>
                <a:sym typeface="Calibri"/>
              </a:defRPr>
            </a:pPr>
            <a:r>
              <a:rPr lang="es-ES" dirty="0" smtClean="0"/>
              <a:t>E’ però vero che il </a:t>
            </a:r>
            <a:r>
              <a:rPr lang="es-ES" b="1" dirty="0" smtClean="0"/>
              <a:t>PBLS ha alcune particolarità</a:t>
            </a:r>
            <a:r>
              <a:rPr lang="es-ES" dirty="0" smtClean="0"/>
              <a:t> che affronteremo in questo corso, perchè il nostro intervento sia efficace in massimo grado. </a:t>
            </a:r>
          </a:p>
          <a:p>
            <a:pPr>
              <a:lnSpc>
                <a:spcPct val="115000"/>
              </a:lnSpc>
              <a:spcBef>
                <a:spcPts val="1000"/>
              </a:spcBef>
              <a:defRPr sz="2000">
                <a:latin typeface="Calibri"/>
                <a:ea typeface="Calibri"/>
                <a:cs typeface="Calibri"/>
                <a:sym typeface="Calibri"/>
              </a:defRPr>
            </a:pPr>
            <a:r>
              <a:rPr dirty="0" smtClean="0"/>
              <a:t>PBLSD </a:t>
            </a:r>
            <a:r>
              <a:rPr dirty="0"/>
              <a:t>= Pediatric Basic Life Support Defibrillation</a:t>
            </a:r>
            <a:r>
              <a:rPr dirty="0" smtClean="0"/>
              <a:t>.</a:t>
            </a:r>
            <a:endParaRPr lang="it-IT" dirty="0" smtClean="0"/>
          </a:p>
          <a:p>
            <a:pPr>
              <a:lnSpc>
                <a:spcPct val="115000"/>
              </a:lnSpc>
              <a:spcBef>
                <a:spcPts val="1000"/>
              </a:spcBef>
              <a:defRPr sz="2000">
                <a:latin typeface="Calibri"/>
                <a:ea typeface="Calibri"/>
                <a:cs typeface="Calibri"/>
                <a:sym typeface="Calibri"/>
              </a:defRPr>
            </a:pPr>
            <a:endParaRPr dirty="0"/>
          </a:p>
        </p:txBody>
      </p:sp>
    </p:spTree>
    <p:extLst>
      <p:ext uri="{BB962C8B-B14F-4D97-AF65-F5344CB8AC3E}">
        <p14:creationId xmlns:p14="http://schemas.microsoft.com/office/powerpoint/2010/main" val="194451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Anche la sequenza è la stessa: A-B-C-D. Ma nel bambino è di massima importanza valutare il respiro e se non respira occorre ventilare immediatamente; controllare se ci sono il polso o altri</a:t>
            </a:r>
            <a:r>
              <a:rPr lang="it-IT" baseline="0" dirty="0" smtClean="0"/>
              <a:t> segni di vita, se non ci sono cominciare la </a:t>
            </a:r>
            <a:r>
              <a:rPr lang="it-IT" baseline="0" dirty="0" err="1" smtClean="0"/>
              <a:t>RCP</a:t>
            </a:r>
            <a:r>
              <a:rPr lang="it-IT" baseline="0" dirty="0" smtClean="0"/>
              <a:t>. </a:t>
            </a:r>
            <a:r>
              <a:rPr lang="it-IT" b="1" u="sng" baseline="0" dirty="0" smtClean="0"/>
              <a:t>Solo quando siamo praticamente certi che si tratta di un arresto cardiaco primitivo</a:t>
            </a:r>
            <a:r>
              <a:rPr lang="it-IT" b="1" baseline="0" dirty="0" smtClean="0"/>
              <a:t>, </a:t>
            </a:r>
            <a:r>
              <a:rPr lang="it-IT" baseline="0" dirty="0" smtClean="0"/>
              <a:t>come nel caso di un collasso improvviso in presenza di testimoni o di un bambino con cardiopatia conosciuta</a:t>
            </a:r>
            <a:r>
              <a:rPr lang="it-IT" b="1" baseline="0" dirty="0" smtClean="0"/>
              <a:t>, la defibrillazione ha la precedenza </a:t>
            </a:r>
            <a:r>
              <a:rPr lang="it-IT" baseline="0" dirty="0" smtClean="0"/>
              <a:t>e dobbiamo avvicinare il defibrillatore il più rapidamente possibile</a:t>
            </a:r>
            <a:r>
              <a:rPr lang="it-IT" b="1" baseline="0" dirty="0" smtClean="0"/>
              <a:t>. In tutti gli altri casi, o se siamo soli e nessuno può avvicinare il defibrillatore</a:t>
            </a:r>
            <a:r>
              <a:rPr lang="it-IT" b="1" u="sng" baseline="0" dirty="0" smtClean="0"/>
              <a:t>, fare almeno un minuto di RCP prima di lasciare il bambino per prendere il defibrillatore</a:t>
            </a:r>
            <a:r>
              <a:rPr lang="it-IT" b="1" baseline="0" dirty="0" smtClean="0"/>
              <a:t>. </a:t>
            </a:r>
            <a:endParaRPr b="1" dirty="0"/>
          </a:p>
        </p:txBody>
      </p:sp>
    </p:spTree>
    <p:extLst>
      <p:ext uri="{BB962C8B-B14F-4D97-AF65-F5344CB8AC3E}">
        <p14:creationId xmlns:p14="http://schemas.microsoft.com/office/powerpoint/2010/main" val="82792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lvl1pPr>
              <a:defRPr sz="2000">
                <a:latin typeface="Calibri"/>
                <a:ea typeface="Calibri"/>
                <a:cs typeface="Calibri"/>
                <a:sym typeface="Calibri"/>
              </a:defRPr>
            </a:lvl1pPr>
          </a:lstStyle>
          <a:p>
            <a:r>
              <a:rPr lang="it-IT" dirty="0" smtClean="0"/>
              <a:t>Come nell’adulto, la prima tappa del </a:t>
            </a:r>
            <a:r>
              <a:rPr lang="it-IT" dirty="0" err="1" smtClean="0"/>
              <a:t>PBLS</a:t>
            </a:r>
            <a:r>
              <a:rPr lang="it-IT" dirty="0" smtClean="0"/>
              <a:t> è valutare lo stato di coscienza :</a:t>
            </a:r>
            <a:endParaRPr lang="es-ES" dirty="0" smtClean="0"/>
          </a:p>
          <a:p>
            <a:pPr marL="342900" indent="-342900">
              <a:buFont typeface="Arial" panose="020B0604020202020204" pitchFamily="34" charset="0"/>
              <a:buChar char="•"/>
            </a:pPr>
            <a:r>
              <a:rPr lang="it-IT" dirty="0" smtClean="0"/>
              <a:t>Stimolare dolcemente il bambino e chiedergli: stai bene?</a:t>
            </a:r>
            <a:endParaRPr lang="es-ES" dirty="0" smtClean="0"/>
          </a:p>
          <a:p>
            <a:pPr marL="342900" indent="-342900">
              <a:buFont typeface="Arial" panose="020B0604020202020204" pitchFamily="34" charset="0"/>
              <a:buChar char="•"/>
            </a:pPr>
            <a:r>
              <a:rPr lang="es-ES" dirty="0" smtClean="0"/>
              <a:t>Se il bambino risponde, verbalmente o piangendo</a:t>
            </a:r>
            <a:r>
              <a:rPr lang="es-ES" baseline="0" dirty="0" smtClean="0"/>
              <a:t> o muovendosi, verificare le sue condizioni e lasciarlo nella posizione in cui </a:t>
            </a:r>
            <a:r>
              <a:rPr lang="es-ES" baseline="0" dirty="0" err="1" smtClean="0"/>
              <a:t>stava</a:t>
            </a:r>
            <a:r>
              <a:rPr lang="es-ES" baseline="0" dirty="0" smtClean="0"/>
              <a:t> (a meno che non sia esposto a un pericolo esterno), chiamare aiuto e rivalutarlo periodicamente. </a:t>
            </a:r>
          </a:p>
          <a:p>
            <a:pPr marL="342900" indent="-342900">
              <a:buFont typeface="Arial" panose="020B0604020202020204" pitchFamily="34" charset="0"/>
              <a:buChar char="•"/>
            </a:pPr>
            <a:r>
              <a:rPr lang="es-ES" baseline="0" dirty="0" smtClean="0"/>
              <a:t>Se il bambino non risponde, applicare uno stimolo doloroso, pizzicando il margine esterno del </a:t>
            </a:r>
            <a:r>
              <a:rPr lang="es-ES" baseline="0" dirty="0" err="1" smtClean="0"/>
              <a:t>muscolo</a:t>
            </a:r>
            <a:r>
              <a:rPr lang="es-ES" baseline="0" dirty="0" smtClean="0"/>
              <a:t> </a:t>
            </a:r>
            <a:r>
              <a:rPr lang="es-ES" baseline="0" dirty="0" err="1" smtClean="0"/>
              <a:t>trapezio</a:t>
            </a:r>
            <a:r>
              <a:rPr lang="es-ES" baseline="0" dirty="0" smtClean="0"/>
              <a:t> (margine superiore della spalla). </a:t>
            </a:r>
          </a:p>
          <a:p>
            <a:pPr marL="342900" indent="-342900">
              <a:buFont typeface="Arial" panose="020B0604020202020204" pitchFamily="34" charset="0"/>
              <a:buChar char="•"/>
            </a:pPr>
            <a:r>
              <a:rPr lang="es-ES" baseline="0" dirty="0" smtClean="0"/>
              <a:t>Se il bambino ancora non risponde, chiamare aiuto, metterlo supino, aprire la via aerea. </a:t>
            </a:r>
            <a:endParaRPr dirty="0"/>
          </a:p>
        </p:txBody>
      </p:sp>
    </p:spTree>
    <p:extLst>
      <p:ext uri="{BB962C8B-B14F-4D97-AF65-F5344CB8AC3E}">
        <p14:creationId xmlns:p14="http://schemas.microsoft.com/office/powerpoint/2010/main" val="2531718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hape 786"/>
          <p:cNvSpPr>
            <a:spLocks noGrp="1" noRot="1" noChangeAspect="1"/>
          </p:cNvSpPr>
          <p:nvPr>
            <p:ph type="sldImg"/>
          </p:nvPr>
        </p:nvSpPr>
        <p:spPr>
          <a:prstGeom prst="rect">
            <a:avLst/>
          </a:prstGeom>
        </p:spPr>
        <p:txBody>
          <a:bodyPr/>
          <a:lstStyle/>
          <a:p>
            <a:endParaRPr/>
          </a:p>
        </p:txBody>
      </p:sp>
      <p:sp>
        <p:nvSpPr>
          <p:cNvPr id="787" name="Shape 787"/>
          <p:cNvSpPr>
            <a:spLocks noGrp="1"/>
          </p:cNvSpPr>
          <p:nvPr>
            <p:ph type="body" sz="quarter" idx="1"/>
          </p:nvPr>
        </p:nvSpPr>
        <p:spPr>
          <a:prstGeom prst="rect">
            <a:avLst/>
          </a:prstGeom>
        </p:spPr>
        <p:txBody>
          <a:bodyPr/>
          <a:lstStyle/>
          <a:p>
            <a:pPr>
              <a:defRPr sz="2000"/>
            </a:pPr>
            <a:r>
              <a:rPr lang="it-IT" dirty="0" smtClean="0">
                <a:latin typeface="Calibri"/>
                <a:ea typeface="Calibri"/>
                <a:cs typeface="Calibri"/>
                <a:sym typeface="Calibri"/>
              </a:rPr>
              <a:t>La testa del bambino, rispetto al corpo, è più grande</a:t>
            </a:r>
            <a:r>
              <a:rPr lang="it-IT" baseline="0" dirty="0" smtClean="0">
                <a:latin typeface="Calibri"/>
                <a:ea typeface="Calibri"/>
                <a:cs typeface="Calibri"/>
                <a:sym typeface="Calibri"/>
              </a:rPr>
              <a:t> che nell’adulto, con occipite prominente, specie nel lattante. Quando è supino, </a:t>
            </a:r>
            <a:r>
              <a:rPr lang="it-IT" b="1" baseline="0" dirty="0" smtClean="0">
                <a:latin typeface="Calibri"/>
                <a:ea typeface="Calibri"/>
                <a:cs typeface="Calibri"/>
                <a:sym typeface="Calibri"/>
              </a:rPr>
              <a:t>la testa sta spontaneamente in flessione e la lingua, anch’essa più grande rispetto all’adulto, può facilmente ostruire le vie aeree superiori</a:t>
            </a:r>
            <a:r>
              <a:rPr lang="it-IT" baseline="0" dirty="0" smtClean="0">
                <a:latin typeface="Calibri"/>
                <a:ea typeface="Calibri"/>
                <a:cs typeface="Calibri"/>
                <a:sym typeface="Calibri"/>
              </a:rPr>
              <a:t>: mettere un piccolo cuscino o un lenzuolo ripiegato dietro le spalle, per allineare la colonna e liberare le vie aeree. Anche nel bambino la testa va solo leggermente estesa, non troppo, nella posizione detta di «sniffing», cioè come se il bambino annusasse l’aria, mentre le orecchie sono allineate con le spalle. </a:t>
            </a:r>
            <a:endParaRPr dirty="0"/>
          </a:p>
        </p:txBody>
      </p:sp>
    </p:spTree>
    <p:extLst>
      <p:ext uri="{BB962C8B-B14F-4D97-AF65-F5344CB8AC3E}">
        <p14:creationId xmlns:p14="http://schemas.microsoft.com/office/powerpoint/2010/main" val="1451913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lvl1pPr>
              <a:lnSpc>
                <a:spcPct val="115000"/>
              </a:lnSpc>
              <a:spcBef>
                <a:spcPts val="1000"/>
              </a:spcBef>
              <a:defRPr sz="2000">
                <a:latin typeface="Calibri"/>
                <a:ea typeface="Calibri"/>
                <a:cs typeface="Calibri"/>
                <a:sym typeface="Calibri"/>
              </a:defRPr>
            </a:lvl1pPr>
          </a:lstStyle>
          <a:p>
            <a:r>
              <a:rPr lang="it-IT" dirty="0" smtClean="0"/>
              <a:t>Come sempre, in caso di trauma non estendere</a:t>
            </a:r>
            <a:r>
              <a:rPr lang="it-IT" baseline="0" dirty="0" smtClean="0"/>
              <a:t> la testa ma limitarsi a portare in avanti la mandibola e sollevare il mento. </a:t>
            </a:r>
            <a:endParaRPr dirty="0"/>
          </a:p>
        </p:txBody>
      </p:sp>
    </p:spTree>
    <p:extLst>
      <p:ext uri="{BB962C8B-B14F-4D97-AF65-F5344CB8AC3E}">
        <p14:creationId xmlns:p14="http://schemas.microsoft.com/office/powerpoint/2010/main" val="3650677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noRot="1" noChangeAspect="1"/>
          </p:cNvSpPr>
          <p:nvPr>
            <p:ph type="sldImg"/>
          </p:nvPr>
        </p:nvSpPr>
        <p:spPr>
          <a:prstGeom prst="rect">
            <a:avLst/>
          </a:prstGeom>
        </p:spPr>
        <p:txBody>
          <a:bodyPr/>
          <a:lstStyle/>
          <a:p>
            <a:endParaRPr/>
          </a:p>
        </p:txBody>
      </p:sp>
      <p:sp>
        <p:nvSpPr>
          <p:cNvPr id="811" name="Shape 811"/>
          <p:cNvSpPr>
            <a:spLocks noGrp="1"/>
          </p:cNvSpPr>
          <p:nvPr>
            <p:ph type="body" sz="quarter" idx="1"/>
          </p:nvPr>
        </p:nvSpPr>
        <p:spPr>
          <a:prstGeom prst="rect">
            <a:avLst/>
          </a:prstGeom>
        </p:spPr>
        <p:txBody>
          <a:bodyPr/>
          <a:lstStyle>
            <a:lvl1pPr>
              <a:defRPr sz="2000">
                <a:latin typeface="Calibri"/>
                <a:ea typeface="Calibri"/>
                <a:cs typeface="Calibri"/>
                <a:sym typeface="Calibri"/>
              </a:defRPr>
            </a:lvl1pPr>
          </a:lstStyle>
          <a:p>
            <a:r>
              <a:rPr lang="it-IT" dirty="0" smtClean="0"/>
              <a:t>Aprire la bocca e solo se c’è un corpo estraneo ben visibile,</a:t>
            </a:r>
            <a:r>
              <a:rPr lang="it-IT" baseline="0" dirty="0" smtClean="0"/>
              <a:t> levarlo con un dito. Fare molta attenzione a non spingere il corpo estraneo ancora più in basso. </a:t>
            </a:r>
            <a:endParaRPr dirty="0"/>
          </a:p>
        </p:txBody>
      </p:sp>
    </p:spTree>
    <p:extLst>
      <p:ext uri="{BB962C8B-B14F-4D97-AF65-F5344CB8AC3E}">
        <p14:creationId xmlns:p14="http://schemas.microsoft.com/office/powerpoint/2010/main" val="2444379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lvl1pPr>
              <a:spcBef>
                <a:spcPts val="700"/>
              </a:spcBef>
              <a:defRPr sz="2000">
                <a:latin typeface="Calibri"/>
                <a:ea typeface="Calibri"/>
                <a:cs typeface="Calibri"/>
                <a:sym typeface="Calibri"/>
              </a:defRPr>
            </a:lvl1pPr>
          </a:lstStyle>
          <a:p>
            <a:r>
              <a:rPr lang="it-IT" dirty="0" smtClean="0"/>
              <a:t>Con la faccia accostata alla bocca del bambino e lo sguardo rivolto verso il torace: </a:t>
            </a:r>
            <a:r>
              <a:rPr lang="it-IT" b="1" dirty="0" smtClean="0"/>
              <a:t>Guardo (se il torace si espande</a:t>
            </a:r>
            <a:r>
              <a:rPr lang="it-IT" dirty="0" smtClean="0"/>
              <a:t>) – </a:t>
            </a:r>
            <a:r>
              <a:rPr lang="it-IT" b="1" dirty="0" smtClean="0"/>
              <a:t>Ascolto (i rumori respiratori</a:t>
            </a:r>
            <a:r>
              <a:rPr lang="it-IT" dirty="0" smtClean="0"/>
              <a:t>) – </a:t>
            </a:r>
            <a:r>
              <a:rPr lang="it-IT" b="1" dirty="0" smtClean="0"/>
              <a:t>Sento (l’aria espirata sulla</a:t>
            </a:r>
            <a:r>
              <a:rPr lang="it-IT" b="1" baseline="0" dirty="0" smtClean="0"/>
              <a:t> mia guancia).</a:t>
            </a:r>
            <a:r>
              <a:rPr lang="it-IT" baseline="0" dirty="0" smtClean="0"/>
              <a:t> Tutto questo per non più </a:t>
            </a:r>
            <a:r>
              <a:rPr lang="it-IT" b="1" baseline="0" dirty="0" smtClean="0"/>
              <a:t>di 10 secondi. </a:t>
            </a:r>
            <a:endParaRPr b="1" dirty="0"/>
          </a:p>
        </p:txBody>
      </p:sp>
    </p:spTree>
    <p:extLst>
      <p:ext uri="{BB962C8B-B14F-4D97-AF65-F5344CB8AC3E}">
        <p14:creationId xmlns:p14="http://schemas.microsoft.com/office/powerpoint/2010/main" val="3095010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4076" y="8684882"/>
            <a:ext cx="2972289" cy="457643"/>
          </a:xfrm>
          <a:prstGeom prst="rect">
            <a:avLst/>
          </a:prstGeom>
          <a:noFill/>
        </p:spPr>
        <p:txBody>
          <a:bodyPr/>
          <a:lstStyle>
            <a:lvl1pPr defTabSz="950913">
              <a:defRPr sz="2400">
                <a:solidFill>
                  <a:schemeClr val="tx1"/>
                </a:solidFill>
                <a:latin typeface="Arial" pitchFamily="34" charset="0"/>
              </a:defRPr>
            </a:lvl1pPr>
            <a:lvl2pPr marL="742950" indent="-285750" defTabSz="950913">
              <a:defRPr sz="2400">
                <a:solidFill>
                  <a:schemeClr val="tx1"/>
                </a:solidFill>
                <a:latin typeface="Arial" pitchFamily="34" charset="0"/>
              </a:defRPr>
            </a:lvl2pPr>
            <a:lvl3pPr marL="1143000" indent="-228600" defTabSz="950913">
              <a:defRPr sz="2400">
                <a:solidFill>
                  <a:schemeClr val="tx1"/>
                </a:solidFill>
                <a:latin typeface="Arial" pitchFamily="34" charset="0"/>
              </a:defRPr>
            </a:lvl3pPr>
            <a:lvl4pPr marL="1600200" indent="-228600" defTabSz="950913">
              <a:defRPr sz="2400">
                <a:solidFill>
                  <a:schemeClr val="tx1"/>
                </a:solidFill>
                <a:latin typeface="Arial" pitchFamily="34" charset="0"/>
              </a:defRPr>
            </a:lvl4pPr>
            <a:lvl5pPr marL="2057400" indent="-228600" defTabSz="950913">
              <a:defRPr sz="2400">
                <a:solidFill>
                  <a:schemeClr val="tx1"/>
                </a:solidFill>
                <a:latin typeface="Arial" pitchFamily="34" charset="0"/>
              </a:defRPr>
            </a:lvl5pPr>
            <a:lvl6pPr marL="2514600" indent="-228600" defTabSz="950913" eaLnBrk="0" fontAlgn="base" hangingPunct="0">
              <a:spcBef>
                <a:spcPct val="0"/>
              </a:spcBef>
              <a:spcAft>
                <a:spcPct val="0"/>
              </a:spcAft>
              <a:defRPr sz="2400">
                <a:solidFill>
                  <a:schemeClr val="tx1"/>
                </a:solidFill>
                <a:latin typeface="Arial" pitchFamily="34" charset="0"/>
              </a:defRPr>
            </a:lvl6pPr>
            <a:lvl7pPr marL="2971800" indent="-228600" defTabSz="950913" eaLnBrk="0" fontAlgn="base" hangingPunct="0">
              <a:spcBef>
                <a:spcPct val="0"/>
              </a:spcBef>
              <a:spcAft>
                <a:spcPct val="0"/>
              </a:spcAft>
              <a:defRPr sz="2400">
                <a:solidFill>
                  <a:schemeClr val="tx1"/>
                </a:solidFill>
                <a:latin typeface="Arial" pitchFamily="34" charset="0"/>
              </a:defRPr>
            </a:lvl7pPr>
            <a:lvl8pPr marL="3429000" indent="-228600" defTabSz="950913" eaLnBrk="0" fontAlgn="base" hangingPunct="0">
              <a:spcBef>
                <a:spcPct val="0"/>
              </a:spcBef>
              <a:spcAft>
                <a:spcPct val="0"/>
              </a:spcAft>
              <a:defRPr sz="2400">
                <a:solidFill>
                  <a:schemeClr val="tx1"/>
                </a:solidFill>
                <a:latin typeface="Arial" pitchFamily="34" charset="0"/>
              </a:defRPr>
            </a:lvl8pPr>
            <a:lvl9pPr marL="3886200" indent="-228600" defTabSz="950913" eaLnBrk="0" fontAlgn="base" hangingPunct="0">
              <a:spcBef>
                <a:spcPct val="0"/>
              </a:spcBef>
              <a:spcAft>
                <a:spcPct val="0"/>
              </a:spcAft>
              <a:defRPr sz="2400">
                <a:solidFill>
                  <a:schemeClr val="tx1"/>
                </a:solidFill>
                <a:latin typeface="Arial" pitchFamily="34" charset="0"/>
              </a:defRPr>
            </a:lvl9pPr>
          </a:lstStyle>
          <a:p>
            <a:fld id="{ADFD1C7E-7E86-4A57-8B70-046B459C3AB3}" type="slidenum">
              <a:rPr lang="it-IT" altLang="it-IT" sz="1200" smtClean="0">
                <a:latin typeface="Times New Roman" pitchFamily="18" charset="0"/>
              </a:rPr>
              <a:pPr/>
              <a:t>17</a:t>
            </a:fld>
            <a:endParaRPr lang="it-IT" altLang="it-IT" sz="1200" smtClean="0">
              <a:latin typeface="Times New Roman" pitchFamily="18" charset="0"/>
            </a:endParaRPr>
          </a:p>
        </p:txBody>
      </p:sp>
      <p:sp>
        <p:nvSpPr>
          <p:cNvPr id="70659" name="Rectangle 2"/>
          <p:cNvSpPr>
            <a:spLocks noGrp="1" noRot="1" noChangeAspect="1" noChangeArrowheads="1" noTextEdit="1"/>
          </p:cNvSpPr>
          <p:nvPr>
            <p:ph type="sldImg"/>
          </p:nvPr>
        </p:nvSpPr>
        <p:spPr>
          <a:xfrm>
            <a:off x="1147763" y="711200"/>
            <a:ext cx="4564062" cy="3422650"/>
          </a:xfrm>
          <a:ln/>
        </p:spPr>
      </p:sp>
      <p:sp>
        <p:nvSpPr>
          <p:cNvPr id="70660" name="Rectangle 3"/>
          <p:cNvSpPr>
            <a:spLocks noGrp="1" noChangeArrowheads="1"/>
          </p:cNvSpPr>
          <p:nvPr>
            <p:ph type="body" idx="1"/>
          </p:nvPr>
        </p:nvSpPr>
        <p:spPr>
          <a:xfrm>
            <a:off x="915054" y="4347608"/>
            <a:ext cx="5027893" cy="4135024"/>
          </a:xfrm>
          <a:noFill/>
        </p:spPr>
        <p:txBody>
          <a:bodyPr anchor="ctr"/>
          <a:lstStyle/>
          <a:p>
            <a:r>
              <a:rPr lang="it-IT" altLang="it-IT" sz="2000" dirty="0" smtClean="0"/>
              <a:t>Se il bambino respira normalmente: metterlo in posizione laterale di sicurezza. </a:t>
            </a:r>
          </a:p>
          <a:p>
            <a:r>
              <a:rPr lang="it-IT" altLang="it-IT" sz="2000" dirty="0" smtClean="0"/>
              <a:t>Attenzione:</a:t>
            </a:r>
            <a:r>
              <a:rPr lang="it-IT" altLang="it-IT" sz="2000" baseline="0" dirty="0" smtClean="0"/>
              <a:t> </a:t>
            </a:r>
            <a:r>
              <a:rPr lang="it-IT" altLang="it-IT" sz="2000" b="1" baseline="0" dirty="0" smtClean="0"/>
              <a:t>se c’è stato un trauma potrebbe esserci una lesione vertebrale e non posso utilizzare la posizione laterale di sicurezza. </a:t>
            </a:r>
          </a:p>
          <a:p>
            <a:r>
              <a:rPr lang="it-IT" altLang="it-IT" sz="2000" baseline="0" dirty="0" smtClean="0"/>
              <a:t>Mandare qualcuno a chiedere aiuto e controllare periodicamente che il bambino continui a respirare. </a:t>
            </a:r>
            <a:endParaRPr lang="it-IT" altLang="it-IT" sz="2000" dirty="0" smtClean="0"/>
          </a:p>
        </p:txBody>
      </p:sp>
    </p:spTree>
    <p:extLst>
      <p:ext uri="{BB962C8B-B14F-4D97-AF65-F5344CB8AC3E}">
        <p14:creationId xmlns:p14="http://schemas.microsoft.com/office/powerpoint/2010/main" val="2916049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Shape 839"/>
          <p:cNvSpPr>
            <a:spLocks noGrp="1" noRot="1" noChangeAspect="1"/>
          </p:cNvSpPr>
          <p:nvPr>
            <p:ph type="sldImg"/>
          </p:nvPr>
        </p:nvSpPr>
        <p:spPr>
          <a:prstGeom prst="rect">
            <a:avLst/>
          </a:prstGeom>
        </p:spPr>
        <p:txBody>
          <a:bodyPr/>
          <a:lstStyle/>
          <a:p>
            <a:endParaRPr/>
          </a:p>
        </p:txBody>
      </p:sp>
      <p:sp>
        <p:nvSpPr>
          <p:cNvPr id="840" name="Shape 840"/>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Se il lattante o il bambino non respira o </a:t>
            </a:r>
            <a:r>
              <a:rPr lang="it-IT" b="1" dirty="0" smtClean="0"/>
              <a:t>ha un respiro inefficace </a:t>
            </a:r>
            <a:r>
              <a:rPr lang="it-IT" dirty="0" smtClean="0"/>
              <a:t>o è in </a:t>
            </a:r>
            <a:r>
              <a:rPr lang="it-IT" b="1" dirty="0" err="1" smtClean="0"/>
              <a:t>gasping</a:t>
            </a:r>
            <a:r>
              <a:rPr lang="it-IT" b="1" dirty="0" smtClean="0"/>
              <a:t> (respiro agonico)</a:t>
            </a:r>
            <a:r>
              <a:rPr lang="it-IT" dirty="0" smtClean="0"/>
              <a:t>, somministrare</a:t>
            </a:r>
            <a:r>
              <a:rPr lang="it-IT" baseline="0" dirty="0" smtClean="0"/>
              <a:t> 5 ventilazioni di sicurezza, lente e progressive (</a:t>
            </a:r>
            <a:r>
              <a:rPr lang="it-IT" b="1" baseline="0" dirty="0" smtClean="0"/>
              <a:t>ognuna di circa un secondo</a:t>
            </a:r>
            <a:r>
              <a:rPr lang="it-IT" baseline="0" dirty="0" smtClean="0"/>
              <a:t>). Controllare sempre che il torace si espanda e non </a:t>
            </a:r>
            <a:r>
              <a:rPr lang="it-IT" baseline="0" dirty="0" err="1" smtClean="0"/>
              <a:t>iperinsufflare</a:t>
            </a:r>
            <a:r>
              <a:rPr lang="it-IT" baseline="0" dirty="0" smtClean="0"/>
              <a:t> (rischio </a:t>
            </a:r>
            <a:r>
              <a:rPr lang="it-IT" baseline="0" dirty="0" err="1" smtClean="0"/>
              <a:t>Pnx</a:t>
            </a:r>
            <a:r>
              <a:rPr lang="it-IT" baseline="0" dirty="0" smtClean="0"/>
              <a:t>).</a:t>
            </a:r>
          </a:p>
          <a:p>
            <a:pPr>
              <a:defRPr sz="2000">
                <a:latin typeface="Calibri"/>
                <a:ea typeface="Calibri"/>
                <a:cs typeface="Calibri"/>
                <a:sym typeface="Calibri"/>
              </a:defRPr>
            </a:pPr>
            <a:r>
              <a:rPr lang="it-IT" dirty="0" smtClean="0"/>
              <a:t>Se non ci sono presidi disponibili, praticare la respirazione bocca/bocca: nel lattante la bocca del soccorritore deve </a:t>
            </a:r>
            <a:r>
              <a:rPr lang="it-IT" b="1" dirty="0" smtClean="0"/>
              <a:t>includere sia la bocca che il na</a:t>
            </a:r>
            <a:r>
              <a:rPr lang="it-IT" dirty="0" smtClean="0"/>
              <a:t>so del lattante. Se</a:t>
            </a:r>
            <a:r>
              <a:rPr lang="it-IT" baseline="0" dirty="0" smtClean="0"/>
              <a:t> non è possibile includere sia la bocca che il naso, circondare con le labbra solo la bocca o solo il naso (nel lattante la maggior parte dell’aria passa dal naso), sempre cercando la migliore aderenza. Se si pratica la respirazione bocca/naso, chiudere le labbra del lattante. </a:t>
            </a:r>
            <a:endParaRPr dirty="0"/>
          </a:p>
          <a:p>
            <a:pPr>
              <a:defRPr sz="2000">
                <a:latin typeface="Calibri"/>
                <a:ea typeface="Calibri"/>
                <a:cs typeface="Calibri"/>
                <a:sym typeface="Calibri"/>
              </a:defRPr>
            </a:pPr>
            <a:r>
              <a:rPr lang="it-IT" b="1" dirty="0" smtClean="0"/>
              <a:t>Nel bambino di più di 10Kg, la respirazione bocca/bocca si fa come nell’adulto. </a:t>
            </a:r>
            <a:endParaRPr b="1" dirty="0"/>
          </a:p>
        </p:txBody>
      </p:sp>
    </p:spTree>
    <p:extLst>
      <p:ext uri="{BB962C8B-B14F-4D97-AF65-F5344CB8AC3E}">
        <p14:creationId xmlns:p14="http://schemas.microsoft.com/office/powerpoint/2010/main" val="2848937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a:spLocks noGrp="1" noRot="1" noChangeAspect="1"/>
          </p:cNvSpPr>
          <p:nvPr>
            <p:ph type="sldImg"/>
          </p:nvPr>
        </p:nvSpPr>
        <p:spPr>
          <a:prstGeom prst="rect">
            <a:avLst/>
          </a:prstGeom>
        </p:spPr>
        <p:txBody>
          <a:bodyPr/>
          <a:lstStyle/>
          <a:p>
            <a:endParaRPr/>
          </a:p>
        </p:txBody>
      </p:sp>
      <p:sp>
        <p:nvSpPr>
          <p:cNvPr id="855" name="Shape 855"/>
          <p:cNvSpPr>
            <a:spLocks noGrp="1"/>
          </p:cNvSpPr>
          <p:nvPr>
            <p:ph type="body" sz="quarter" idx="1"/>
          </p:nvPr>
        </p:nvSpPr>
        <p:spPr>
          <a:prstGeom prst="rect">
            <a:avLst/>
          </a:prstGeom>
        </p:spPr>
        <p:txBody>
          <a:bodyPr/>
          <a:lstStyle>
            <a:lvl1pPr>
              <a:defRPr sz="2000">
                <a:latin typeface="Calibri"/>
                <a:ea typeface="Calibri"/>
                <a:cs typeface="Calibri"/>
                <a:sym typeface="Calibri"/>
              </a:defRPr>
            </a:lvl1pPr>
          </a:lstStyle>
          <a:p>
            <a:r>
              <a:rPr lang="it-IT" dirty="0" smtClean="0"/>
              <a:t>I presidi più utilizzati sono, come nell’adulto, la </a:t>
            </a:r>
            <a:r>
              <a:rPr lang="it-IT" b="1" dirty="0" smtClean="0"/>
              <a:t>maschera</a:t>
            </a:r>
            <a:r>
              <a:rPr lang="it-IT" dirty="0" smtClean="0"/>
              <a:t> (respirazione bocca/maschera)</a:t>
            </a:r>
            <a:r>
              <a:rPr lang="it-IT" baseline="0" dirty="0" smtClean="0"/>
              <a:t> e il </a:t>
            </a:r>
            <a:r>
              <a:rPr lang="it-IT" b="1" baseline="0" dirty="0" smtClean="0"/>
              <a:t>pallone </a:t>
            </a:r>
            <a:r>
              <a:rPr lang="it-IT" b="1" baseline="0" dirty="0" err="1" smtClean="0"/>
              <a:t>autoespansibile</a:t>
            </a:r>
            <a:r>
              <a:rPr lang="it-IT" b="1" baseline="0" dirty="0" smtClean="0"/>
              <a:t> di </a:t>
            </a:r>
            <a:r>
              <a:rPr lang="it-IT" b="1" baseline="0" dirty="0" err="1" smtClean="0"/>
              <a:t>Ambu</a:t>
            </a:r>
            <a:r>
              <a:rPr lang="it-IT" b="1" baseline="0" dirty="0" smtClean="0"/>
              <a:t> di misura adeguata</a:t>
            </a:r>
            <a:r>
              <a:rPr lang="it-IT" baseline="0" dirty="0" smtClean="0"/>
              <a:t>. </a:t>
            </a:r>
            <a:endParaRPr dirty="0"/>
          </a:p>
        </p:txBody>
      </p:sp>
    </p:spTree>
    <p:extLst>
      <p:ext uri="{BB962C8B-B14F-4D97-AF65-F5344CB8AC3E}">
        <p14:creationId xmlns:p14="http://schemas.microsoft.com/office/powerpoint/2010/main" val="612991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Shape 874"/>
          <p:cNvSpPr>
            <a:spLocks noGrp="1" noRot="1" noChangeAspect="1"/>
          </p:cNvSpPr>
          <p:nvPr>
            <p:ph type="sldImg"/>
          </p:nvPr>
        </p:nvSpPr>
        <p:spPr>
          <a:prstGeom prst="rect">
            <a:avLst/>
          </a:prstGeom>
        </p:spPr>
        <p:txBody>
          <a:bodyPr/>
          <a:lstStyle/>
          <a:p>
            <a:endParaRPr/>
          </a:p>
        </p:txBody>
      </p:sp>
      <p:sp>
        <p:nvSpPr>
          <p:cNvPr id="875" name="Shape 875"/>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Dopo le 5 ventilazioni iniziali,</a:t>
            </a:r>
            <a:r>
              <a:rPr lang="it-IT" baseline="0" dirty="0" smtClean="0"/>
              <a:t> cercare i segni di vita e il polso centrale (il polso brachiale nel lattante, il polso carotideo nel bambino, il polso femorale in entrambi). </a:t>
            </a:r>
            <a:endParaRPr dirty="0"/>
          </a:p>
          <a:p>
            <a:pPr>
              <a:defRPr sz="2000">
                <a:latin typeface="Calibri"/>
                <a:ea typeface="Calibri"/>
                <a:cs typeface="Calibri"/>
                <a:sym typeface="Calibri"/>
              </a:defRPr>
            </a:pPr>
            <a:r>
              <a:rPr lang="it-IT" dirty="0" smtClean="0"/>
              <a:t>Attenzione: </a:t>
            </a:r>
            <a:r>
              <a:rPr lang="it-IT" b="1" dirty="0" smtClean="0"/>
              <a:t>anche il personale più esperto può avere difficoltà a trovare il polso centrale, per questo è molto più importante rilevare altri</a:t>
            </a:r>
            <a:r>
              <a:rPr lang="it-IT" b="1" baseline="0" dirty="0" smtClean="0"/>
              <a:t> segni di vita . </a:t>
            </a:r>
            <a:endParaRPr b="1" dirty="0"/>
          </a:p>
        </p:txBody>
      </p:sp>
    </p:spTree>
    <p:extLst>
      <p:ext uri="{BB962C8B-B14F-4D97-AF65-F5344CB8AC3E}">
        <p14:creationId xmlns:p14="http://schemas.microsoft.com/office/powerpoint/2010/main" val="70793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it-IT" dirty="0" smtClean="0"/>
              <a:t>Il corso fa riferimento alle Linee Guida ERC del</a:t>
            </a:r>
            <a:r>
              <a:rPr lang="it-IT" baseline="0" dirty="0" smtClean="0"/>
              <a:t> 2015</a:t>
            </a:r>
            <a:endParaRPr lang="it-IT" dirty="0" smtClean="0"/>
          </a:p>
        </p:txBody>
      </p:sp>
    </p:spTree>
    <p:extLst>
      <p:ext uri="{BB962C8B-B14F-4D97-AF65-F5344CB8AC3E}">
        <p14:creationId xmlns:p14="http://schemas.microsoft.com/office/powerpoint/2010/main" val="1388242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lvl1pPr>
              <a:defRPr sz="2000">
                <a:latin typeface="Calibri"/>
                <a:ea typeface="Calibri"/>
                <a:cs typeface="Calibri"/>
                <a:sym typeface="Calibri"/>
              </a:defRPr>
            </a:lvl1pPr>
          </a:lstStyle>
          <a:p>
            <a:r>
              <a:rPr lang="it-IT" dirty="0" smtClean="0"/>
              <a:t>Se è presente il circolo, ma il respiro è assente, si continua con </a:t>
            </a:r>
            <a:r>
              <a:rPr lang="it-IT" b="1" dirty="0" smtClean="0"/>
              <a:t>la ventilazione artificiale</a:t>
            </a:r>
            <a:r>
              <a:rPr lang="it-IT" b="1" baseline="0" dirty="0" smtClean="0"/>
              <a:t> alla frequenza di circa 12-20/</a:t>
            </a:r>
            <a:r>
              <a:rPr lang="it-IT" b="1" baseline="0" dirty="0" err="1" smtClean="0"/>
              <a:t>min</a:t>
            </a:r>
            <a:r>
              <a:rPr lang="it-IT" b="1" baseline="0" dirty="0" smtClean="0"/>
              <a:t>, fino a quando ricompare il respiro spontaneo o arriva il rianimatore. </a:t>
            </a:r>
            <a:endParaRPr b="1" dirty="0"/>
          </a:p>
        </p:txBody>
      </p:sp>
    </p:spTree>
    <p:extLst>
      <p:ext uri="{BB962C8B-B14F-4D97-AF65-F5344CB8AC3E}">
        <p14:creationId xmlns:p14="http://schemas.microsoft.com/office/powerpoint/2010/main" val="4098658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Se</a:t>
            </a:r>
            <a:r>
              <a:rPr lang="it-IT" baseline="0" dirty="0" smtClean="0"/>
              <a:t> non c’è circolo, ossia non si rilevano segni di vita o il polso centrale, </a:t>
            </a:r>
            <a:r>
              <a:rPr lang="it-IT" b="1" baseline="0" dirty="0" smtClean="0"/>
              <a:t>cominciare immediatamente le compressioni toraciche, per garantire il flusso sanguigno agli organi vitali (cervello, cuore etc.)</a:t>
            </a:r>
            <a:r>
              <a:rPr lang="it-IT" baseline="0" dirty="0" smtClean="0"/>
              <a:t>. </a:t>
            </a:r>
            <a:endParaRPr dirty="0"/>
          </a:p>
          <a:p>
            <a:pPr>
              <a:defRPr sz="2000">
                <a:latin typeface="Calibri"/>
                <a:ea typeface="Calibri"/>
                <a:cs typeface="Calibri"/>
                <a:sym typeface="Calibri"/>
              </a:defRPr>
            </a:pPr>
            <a:r>
              <a:rPr lang="it-IT" dirty="0" smtClean="0"/>
              <a:t>Nel lattante le compressioni si possono fare </a:t>
            </a:r>
            <a:r>
              <a:rPr lang="it-IT" b="1" dirty="0" smtClean="0"/>
              <a:t>con due dita o con due mani</a:t>
            </a:r>
            <a:r>
              <a:rPr lang="it-IT" dirty="0" smtClean="0"/>
              <a:t>: la tecnica con due dita si utilizza quando il soccorritore è solo o il bambino è troppo grande per poter circondare il torace con le mani.</a:t>
            </a:r>
            <a:r>
              <a:rPr lang="it-IT" baseline="0" dirty="0" smtClean="0"/>
              <a:t> </a:t>
            </a:r>
          </a:p>
          <a:p>
            <a:pPr>
              <a:defRPr sz="2000">
                <a:latin typeface="Calibri"/>
                <a:ea typeface="Calibri"/>
                <a:cs typeface="Calibri"/>
                <a:sym typeface="Calibri"/>
              </a:defRPr>
            </a:pPr>
            <a:r>
              <a:rPr lang="it-IT" dirty="0" smtClean="0"/>
              <a:t>La tecnica con due mani è preferita in presenza di due soccorritori</a:t>
            </a:r>
            <a:r>
              <a:rPr lang="it-IT" b="1" dirty="0" smtClean="0"/>
              <a:t>. I due pollici stanno sopra lo sterno, uno accanto all’altro o uno sopra </a:t>
            </a:r>
            <a:r>
              <a:rPr lang="it-IT" b="1" baseline="0" dirty="0" smtClean="0"/>
              <a:t>l’altro (nel lattante molto piccolo), nella metà inferiore dello sterno, uno-due dita sopra il processo xifoideo (dove c’è il minor rischio di fratture costali o lesioni addominali).</a:t>
            </a:r>
            <a:endParaRPr b="1" dirty="0"/>
          </a:p>
        </p:txBody>
      </p:sp>
    </p:spTree>
    <p:extLst>
      <p:ext uri="{BB962C8B-B14F-4D97-AF65-F5344CB8AC3E}">
        <p14:creationId xmlns:p14="http://schemas.microsoft.com/office/powerpoint/2010/main" val="2746470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Mentre nell’adulto si fanno 30 compressioni e 2 ventilazioni, </a:t>
            </a:r>
            <a:r>
              <a:rPr lang="it-IT" b="1" dirty="0" smtClean="0"/>
              <a:t>nel lattante e</a:t>
            </a:r>
            <a:r>
              <a:rPr lang="it-IT" b="1" baseline="0" dirty="0" smtClean="0"/>
              <a:t> nel bambino il rapporto è 15/2 </a:t>
            </a:r>
            <a:r>
              <a:rPr lang="it-IT" baseline="0" dirty="0" smtClean="0"/>
              <a:t>(se un solo soccorritore non può mantenere questo rapporto, fare come nell’adulto 30/2).</a:t>
            </a:r>
            <a:r>
              <a:rPr lang="it-IT" dirty="0" smtClean="0"/>
              <a:t> </a:t>
            </a:r>
          </a:p>
          <a:p>
            <a:pPr>
              <a:defRPr sz="2000">
                <a:latin typeface="Calibri"/>
                <a:ea typeface="Calibri"/>
                <a:cs typeface="Calibri"/>
                <a:sym typeface="Calibri"/>
              </a:defRPr>
            </a:pPr>
            <a:r>
              <a:rPr lang="it-IT" dirty="0" smtClean="0"/>
              <a:t>E’ molto importante che le compressioni siano efficaci. Per questo:</a:t>
            </a:r>
            <a:r>
              <a:rPr lang="it-IT" baseline="0" dirty="0" smtClean="0"/>
              <a:t> </a:t>
            </a:r>
          </a:p>
          <a:p>
            <a:pPr marL="342900" indent="-342900">
              <a:buFont typeface="Arial" panose="020B0604020202020204" pitchFamily="34" charset="0"/>
              <a:buChar char="•"/>
              <a:defRPr sz="2000">
                <a:latin typeface="Calibri"/>
                <a:ea typeface="Calibri"/>
                <a:cs typeface="Calibri"/>
                <a:sym typeface="Calibri"/>
              </a:defRPr>
            </a:pPr>
            <a:r>
              <a:rPr lang="it-IT" baseline="0" dirty="0" smtClean="0"/>
              <a:t>La frequenza deve stare fra </a:t>
            </a:r>
            <a:r>
              <a:rPr lang="it-IT" b="1" baseline="0" dirty="0" smtClean="0"/>
              <a:t>100 e 120 </a:t>
            </a:r>
            <a:r>
              <a:rPr lang="it-IT" baseline="0" dirty="0" smtClean="0"/>
              <a:t>(non meno di 100, non più di 120); </a:t>
            </a:r>
          </a:p>
          <a:p>
            <a:pPr marL="342900" indent="-342900">
              <a:buFont typeface="Arial" panose="020B0604020202020204" pitchFamily="34" charset="0"/>
              <a:buChar char="•"/>
              <a:defRPr sz="2000">
                <a:latin typeface="Calibri"/>
                <a:ea typeface="Calibri"/>
                <a:cs typeface="Calibri"/>
                <a:sym typeface="Calibri"/>
              </a:defRPr>
            </a:pPr>
            <a:r>
              <a:rPr lang="it-IT" baseline="0" dirty="0" smtClean="0"/>
              <a:t>La profondità deve essere uguale a </a:t>
            </a:r>
            <a:r>
              <a:rPr lang="it-IT" b="1" baseline="0" dirty="0" smtClean="0"/>
              <a:t>1/3 del diametro </a:t>
            </a:r>
            <a:r>
              <a:rPr lang="it-IT" b="1" baseline="0" dirty="0" err="1" smtClean="0"/>
              <a:t>antero</a:t>
            </a:r>
            <a:r>
              <a:rPr lang="it-IT" b="1" baseline="0" dirty="0" smtClean="0"/>
              <a:t>-posteriore </a:t>
            </a:r>
            <a:r>
              <a:rPr lang="it-IT" baseline="0" dirty="0" smtClean="0"/>
              <a:t>del torace, ossia circa </a:t>
            </a:r>
            <a:r>
              <a:rPr lang="it-IT" b="1" baseline="0" dirty="0" smtClean="0"/>
              <a:t>4 cm nel lattante e 5 cm nel bambino</a:t>
            </a:r>
          </a:p>
          <a:p>
            <a:pPr marL="342900" indent="-342900">
              <a:buFont typeface="Arial" panose="020B0604020202020204" pitchFamily="34" charset="0"/>
              <a:buChar char="•"/>
              <a:defRPr sz="2000">
                <a:latin typeface="Calibri"/>
                <a:ea typeface="Calibri"/>
                <a:cs typeface="Calibri"/>
                <a:sym typeface="Calibri"/>
              </a:defRPr>
            </a:pPr>
            <a:r>
              <a:rPr lang="it-IT" baseline="0" dirty="0" smtClean="0"/>
              <a:t>Dopo ogni compressione </a:t>
            </a:r>
            <a:r>
              <a:rPr lang="it-IT" b="1" baseline="0" dirty="0" smtClean="0"/>
              <a:t>rilasciare completamente </a:t>
            </a:r>
            <a:r>
              <a:rPr lang="it-IT" baseline="0" dirty="0" smtClean="0"/>
              <a:t>il torace per permettere al cuore di riempirsi;</a:t>
            </a:r>
            <a:endParaRPr lang="it-IT" baseline="0" dirty="0"/>
          </a:p>
          <a:p>
            <a:pPr marL="342900" indent="-342900">
              <a:buFont typeface="Arial" panose="020B0604020202020204" pitchFamily="34" charset="0"/>
              <a:buChar char="•"/>
              <a:defRPr sz="2000">
                <a:latin typeface="Calibri"/>
                <a:ea typeface="Calibri"/>
                <a:cs typeface="Calibri"/>
                <a:sym typeface="Calibri"/>
              </a:defRPr>
            </a:pPr>
            <a:r>
              <a:rPr lang="it-IT" baseline="0" dirty="0" smtClean="0"/>
              <a:t>Fare le compressioni sempre </a:t>
            </a:r>
            <a:r>
              <a:rPr lang="it-IT" b="1" baseline="0" dirty="0" smtClean="0"/>
              <a:t>su una superficie rigida</a:t>
            </a:r>
            <a:r>
              <a:rPr lang="it-IT" baseline="0" dirty="0" smtClean="0"/>
              <a:t>; </a:t>
            </a:r>
          </a:p>
          <a:p>
            <a:pPr marL="342900" indent="-342900">
              <a:buFont typeface="Arial" panose="020B0604020202020204" pitchFamily="34" charset="0"/>
              <a:buChar char="•"/>
              <a:defRPr sz="2000">
                <a:latin typeface="Calibri"/>
                <a:ea typeface="Calibri"/>
                <a:cs typeface="Calibri"/>
                <a:sym typeface="Calibri"/>
              </a:defRPr>
            </a:pPr>
            <a:r>
              <a:rPr lang="it-IT" b="1" baseline="0" dirty="0" smtClean="0"/>
              <a:t>Limitare al minimo le interruzioni. </a:t>
            </a:r>
            <a:endParaRPr b="1" dirty="0"/>
          </a:p>
        </p:txBody>
      </p:sp>
    </p:spTree>
    <p:extLst>
      <p:ext uri="{BB962C8B-B14F-4D97-AF65-F5344CB8AC3E}">
        <p14:creationId xmlns:p14="http://schemas.microsoft.com/office/powerpoint/2010/main" val="2863862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Shape 929"/>
          <p:cNvSpPr>
            <a:spLocks noGrp="1" noRot="1" noChangeAspect="1"/>
          </p:cNvSpPr>
          <p:nvPr>
            <p:ph type="sldImg"/>
          </p:nvPr>
        </p:nvSpPr>
        <p:spPr>
          <a:prstGeom prst="rect">
            <a:avLst/>
          </a:prstGeom>
        </p:spPr>
        <p:txBody>
          <a:bodyPr/>
          <a:lstStyle/>
          <a:p>
            <a:endParaRPr/>
          </a:p>
        </p:txBody>
      </p:sp>
      <p:sp>
        <p:nvSpPr>
          <p:cNvPr id="930" name="Shape 930"/>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err="1" smtClean="0"/>
              <a:t>Riassumento</a:t>
            </a:r>
            <a:r>
              <a:rPr dirty="0" smtClean="0"/>
              <a:t>:</a:t>
            </a:r>
            <a:endParaRPr dirty="0"/>
          </a:p>
          <a:p>
            <a:pPr>
              <a:defRPr sz="2000">
                <a:latin typeface="Calibri"/>
                <a:ea typeface="Calibri"/>
                <a:cs typeface="Calibri"/>
                <a:sym typeface="Calibri"/>
              </a:defRPr>
            </a:pPr>
            <a:r>
              <a:rPr lang="it-IT" dirty="0" smtClean="0"/>
              <a:t>Dopo aver valutato la sicurezza dell’ambiente, nella tappa A</a:t>
            </a:r>
            <a:r>
              <a:rPr dirty="0" smtClean="0"/>
              <a:t>:</a:t>
            </a:r>
            <a:endParaRPr dirty="0"/>
          </a:p>
          <a:p>
            <a:pPr marL="171450" indent="-171450">
              <a:buSzPct val="100000"/>
              <a:buFont typeface="Arial"/>
              <a:buChar char="•"/>
              <a:defRPr sz="2000">
                <a:latin typeface="Calibri"/>
                <a:ea typeface="Calibri"/>
                <a:cs typeface="Calibri"/>
                <a:sym typeface="Calibri"/>
              </a:defRPr>
            </a:pPr>
            <a:r>
              <a:rPr lang="it-IT" dirty="0" smtClean="0"/>
              <a:t>Valutiamo la coscienza attraverso la stimolazione verbale o dolorosa;</a:t>
            </a:r>
            <a:r>
              <a:rPr lang="it-IT" baseline="0" dirty="0" smtClean="0"/>
              <a:t> </a:t>
            </a:r>
            <a:endParaRPr dirty="0"/>
          </a:p>
          <a:p>
            <a:pPr marL="171450" indent="-171450">
              <a:buSzPct val="100000"/>
              <a:buFont typeface="Arial"/>
              <a:buChar char="•"/>
              <a:defRPr sz="2000">
                <a:latin typeface="Calibri"/>
                <a:ea typeface="Calibri"/>
                <a:cs typeface="Calibri"/>
                <a:sym typeface="Calibri"/>
              </a:defRPr>
            </a:pPr>
            <a:r>
              <a:rPr lang="it-IT" dirty="0" smtClean="0"/>
              <a:t>Se il lattante/bambino è incosciente</a:t>
            </a:r>
            <a:r>
              <a:rPr lang="it-IT" baseline="0" dirty="0" smtClean="0"/>
              <a:t> chiamiamo aiuto, però, se siamo soli, non lasciamo il bambino; </a:t>
            </a:r>
          </a:p>
          <a:p>
            <a:pPr marL="171450" indent="-171450">
              <a:buSzPct val="100000"/>
              <a:buFont typeface="Arial"/>
              <a:buChar char="•"/>
              <a:defRPr sz="2000">
                <a:latin typeface="Calibri"/>
                <a:ea typeface="Calibri"/>
                <a:cs typeface="Calibri"/>
                <a:sym typeface="Calibri"/>
              </a:defRPr>
            </a:pPr>
            <a:r>
              <a:rPr lang="it-IT" baseline="0" dirty="0" smtClean="0"/>
              <a:t>Apriamo le vie aeree utilizzando tecniche diverse per il lattante e il bambino (testa in posizione neutra e lenzuolo ripiegato dietro le spalle nel lattante, testa in posizione di sniffing nel bambino).  </a:t>
            </a:r>
            <a:endParaRPr dirty="0"/>
          </a:p>
        </p:txBody>
      </p:sp>
    </p:spTree>
    <p:extLst>
      <p:ext uri="{BB962C8B-B14F-4D97-AF65-F5344CB8AC3E}">
        <p14:creationId xmlns:p14="http://schemas.microsoft.com/office/powerpoint/2010/main" val="3290194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hape 945"/>
          <p:cNvSpPr>
            <a:spLocks noGrp="1" noRot="1" noChangeAspect="1"/>
          </p:cNvSpPr>
          <p:nvPr>
            <p:ph type="sldImg"/>
          </p:nvPr>
        </p:nvSpPr>
        <p:spPr>
          <a:prstGeom prst="rect">
            <a:avLst/>
          </a:prstGeom>
        </p:spPr>
        <p:txBody>
          <a:bodyPr/>
          <a:lstStyle/>
          <a:p>
            <a:endParaRPr/>
          </a:p>
        </p:txBody>
      </p:sp>
      <p:sp>
        <p:nvSpPr>
          <p:cNvPr id="946" name="Shape 946"/>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Nella tappa B valutiamo il respiro:</a:t>
            </a:r>
            <a:endParaRPr dirty="0"/>
          </a:p>
          <a:p>
            <a:pPr marL="171450" indent="-171450">
              <a:buSzPct val="100000"/>
              <a:buFont typeface="Arial"/>
              <a:buChar char="•"/>
              <a:defRPr sz="2000">
                <a:latin typeface="Calibri"/>
                <a:ea typeface="Calibri"/>
                <a:cs typeface="Calibri"/>
                <a:sym typeface="Calibri"/>
              </a:defRPr>
            </a:pPr>
            <a:r>
              <a:rPr lang="it-IT" dirty="0" smtClean="0"/>
              <a:t>Guardo, Ascolto e Sento,</a:t>
            </a:r>
            <a:r>
              <a:rPr lang="it-IT" baseline="0" dirty="0" smtClean="0"/>
              <a:t> per non più di 10 secondi</a:t>
            </a:r>
            <a:endParaRPr dirty="0"/>
          </a:p>
          <a:p>
            <a:pPr marL="171450" indent="-171450">
              <a:buSzPct val="100000"/>
              <a:buFont typeface="Arial"/>
              <a:buChar char="•"/>
              <a:defRPr sz="2000">
                <a:latin typeface="Calibri"/>
                <a:ea typeface="Calibri"/>
                <a:cs typeface="Calibri"/>
                <a:sym typeface="Calibri"/>
              </a:defRPr>
            </a:pPr>
            <a:r>
              <a:rPr lang="it-IT" dirty="0" smtClean="0"/>
              <a:t>Se non respira, diamo 5 ventilazioni di soccorso, lente e progressive, senza presidi (tecnica bocca/</a:t>
            </a:r>
            <a:r>
              <a:rPr lang="it-IT" dirty="0" err="1" smtClean="0"/>
              <a:t>bocca+naso</a:t>
            </a:r>
            <a:r>
              <a:rPr lang="it-IT" dirty="0" smtClean="0"/>
              <a:t> nel lattante; bocca/bocca nel bambino) o con presidi (bocca/maschera o pallone di </a:t>
            </a:r>
            <a:r>
              <a:rPr lang="it-IT" dirty="0" err="1" smtClean="0"/>
              <a:t>Ambu</a:t>
            </a:r>
            <a:r>
              <a:rPr lang="it-IT" dirty="0" smtClean="0"/>
              <a:t> di misura</a:t>
            </a:r>
            <a:r>
              <a:rPr lang="it-IT" baseline="0" dirty="0" smtClean="0"/>
              <a:t> adeguata). </a:t>
            </a:r>
            <a:endParaRPr dirty="0"/>
          </a:p>
        </p:txBody>
      </p:sp>
    </p:spTree>
    <p:extLst>
      <p:ext uri="{BB962C8B-B14F-4D97-AF65-F5344CB8AC3E}">
        <p14:creationId xmlns:p14="http://schemas.microsoft.com/office/powerpoint/2010/main" val="1821648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Nella tappa C valutiamo il circolo, cercando segni di vita e/o il polso centrale (brachiale nel lattante, carotideo nel bambino):</a:t>
            </a:r>
            <a:r>
              <a:rPr lang="it-IT" baseline="0" dirty="0" smtClean="0"/>
              <a:t> </a:t>
            </a:r>
          </a:p>
          <a:p>
            <a:pPr marL="342900" indent="-342900">
              <a:buFont typeface="Arial" panose="020B0604020202020204" pitchFamily="34" charset="0"/>
              <a:buChar char="•"/>
              <a:defRPr sz="2000">
                <a:latin typeface="Calibri"/>
                <a:ea typeface="Calibri"/>
                <a:cs typeface="Calibri"/>
                <a:sym typeface="Calibri"/>
              </a:defRPr>
            </a:pPr>
            <a:r>
              <a:rPr lang="it-IT" baseline="0" dirty="0" smtClean="0"/>
              <a:t>Se non ci sono segni di vita e il polso è assente o &lt; 60/</a:t>
            </a:r>
            <a:r>
              <a:rPr lang="it-IT" baseline="0" dirty="0" err="1" smtClean="0"/>
              <a:t>min</a:t>
            </a:r>
            <a:r>
              <a:rPr lang="it-IT" baseline="0" dirty="0" smtClean="0"/>
              <a:t> confermiamo l’arresto cardiaco e cominciamo immediatamente la </a:t>
            </a:r>
            <a:r>
              <a:rPr lang="it-IT" baseline="0" dirty="0" err="1" smtClean="0"/>
              <a:t>RCP</a:t>
            </a:r>
            <a:r>
              <a:rPr lang="it-IT" baseline="0" dirty="0" smtClean="0"/>
              <a:t> per 1 minuto, ossia 5 cicli di 15 compressioni e due ventilazioni, utilizzando per le compressioni la tecnica a due dita o due mani nel lattante, a una o due mani nel bambino.</a:t>
            </a:r>
          </a:p>
          <a:p>
            <a:pPr marL="342900" indent="-342900">
              <a:buFont typeface="Arial" panose="020B0604020202020204" pitchFamily="34" charset="0"/>
              <a:buChar char="•"/>
              <a:defRPr sz="2000">
                <a:latin typeface="Calibri"/>
                <a:ea typeface="Calibri"/>
                <a:cs typeface="Calibri"/>
                <a:sym typeface="Calibri"/>
              </a:defRPr>
            </a:pPr>
            <a:r>
              <a:rPr lang="it-IT" baseline="0" dirty="0" smtClean="0"/>
              <a:t>Se ci sono segni di vita e il polso è &gt;60/</a:t>
            </a:r>
            <a:r>
              <a:rPr lang="it-IT" baseline="0" dirty="0" err="1" smtClean="0"/>
              <a:t>min</a:t>
            </a:r>
            <a:r>
              <a:rPr lang="it-IT" baseline="0" dirty="0" smtClean="0"/>
              <a:t> ma non c’è respiro spontaneo, continuiamo a ventilare alla frequenza di 12-20/</a:t>
            </a:r>
            <a:r>
              <a:rPr lang="it-IT" baseline="0" dirty="0" err="1" smtClean="0"/>
              <a:t>min</a:t>
            </a:r>
            <a:r>
              <a:rPr lang="it-IT" baseline="0" dirty="0" smtClean="0"/>
              <a:t> senza dimenticare di controllare il circolo ogni minuto. </a:t>
            </a:r>
            <a:endParaRPr dirty="0"/>
          </a:p>
        </p:txBody>
      </p:sp>
    </p:spTree>
    <p:extLst>
      <p:ext uri="{BB962C8B-B14F-4D97-AF65-F5344CB8AC3E}">
        <p14:creationId xmlns:p14="http://schemas.microsoft.com/office/powerpoint/2010/main" val="1535714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Shape 993"/>
          <p:cNvSpPr>
            <a:spLocks noGrp="1" noRot="1" noChangeAspect="1"/>
          </p:cNvSpPr>
          <p:nvPr>
            <p:ph type="sldImg"/>
          </p:nvPr>
        </p:nvSpPr>
        <p:spPr>
          <a:prstGeom prst="rect">
            <a:avLst/>
          </a:prstGeom>
        </p:spPr>
        <p:txBody>
          <a:bodyPr/>
          <a:lstStyle/>
          <a:p>
            <a:endParaRPr/>
          </a:p>
        </p:txBody>
      </p:sp>
      <p:sp>
        <p:nvSpPr>
          <p:cNvPr id="994" name="Shape 994"/>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Dopo il primo minuto, se non ricompare un circolo spontaneo ed è disponibile il defibrillatore, lo connettiamo al bambino:</a:t>
            </a:r>
            <a:r>
              <a:rPr lang="it-IT" baseline="0" dirty="0" smtClean="0"/>
              <a:t> </a:t>
            </a:r>
          </a:p>
          <a:p>
            <a:pPr marL="342900" indent="-342900">
              <a:buFont typeface="Arial" panose="020B0604020202020204" pitchFamily="34" charset="0"/>
              <a:buChar char="•"/>
              <a:defRPr sz="2000">
                <a:latin typeface="Calibri"/>
                <a:ea typeface="Calibri"/>
                <a:cs typeface="Calibri"/>
                <a:sym typeface="Calibri"/>
              </a:defRPr>
            </a:pPr>
            <a:r>
              <a:rPr lang="it-IT" baseline="0" dirty="0" smtClean="0"/>
              <a:t>Si valuta il ritmo; se c’è un ritmo </a:t>
            </a:r>
            <a:r>
              <a:rPr lang="it-IT" baseline="0" dirty="0" err="1" smtClean="0"/>
              <a:t>defibrillabile</a:t>
            </a:r>
            <a:r>
              <a:rPr lang="it-IT" baseline="0" dirty="0" smtClean="0"/>
              <a:t>: sicurezza, uno shock, </a:t>
            </a:r>
            <a:r>
              <a:rPr lang="it-IT" baseline="0" dirty="0" err="1" smtClean="0"/>
              <a:t>RCP</a:t>
            </a:r>
            <a:r>
              <a:rPr lang="it-IT" baseline="0" dirty="0" smtClean="0"/>
              <a:t> per due minuti (il tempo di ricarica del defibrillatore, </a:t>
            </a:r>
            <a:r>
              <a:rPr lang="it-IT" b="1" baseline="0" dirty="0" smtClean="0"/>
              <a:t>10 cicli di </a:t>
            </a:r>
            <a:r>
              <a:rPr lang="it-IT" b="1" baseline="0" dirty="0" err="1" smtClean="0"/>
              <a:t>RCP</a:t>
            </a:r>
            <a:r>
              <a:rPr lang="it-IT" b="1" baseline="0" dirty="0" smtClean="0"/>
              <a:t> 15/2</a:t>
            </a:r>
            <a:r>
              <a:rPr lang="it-IT" baseline="0" dirty="0" smtClean="0"/>
              <a:t>), nuova analisi del ritmo etc. Sospendere la </a:t>
            </a:r>
            <a:r>
              <a:rPr lang="it-IT" baseline="0" dirty="0" err="1" smtClean="0"/>
              <a:t>RCP</a:t>
            </a:r>
            <a:r>
              <a:rPr lang="it-IT" baseline="0" dirty="0" smtClean="0"/>
              <a:t> solo per il tempo necessario alla ricarica del </a:t>
            </a:r>
            <a:r>
              <a:rPr lang="it-IT" baseline="0" dirty="0" err="1" smtClean="0"/>
              <a:t>DAE</a:t>
            </a:r>
            <a:r>
              <a:rPr lang="it-IT" baseline="0" dirty="0" smtClean="0"/>
              <a:t>. </a:t>
            </a:r>
          </a:p>
          <a:p>
            <a:pPr marL="342900" indent="-342900">
              <a:buFont typeface="Arial" panose="020B0604020202020204" pitchFamily="34" charset="0"/>
              <a:buChar char="•"/>
              <a:defRPr sz="2000">
                <a:latin typeface="Calibri"/>
                <a:ea typeface="Calibri"/>
                <a:cs typeface="Calibri"/>
                <a:sym typeface="Calibri"/>
              </a:defRPr>
            </a:pPr>
            <a:r>
              <a:rPr lang="it-IT" baseline="0" dirty="0" smtClean="0"/>
              <a:t>Se non c’è un ritmo </a:t>
            </a:r>
            <a:r>
              <a:rPr lang="it-IT" baseline="0" dirty="0" err="1" smtClean="0"/>
              <a:t>defibrillabile</a:t>
            </a:r>
            <a:r>
              <a:rPr lang="it-IT" baseline="0" dirty="0" smtClean="0"/>
              <a:t>, ricominciare la </a:t>
            </a:r>
            <a:r>
              <a:rPr lang="it-IT" baseline="0" dirty="0" err="1" smtClean="0"/>
              <a:t>RCP</a:t>
            </a:r>
            <a:r>
              <a:rPr lang="it-IT" baseline="0" dirty="0" smtClean="0"/>
              <a:t>: 2 minuti, nuova analisi etc. </a:t>
            </a:r>
            <a:endParaRPr dirty="0"/>
          </a:p>
        </p:txBody>
      </p:sp>
    </p:spTree>
    <p:extLst>
      <p:ext uri="{BB962C8B-B14F-4D97-AF65-F5344CB8AC3E}">
        <p14:creationId xmlns:p14="http://schemas.microsoft.com/office/powerpoint/2010/main" val="697456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noRot="1" noChangeAspect="1"/>
          </p:cNvSpPr>
          <p:nvPr>
            <p:ph type="sldImg"/>
          </p:nvPr>
        </p:nvSpPr>
        <p:spPr>
          <a:prstGeom prst="rect">
            <a:avLst/>
          </a:prstGeom>
        </p:spPr>
        <p:txBody>
          <a:bodyPr/>
          <a:lstStyle/>
          <a:p>
            <a:endParaRPr/>
          </a:p>
        </p:txBody>
      </p:sp>
      <p:sp>
        <p:nvSpPr>
          <p:cNvPr id="1029" name="Shape 1029"/>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b="1" dirty="0" smtClean="0"/>
              <a:t>Il </a:t>
            </a:r>
            <a:r>
              <a:rPr lang="it-IT" b="1" dirty="0" err="1" smtClean="0"/>
              <a:t>DAE</a:t>
            </a:r>
            <a:r>
              <a:rPr lang="it-IT" b="1" dirty="0" smtClean="0"/>
              <a:t> riconosce i ritmi </a:t>
            </a:r>
            <a:r>
              <a:rPr lang="it-IT" b="1" dirty="0" err="1" smtClean="0"/>
              <a:t>defibrillabili</a:t>
            </a:r>
            <a:r>
              <a:rPr lang="it-IT" b="1" dirty="0" smtClean="0"/>
              <a:t> (Fibrillazione ventricolare e Tachicardia ventricolare senza polso) anche nei bambini</a:t>
            </a:r>
            <a:r>
              <a:rPr lang="it-IT" b="1" baseline="0" dirty="0" smtClean="0"/>
              <a:t> minori di 8 anni  </a:t>
            </a:r>
            <a:r>
              <a:rPr lang="it-IT" baseline="0" dirty="0" smtClean="0"/>
              <a:t>e si può utilizzare con le </a:t>
            </a:r>
            <a:r>
              <a:rPr lang="it-IT" b="1" baseline="0" dirty="0" smtClean="0"/>
              <a:t>piastre pediatriche. Se non le abbiamo, possiamo utilizzare le piastre per adulti, stando attenti a non sovrapporle. </a:t>
            </a:r>
            <a:endParaRPr b="1" dirty="0"/>
          </a:p>
          <a:p>
            <a:pPr>
              <a:defRPr sz="2000">
                <a:latin typeface="Calibri"/>
                <a:ea typeface="Calibri"/>
                <a:cs typeface="Calibri"/>
                <a:sym typeface="Calibri"/>
              </a:defRPr>
            </a:pPr>
            <a:r>
              <a:rPr lang="it-IT" dirty="0" smtClean="0"/>
              <a:t>Nel bambino è indicato uno shock di </a:t>
            </a:r>
            <a:r>
              <a:rPr lang="it-IT" b="1" dirty="0" smtClean="0"/>
              <a:t>4J/Kg</a:t>
            </a:r>
            <a:r>
              <a:rPr lang="it-IT" b="0" dirty="0" smtClean="0"/>
              <a:t>,</a:t>
            </a:r>
            <a:r>
              <a:rPr lang="it-IT" b="0" baseline="0" dirty="0" smtClean="0"/>
              <a:t> anche se scariche di 9J/Kg sembrano efficaci e sicure</a:t>
            </a:r>
            <a:r>
              <a:rPr lang="it-IT" b="1" baseline="0" dirty="0" smtClean="0"/>
              <a:t>. Nei minori di 8 anni, di peso compreso fra 10 e 25 Kg, applicare, se le abbiamo, piastre pediatriche con riduttore, che scaricano 50-75J. Posizione delle piastre </a:t>
            </a:r>
            <a:r>
              <a:rPr lang="it-IT" b="1" baseline="0" dirty="0" err="1" smtClean="0"/>
              <a:t>antero</a:t>
            </a:r>
            <a:r>
              <a:rPr lang="it-IT" b="1" baseline="0" dirty="0" smtClean="0"/>
              <a:t>-laterale</a:t>
            </a:r>
            <a:r>
              <a:rPr lang="it-IT" b="0" baseline="0" dirty="0" smtClean="0"/>
              <a:t>. </a:t>
            </a:r>
            <a:endParaRPr dirty="0"/>
          </a:p>
        </p:txBody>
      </p:sp>
    </p:spTree>
    <p:extLst>
      <p:ext uri="{BB962C8B-B14F-4D97-AF65-F5344CB8AC3E}">
        <p14:creationId xmlns:p14="http://schemas.microsoft.com/office/powerpoint/2010/main" val="1058439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hape 1003"/>
          <p:cNvSpPr>
            <a:spLocks noGrp="1" noRot="1" noChangeAspect="1"/>
          </p:cNvSpPr>
          <p:nvPr>
            <p:ph type="sldImg"/>
          </p:nvPr>
        </p:nvSpPr>
        <p:spPr>
          <a:prstGeom prst="rect">
            <a:avLst/>
          </a:prstGeom>
        </p:spPr>
        <p:txBody>
          <a:bodyPr/>
          <a:lstStyle/>
          <a:p>
            <a:endParaRPr/>
          </a:p>
        </p:txBody>
      </p:sp>
      <p:sp>
        <p:nvSpPr>
          <p:cNvPr id="1004" name="Shape 1004"/>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Continuare la </a:t>
            </a:r>
            <a:r>
              <a:rPr lang="it-IT" dirty="0" err="1" smtClean="0"/>
              <a:t>RCP</a:t>
            </a:r>
            <a:r>
              <a:rPr lang="it-IT" dirty="0" smtClean="0"/>
              <a:t> fino alla ricomparsa di segni di vita, o all’esaurimento del soccorritore, o all’arrivo dell’equipe di soccorso avanzato per la </a:t>
            </a:r>
            <a:r>
              <a:rPr lang="it-IT" b="1" dirty="0" smtClean="0"/>
              <a:t>intubazione, l’uso di farmaci adeguati etc.</a:t>
            </a:r>
            <a:endParaRPr b="1" dirty="0"/>
          </a:p>
          <a:p>
            <a:pPr>
              <a:defRPr sz="2000">
                <a:latin typeface="Calibri"/>
                <a:ea typeface="Calibri"/>
                <a:cs typeface="Calibri"/>
                <a:sym typeface="Calibri"/>
              </a:defRPr>
            </a:pPr>
            <a:r>
              <a:rPr lang="it-IT" b="1" dirty="0" smtClean="0"/>
              <a:t>Se ricompaiono segni di vita e il polso, tornare indietro, dalla tappa C alla B e alla A. </a:t>
            </a:r>
            <a:endParaRPr b="1" dirty="0"/>
          </a:p>
        </p:txBody>
      </p:sp>
    </p:spTree>
    <p:extLst>
      <p:ext uri="{BB962C8B-B14F-4D97-AF65-F5344CB8AC3E}">
        <p14:creationId xmlns:p14="http://schemas.microsoft.com/office/powerpoint/2010/main" val="3280342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hape 1048"/>
          <p:cNvSpPr>
            <a:spLocks noGrp="1" noRot="1" noChangeAspect="1"/>
          </p:cNvSpPr>
          <p:nvPr>
            <p:ph type="sldImg"/>
          </p:nvPr>
        </p:nvSpPr>
        <p:spPr>
          <a:prstGeom prst="rect">
            <a:avLst/>
          </a:prstGeom>
        </p:spPr>
        <p:txBody>
          <a:bodyPr/>
          <a:lstStyle/>
          <a:p>
            <a:endParaRPr/>
          </a:p>
        </p:txBody>
      </p:sp>
      <p:sp>
        <p:nvSpPr>
          <p:cNvPr id="1049" name="Shape 1049"/>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Nel lattante non è certo che il </a:t>
            </a:r>
            <a:r>
              <a:rPr lang="it-IT" dirty="0" err="1" smtClean="0"/>
              <a:t>DAE</a:t>
            </a:r>
            <a:r>
              <a:rPr lang="it-IT" dirty="0" smtClean="0"/>
              <a:t> possa sempre riconoscere i ritmi </a:t>
            </a:r>
            <a:r>
              <a:rPr lang="it-IT" dirty="0" err="1" smtClean="0"/>
              <a:t>defibrillabili</a:t>
            </a:r>
            <a:r>
              <a:rPr lang="it-IT" dirty="0" smtClean="0"/>
              <a:t>, per questo si preferisce utilizzare il defibrillatore manuale. Inoltre</a:t>
            </a:r>
            <a:r>
              <a:rPr lang="it-IT" baseline="0" dirty="0" smtClean="0"/>
              <a:t> l’intensità di shock più indicata è di 4J/Kg e solo col defibrillatore manuale si può scegliere la scarica desiderata. </a:t>
            </a:r>
            <a:endParaRPr dirty="0"/>
          </a:p>
          <a:p>
            <a:pPr>
              <a:defRPr sz="2000">
                <a:latin typeface="Calibri"/>
                <a:ea typeface="Calibri"/>
                <a:cs typeface="Calibri"/>
                <a:sym typeface="Calibri"/>
              </a:defRPr>
            </a:pPr>
            <a:r>
              <a:rPr lang="it-IT" dirty="0" smtClean="0"/>
              <a:t>Nel lattante cardiopatico o con arresto cardiaco improvviso si può utilizzare il </a:t>
            </a:r>
            <a:r>
              <a:rPr lang="it-IT" dirty="0" err="1" smtClean="0"/>
              <a:t>DAE</a:t>
            </a:r>
            <a:r>
              <a:rPr lang="it-IT" dirty="0" smtClean="0"/>
              <a:t> con placche/piastre pediatriche. </a:t>
            </a:r>
            <a:endParaRPr dirty="0"/>
          </a:p>
          <a:p>
            <a:pPr>
              <a:defRPr sz="2000">
                <a:latin typeface="Calibri"/>
                <a:ea typeface="Calibri"/>
                <a:cs typeface="Calibri"/>
                <a:sym typeface="Calibri"/>
              </a:defRPr>
            </a:pPr>
            <a:r>
              <a:rPr lang="it-IT" b="1" dirty="0" smtClean="0"/>
              <a:t>La posizione delle placche può essere anteroposteriore o anterolaterale</a:t>
            </a:r>
            <a:r>
              <a:rPr lang="it-IT" dirty="0" smtClean="0"/>
              <a:t>. </a:t>
            </a:r>
            <a:endParaRPr dirty="0"/>
          </a:p>
        </p:txBody>
      </p:sp>
    </p:spTree>
    <p:extLst>
      <p:ext uri="{BB962C8B-B14F-4D97-AF65-F5344CB8AC3E}">
        <p14:creationId xmlns:p14="http://schemas.microsoft.com/office/powerpoint/2010/main" val="206522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Questo corso ci fornirà le </a:t>
            </a:r>
            <a:r>
              <a:rPr lang="it-IT" b="1" dirty="0" smtClean="0"/>
              <a:t>conoscenze teoriche e pratiche </a:t>
            </a:r>
            <a:r>
              <a:rPr lang="it-IT" dirty="0" smtClean="0"/>
              <a:t>per il soccorso di base ad un bambino in emergenza,</a:t>
            </a:r>
            <a:r>
              <a:rPr lang="it-IT" baseline="0" dirty="0" smtClean="0"/>
              <a:t> cioè ad una bambino senza coscienza, in arresto respiratorio e cardiaco e vi fornirà le abilità per soccorrere un bambino con ostruzione (parziale o completa) delle vie aeree</a:t>
            </a:r>
            <a:endParaRPr lang="it-IT" dirty="0"/>
          </a:p>
        </p:txBody>
      </p:sp>
    </p:spTree>
    <p:extLst>
      <p:ext uri="{BB962C8B-B14F-4D97-AF65-F5344CB8AC3E}">
        <p14:creationId xmlns:p14="http://schemas.microsoft.com/office/powerpoint/2010/main" val="212410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pPr>
              <a:lnSpc>
                <a:spcPct val="115000"/>
              </a:lnSpc>
              <a:defRPr sz="1900">
                <a:latin typeface="Calibri"/>
                <a:ea typeface="Calibri"/>
                <a:cs typeface="Calibri"/>
                <a:sym typeface="Calibri"/>
              </a:defRPr>
            </a:pPr>
            <a:r>
              <a:rPr lang="it-IT" dirty="0" smtClean="0"/>
              <a:t>Gli obiettivi del </a:t>
            </a:r>
            <a:r>
              <a:rPr lang="it-IT" dirty="0" err="1" smtClean="0"/>
              <a:t>PBLS</a:t>
            </a:r>
            <a:r>
              <a:rPr lang="it-IT" dirty="0" smtClean="0"/>
              <a:t>-D sono gli stessi del BLS-D </a:t>
            </a:r>
            <a:r>
              <a:rPr dirty="0" smtClean="0"/>
              <a:t>:</a:t>
            </a:r>
            <a:endParaRPr dirty="0"/>
          </a:p>
          <a:p>
            <a:pPr>
              <a:lnSpc>
                <a:spcPct val="115000"/>
              </a:lnSpc>
              <a:spcBef>
                <a:spcPts val="500"/>
              </a:spcBef>
              <a:defRPr sz="1900" u="sng">
                <a:latin typeface="Calibri"/>
                <a:ea typeface="Calibri"/>
                <a:cs typeface="Calibri"/>
                <a:sym typeface="Calibri"/>
              </a:defRPr>
            </a:pPr>
            <a:r>
              <a:rPr lang="it-IT" dirty="0" smtClean="0"/>
              <a:t>Rianimazione Cardio-Polmonare</a:t>
            </a:r>
            <a:r>
              <a:rPr lang="it-IT" u="none" dirty="0" smtClean="0"/>
              <a:t> per ritardare la comparsa del danno cerebrale anossico</a:t>
            </a:r>
            <a:r>
              <a:rPr lang="it-IT" u="none" baseline="0" dirty="0" smtClean="0"/>
              <a:t>, causato dalla mancanza di O2 nel cervello di una persona in Arresto Cardiaco, quindi priva delle funzioni vitali (coscienza, respirazione, circolazione) </a:t>
            </a:r>
            <a:endParaRPr u="none" dirty="0"/>
          </a:p>
          <a:p>
            <a:pPr>
              <a:lnSpc>
                <a:spcPct val="115000"/>
              </a:lnSpc>
              <a:spcBef>
                <a:spcPts val="500"/>
              </a:spcBef>
              <a:defRPr sz="1900" u="sng">
                <a:latin typeface="Calibri"/>
                <a:ea typeface="Calibri"/>
                <a:cs typeface="Calibri"/>
                <a:sym typeface="Calibri"/>
              </a:defRPr>
            </a:pPr>
            <a:r>
              <a:rPr lang="it-IT" dirty="0" smtClean="0"/>
              <a:t>Defibrillazione</a:t>
            </a:r>
            <a:r>
              <a:rPr lang="it-IT" u="none" dirty="0" smtClean="0"/>
              <a:t> per correggere la causa dell’arresto cardiaco, se c’è un</a:t>
            </a:r>
            <a:r>
              <a:rPr lang="it-IT" u="none" baseline="0" dirty="0" smtClean="0"/>
              <a:t> ritmo suscettibile di shock.</a:t>
            </a:r>
            <a:endParaRPr u="none" dirty="0"/>
          </a:p>
        </p:txBody>
      </p:sp>
    </p:spTree>
    <p:extLst>
      <p:ext uri="{BB962C8B-B14F-4D97-AF65-F5344CB8AC3E}">
        <p14:creationId xmlns:p14="http://schemas.microsoft.com/office/powerpoint/2010/main" val="82659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pPr>
              <a:lnSpc>
                <a:spcPct val="115000"/>
              </a:lnSpc>
              <a:spcBef>
                <a:spcPts val="1000"/>
              </a:spcBef>
              <a:defRPr sz="2000">
                <a:latin typeface="Calibri"/>
                <a:ea typeface="Calibri"/>
                <a:cs typeface="Calibri"/>
                <a:sym typeface="Calibri"/>
              </a:defRPr>
            </a:pPr>
            <a:r>
              <a:rPr lang="it-IT" dirty="0" smtClean="0"/>
              <a:t>E’ quindi una situazione molto diversa dall’adulto, nel quale l’arresto è quasi sempre primitivo (Morte cardiaca improvvisa)</a:t>
            </a:r>
            <a:endParaRPr dirty="0"/>
          </a:p>
          <a:p>
            <a:pPr>
              <a:lnSpc>
                <a:spcPct val="115000"/>
              </a:lnSpc>
              <a:spcBef>
                <a:spcPts val="1000"/>
              </a:spcBef>
              <a:defRPr sz="2000">
                <a:latin typeface="Calibri"/>
                <a:ea typeface="Calibri"/>
                <a:cs typeface="Calibri"/>
                <a:sym typeface="Calibri"/>
              </a:defRPr>
            </a:pPr>
            <a:r>
              <a:rPr lang="it-IT" dirty="0" smtClean="0"/>
              <a:t>Questa</a:t>
            </a:r>
            <a:r>
              <a:rPr lang="it-IT" baseline="0" dirty="0" smtClean="0"/>
              <a:t> differenza condizione le azioni successive. </a:t>
            </a:r>
            <a:endParaRPr dirty="0"/>
          </a:p>
        </p:txBody>
      </p:sp>
    </p:spTree>
    <p:extLst>
      <p:ext uri="{BB962C8B-B14F-4D97-AF65-F5344CB8AC3E}">
        <p14:creationId xmlns:p14="http://schemas.microsoft.com/office/powerpoint/2010/main" val="158929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A differenza dell’adulto, nel bambino l’Arresto</a:t>
            </a:r>
            <a:r>
              <a:rPr lang="it-IT" baseline="0" dirty="0" smtClean="0"/>
              <a:t> Cardiaco è quasi sempre secondario a ipossia da insufficienza respiratoria o circolatoria, e per questo è fondamentale prima di tutto ossigenare il sangue. </a:t>
            </a:r>
          </a:p>
          <a:p>
            <a:pPr>
              <a:defRPr sz="2000">
                <a:latin typeface="Calibri"/>
                <a:ea typeface="Calibri"/>
                <a:cs typeface="Calibri"/>
                <a:sym typeface="Calibri"/>
              </a:defRPr>
            </a:pPr>
            <a:r>
              <a:rPr lang="it-IT" baseline="0" dirty="0" smtClean="0"/>
              <a:t>Solo raramente l’arresto cardiaco è primitivo, cioè di origine cardiaca. </a:t>
            </a:r>
            <a:endParaRPr dirty="0"/>
          </a:p>
        </p:txBody>
      </p:sp>
    </p:spTree>
    <p:extLst>
      <p:ext uri="{BB962C8B-B14F-4D97-AF65-F5344CB8AC3E}">
        <p14:creationId xmlns:p14="http://schemas.microsoft.com/office/powerpoint/2010/main" val="217217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15000"/>
              </a:lnSpc>
              <a:spcAft>
                <a:spcPts val="0"/>
              </a:spcAft>
            </a:pPr>
            <a:r>
              <a:rPr lang="it-IT" sz="1200" dirty="0" smtClean="0">
                <a:effectLst/>
                <a:latin typeface="Calibri"/>
                <a:ea typeface="Times New Roman"/>
                <a:cs typeface="Times New Roman"/>
              </a:rPr>
              <a:t>La catena della sopravvivenza è uguale a quella dell’adulto</a:t>
            </a:r>
            <a:endParaRPr lang="it-IT" dirty="0"/>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a:defRPr/>
            </a:pPr>
            <a:fld id="{363409C5-E849-4E41-9490-7054DC42FDBC}" type="slidenum">
              <a:rPr lang="it-IT" smtClean="0"/>
              <a:pPr>
                <a:defRPr/>
              </a:pPr>
              <a:t>7</a:t>
            </a:fld>
            <a:endParaRPr lang="it-IT" dirty="0"/>
          </a:p>
        </p:txBody>
      </p:sp>
    </p:spTree>
    <p:extLst>
      <p:ext uri="{BB962C8B-B14F-4D97-AF65-F5344CB8AC3E}">
        <p14:creationId xmlns:p14="http://schemas.microsoft.com/office/powerpoint/2010/main" val="320500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noRot="1" noChangeAspect="1"/>
          </p:cNvSpPr>
          <p:nvPr>
            <p:ph type="sldImg"/>
          </p:nvPr>
        </p:nvSpPr>
        <p:spPr>
          <a:prstGeom prst="rect">
            <a:avLst/>
          </a:prstGeom>
        </p:spPr>
        <p:txBody>
          <a:bodyPr/>
          <a:lstStyle/>
          <a:p>
            <a:endParaRPr/>
          </a:p>
        </p:txBody>
      </p:sp>
      <p:sp>
        <p:nvSpPr>
          <p:cNvPr id="750" name="Shape 750"/>
          <p:cNvSpPr>
            <a:spLocks noGrp="1"/>
          </p:cNvSpPr>
          <p:nvPr>
            <p:ph type="body" sz="quarter" idx="1"/>
          </p:nvPr>
        </p:nvSpPr>
        <p:spPr>
          <a:prstGeom prst="rect">
            <a:avLst/>
          </a:prstGeom>
        </p:spPr>
        <p:txBody>
          <a:bodyPr/>
          <a:lstStyle/>
          <a:p>
            <a:pPr>
              <a:defRPr sz="2000">
                <a:latin typeface="Calibri"/>
                <a:ea typeface="Calibri"/>
                <a:cs typeface="Calibri"/>
                <a:sym typeface="Calibri"/>
              </a:defRPr>
            </a:pPr>
            <a:r>
              <a:rPr lang="it-IT" dirty="0" smtClean="0"/>
              <a:t>I bambini non sono uguali agli adulti e nemmeno ai lattanti</a:t>
            </a:r>
            <a:r>
              <a:rPr dirty="0" smtClean="0"/>
              <a:t>.</a:t>
            </a:r>
            <a:r>
              <a:rPr lang="it-IT" dirty="0" smtClean="0"/>
              <a:t> Dalle differenze anatomiche fra i due derivano le differenze nella tecnica di esecuzione del </a:t>
            </a:r>
            <a:r>
              <a:rPr lang="it-IT" dirty="0" err="1" smtClean="0"/>
              <a:t>PBLS</a:t>
            </a:r>
            <a:r>
              <a:rPr lang="it-IT" dirty="0" smtClean="0"/>
              <a:t>. </a:t>
            </a:r>
          </a:p>
          <a:p>
            <a:pPr>
              <a:defRPr sz="2000">
                <a:latin typeface="Calibri"/>
                <a:ea typeface="Calibri"/>
                <a:cs typeface="Calibri"/>
                <a:sym typeface="Calibri"/>
              </a:defRPr>
            </a:pPr>
            <a:r>
              <a:rPr lang="it-IT" dirty="0" smtClean="0"/>
              <a:t>Il</a:t>
            </a:r>
            <a:r>
              <a:rPr lang="it-IT" baseline="0" dirty="0" smtClean="0"/>
              <a:t> limite fra adulto e bambino durante la pubertà non sempre è chiaro e per questo è il soccorritore che decide se fare </a:t>
            </a:r>
            <a:r>
              <a:rPr lang="it-IT" b="1" baseline="0" dirty="0" smtClean="0"/>
              <a:t>il </a:t>
            </a:r>
            <a:r>
              <a:rPr lang="it-IT" b="1" baseline="0" dirty="0" err="1" smtClean="0"/>
              <a:t>PBLS</a:t>
            </a:r>
            <a:r>
              <a:rPr lang="it-IT" b="1" baseline="0" dirty="0" smtClean="0"/>
              <a:t>-D o il BLS-D, ENTRAMBI SONO EFFICACI. </a:t>
            </a:r>
            <a:endParaRPr b="1" dirty="0"/>
          </a:p>
        </p:txBody>
      </p:sp>
    </p:spTree>
    <p:extLst>
      <p:ext uri="{BB962C8B-B14F-4D97-AF65-F5344CB8AC3E}">
        <p14:creationId xmlns:p14="http://schemas.microsoft.com/office/powerpoint/2010/main" val="1312441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nSpc>
                <a:spcPct val="115000"/>
              </a:lnSpc>
              <a:spcAft>
                <a:spcPts val="0"/>
              </a:spcAft>
            </a:pPr>
            <a:endParaRPr lang="it-IT" sz="1200" dirty="0">
              <a:effectLst/>
              <a:latin typeface="Calibri"/>
              <a:ea typeface="Times New Roman"/>
              <a:cs typeface="Times New Roman"/>
            </a:endParaRPr>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a:defRPr/>
            </a:pPr>
            <a:fld id="{363409C5-E849-4E41-9490-7054DC42FDBC}" type="slidenum">
              <a:rPr lang="it-IT" smtClean="0"/>
              <a:pPr>
                <a:defRPr/>
              </a:pPr>
              <a:t>10</a:t>
            </a:fld>
            <a:endParaRPr lang="it-IT" dirty="0"/>
          </a:p>
        </p:txBody>
      </p:sp>
    </p:spTree>
    <p:extLst>
      <p:ext uri="{BB962C8B-B14F-4D97-AF65-F5344CB8AC3E}">
        <p14:creationId xmlns:p14="http://schemas.microsoft.com/office/powerpoint/2010/main" val="3109933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03A6EED-0C3D-43DD-A8BF-ECEE3DE8016B}" type="datetimeFigureOut">
              <a:rPr lang="it-IT" smtClean="0"/>
              <a:t>08/04/17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21686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3A6EED-0C3D-43DD-A8BF-ECEE3DE8016B}" type="datetimeFigureOut">
              <a:rPr lang="it-IT" smtClean="0"/>
              <a:t>08/04/17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4218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3A6EED-0C3D-43DD-A8BF-ECEE3DE8016B}" type="datetimeFigureOut">
              <a:rPr lang="it-IT" smtClean="0"/>
              <a:t>08/04/17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993717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a 0">
    <p:spTree>
      <p:nvGrpSpPr>
        <p:cNvPr id="1" name=""/>
        <p:cNvGrpSpPr/>
        <p:nvPr/>
      </p:nvGrpSpPr>
      <p:grpSpPr>
        <a:xfrm>
          <a:off x="0" y="0"/>
          <a:ext cx="0" cy="0"/>
          <a:chOff x="0" y="0"/>
          <a:chExt cx="0" cy="0"/>
        </a:xfrm>
      </p:grpSpPr>
      <p:sp>
        <p:nvSpPr>
          <p:cNvPr id="72" name="Shape 72"/>
          <p:cNvSpPr>
            <a:spLocks noGrp="1"/>
          </p:cNvSpPr>
          <p:nvPr>
            <p:ph type="sldNum" sz="quarter" idx="2"/>
          </p:nvPr>
        </p:nvSpPr>
        <p:spPr>
          <a:xfrm>
            <a:off x="8165497" y="6248400"/>
            <a:ext cx="292704" cy="332738"/>
          </a:xfrm>
          <a:prstGeom prst="rect">
            <a:avLst/>
          </a:prstGeom>
        </p:spPr>
        <p:txBody>
          <a:bodyPr anchor="t"/>
          <a:lstStyle>
            <a:lvl1pPr>
              <a:defRPr sz="1400">
                <a:solidFill>
                  <a:srgbClr val="000000"/>
                </a:solidFill>
                <a:latin typeface="Comic Sans MS"/>
                <a:ea typeface="Comic Sans MS"/>
                <a:cs typeface="Comic Sans MS"/>
                <a:sym typeface="Comic Sans MS"/>
              </a:defRPr>
            </a:lvl1pPr>
          </a:lstStyle>
          <a:p>
            <a:fld id="{86CB4B4D-7CA3-9044-876B-883B54F8677D}" type="slidenum">
              <a:t>‹n.›</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3A6EED-0C3D-43DD-A8BF-ECEE3DE8016B}" type="datetimeFigureOut">
              <a:rPr lang="it-IT" smtClean="0"/>
              <a:t>08/04/17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505505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03A6EED-0C3D-43DD-A8BF-ECEE3DE8016B}" type="datetimeFigureOut">
              <a:rPr lang="it-IT" smtClean="0"/>
              <a:t>08/04/17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979309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03A6EED-0C3D-43DD-A8BF-ECEE3DE8016B}" type="datetimeFigureOut">
              <a:rPr lang="it-IT" smtClean="0"/>
              <a:t>08/04/17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39525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03A6EED-0C3D-43DD-A8BF-ECEE3DE8016B}" type="datetimeFigureOut">
              <a:rPr lang="it-IT" smtClean="0"/>
              <a:t>08/04/17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24084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03A6EED-0C3D-43DD-A8BF-ECEE3DE8016B}" type="datetimeFigureOut">
              <a:rPr lang="it-IT" smtClean="0"/>
              <a:t>08/04/17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99311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03A6EED-0C3D-43DD-A8BF-ECEE3DE8016B}" type="datetimeFigureOut">
              <a:rPr lang="it-IT" smtClean="0"/>
              <a:t>08/04/17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80866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03A6EED-0C3D-43DD-A8BF-ECEE3DE8016B}" type="datetimeFigureOut">
              <a:rPr lang="it-IT" smtClean="0"/>
              <a:t>08/04/17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78863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03A6EED-0C3D-43DD-A8BF-ECEE3DE8016B}" type="datetimeFigureOut">
              <a:rPr lang="it-IT" smtClean="0"/>
              <a:t>08/04/17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0508288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A6EED-0C3D-43DD-A8BF-ECEE3DE8016B}" type="datetimeFigureOut">
              <a:rPr lang="it-IT" smtClean="0"/>
              <a:t>08/04/17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352631526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p:cNvSpPr>
          <p:nvPr>
            <p:ph idx="1"/>
          </p:nvPr>
        </p:nvSpPr>
        <p:spPr>
          <a:xfrm>
            <a:off x="323527" y="2132856"/>
            <a:ext cx="8640962" cy="4114802"/>
          </a:xfrm>
          <a:prstGeom prst="rect">
            <a:avLst/>
          </a:prstGeom>
          <a:solidFill>
            <a:srgbClr val="1F497D"/>
          </a:solidFill>
        </p:spPr>
        <p:txBody>
          <a:bodyPr/>
          <a:lstStyle/>
          <a:p>
            <a:pPr marL="0" indent="322324" algn="ctr" defTabSz="1671320">
              <a:spcBef>
                <a:spcPts val="500"/>
              </a:spcBef>
              <a:buSzTx/>
              <a:buNone/>
              <a:defRPr sz="3000" b="1">
                <a:solidFill>
                  <a:srgbClr val="FFFFFF"/>
                </a:solidFill>
              </a:defRPr>
            </a:pPr>
            <a:endParaRPr lang="it-IT" dirty="0" smtClean="0"/>
          </a:p>
          <a:p>
            <a:pPr marL="0" indent="322324" algn="ctr" defTabSz="1671320">
              <a:spcBef>
                <a:spcPts val="500"/>
              </a:spcBef>
              <a:buSzTx/>
              <a:buNone/>
              <a:defRPr sz="3000" b="1">
                <a:solidFill>
                  <a:srgbClr val="FFFFFF"/>
                </a:solidFill>
              </a:defRPr>
            </a:pPr>
            <a:r>
              <a:rPr lang="it-IT" dirty="0" err="1" smtClean="0"/>
              <a:t>PEDIATRIC</a:t>
            </a:r>
            <a:r>
              <a:rPr lang="it-IT" dirty="0" smtClean="0"/>
              <a:t> BASIC LIFE </a:t>
            </a:r>
            <a:r>
              <a:rPr lang="it-IT" dirty="0" err="1" smtClean="0"/>
              <a:t>SUPPORT</a:t>
            </a:r>
            <a:endParaRPr dirty="0"/>
          </a:p>
          <a:p>
            <a:pPr marL="0" indent="322324" algn="ctr" defTabSz="1671320">
              <a:spcBef>
                <a:spcPts val="500"/>
              </a:spcBef>
              <a:buSzTx/>
              <a:buNone/>
              <a:defRPr sz="3000" b="1">
                <a:solidFill>
                  <a:srgbClr val="FFFFFF"/>
                </a:solidFill>
              </a:defRPr>
            </a:pPr>
            <a:r>
              <a:rPr lang="it-IT" sz="2400" dirty="0"/>
              <a:t>e</a:t>
            </a:r>
            <a:endParaRPr sz="2400" dirty="0"/>
          </a:p>
          <a:p>
            <a:pPr marL="0" indent="322324" algn="ctr" defTabSz="1671320">
              <a:spcBef>
                <a:spcPts val="500"/>
              </a:spcBef>
              <a:buSzTx/>
              <a:buNone/>
              <a:defRPr sz="3000" b="1">
                <a:solidFill>
                  <a:srgbClr val="FFFFFF"/>
                </a:solidFill>
              </a:defRPr>
            </a:pPr>
            <a:r>
              <a:rPr dirty="0"/>
              <a:t> </a:t>
            </a:r>
            <a:r>
              <a:rPr dirty="0" smtClean="0"/>
              <a:t>DEFIBRILA</a:t>
            </a:r>
            <a:r>
              <a:rPr lang="it-IT" dirty="0" smtClean="0"/>
              <a:t>ZIONE</a:t>
            </a:r>
          </a:p>
          <a:p>
            <a:pPr marL="0" indent="322324" algn="ctr" defTabSz="1671320">
              <a:spcBef>
                <a:spcPts val="500"/>
              </a:spcBef>
              <a:buSzTx/>
              <a:buNone/>
              <a:defRPr sz="3000" b="1">
                <a:solidFill>
                  <a:srgbClr val="FFFFFF"/>
                </a:solidFill>
              </a:defRPr>
            </a:pPr>
            <a:endParaRPr dirty="0"/>
          </a:p>
          <a:p>
            <a:pPr marL="322324" indent="-322324" algn="ctr" defTabSz="1671320">
              <a:lnSpc>
                <a:spcPct val="90000"/>
              </a:lnSpc>
              <a:spcBef>
                <a:spcPts val="1700"/>
              </a:spcBef>
              <a:buSzTx/>
              <a:buNone/>
              <a:defRPr sz="4100" b="1">
                <a:solidFill>
                  <a:srgbClr val="FF0000"/>
                </a:solidFill>
              </a:defRPr>
            </a:pPr>
            <a:r>
              <a:rPr sz="4800" dirty="0" err="1" smtClean="0"/>
              <a:t>PBLS</a:t>
            </a:r>
            <a:r>
              <a:rPr sz="4800" dirty="0" smtClean="0"/>
              <a:t> </a:t>
            </a:r>
            <a:r>
              <a:rPr sz="4800" dirty="0"/>
              <a:t>- </a:t>
            </a:r>
            <a:r>
              <a:rPr sz="4800" dirty="0" smtClean="0"/>
              <a:t>D</a:t>
            </a:r>
            <a:endParaRPr sz="4800" dirty="0"/>
          </a:p>
        </p:txBody>
      </p:sp>
      <p:pic>
        <p:nvPicPr>
          <p:cNvPr id="517" name="image1.jpeg" descr="images.jpg"/>
          <p:cNvPicPr>
            <a:picLocks noChangeAspect="1"/>
          </p:cNvPicPr>
          <p:nvPr/>
        </p:nvPicPr>
        <p:blipFill>
          <a:blip r:embed="rId3">
            <a:extLst/>
          </a:blip>
          <a:stretch>
            <a:fillRect/>
          </a:stretch>
        </p:blipFill>
        <p:spPr>
          <a:xfrm>
            <a:off x="7218726" y="3847286"/>
            <a:ext cx="1701365" cy="1008002"/>
          </a:xfrm>
          <a:prstGeom prst="rect">
            <a:avLst/>
          </a:prstGeom>
          <a:ln w="12700">
            <a:miter lim="400000"/>
          </a:ln>
        </p:spPr>
      </p:pic>
      <p:pic>
        <p:nvPicPr>
          <p:cNvPr id="518" name="image2.jpeg" descr="C:\Documents and Settings\Administrator\Desktop\IMMAGINI BOLIVIA\images (2).jpg"/>
          <p:cNvPicPr>
            <a:picLocks noChangeAspect="1"/>
          </p:cNvPicPr>
          <p:nvPr/>
        </p:nvPicPr>
        <p:blipFill>
          <a:blip r:embed="rId4">
            <a:extLst/>
          </a:blip>
          <a:stretch>
            <a:fillRect/>
          </a:stretch>
        </p:blipFill>
        <p:spPr>
          <a:xfrm>
            <a:off x="395533" y="3872067"/>
            <a:ext cx="1755108" cy="1008002"/>
          </a:xfrm>
          <a:prstGeom prst="rect">
            <a:avLst/>
          </a:prstGeom>
          <a:ln w="12700">
            <a:miter lim="400000"/>
          </a:ln>
        </p:spPr>
      </p:pic>
      <p:pic>
        <p:nvPicPr>
          <p:cNvPr id="519" name="image1.png"/>
          <p:cNvPicPr>
            <a:picLocks noChangeAspect="1"/>
          </p:cNvPicPr>
          <p:nvPr/>
        </p:nvPicPr>
        <p:blipFill>
          <a:blip r:embed="rId5">
            <a:extLst/>
          </a:blip>
          <a:stretch>
            <a:fillRect/>
          </a:stretch>
        </p:blipFill>
        <p:spPr>
          <a:xfrm>
            <a:off x="1619671" y="260647"/>
            <a:ext cx="2435542" cy="1620002"/>
          </a:xfrm>
          <a:prstGeom prst="rect">
            <a:avLst/>
          </a:prstGeom>
          <a:ln w="12700">
            <a:miter lim="400000"/>
          </a:ln>
        </p:spPr>
      </p:pic>
      <p:pic>
        <p:nvPicPr>
          <p:cNvPr id="520" name="image2.png"/>
          <p:cNvPicPr>
            <a:picLocks noChangeAspect="1"/>
          </p:cNvPicPr>
          <p:nvPr/>
        </p:nvPicPr>
        <p:blipFill>
          <a:blip r:embed="rId6">
            <a:extLst/>
          </a:blip>
          <a:stretch>
            <a:fillRect/>
          </a:stretch>
        </p:blipFill>
        <p:spPr>
          <a:xfrm>
            <a:off x="4880569" y="272108"/>
            <a:ext cx="2447716" cy="162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0" name="Rectangle 18"/>
          <p:cNvSpPr>
            <a:spLocks noChangeArrowheads="1"/>
          </p:cNvSpPr>
          <p:nvPr/>
        </p:nvSpPr>
        <p:spPr bwMode="auto">
          <a:xfrm>
            <a:off x="569526" y="404664"/>
            <a:ext cx="8134350" cy="468000"/>
          </a:xfrm>
          <a:prstGeom prst="rect">
            <a:avLst/>
          </a:prstGeom>
          <a:solidFill>
            <a:schemeClr val="accent5">
              <a:lumMod val="60000"/>
              <a:lumOff val="40000"/>
            </a:schemeClr>
          </a:solidFill>
          <a:ln w="12700">
            <a:solidFill>
              <a:srgbClr val="FFFF00"/>
            </a:solidFill>
            <a:miter lim="800000"/>
            <a:headEnd/>
            <a:tailEnd/>
          </a:ln>
          <a:effectLst>
            <a:outerShdw dist="53882" dir="2700000" algn="ctr" rotWithShape="0">
              <a:schemeClr val="tx2"/>
            </a:outerShdw>
          </a:effectLst>
        </p:spPr>
        <p:txBody>
          <a:bodyPr wrap="none" anchor="ctr"/>
          <a:lstStyle/>
          <a:p>
            <a:pPr algn="ctr"/>
            <a:r>
              <a:rPr lang="it-IT" sz="3600" b="1" dirty="0" smtClean="0"/>
              <a:t>SICUREZZA</a:t>
            </a:r>
            <a:endParaRPr lang="it-IT"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32" y="1360011"/>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Sicurezza ambientale"/>
          <p:cNvPicPr>
            <a:picLocks noChangeAspect="1" noChangeArrowheads="1"/>
          </p:cNvPicPr>
          <p:nvPr/>
        </p:nvPicPr>
        <p:blipFill>
          <a:blip r:embed="rId4"/>
          <a:stretch>
            <a:fillRect/>
          </a:stretch>
        </p:blipFill>
        <p:spPr bwMode="auto">
          <a:xfrm>
            <a:off x="455101" y="2168983"/>
            <a:ext cx="8229600" cy="3492265"/>
          </a:xfrm>
          <a:prstGeom prst="rect">
            <a:avLst/>
          </a:prstGeom>
          <a:noFill/>
          <a:ln w="9525">
            <a:solidFill>
              <a:srgbClr val="3333FF"/>
            </a:solidFill>
            <a:miter lim="800000"/>
            <a:headEnd/>
            <a:tailEnd/>
          </a:ln>
          <a:effectLst/>
        </p:spPr>
      </p:pic>
      <p:sp>
        <p:nvSpPr>
          <p:cNvPr id="2" name="CasellaDiTesto 1"/>
          <p:cNvSpPr txBox="1"/>
          <p:nvPr/>
        </p:nvSpPr>
        <p:spPr>
          <a:xfrm>
            <a:off x="180528" y="5935801"/>
            <a:ext cx="9144000" cy="584776"/>
          </a:xfrm>
          <a:prstGeom prst="rect">
            <a:avLst/>
          </a:prstGeom>
          <a:noFill/>
        </p:spPr>
        <p:txBody>
          <a:bodyPr wrap="square" rtlCol="0">
            <a:spAutoFit/>
          </a:bodyPr>
          <a:lstStyle/>
          <a:p>
            <a:r>
              <a:rPr lang="it-IT" sz="3200" b="1" dirty="0" smtClean="0">
                <a:solidFill>
                  <a:srgbClr val="C00000"/>
                </a:solidFill>
                <a:latin typeface="Calibri"/>
                <a:cs typeface="Calibri"/>
              </a:rPr>
              <a:t>SOLO </a:t>
            </a:r>
            <a:r>
              <a:rPr lang="it-IT" sz="2800" b="1" dirty="0" smtClean="0">
                <a:solidFill>
                  <a:srgbClr val="C00000"/>
                </a:solidFill>
                <a:latin typeface="Calibri"/>
                <a:cs typeface="Calibri"/>
              </a:rPr>
              <a:t>IN CASO DI PERICOLO SI PUO’ SPOSTARE IL PAZIENTE </a:t>
            </a:r>
            <a:endParaRPr lang="it-IT" sz="2800" b="1" dirty="0">
              <a:solidFill>
                <a:srgbClr val="C00000"/>
              </a:solidFill>
              <a:latin typeface="Calibri"/>
              <a:cs typeface="Calibri"/>
            </a:endParaRPr>
          </a:p>
        </p:txBody>
      </p:sp>
    </p:spTree>
    <p:extLst>
      <p:ext uri="{BB962C8B-B14F-4D97-AF65-F5344CB8AC3E}">
        <p14:creationId xmlns:p14="http://schemas.microsoft.com/office/powerpoint/2010/main" val="36433020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4"/>
          <p:cNvGrpSpPr/>
          <p:nvPr/>
        </p:nvGrpSpPr>
        <p:grpSpPr>
          <a:xfrm>
            <a:off x="560491" y="57584"/>
            <a:ext cx="8352934" cy="1015659"/>
            <a:chOff x="0" y="64940"/>
            <a:chExt cx="8352933" cy="1015658"/>
          </a:xfrm>
        </p:grpSpPr>
        <p:grpSp>
          <p:nvGrpSpPr>
            <p:cNvPr id="709" name="Group 709"/>
            <p:cNvGrpSpPr/>
            <p:nvPr/>
          </p:nvGrpSpPr>
          <p:grpSpPr>
            <a:xfrm>
              <a:off x="0" y="64940"/>
              <a:ext cx="8352933" cy="1015658"/>
              <a:chOff x="0" y="64940"/>
              <a:chExt cx="8352932" cy="1015657"/>
            </a:xfrm>
          </p:grpSpPr>
          <p:sp>
            <p:nvSpPr>
              <p:cNvPr id="707" name="Shape 707"/>
              <p:cNvSpPr/>
              <p:nvPr/>
            </p:nvSpPr>
            <p:spPr>
              <a:xfrm>
                <a:off x="0" y="104717"/>
                <a:ext cx="8352932" cy="936108"/>
              </a:xfrm>
              <a:prstGeom prst="roundRect">
                <a:avLst>
                  <a:gd name="adj" fmla="val 16667"/>
                </a:avLst>
              </a:prstGeom>
              <a:solidFill>
                <a:srgbClr val="1F497D"/>
              </a:solidFill>
              <a:ln w="25400" cap="flat">
                <a:solidFill>
                  <a:srgbClr val="1F497D"/>
                </a:solidFill>
                <a:prstDash val="solid"/>
                <a:round/>
              </a:ln>
              <a:effectLst/>
            </p:spPr>
            <p:txBody>
              <a:bodyPr wrap="square" lIns="45718" tIns="45718" rIns="45718" bIns="45718" numCol="1" anchor="ctr">
                <a:noAutofit/>
              </a:bodyPr>
              <a:lstStyle/>
              <a:p>
                <a:pPr>
                  <a:defRPr sz="6000" b="1">
                    <a:solidFill>
                      <a:srgbClr val="FF0000"/>
                    </a:solidFill>
                    <a:latin typeface="Comic Sans MS"/>
                    <a:ea typeface="Comic Sans MS"/>
                    <a:cs typeface="Comic Sans MS"/>
                    <a:sym typeface="Comic Sans MS"/>
                  </a:defRPr>
                </a:pPr>
                <a:endParaRPr/>
              </a:p>
            </p:txBody>
          </p:sp>
          <p:sp>
            <p:nvSpPr>
              <p:cNvPr id="708" name="Shape 708"/>
              <p:cNvSpPr/>
              <p:nvPr/>
            </p:nvSpPr>
            <p:spPr>
              <a:xfrm>
                <a:off x="45695" y="64940"/>
                <a:ext cx="8261540" cy="1015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defRPr sz="6000" b="1">
                    <a:solidFill>
                      <a:srgbClr val="FF0000"/>
                    </a:solidFill>
                    <a:latin typeface="Comic Sans MS"/>
                    <a:ea typeface="Comic Sans MS"/>
                    <a:cs typeface="Comic Sans MS"/>
                    <a:sym typeface="Comic Sans MS"/>
                  </a:defRPr>
                </a:lvl1pPr>
              </a:lstStyle>
              <a:p>
                <a:r>
                  <a:rPr dirty="0">
                    <a:latin typeface="+mj-lt"/>
                  </a:rPr>
                  <a:t>A </a:t>
                </a:r>
              </a:p>
            </p:txBody>
          </p:sp>
        </p:grpSp>
        <p:grpSp>
          <p:nvGrpSpPr>
            <p:cNvPr id="712" name="Group 712"/>
            <p:cNvGrpSpPr/>
            <p:nvPr/>
          </p:nvGrpSpPr>
          <p:grpSpPr>
            <a:xfrm>
              <a:off x="915165" y="340012"/>
              <a:ext cx="3119350" cy="400105"/>
              <a:chOff x="-72007" y="-11813"/>
              <a:chExt cx="3119349" cy="400104"/>
            </a:xfrm>
          </p:grpSpPr>
          <p:sp>
            <p:nvSpPr>
              <p:cNvPr id="710" name="Shape 710"/>
              <p:cNvSpPr/>
              <p:nvPr/>
            </p:nvSpPr>
            <p:spPr>
              <a:xfrm>
                <a:off x="-72007" y="-11813"/>
                <a:ext cx="1728191" cy="400104"/>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1800" b="1">
                    <a:solidFill>
                      <a:srgbClr val="EEECE1"/>
                    </a:solidFill>
                    <a:latin typeface="Comic Sans MS"/>
                    <a:ea typeface="Comic Sans MS"/>
                    <a:cs typeface="Comic Sans MS"/>
                    <a:sym typeface="Comic Sans MS"/>
                  </a:defRPr>
                </a:lvl1pPr>
              </a:lstStyle>
              <a:p>
                <a:r>
                  <a:rPr sz="2000" dirty="0" smtClean="0">
                    <a:latin typeface="+mj-lt"/>
                  </a:rPr>
                  <a:t>no</a:t>
                </a:r>
                <a:r>
                  <a:rPr lang="it-IT" sz="2000" dirty="0" smtClean="0">
                    <a:latin typeface="+mj-lt"/>
                  </a:rPr>
                  <a:t>n</a:t>
                </a:r>
                <a:r>
                  <a:rPr sz="2000" dirty="0" smtClean="0">
                    <a:latin typeface="+mj-lt"/>
                  </a:rPr>
                  <a:t> </a:t>
                </a:r>
                <a:r>
                  <a:rPr sz="2000" dirty="0" err="1" smtClean="0">
                    <a:latin typeface="+mj-lt"/>
                  </a:rPr>
                  <a:t>cosciente</a:t>
                </a:r>
                <a:endParaRPr sz="2000" dirty="0">
                  <a:latin typeface="+mj-lt"/>
                </a:endParaRPr>
              </a:p>
            </p:txBody>
          </p:sp>
          <p:sp>
            <p:nvSpPr>
              <p:cNvPr id="711" name="Shape 711"/>
              <p:cNvSpPr/>
              <p:nvPr/>
            </p:nvSpPr>
            <p:spPr>
              <a:xfrm>
                <a:off x="1905927" y="55792"/>
                <a:ext cx="1141415" cy="304803"/>
              </a:xfrm>
              <a:prstGeom prst="rightArrow">
                <a:avLst>
                  <a:gd name="adj1" fmla="val 50000"/>
                  <a:gd name="adj2" fmla="val 93620"/>
                </a:avLst>
              </a:prstGeom>
              <a:solidFill>
                <a:srgbClr val="FF0000"/>
              </a:solidFill>
              <a:ln w="12700" cap="flat">
                <a:solidFill>
                  <a:srgbClr val="FF0000"/>
                </a:solidFill>
                <a:prstDash val="solid"/>
                <a:miter lim="800000"/>
              </a:ln>
              <a:effectLst>
                <a:outerShdw dist="53882" dir="2700000" rotWithShape="0">
                  <a:srgbClr val="1F497D"/>
                </a:outerShdw>
              </a:effectLst>
            </p:spPr>
            <p:txBody>
              <a:bodyPr wrap="square" lIns="45718" tIns="45718" rIns="45718" bIns="45718" numCol="1" anchor="ctr">
                <a:noAutofit/>
              </a:bodyPr>
              <a:lstStyle/>
              <a:p>
                <a:endParaRPr/>
              </a:p>
            </p:txBody>
          </p:sp>
        </p:grpSp>
        <p:sp>
          <p:nvSpPr>
            <p:cNvPr id="713" name="Shape 713"/>
            <p:cNvSpPr/>
            <p:nvPr/>
          </p:nvSpPr>
          <p:spPr>
            <a:xfrm>
              <a:off x="4509765" y="104717"/>
              <a:ext cx="3714778" cy="861769"/>
            </a:xfrm>
            <a:prstGeom prst="rect">
              <a:avLst/>
            </a:prstGeom>
            <a:solidFill>
              <a:srgbClr val="FFFFFF"/>
            </a:solidFill>
            <a:ln w="12700" cap="flat">
              <a:solidFill>
                <a:srgbClr val="000000"/>
              </a:solidFill>
              <a:prstDash val="solid"/>
              <a:miter lim="800000"/>
            </a:ln>
            <a:effectLst>
              <a:outerShdw dist="53882" dir="2700000" rotWithShape="0">
                <a:srgbClr val="1F497D"/>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defTabSz="762000">
                <a:spcBef>
                  <a:spcPts val="1200"/>
                </a:spcBef>
                <a:defRPr sz="1600" b="1">
                  <a:latin typeface="Verdana"/>
                  <a:ea typeface="Verdana"/>
                  <a:cs typeface="Verdana"/>
                  <a:sym typeface="Verdana"/>
                </a:defRPr>
              </a:pPr>
              <a:r>
                <a:rPr lang="it-IT" sz="2000" dirty="0" smtClean="0"/>
                <a:t>CHIEDERE AIUTO</a:t>
              </a:r>
              <a:r>
                <a:rPr sz="2000" dirty="0"/>
                <a:t> </a:t>
              </a:r>
              <a:endParaRPr sz="2000" dirty="0">
                <a:sym typeface="Times New Roman"/>
              </a:endParaRPr>
            </a:p>
            <a:p>
              <a:pPr algn="ctr" defTabSz="762000">
                <a:spcBef>
                  <a:spcPts val="1200"/>
                </a:spcBef>
                <a:defRPr sz="2000" b="1">
                  <a:latin typeface="Verdana"/>
                  <a:ea typeface="Verdana"/>
                  <a:cs typeface="Verdana"/>
                  <a:sym typeface="Verdana"/>
                </a:defRPr>
              </a:pPr>
              <a:r>
                <a:rPr dirty="0"/>
                <a:t> </a:t>
              </a:r>
              <a:r>
                <a:rPr lang="it-IT" dirty="0" smtClean="0"/>
                <a:t>Aprire le vie aeree</a:t>
              </a:r>
              <a:endParaRPr dirty="0"/>
            </a:p>
          </p:txBody>
        </p:sp>
      </p:grpSp>
      <p:sp>
        <p:nvSpPr>
          <p:cNvPr id="715" name="Shape 715"/>
          <p:cNvSpPr/>
          <p:nvPr/>
        </p:nvSpPr>
        <p:spPr>
          <a:xfrm>
            <a:off x="4171989" y="1142734"/>
            <a:ext cx="307977" cy="401640"/>
          </a:xfrm>
          <a:custGeom>
            <a:avLst/>
            <a:gdLst/>
            <a:ahLst/>
            <a:cxnLst>
              <a:cxn ang="0">
                <a:pos x="wd2" y="hd2"/>
              </a:cxn>
              <a:cxn ang="5400000">
                <a:pos x="wd2" y="hd2"/>
              </a:cxn>
              <a:cxn ang="10800000">
                <a:pos x="wd2" y="hd2"/>
              </a:cxn>
              <a:cxn ang="16200000">
                <a:pos x="wd2" y="hd2"/>
              </a:cxn>
            </a:cxnLst>
            <a:rect l="0" t="0" r="r" b="b"/>
            <a:pathLst>
              <a:path w="21600" h="21600" extrusionOk="0">
                <a:moveTo>
                  <a:pt x="0" y="6750"/>
                </a:moveTo>
                <a:lnTo>
                  <a:pt x="6075" y="6750"/>
                </a:lnTo>
                <a:lnTo>
                  <a:pt x="6075" y="0"/>
                </a:lnTo>
                <a:lnTo>
                  <a:pt x="15525" y="0"/>
                </a:lnTo>
                <a:lnTo>
                  <a:pt x="15525" y="6750"/>
                </a:lnTo>
                <a:lnTo>
                  <a:pt x="21600" y="6750"/>
                </a:lnTo>
                <a:lnTo>
                  <a:pt x="10800" y="21600"/>
                </a:lnTo>
                <a:close/>
              </a:path>
            </a:pathLst>
          </a:custGeom>
          <a:solidFill>
            <a:srgbClr val="FF0000"/>
          </a:solidFill>
          <a:ln w="12700">
            <a:solidFill>
              <a:srgbClr val="FF0000"/>
            </a:solidFill>
            <a:miter/>
          </a:ln>
          <a:effectLst>
            <a:outerShdw dist="53882" dir="2700000" rotWithShape="0">
              <a:srgbClr val="1F497D"/>
            </a:outerShdw>
          </a:effectLst>
        </p:spPr>
        <p:txBody>
          <a:bodyPr lIns="45718" tIns="45718" rIns="45718" bIns="45718" anchor="ctr"/>
          <a:lstStyle/>
          <a:p>
            <a:endParaRPr/>
          </a:p>
        </p:txBody>
      </p:sp>
      <p:grpSp>
        <p:nvGrpSpPr>
          <p:cNvPr id="723" name="Group 723"/>
          <p:cNvGrpSpPr/>
          <p:nvPr/>
        </p:nvGrpSpPr>
        <p:grpSpPr>
          <a:xfrm>
            <a:off x="726270" y="1688241"/>
            <a:ext cx="8135943" cy="1015659"/>
            <a:chOff x="-2" y="-39780"/>
            <a:chExt cx="8135941" cy="1015658"/>
          </a:xfrm>
        </p:grpSpPr>
        <p:grpSp>
          <p:nvGrpSpPr>
            <p:cNvPr id="718" name="Group 718"/>
            <p:cNvGrpSpPr/>
            <p:nvPr/>
          </p:nvGrpSpPr>
          <p:grpSpPr>
            <a:xfrm>
              <a:off x="-2" y="-39780"/>
              <a:ext cx="8135941" cy="1015658"/>
              <a:chOff x="-1" y="-39778"/>
              <a:chExt cx="8135939" cy="1015657"/>
            </a:xfrm>
          </p:grpSpPr>
          <p:sp>
            <p:nvSpPr>
              <p:cNvPr id="716" name="Shape 716"/>
              <p:cNvSpPr/>
              <p:nvPr/>
            </p:nvSpPr>
            <p:spPr>
              <a:xfrm>
                <a:off x="-1" y="-2"/>
                <a:ext cx="8135939" cy="936111"/>
              </a:xfrm>
              <a:prstGeom prst="rect">
                <a:avLst/>
              </a:prstGeom>
              <a:solidFill>
                <a:srgbClr val="F79646"/>
              </a:solidFill>
              <a:ln w="12700" cap="flat">
                <a:solidFill>
                  <a:srgbClr val="F79646"/>
                </a:solidFill>
                <a:prstDash val="solid"/>
                <a:miter lim="800000"/>
              </a:ln>
              <a:effectLst>
                <a:outerShdw dist="53882" dir="2700000" rotWithShape="0">
                  <a:srgbClr val="1F497D"/>
                </a:outerShdw>
              </a:effectLst>
            </p:spPr>
            <p:txBody>
              <a:bodyPr wrap="square" lIns="45718" tIns="45718" rIns="45718" bIns="45718" numCol="1" anchor="ctr">
                <a:noAutofit/>
              </a:bodyPr>
              <a:lstStyle/>
              <a:p>
                <a:pPr>
                  <a:defRPr sz="6000">
                    <a:solidFill>
                      <a:srgbClr val="FF0000"/>
                    </a:solidFill>
                  </a:defRPr>
                </a:pPr>
                <a:endParaRPr/>
              </a:p>
            </p:txBody>
          </p:sp>
          <p:sp>
            <p:nvSpPr>
              <p:cNvPr id="717" name="Shape 717"/>
              <p:cNvSpPr/>
              <p:nvPr/>
            </p:nvSpPr>
            <p:spPr>
              <a:xfrm>
                <a:off x="0" y="-39778"/>
                <a:ext cx="523637" cy="1015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6000">
                    <a:solidFill>
                      <a:srgbClr val="FF0000"/>
                    </a:solidFill>
                  </a:defRPr>
                </a:lvl1pPr>
              </a:lstStyle>
              <a:p>
                <a:r>
                  <a:rPr b="1" dirty="0"/>
                  <a:t>B</a:t>
                </a:r>
              </a:p>
            </p:txBody>
          </p:sp>
        </p:grpSp>
        <p:grpSp>
          <p:nvGrpSpPr>
            <p:cNvPr id="722" name="Group 722"/>
            <p:cNvGrpSpPr/>
            <p:nvPr/>
          </p:nvGrpSpPr>
          <p:grpSpPr>
            <a:xfrm>
              <a:off x="887329" y="306649"/>
              <a:ext cx="6956426" cy="408940"/>
              <a:chOff x="0" y="-1"/>
              <a:chExt cx="6956424" cy="408939"/>
            </a:xfrm>
          </p:grpSpPr>
          <p:sp>
            <p:nvSpPr>
              <p:cNvPr id="719" name="Shape 719"/>
              <p:cNvSpPr/>
              <p:nvPr/>
            </p:nvSpPr>
            <p:spPr>
              <a:xfrm>
                <a:off x="0" y="-1"/>
                <a:ext cx="1584001" cy="400104"/>
              </a:xfrm>
              <a:prstGeom prst="rect">
                <a:avLst/>
              </a:prstGeom>
              <a:solidFill>
                <a:srgbClr val="FFFFFF"/>
              </a:solidFill>
              <a:ln w="12700" cap="flat">
                <a:solidFill>
                  <a:srgbClr val="000000"/>
                </a:solidFill>
                <a:prstDash val="solid"/>
                <a:miter lim="800000"/>
              </a:ln>
              <a:effectLst>
                <a:outerShdw dist="53882" dir="2700000" rotWithShape="0">
                  <a:srgbClr val="1F497D"/>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1800" b="1">
                    <a:latin typeface="Comic Sans MS"/>
                    <a:ea typeface="Comic Sans MS"/>
                    <a:cs typeface="Comic Sans MS"/>
                    <a:sym typeface="Comic Sans MS"/>
                  </a:defRPr>
                </a:lvl1pPr>
              </a:lstStyle>
              <a:p>
                <a:r>
                  <a:rPr lang="it-IT" sz="2000" dirty="0">
                    <a:latin typeface="+mj-lt"/>
                  </a:rPr>
                  <a:t>n</a:t>
                </a:r>
                <a:r>
                  <a:rPr sz="2000" dirty="0" smtClean="0">
                    <a:latin typeface="+mj-lt"/>
                  </a:rPr>
                  <a:t>o</a:t>
                </a:r>
                <a:r>
                  <a:rPr lang="it-IT" sz="2000" dirty="0" err="1" smtClean="0">
                    <a:latin typeface="+mj-lt"/>
                  </a:rPr>
                  <a:t>n</a:t>
                </a:r>
                <a:r>
                  <a:rPr sz="2000" dirty="0" smtClean="0">
                    <a:latin typeface="+mj-lt"/>
                  </a:rPr>
                  <a:t> </a:t>
                </a:r>
                <a:r>
                  <a:rPr sz="2000" dirty="0">
                    <a:latin typeface="+mj-lt"/>
                  </a:rPr>
                  <a:t>respira</a:t>
                </a:r>
              </a:p>
            </p:txBody>
          </p:sp>
          <p:sp>
            <p:nvSpPr>
              <p:cNvPr id="720" name="Shape 720"/>
              <p:cNvSpPr/>
              <p:nvPr/>
            </p:nvSpPr>
            <p:spPr>
              <a:xfrm>
                <a:off x="1872288" y="32266"/>
                <a:ext cx="1141415" cy="304803"/>
              </a:xfrm>
              <a:prstGeom prst="rightArrow">
                <a:avLst>
                  <a:gd name="adj1" fmla="val 50000"/>
                  <a:gd name="adj2" fmla="val 93620"/>
                </a:avLst>
              </a:prstGeom>
              <a:solidFill>
                <a:srgbClr val="FF0000"/>
              </a:solidFill>
              <a:ln w="12700" cap="flat">
                <a:solidFill>
                  <a:srgbClr val="FF0000"/>
                </a:solidFill>
                <a:prstDash val="solid"/>
                <a:miter lim="800000"/>
              </a:ln>
              <a:effectLst>
                <a:outerShdw dist="53882" dir="2700000" rotWithShape="0">
                  <a:srgbClr val="1F497D"/>
                </a:outerShdw>
              </a:effectLst>
            </p:spPr>
            <p:txBody>
              <a:bodyPr wrap="square" lIns="45718" tIns="45718" rIns="45718" bIns="45718" numCol="1" anchor="ctr">
                <a:noAutofit/>
              </a:bodyPr>
              <a:lstStyle/>
              <a:p>
                <a:endParaRPr/>
              </a:p>
            </p:txBody>
          </p:sp>
          <p:sp>
            <p:nvSpPr>
              <p:cNvPr id="721" name="Shape 721"/>
              <p:cNvSpPr/>
              <p:nvPr/>
            </p:nvSpPr>
            <p:spPr>
              <a:xfrm>
                <a:off x="3292855" y="-1"/>
                <a:ext cx="3663569" cy="408939"/>
              </a:xfrm>
              <a:prstGeom prst="rect">
                <a:avLst/>
              </a:prstGeom>
              <a:solidFill>
                <a:srgbClr val="FFFFFF"/>
              </a:solidFill>
              <a:ln w="12700" cap="flat">
                <a:solidFill>
                  <a:srgbClr val="000000"/>
                </a:solidFill>
                <a:prstDash val="solid"/>
                <a:miter lim="800000"/>
              </a:ln>
              <a:effectLst>
                <a:outerShdw dist="53882" dir="2700000" rotWithShape="0">
                  <a:srgbClr val="1F497D"/>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defTabSz="762000">
                  <a:spcBef>
                    <a:spcPts val="1200"/>
                  </a:spcBef>
                  <a:defRPr sz="2000" b="1">
                    <a:latin typeface="Verdana"/>
                    <a:ea typeface="Verdana"/>
                    <a:cs typeface="Verdana"/>
                    <a:sym typeface="Verdana"/>
                  </a:defRPr>
                </a:lvl1pPr>
              </a:lstStyle>
              <a:p>
                <a:r>
                  <a:rPr dirty="0" smtClean="0"/>
                  <a:t>Ventila</a:t>
                </a:r>
                <a:r>
                  <a:rPr lang="it-IT" dirty="0" smtClean="0"/>
                  <a:t>zioni</a:t>
                </a:r>
                <a:endParaRPr dirty="0"/>
              </a:p>
            </p:txBody>
          </p:sp>
        </p:grpSp>
      </p:grpSp>
      <p:grpSp>
        <p:nvGrpSpPr>
          <p:cNvPr id="730" name="Group 730"/>
          <p:cNvGrpSpPr/>
          <p:nvPr/>
        </p:nvGrpSpPr>
        <p:grpSpPr>
          <a:xfrm>
            <a:off x="562100" y="3422076"/>
            <a:ext cx="8135943" cy="1015659"/>
            <a:chOff x="-2" y="-39780"/>
            <a:chExt cx="8135941" cy="1015658"/>
          </a:xfrm>
        </p:grpSpPr>
        <p:grpSp>
          <p:nvGrpSpPr>
            <p:cNvPr id="726" name="Group 726"/>
            <p:cNvGrpSpPr/>
            <p:nvPr/>
          </p:nvGrpSpPr>
          <p:grpSpPr>
            <a:xfrm>
              <a:off x="-2" y="-39780"/>
              <a:ext cx="8135941" cy="1015658"/>
              <a:chOff x="-1" y="-39778"/>
              <a:chExt cx="8135939" cy="1015657"/>
            </a:xfrm>
          </p:grpSpPr>
          <p:sp>
            <p:nvSpPr>
              <p:cNvPr id="724" name="Shape 724"/>
              <p:cNvSpPr/>
              <p:nvPr/>
            </p:nvSpPr>
            <p:spPr>
              <a:xfrm>
                <a:off x="-1" y="-2"/>
                <a:ext cx="8135939" cy="936111"/>
              </a:xfrm>
              <a:prstGeom prst="rect">
                <a:avLst/>
              </a:prstGeom>
              <a:solidFill>
                <a:srgbClr val="F79646"/>
              </a:solidFill>
              <a:ln w="12700" cap="flat">
                <a:solidFill>
                  <a:srgbClr val="F79646"/>
                </a:solidFill>
                <a:prstDash val="solid"/>
                <a:miter lim="800000"/>
              </a:ln>
              <a:effectLst>
                <a:outerShdw dist="53882" dir="2700000" rotWithShape="0">
                  <a:srgbClr val="1F497D"/>
                </a:outerShdw>
              </a:effectLst>
            </p:spPr>
            <p:txBody>
              <a:bodyPr wrap="square" lIns="45718" tIns="45718" rIns="45718" bIns="45718" numCol="1" anchor="ctr">
                <a:noAutofit/>
              </a:bodyPr>
              <a:lstStyle/>
              <a:p>
                <a:pPr>
                  <a:defRPr sz="6000">
                    <a:solidFill>
                      <a:srgbClr val="FF0000"/>
                    </a:solidFill>
                  </a:defRPr>
                </a:pPr>
                <a:endParaRPr/>
              </a:p>
            </p:txBody>
          </p:sp>
          <p:sp>
            <p:nvSpPr>
              <p:cNvPr id="725" name="Shape 725"/>
              <p:cNvSpPr/>
              <p:nvPr/>
            </p:nvSpPr>
            <p:spPr>
              <a:xfrm>
                <a:off x="0" y="-39778"/>
                <a:ext cx="499592" cy="1015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6000">
                    <a:solidFill>
                      <a:srgbClr val="FF0000"/>
                    </a:solidFill>
                  </a:defRPr>
                </a:lvl1pPr>
              </a:lstStyle>
              <a:p>
                <a:r>
                  <a:rPr b="1" dirty="0"/>
                  <a:t>C</a:t>
                </a:r>
              </a:p>
            </p:txBody>
          </p:sp>
        </p:grpSp>
        <p:sp>
          <p:nvSpPr>
            <p:cNvPr id="727" name="Shape 727"/>
            <p:cNvSpPr/>
            <p:nvPr/>
          </p:nvSpPr>
          <p:spPr>
            <a:xfrm>
              <a:off x="741765" y="143283"/>
              <a:ext cx="2161787" cy="707881"/>
            </a:xfrm>
            <a:prstGeom prst="rect">
              <a:avLst/>
            </a:prstGeom>
            <a:solidFill>
              <a:srgbClr val="FFFFFF"/>
            </a:solidFill>
            <a:ln w="12700" cap="flat">
              <a:solidFill>
                <a:srgbClr val="000000"/>
              </a:solidFill>
              <a:prstDash val="solid"/>
              <a:miter lim="800000"/>
            </a:ln>
            <a:effectLst>
              <a:outerShdw dist="53882" dir="2700000" rotWithShape="0">
                <a:srgbClr val="1F497D"/>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1800" b="1">
                  <a:solidFill>
                    <a:srgbClr val="EEECE1"/>
                  </a:solidFill>
                  <a:latin typeface="Comic Sans MS"/>
                  <a:ea typeface="Comic Sans MS"/>
                  <a:cs typeface="Comic Sans MS"/>
                  <a:sym typeface="Comic Sans MS"/>
                </a:defRPr>
              </a:pPr>
              <a:r>
                <a:rPr sz="2000" dirty="0">
                  <a:latin typeface="Calibri"/>
                  <a:cs typeface="Calibri"/>
                </a:rPr>
                <a:t> </a:t>
              </a:r>
              <a:r>
                <a:rPr sz="2000" dirty="0" smtClean="0">
                  <a:solidFill>
                    <a:srgbClr val="000000"/>
                  </a:solidFill>
                  <a:latin typeface="Calibri"/>
                  <a:cs typeface="Calibri"/>
                </a:rPr>
                <a:t>no</a:t>
              </a:r>
              <a:r>
                <a:rPr lang="it-IT" sz="2000" dirty="0" smtClean="0">
                  <a:solidFill>
                    <a:srgbClr val="000000"/>
                  </a:solidFill>
                  <a:latin typeface="Calibri"/>
                  <a:cs typeface="Calibri"/>
                </a:rPr>
                <a:t>n</a:t>
              </a:r>
              <a:r>
                <a:rPr sz="2000" dirty="0" smtClean="0">
                  <a:solidFill>
                    <a:srgbClr val="000000"/>
                  </a:solidFill>
                  <a:latin typeface="Calibri"/>
                  <a:cs typeface="Calibri"/>
                </a:rPr>
                <a:t> </a:t>
              </a:r>
              <a:r>
                <a:rPr lang="it-IT" sz="2000" dirty="0" smtClean="0">
                  <a:solidFill>
                    <a:schemeClr val="tx1"/>
                  </a:solidFill>
                  <a:latin typeface="Calibri"/>
                  <a:cs typeface="Calibri"/>
                </a:rPr>
                <a:t>ha</a:t>
              </a:r>
              <a:r>
                <a:rPr sz="2000" dirty="0" smtClean="0">
                  <a:solidFill>
                    <a:schemeClr val="tx1"/>
                  </a:solidFill>
                  <a:latin typeface="Calibri"/>
                  <a:cs typeface="Calibri"/>
                </a:rPr>
                <a:t> </a:t>
              </a:r>
              <a:r>
                <a:rPr lang="it-IT" sz="2000" dirty="0" err="1" smtClean="0">
                  <a:solidFill>
                    <a:schemeClr val="tx1"/>
                  </a:solidFill>
                  <a:latin typeface="Calibri"/>
                  <a:cs typeface="Calibri"/>
                </a:rPr>
                <a:t>po</a:t>
              </a:r>
              <a:r>
                <a:rPr sz="2000" dirty="0" smtClean="0">
                  <a:solidFill>
                    <a:schemeClr val="tx1"/>
                  </a:solidFill>
                  <a:latin typeface="Calibri"/>
                  <a:cs typeface="Calibri"/>
                </a:rPr>
                <a:t>lso </a:t>
              </a:r>
              <a:endParaRPr sz="2000" dirty="0">
                <a:solidFill>
                  <a:schemeClr val="tx1"/>
                </a:solidFill>
                <a:latin typeface="Calibri"/>
                <a:cs typeface="Calibri"/>
              </a:endParaRPr>
            </a:p>
            <a:p>
              <a:pPr algn="ctr">
                <a:defRPr sz="1800" b="1">
                  <a:latin typeface="Comic Sans MS"/>
                  <a:ea typeface="Comic Sans MS"/>
                  <a:cs typeface="Comic Sans MS"/>
                  <a:sym typeface="Comic Sans MS"/>
                </a:defRPr>
              </a:pPr>
              <a:r>
                <a:rPr sz="2000" dirty="0">
                  <a:latin typeface="Calibri"/>
                  <a:cs typeface="Calibri"/>
                </a:rPr>
                <a:t>o </a:t>
              </a:r>
              <a:r>
                <a:rPr lang="it-IT" sz="2000" dirty="0" smtClean="0">
                  <a:latin typeface="Calibri"/>
                  <a:cs typeface="Calibri"/>
                </a:rPr>
                <a:t>segni di vita</a:t>
              </a:r>
              <a:endParaRPr sz="2000" dirty="0">
                <a:latin typeface="Calibri"/>
                <a:cs typeface="Calibri"/>
              </a:endParaRPr>
            </a:p>
          </p:txBody>
        </p:sp>
        <p:sp>
          <p:nvSpPr>
            <p:cNvPr id="728" name="Shape 728"/>
            <p:cNvSpPr/>
            <p:nvPr/>
          </p:nvSpPr>
          <p:spPr>
            <a:xfrm>
              <a:off x="3090726" y="304800"/>
              <a:ext cx="1141415" cy="304802"/>
            </a:xfrm>
            <a:prstGeom prst="rightArrow">
              <a:avLst>
                <a:gd name="adj1" fmla="val 50000"/>
                <a:gd name="adj2" fmla="val 93620"/>
              </a:avLst>
            </a:prstGeom>
            <a:solidFill>
              <a:srgbClr val="FF0000"/>
            </a:solidFill>
            <a:ln w="12700" cap="flat">
              <a:solidFill>
                <a:srgbClr val="FF0000"/>
              </a:solidFill>
              <a:prstDash val="solid"/>
              <a:miter lim="800000"/>
            </a:ln>
            <a:effectLst>
              <a:outerShdw dist="53882" dir="2700000" rotWithShape="0">
                <a:srgbClr val="1F497D"/>
              </a:outerShdw>
            </a:effectLst>
          </p:spPr>
          <p:txBody>
            <a:bodyPr wrap="square" lIns="45718" tIns="45718" rIns="45718" bIns="45718" numCol="1" anchor="ctr">
              <a:noAutofit/>
            </a:bodyPr>
            <a:lstStyle/>
            <a:p>
              <a:endParaRPr/>
            </a:p>
          </p:txBody>
        </p:sp>
        <p:sp>
          <p:nvSpPr>
            <p:cNvPr id="729" name="Shape 729"/>
            <p:cNvSpPr/>
            <p:nvPr/>
          </p:nvSpPr>
          <p:spPr>
            <a:xfrm>
              <a:off x="4424393" y="304800"/>
              <a:ext cx="3663569" cy="408939"/>
            </a:xfrm>
            <a:prstGeom prst="rect">
              <a:avLst/>
            </a:prstGeom>
            <a:solidFill>
              <a:srgbClr val="FFFFFF"/>
            </a:solidFill>
            <a:ln w="12700" cap="flat">
              <a:solidFill>
                <a:srgbClr val="000000"/>
              </a:solidFill>
              <a:prstDash val="solid"/>
              <a:miter lim="800000"/>
            </a:ln>
            <a:effectLst>
              <a:outerShdw dist="53882" dir="2700000" rotWithShape="0">
                <a:srgbClr val="1F497D"/>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defTabSz="762000">
                <a:spcBef>
                  <a:spcPts val="1200"/>
                </a:spcBef>
                <a:defRPr sz="2000" b="1">
                  <a:latin typeface="Verdana"/>
                  <a:ea typeface="Verdana"/>
                  <a:cs typeface="Verdana"/>
                  <a:sym typeface="Verdana"/>
                </a:defRPr>
              </a:lvl1pPr>
            </a:lstStyle>
            <a:p>
              <a:r>
                <a:rPr lang="it-IT" dirty="0" smtClean="0"/>
                <a:t>compressioni</a:t>
              </a:r>
              <a:endParaRPr dirty="0"/>
            </a:p>
          </p:txBody>
        </p:sp>
      </p:grpSp>
      <p:grpSp>
        <p:nvGrpSpPr>
          <p:cNvPr id="736" name="Group 736"/>
          <p:cNvGrpSpPr/>
          <p:nvPr/>
        </p:nvGrpSpPr>
        <p:grpSpPr>
          <a:xfrm>
            <a:off x="649351" y="5197804"/>
            <a:ext cx="8135943" cy="1015659"/>
            <a:chOff x="-2" y="-39780"/>
            <a:chExt cx="8135941" cy="1015658"/>
          </a:xfrm>
        </p:grpSpPr>
        <p:grpSp>
          <p:nvGrpSpPr>
            <p:cNvPr id="733" name="Group 733"/>
            <p:cNvGrpSpPr/>
            <p:nvPr/>
          </p:nvGrpSpPr>
          <p:grpSpPr>
            <a:xfrm>
              <a:off x="-2" y="-39780"/>
              <a:ext cx="8135941" cy="1015658"/>
              <a:chOff x="-1" y="-39778"/>
              <a:chExt cx="8135939" cy="1015657"/>
            </a:xfrm>
          </p:grpSpPr>
          <p:sp>
            <p:nvSpPr>
              <p:cNvPr id="731" name="Shape 731"/>
              <p:cNvSpPr/>
              <p:nvPr/>
            </p:nvSpPr>
            <p:spPr>
              <a:xfrm>
                <a:off x="-1" y="-2"/>
                <a:ext cx="8135939" cy="936111"/>
              </a:xfrm>
              <a:prstGeom prst="rect">
                <a:avLst/>
              </a:prstGeom>
              <a:solidFill>
                <a:srgbClr val="F79646"/>
              </a:solidFill>
              <a:ln w="12700" cap="flat">
                <a:solidFill>
                  <a:srgbClr val="F79646"/>
                </a:solidFill>
                <a:prstDash val="solid"/>
                <a:miter lim="800000"/>
              </a:ln>
              <a:effectLst>
                <a:outerShdw dist="53882" dir="2700000" rotWithShape="0">
                  <a:srgbClr val="1F497D"/>
                </a:outerShdw>
              </a:effectLst>
            </p:spPr>
            <p:txBody>
              <a:bodyPr wrap="square" lIns="45718" tIns="45718" rIns="45718" bIns="45718" numCol="1" anchor="ctr">
                <a:noAutofit/>
              </a:bodyPr>
              <a:lstStyle/>
              <a:p>
                <a:pPr>
                  <a:defRPr sz="6000">
                    <a:solidFill>
                      <a:srgbClr val="FF0000"/>
                    </a:solidFill>
                  </a:defRPr>
                </a:pPr>
                <a:endParaRPr/>
              </a:p>
            </p:txBody>
          </p:sp>
          <p:sp>
            <p:nvSpPr>
              <p:cNvPr id="732" name="Shape 732"/>
              <p:cNvSpPr/>
              <p:nvPr/>
            </p:nvSpPr>
            <p:spPr>
              <a:xfrm>
                <a:off x="0" y="-39778"/>
                <a:ext cx="577363" cy="1015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6000">
                    <a:solidFill>
                      <a:srgbClr val="FF0000"/>
                    </a:solidFill>
                  </a:defRPr>
                </a:lvl1pPr>
              </a:lstStyle>
              <a:p>
                <a:r>
                  <a:rPr b="1" dirty="0"/>
                  <a:t>D</a:t>
                </a:r>
              </a:p>
            </p:txBody>
          </p:sp>
        </p:grpSp>
        <p:sp>
          <p:nvSpPr>
            <p:cNvPr id="734" name="Shape 734"/>
            <p:cNvSpPr/>
            <p:nvPr/>
          </p:nvSpPr>
          <p:spPr>
            <a:xfrm>
              <a:off x="1718639" y="297246"/>
              <a:ext cx="2304001" cy="304802"/>
            </a:xfrm>
            <a:prstGeom prst="rightArrow">
              <a:avLst>
                <a:gd name="adj1" fmla="val 50000"/>
                <a:gd name="adj2" fmla="val 93620"/>
              </a:avLst>
            </a:prstGeom>
            <a:solidFill>
              <a:srgbClr val="FF0000"/>
            </a:solidFill>
            <a:ln w="12700" cap="flat">
              <a:solidFill>
                <a:srgbClr val="FF0000"/>
              </a:solidFill>
              <a:prstDash val="solid"/>
              <a:miter lim="800000"/>
            </a:ln>
            <a:effectLst>
              <a:outerShdw dist="53882" dir="2700000" rotWithShape="0">
                <a:srgbClr val="1F497D"/>
              </a:outerShdw>
            </a:effectLst>
          </p:spPr>
          <p:txBody>
            <a:bodyPr wrap="square" lIns="45718" tIns="45718" rIns="45718" bIns="45718" numCol="1" anchor="ctr">
              <a:noAutofit/>
            </a:bodyPr>
            <a:lstStyle/>
            <a:p>
              <a:endParaRPr/>
            </a:p>
          </p:txBody>
        </p:sp>
        <p:sp>
          <p:nvSpPr>
            <p:cNvPr id="735" name="Shape 735"/>
            <p:cNvSpPr/>
            <p:nvPr/>
          </p:nvSpPr>
          <p:spPr>
            <a:xfrm>
              <a:off x="4420899" y="259790"/>
              <a:ext cx="3663569" cy="408939"/>
            </a:xfrm>
            <a:prstGeom prst="rect">
              <a:avLst/>
            </a:prstGeom>
            <a:solidFill>
              <a:srgbClr val="FFFFFF"/>
            </a:solidFill>
            <a:ln w="12700" cap="flat">
              <a:solidFill>
                <a:srgbClr val="000000"/>
              </a:solidFill>
              <a:prstDash val="solid"/>
              <a:miter lim="800000"/>
            </a:ln>
            <a:effectLst>
              <a:outerShdw dist="53882" dir="2700000" rotWithShape="0">
                <a:srgbClr val="1F497D"/>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defTabSz="762000">
                <a:spcBef>
                  <a:spcPts val="1200"/>
                </a:spcBef>
                <a:defRPr sz="2000" b="1">
                  <a:latin typeface="Verdana"/>
                  <a:ea typeface="Verdana"/>
                  <a:cs typeface="Verdana"/>
                  <a:sym typeface="Verdana"/>
                </a:defRPr>
              </a:lvl1pPr>
            </a:lstStyle>
            <a:p>
              <a:r>
                <a:rPr lang="it-IT" dirty="0" smtClean="0"/>
                <a:t>DEFIBRILLAZIONE</a:t>
              </a:r>
              <a:endParaRPr dirty="0"/>
            </a:p>
          </p:txBody>
        </p:sp>
      </p:grpSp>
      <p:sp>
        <p:nvSpPr>
          <p:cNvPr id="737" name="Shape 737"/>
          <p:cNvSpPr/>
          <p:nvPr/>
        </p:nvSpPr>
        <p:spPr>
          <a:xfrm>
            <a:off x="4206111" y="2896552"/>
            <a:ext cx="307977" cy="401639"/>
          </a:xfrm>
          <a:custGeom>
            <a:avLst/>
            <a:gdLst/>
            <a:ahLst/>
            <a:cxnLst>
              <a:cxn ang="0">
                <a:pos x="wd2" y="hd2"/>
              </a:cxn>
              <a:cxn ang="5400000">
                <a:pos x="wd2" y="hd2"/>
              </a:cxn>
              <a:cxn ang="10800000">
                <a:pos x="wd2" y="hd2"/>
              </a:cxn>
              <a:cxn ang="16200000">
                <a:pos x="wd2" y="hd2"/>
              </a:cxn>
            </a:cxnLst>
            <a:rect l="0" t="0" r="r" b="b"/>
            <a:pathLst>
              <a:path w="21600" h="21600" extrusionOk="0">
                <a:moveTo>
                  <a:pt x="0" y="6750"/>
                </a:moveTo>
                <a:lnTo>
                  <a:pt x="6075" y="6750"/>
                </a:lnTo>
                <a:lnTo>
                  <a:pt x="6075" y="0"/>
                </a:lnTo>
                <a:lnTo>
                  <a:pt x="15525" y="0"/>
                </a:lnTo>
                <a:lnTo>
                  <a:pt x="15525" y="6750"/>
                </a:lnTo>
                <a:lnTo>
                  <a:pt x="21600" y="6750"/>
                </a:lnTo>
                <a:lnTo>
                  <a:pt x="10800" y="21600"/>
                </a:lnTo>
                <a:close/>
              </a:path>
            </a:pathLst>
          </a:custGeom>
          <a:solidFill>
            <a:srgbClr val="FF0000"/>
          </a:solidFill>
          <a:ln w="12700">
            <a:solidFill>
              <a:srgbClr val="FF0000"/>
            </a:solidFill>
            <a:miter/>
          </a:ln>
          <a:effectLst>
            <a:outerShdw dist="53882" dir="2700000" rotWithShape="0">
              <a:srgbClr val="1F497D"/>
            </a:outerShdw>
          </a:effectLst>
        </p:spPr>
        <p:txBody>
          <a:bodyPr lIns="45718" tIns="45718" rIns="45718" bIns="45718" anchor="ctr"/>
          <a:lstStyle/>
          <a:p>
            <a:endParaRPr/>
          </a:p>
        </p:txBody>
      </p:sp>
      <p:sp>
        <p:nvSpPr>
          <p:cNvPr id="738" name="Shape 738"/>
          <p:cNvSpPr/>
          <p:nvPr/>
        </p:nvSpPr>
        <p:spPr>
          <a:xfrm>
            <a:off x="4246245" y="4600626"/>
            <a:ext cx="307977" cy="504002"/>
          </a:xfrm>
          <a:custGeom>
            <a:avLst/>
            <a:gdLst/>
            <a:ahLst/>
            <a:cxnLst>
              <a:cxn ang="0">
                <a:pos x="wd2" y="hd2"/>
              </a:cxn>
              <a:cxn ang="5400000">
                <a:pos x="wd2" y="hd2"/>
              </a:cxn>
              <a:cxn ang="10800000">
                <a:pos x="wd2" y="hd2"/>
              </a:cxn>
              <a:cxn ang="16200000">
                <a:pos x="wd2" y="hd2"/>
              </a:cxn>
            </a:cxnLst>
            <a:rect l="0" t="0" r="r" b="b"/>
            <a:pathLst>
              <a:path w="21600" h="21600" extrusionOk="0">
                <a:moveTo>
                  <a:pt x="0" y="9766"/>
                </a:moveTo>
                <a:lnTo>
                  <a:pt x="6075" y="9766"/>
                </a:lnTo>
                <a:lnTo>
                  <a:pt x="6075" y="0"/>
                </a:lnTo>
                <a:lnTo>
                  <a:pt x="15525" y="0"/>
                </a:lnTo>
                <a:lnTo>
                  <a:pt x="15525" y="9766"/>
                </a:lnTo>
                <a:lnTo>
                  <a:pt x="21600" y="9766"/>
                </a:lnTo>
                <a:lnTo>
                  <a:pt x="10800" y="21600"/>
                </a:lnTo>
                <a:close/>
              </a:path>
            </a:pathLst>
          </a:custGeom>
          <a:solidFill>
            <a:srgbClr val="FF0000"/>
          </a:solidFill>
          <a:ln w="12700">
            <a:solidFill>
              <a:srgbClr val="FF0000"/>
            </a:solidFill>
            <a:miter/>
          </a:ln>
          <a:effectLst>
            <a:outerShdw dist="53882" dir="2700000" rotWithShape="0">
              <a:srgbClr val="1F497D"/>
            </a:outerShdw>
          </a:effectLst>
        </p:spPr>
        <p:txBody>
          <a:bodyPr lIns="45718" tIns="45718" rIns="45718" bIns="45718" anchor="ctr"/>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1" name="Group 761"/>
          <p:cNvGrpSpPr/>
          <p:nvPr/>
        </p:nvGrpSpPr>
        <p:grpSpPr>
          <a:xfrm>
            <a:off x="467541" y="5293661"/>
            <a:ext cx="8352931" cy="1015659"/>
            <a:chOff x="0" y="64940"/>
            <a:chExt cx="8352930" cy="1015657"/>
          </a:xfrm>
        </p:grpSpPr>
        <p:sp>
          <p:nvSpPr>
            <p:cNvPr id="759" name="Shape 759"/>
            <p:cNvSpPr/>
            <p:nvPr/>
          </p:nvSpPr>
          <p:spPr>
            <a:xfrm>
              <a:off x="0" y="104717"/>
              <a:ext cx="8352930" cy="936107"/>
            </a:xfrm>
            <a:prstGeom prst="roundRect">
              <a:avLst>
                <a:gd name="adj" fmla="val 16667"/>
              </a:avLst>
            </a:prstGeom>
            <a:solidFill>
              <a:srgbClr val="1F497D"/>
            </a:solidFill>
            <a:ln w="25400" cap="flat">
              <a:solidFill>
                <a:srgbClr val="1F497D"/>
              </a:solidFill>
              <a:prstDash val="solid"/>
              <a:round/>
            </a:ln>
            <a:effectLst/>
          </p:spPr>
          <p:txBody>
            <a:bodyPr wrap="square" lIns="45718" tIns="45718" rIns="45718" bIns="45718" numCol="1" anchor="ctr">
              <a:noAutofit/>
            </a:bodyPr>
            <a:lstStyle/>
            <a:p>
              <a:pPr>
                <a:defRPr sz="6000" b="1">
                  <a:solidFill>
                    <a:srgbClr val="FF0000"/>
                  </a:solidFill>
                  <a:latin typeface="Comic Sans MS"/>
                  <a:ea typeface="Comic Sans MS"/>
                  <a:cs typeface="Comic Sans MS"/>
                  <a:sym typeface="Comic Sans MS"/>
                </a:defRPr>
              </a:pPr>
              <a:endParaRPr/>
            </a:p>
          </p:txBody>
        </p:sp>
        <p:sp>
          <p:nvSpPr>
            <p:cNvPr id="760" name="Shape 760"/>
            <p:cNvSpPr/>
            <p:nvPr/>
          </p:nvSpPr>
          <p:spPr>
            <a:xfrm>
              <a:off x="45696" y="64940"/>
              <a:ext cx="8261537" cy="1015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defRPr sz="6000" b="1">
                  <a:solidFill>
                    <a:srgbClr val="FF0000"/>
                  </a:solidFill>
                  <a:latin typeface="Comic Sans MS"/>
                  <a:ea typeface="Comic Sans MS"/>
                  <a:cs typeface="Comic Sans MS"/>
                  <a:sym typeface="Comic Sans MS"/>
                </a:defRPr>
              </a:lvl1pPr>
            </a:lstStyle>
            <a:p>
              <a:r>
                <a:rPr lang="it-IT" dirty="0" smtClean="0"/>
                <a:t> </a:t>
              </a:r>
              <a:r>
                <a:rPr dirty="0" smtClean="0">
                  <a:latin typeface="Calibri"/>
                  <a:cs typeface="Calibri"/>
                </a:rPr>
                <a:t>A </a:t>
              </a:r>
              <a:endParaRPr dirty="0">
                <a:latin typeface="Calibri"/>
                <a:cs typeface="Calibri"/>
              </a:endParaRPr>
            </a:p>
          </p:txBody>
        </p:sp>
      </p:grpSp>
      <p:grpSp>
        <p:nvGrpSpPr>
          <p:cNvPr id="774" name="Group 774"/>
          <p:cNvGrpSpPr/>
          <p:nvPr/>
        </p:nvGrpSpPr>
        <p:grpSpPr>
          <a:xfrm>
            <a:off x="1259632" y="476672"/>
            <a:ext cx="7128791" cy="5614879"/>
            <a:chOff x="-288030" y="-1"/>
            <a:chExt cx="7128790" cy="5614877"/>
          </a:xfrm>
        </p:grpSpPr>
        <p:sp>
          <p:nvSpPr>
            <p:cNvPr id="765" name="Shape 765"/>
            <p:cNvSpPr/>
            <p:nvPr/>
          </p:nvSpPr>
          <p:spPr>
            <a:xfrm>
              <a:off x="414700" y="1826622"/>
              <a:ext cx="6120684"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800">
                  <a:latin typeface="Comic Sans MS"/>
                  <a:ea typeface="Comic Sans MS"/>
                  <a:cs typeface="Comic Sans MS"/>
                  <a:sym typeface="Comic Sans MS"/>
                </a:defRPr>
              </a:lvl1pPr>
            </a:lstStyle>
            <a:p>
              <a:r>
                <a:rPr sz="3200" b="1" dirty="0" smtClean="0">
                  <a:latin typeface="Calibri"/>
                  <a:cs typeface="Calibri"/>
                </a:rPr>
                <a:t>La</a:t>
              </a:r>
              <a:r>
                <a:rPr lang="it-IT" sz="3200" b="1" dirty="0" smtClean="0">
                  <a:latin typeface="Calibri"/>
                  <a:cs typeface="Calibri"/>
                </a:rPr>
                <a:t>t</a:t>
              </a:r>
              <a:r>
                <a:rPr sz="3200" b="1" dirty="0" err="1" smtClean="0">
                  <a:latin typeface="Calibri"/>
                  <a:cs typeface="Calibri"/>
                </a:rPr>
                <a:t>tante</a:t>
              </a:r>
              <a:r>
                <a:rPr sz="3200" b="1" dirty="0" smtClean="0">
                  <a:latin typeface="Calibri"/>
                  <a:cs typeface="Calibri"/>
                </a:rPr>
                <a:t>/</a:t>
              </a:r>
              <a:r>
                <a:rPr lang="it-IT" sz="3200" b="1" dirty="0" smtClean="0">
                  <a:latin typeface="Calibri"/>
                  <a:cs typeface="Calibri"/>
                </a:rPr>
                <a:t>Bambino</a:t>
              </a:r>
              <a:r>
                <a:rPr sz="3200" b="1" dirty="0" smtClean="0">
                  <a:latin typeface="Calibri"/>
                  <a:cs typeface="Calibri"/>
                </a:rPr>
                <a:t> </a:t>
              </a:r>
              <a:r>
                <a:rPr sz="3200" b="1" dirty="0" err="1" smtClean="0">
                  <a:latin typeface="Calibri"/>
                  <a:cs typeface="Calibri"/>
                </a:rPr>
                <a:t>incosciente</a:t>
              </a:r>
              <a:endParaRPr sz="3200" b="1" dirty="0">
                <a:latin typeface="Calibri"/>
                <a:cs typeface="Calibri"/>
              </a:endParaRPr>
            </a:p>
          </p:txBody>
        </p:sp>
        <p:sp>
          <p:nvSpPr>
            <p:cNvPr id="766" name="Shape 766"/>
            <p:cNvSpPr/>
            <p:nvPr/>
          </p:nvSpPr>
          <p:spPr>
            <a:xfrm>
              <a:off x="360042" y="2980628"/>
              <a:ext cx="6480718" cy="10156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800">
                  <a:latin typeface="Comic Sans MS"/>
                  <a:ea typeface="Comic Sans MS"/>
                  <a:cs typeface="Comic Sans MS"/>
                  <a:sym typeface="Comic Sans MS"/>
                </a:defRPr>
              </a:lvl1pPr>
            </a:lstStyle>
            <a:p>
              <a:r>
                <a:rPr lang="it-IT" sz="3200" b="1" dirty="0" smtClean="0">
                  <a:latin typeface="Calibri"/>
                  <a:cs typeface="Calibri"/>
                </a:rPr>
                <a:t>Chiedere Aiuto</a:t>
              </a:r>
              <a:r>
                <a:rPr lang="it-IT" sz="2400" b="1" dirty="0" smtClean="0">
                  <a:latin typeface="Calibri"/>
                  <a:cs typeface="Calibri"/>
                </a:rPr>
                <a:t> </a:t>
              </a:r>
            </a:p>
            <a:p>
              <a:r>
                <a:rPr lang="it-IT" b="1" dirty="0" smtClean="0">
                  <a:latin typeface="Calibri"/>
                  <a:cs typeface="Calibri"/>
                </a:rPr>
                <a:t>(allertare soccorso avanzato)</a:t>
              </a:r>
              <a:endParaRPr b="1" dirty="0">
                <a:latin typeface="Calibri"/>
                <a:cs typeface="Calibri"/>
              </a:endParaRPr>
            </a:p>
          </p:txBody>
        </p:sp>
        <p:sp>
          <p:nvSpPr>
            <p:cNvPr id="767" name="Shape 767"/>
            <p:cNvSpPr/>
            <p:nvPr/>
          </p:nvSpPr>
          <p:spPr>
            <a:xfrm>
              <a:off x="288031" y="4968549"/>
              <a:ext cx="6120684" cy="6463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800">
                  <a:latin typeface="Comic Sans MS"/>
                  <a:ea typeface="Comic Sans MS"/>
                  <a:cs typeface="Comic Sans MS"/>
                  <a:sym typeface="Comic Sans MS"/>
                </a:defRPr>
              </a:lvl1pPr>
            </a:lstStyle>
            <a:p>
              <a:r>
                <a:rPr lang="it-IT" sz="3600" b="1" dirty="0" smtClean="0">
                  <a:latin typeface="Calibri"/>
                  <a:cs typeface="Calibri"/>
                </a:rPr>
                <a:t>APRIRE LE VIE AEREE</a:t>
              </a:r>
              <a:endParaRPr sz="3600" b="1" dirty="0">
                <a:latin typeface="Calibri"/>
                <a:cs typeface="Calibri"/>
              </a:endParaRPr>
            </a:p>
          </p:txBody>
        </p:sp>
        <p:grpSp>
          <p:nvGrpSpPr>
            <p:cNvPr id="770" name="Group 770"/>
            <p:cNvGrpSpPr/>
            <p:nvPr/>
          </p:nvGrpSpPr>
          <p:grpSpPr>
            <a:xfrm>
              <a:off x="-288030" y="-1"/>
              <a:ext cx="6984778" cy="1656188"/>
              <a:chOff x="-288029" y="0"/>
              <a:chExt cx="6984777" cy="1656186"/>
            </a:xfrm>
          </p:grpSpPr>
          <p:sp>
            <p:nvSpPr>
              <p:cNvPr id="768" name="Shape 768"/>
              <p:cNvSpPr/>
              <p:nvPr/>
            </p:nvSpPr>
            <p:spPr>
              <a:xfrm>
                <a:off x="0" y="0"/>
                <a:ext cx="6696748" cy="1656186"/>
              </a:xfrm>
              <a:prstGeom prst="roundRect">
                <a:avLst>
                  <a:gd name="adj" fmla="val 16667"/>
                </a:avLst>
              </a:prstGeom>
              <a:solidFill>
                <a:srgbClr val="FFC000"/>
              </a:solidFill>
              <a:ln w="25400" cap="flat">
                <a:solidFill>
                  <a:srgbClr val="FFC000"/>
                </a:solidFill>
                <a:prstDash val="solid"/>
                <a:round/>
              </a:ln>
              <a:effectLst/>
            </p:spPr>
            <p:txBody>
              <a:bodyPr wrap="square" lIns="45718" tIns="45718" rIns="45718" bIns="45718" numCol="1" anchor="ctr">
                <a:noAutofit/>
              </a:bodyPr>
              <a:lstStyle/>
              <a:p>
                <a:pPr algn="ctr">
                  <a:lnSpc>
                    <a:spcPct val="150000"/>
                  </a:lnSpc>
                  <a:defRPr>
                    <a:solidFill>
                      <a:srgbClr val="0070C0"/>
                    </a:solidFill>
                    <a:latin typeface="Comic Sans MS"/>
                    <a:ea typeface="Comic Sans MS"/>
                    <a:cs typeface="Comic Sans MS"/>
                    <a:sym typeface="Comic Sans MS"/>
                  </a:defRPr>
                </a:pPr>
                <a:endParaRPr/>
              </a:p>
            </p:txBody>
          </p:sp>
          <p:sp>
            <p:nvSpPr>
              <p:cNvPr id="769" name="Shape 769"/>
              <p:cNvSpPr/>
              <p:nvPr/>
            </p:nvSpPr>
            <p:spPr>
              <a:xfrm>
                <a:off x="-288029" y="63782"/>
                <a:ext cx="6903930" cy="15286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lnSpc>
                    <a:spcPct val="150000"/>
                  </a:lnSpc>
                  <a:defRPr sz="2800">
                    <a:latin typeface="Comic Sans MS"/>
                    <a:ea typeface="Comic Sans MS"/>
                    <a:cs typeface="Comic Sans MS"/>
                    <a:sym typeface="Comic Sans MS"/>
                  </a:defRPr>
                </a:pPr>
                <a:r>
                  <a:rPr lang="it-IT" sz="3200" b="1" dirty="0" smtClean="0">
                    <a:latin typeface="Calibri"/>
                    <a:cs typeface="Calibri"/>
                  </a:rPr>
                  <a:t>VALUTARE LA COSCIENZA</a:t>
                </a:r>
                <a:endParaRPr sz="3200" b="1" dirty="0">
                  <a:solidFill>
                    <a:srgbClr val="FFFFFF"/>
                  </a:solidFill>
                  <a:latin typeface="Calibri"/>
                  <a:cs typeface="Calibri"/>
                </a:endParaRPr>
              </a:p>
              <a:p>
                <a:pPr algn="ctr">
                  <a:lnSpc>
                    <a:spcPct val="150000"/>
                  </a:lnSpc>
                  <a:defRPr>
                    <a:solidFill>
                      <a:srgbClr val="0070C0"/>
                    </a:solidFill>
                    <a:latin typeface="Comic Sans MS"/>
                    <a:ea typeface="Comic Sans MS"/>
                    <a:cs typeface="Comic Sans MS"/>
                    <a:sym typeface="Comic Sans MS"/>
                  </a:defRPr>
                </a:pPr>
                <a:r>
                  <a:rPr lang="it-IT" sz="3200" b="1" dirty="0" smtClean="0">
                    <a:latin typeface="Calibri"/>
                    <a:cs typeface="Calibri"/>
                  </a:rPr>
                  <a:t>Stimolo</a:t>
                </a:r>
                <a:r>
                  <a:rPr sz="3200" b="1" dirty="0" smtClean="0">
                    <a:latin typeface="Calibri"/>
                    <a:cs typeface="Calibri"/>
                  </a:rPr>
                  <a:t> verbal</a:t>
                </a:r>
                <a:r>
                  <a:rPr lang="it-IT" sz="3200" b="1" dirty="0" smtClean="0">
                    <a:latin typeface="Calibri"/>
                    <a:cs typeface="Calibri"/>
                  </a:rPr>
                  <a:t>e  +</a:t>
                </a:r>
                <a:r>
                  <a:rPr sz="3200" b="1" dirty="0" smtClean="0">
                    <a:latin typeface="Calibri"/>
                    <a:cs typeface="Calibri"/>
                  </a:rPr>
                  <a:t> </a:t>
                </a:r>
                <a:r>
                  <a:rPr dirty="0" smtClean="0"/>
                  <a:t> </a:t>
                </a:r>
                <a:r>
                  <a:rPr lang="it-IT" sz="3200" b="1" dirty="0" smtClean="0">
                    <a:latin typeface="Calibri"/>
                    <a:cs typeface="Calibri"/>
                  </a:rPr>
                  <a:t>Stimolo </a:t>
                </a:r>
                <a:r>
                  <a:rPr sz="3200" b="1" dirty="0" smtClean="0">
                    <a:latin typeface="Calibri"/>
                    <a:cs typeface="Calibri"/>
                  </a:rPr>
                  <a:t>doloroso</a:t>
                </a:r>
                <a:endParaRPr sz="3200" b="1" dirty="0">
                  <a:latin typeface="Calibri"/>
                  <a:cs typeface="Calibri"/>
                </a:endParaRPr>
              </a:p>
            </p:txBody>
          </p:sp>
        </p:grpSp>
        <p:sp>
          <p:nvSpPr>
            <p:cNvPr id="772" name="Shape 772"/>
            <p:cNvSpPr/>
            <p:nvPr/>
          </p:nvSpPr>
          <p:spPr>
            <a:xfrm>
              <a:off x="3147636" y="2520278"/>
              <a:ext cx="380757" cy="504056"/>
            </a:xfrm>
            <a:custGeom>
              <a:avLst/>
              <a:gdLst/>
              <a:ahLst/>
              <a:cxnLst>
                <a:cxn ang="0">
                  <a:pos x="wd2" y="hd2"/>
                </a:cxn>
                <a:cxn ang="5400000">
                  <a:pos x="wd2" y="hd2"/>
                </a:cxn>
                <a:cxn ang="10800000">
                  <a:pos x="wd2" y="hd2"/>
                </a:cxn>
                <a:cxn ang="16200000">
                  <a:pos x="wd2" y="hd2"/>
                </a:cxn>
              </a:cxnLst>
              <a:rect l="0" t="0" r="r" b="b"/>
              <a:pathLst>
                <a:path w="21600" h="21600" extrusionOk="0">
                  <a:moveTo>
                    <a:pt x="0" y="17707"/>
                  </a:moveTo>
                  <a:lnTo>
                    <a:pt x="5400" y="17707"/>
                  </a:lnTo>
                  <a:lnTo>
                    <a:pt x="5400" y="0"/>
                  </a:lnTo>
                  <a:lnTo>
                    <a:pt x="16200" y="0"/>
                  </a:lnTo>
                  <a:lnTo>
                    <a:pt x="16200" y="17707"/>
                  </a:lnTo>
                  <a:lnTo>
                    <a:pt x="21600" y="17707"/>
                  </a:lnTo>
                  <a:lnTo>
                    <a:pt x="10800" y="21600"/>
                  </a:lnTo>
                  <a:close/>
                </a:path>
              </a:pathLst>
            </a:custGeom>
            <a:solidFill>
              <a:srgbClr val="FF0000"/>
            </a:solidFill>
            <a:ln w="25400" cap="flat">
              <a:solidFill>
                <a:srgbClr val="3A5E8A"/>
              </a:solid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a:p>
          </p:txBody>
        </p:sp>
        <p:sp>
          <p:nvSpPr>
            <p:cNvPr id="773" name="Shape 773"/>
            <p:cNvSpPr/>
            <p:nvPr/>
          </p:nvSpPr>
          <p:spPr>
            <a:xfrm>
              <a:off x="3147638" y="4104453"/>
              <a:ext cx="380756" cy="576064"/>
            </a:xfrm>
            <a:custGeom>
              <a:avLst/>
              <a:gdLst/>
              <a:ahLst/>
              <a:cxnLst>
                <a:cxn ang="0">
                  <a:pos x="wd2" y="hd2"/>
                </a:cxn>
                <a:cxn ang="5400000">
                  <a:pos x="wd2" y="hd2"/>
                </a:cxn>
                <a:cxn ang="10800000">
                  <a:pos x="wd2" y="hd2"/>
                </a:cxn>
                <a:cxn ang="16200000">
                  <a:pos x="wd2" y="hd2"/>
                </a:cxn>
              </a:cxnLst>
              <a:rect l="0" t="0" r="r" b="b"/>
              <a:pathLst>
                <a:path w="21600" h="21600" extrusionOk="0">
                  <a:moveTo>
                    <a:pt x="0" y="17707"/>
                  </a:moveTo>
                  <a:lnTo>
                    <a:pt x="5400" y="17707"/>
                  </a:lnTo>
                  <a:lnTo>
                    <a:pt x="5400" y="0"/>
                  </a:lnTo>
                  <a:lnTo>
                    <a:pt x="16200" y="0"/>
                  </a:lnTo>
                  <a:lnTo>
                    <a:pt x="16200" y="17707"/>
                  </a:lnTo>
                  <a:lnTo>
                    <a:pt x="21600" y="17707"/>
                  </a:lnTo>
                  <a:lnTo>
                    <a:pt x="10800" y="21600"/>
                  </a:lnTo>
                  <a:close/>
                </a:path>
              </a:pathLst>
            </a:custGeom>
            <a:solidFill>
              <a:srgbClr val="FF0000"/>
            </a:solidFill>
            <a:ln w="25400" cap="flat">
              <a:solidFill>
                <a:srgbClr val="3A5E8A"/>
              </a:solid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p:nvPr/>
        </p:nvSpPr>
        <p:spPr>
          <a:xfrm>
            <a:off x="1692834" y="116632"/>
            <a:ext cx="619038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b="1">
                <a:solidFill>
                  <a:srgbClr val="FF0000"/>
                </a:solidFill>
              </a:defRPr>
            </a:lvl1pPr>
          </a:lstStyle>
          <a:p>
            <a:pPr algn="ctr"/>
            <a:r>
              <a:rPr sz="3600" dirty="0"/>
              <a:t>A – </a:t>
            </a:r>
            <a:r>
              <a:rPr lang="it-IT" sz="3600" dirty="0" smtClean="0"/>
              <a:t>Pervietà delle Vie Aeree</a:t>
            </a:r>
            <a:endParaRPr sz="3600" dirty="0"/>
          </a:p>
        </p:txBody>
      </p:sp>
      <p:sp>
        <p:nvSpPr>
          <p:cNvPr id="779" name="Shape 779"/>
          <p:cNvSpPr/>
          <p:nvPr/>
        </p:nvSpPr>
        <p:spPr>
          <a:xfrm>
            <a:off x="721646" y="5607728"/>
            <a:ext cx="2583571" cy="113364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spcBef>
                <a:spcPts val="1400"/>
              </a:spcBef>
              <a:defRPr>
                <a:latin typeface="Comic Sans MS"/>
                <a:ea typeface="Comic Sans MS"/>
                <a:cs typeface="Comic Sans MS"/>
                <a:sym typeface="Comic Sans MS"/>
              </a:defRPr>
            </a:pPr>
            <a:r>
              <a:rPr sz="2800" b="1" dirty="0">
                <a:latin typeface="Calibri"/>
                <a:cs typeface="Calibri"/>
              </a:rPr>
              <a:t> </a:t>
            </a:r>
            <a:r>
              <a:rPr sz="2800" b="1" dirty="0" smtClean="0">
                <a:latin typeface="Calibri"/>
                <a:cs typeface="Calibri"/>
              </a:rPr>
              <a:t>LA</a:t>
            </a:r>
            <a:r>
              <a:rPr lang="it-IT" sz="2800" b="1" dirty="0" smtClean="0">
                <a:latin typeface="Calibri"/>
                <a:cs typeface="Calibri"/>
              </a:rPr>
              <a:t>T</a:t>
            </a:r>
            <a:r>
              <a:rPr sz="2800" b="1" dirty="0" smtClean="0">
                <a:latin typeface="Calibri"/>
                <a:cs typeface="Calibri"/>
              </a:rPr>
              <a:t>TANTE</a:t>
            </a:r>
            <a:r>
              <a:rPr sz="2800" b="1" dirty="0">
                <a:latin typeface="Calibri"/>
                <a:cs typeface="Calibri"/>
              </a:rPr>
              <a:t>: </a:t>
            </a:r>
            <a:endParaRPr lang="it-IT" sz="2800" b="1" dirty="0" smtClean="0">
              <a:latin typeface="Calibri"/>
              <a:cs typeface="Calibri"/>
            </a:endParaRPr>
          </a:p>
          <a:p>
            <a:pPr algn="ctr">
              <a:spcBef>
                <a:spcPts val="1400"/>
              </a:spcBef>
              <a:defRPr>
                <a:latin typeface="Comic Sans MS"/>
                <a:ea typeface="Comic Sans MS"/>
                <a:cs typeface="Comic Sans MS"/>
                <a:sym typeface="Comic Sans MS"/>
              </a:defRPr>
            </a:pPr>
            <a:r>
              <a:rPr sz="2800" b="1" dirty="0" smtClean="0">
                <a:latin typeface="Calibri"/>
                <a:cs typeface="Calibri"/>
              </a:rPr>
              <a:t>posi</a:t>
            </a:r>
            <a:r>
              <a:rPr lang="it-IT" sz="2800" b="1" dirty="0" smtClean="0">
                <a:latin typeface="Calibri"/>
                <a:cs typeface="Calibri"/>
              </a:rPr>
              <a:t>zione</a:t>
            </a:r>
            <a:r>
              <a:rPr sz="2800" b="1" dirty="0" smtClean="0">
                <a:latin typeface="Calibri"/>
                <a:cs typeface="Calibri"/>
              </a:rPr>
              <a:t> neutra</a:t>
            </a:r>
            <a:endParaRPr sz="2800" b="1" dirty="0">
              <a:latin typeface="Calibri"/>
              <a:cs typeface="Calibri"/>
            </a:endParaRPr>
          </a:p>
        </p:txBody>
      </p:sp>
      <p:sp>
        <p:nvSpPr>
          <p:cNvPr id="780" name="Shape 780"/>
          <p:cNvSpPr/>
          <p:nvPr/>
        </p:nvSpPr>
        <p:spPr>
          <a:xfrm>
            <a:off x="3419872" y="5607728"/>
            <a:ext cx="5874025" cy="110799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200">
                <a:latin typeface="Comic Sans MS"/>
                <a:ea typeface="Comic Sans MS"/>
                <a:cs typeface="Comic Sans MS"/>
                <a:sym typeface="Comic Sans MS"/>
              </a:defRPr>
            </a:lvl1pPr>
          </a:lstStyle>
          <a:p>
            <a:pPr algn="ctr"/>
            <a:r>
              <a:rPr lang="it-IT" sz="2800" b="1" dirty="0" smtClean="0">
                <a:latin typeface="Calibri"/>
                <a:cs typeface="Calibri"/>
              </a:rPr>
              <a:t>BAMBINO</a:t>
            </a:r>
            <a:r>
              <a:rPr sz="2800" b="1" dirty="0" smtClean="0">
                <a:latin typeface="Calibri"/>
                <a:cs typeface="Calibri"/>
              </a:rPr>
              <a:t>: </a:t>
            </a:r>
            <a:endParaRPr lang="it-IT" sz="2800" b="1" dirty="0" smtClean="0">
              <a:latin typeface="Calibri"/>
              <a:cs typeface="Calibri"/>
            </a:endParaRPr>
          </a:p>
          <a:p>
            <a:pPr algn="ctr"/>
            <a:endParaRPr lang="it-IT" sz="1000" b="1" dirty="0" smtClean="0">
              <a:latin typeface="Calibri"/>
              <a:cs typeface="Calibri"/>
            </a:endParaRPr>
          </a:p>
          <a:p>
            <a:pPr algn="ctr"/>
            <a:r>
              <a:rPr sz="2800" b="1" dirty="0" smtClean="0">
                <a:latin typeface="Calibri"/>
                <a:cs typeface="Calibri"/>
              </a:rPr>
              <a:t>l</a:t>
            </a:r>
            <a:r>
              <a:rPr lang="it-IT" sz="2800" b="1" dirty="0" smtClean="0">
                <a:latin typeface="Calibri"/>
                <a:cs typeface="Calibri"/>
              </a:rPr>
              <a:t>i</a:t>
            </a:r>
            <a:r>
              <a:rPr sz="2800" b="1" dirty="0" smtClean="0">
                <a:latin typeface="Calibri"/>
                <a:cs typeface="Calibri"/>
              </a:rPr>
              <a:t>eve e</a:t>
            </a:r>
            <a:r>
              <a:rPr lang="it-IT" sz="2800" b="1" dirty="0" smtClean="0">
                <a:latin typeface="Calibri"/>
                <a:cs typeface="Calibri"/>
              </a:rPr>
              <a:t>s</a:t>
            </a:r>
            <a:r>
              <a:rPr sz="2800" b="1" dirty="0" err="1" smtClean="0">
                <a:latin typeface="Calibri"/>
                <a:cs typeface="Calibri"/>
              </a:rPr>
              <a:t>tensi</a:t>
            </a:r>
            <a:r>
              <a:rPr lang="it-IT" sz="2800" b="1" dirty="0" err="1" smtClean="0">
                <a:latin typeface="Calibri"/>
                <a:cs typeface="Calibri"/>
              </a:rPr>
              <a:t>one</a:t>
            </a:r>
            <a:r>
              <a:rPr sz="2800" b="1" dirty="0" smtClean="0">
                <a:latin typeface="Calibri"/>
                <a:cs typeface="Calibri"/>
              </a:rPr>
              <a:t> </a:t>
            </a:r>
            <a:r>
              <a:rPr lang="it-IT" sz="2800" b="1" dirty="0" smtClean="0">
                <a:latin typeface="Calibri"/>
                <a:cs typeface="Calibri"/>
              </a:rPr>
              <a:t>della testa</a:t>
            </a:r>
            <a:endParaRPr sz="2800" b="1" dirty="0">
              <a:latin typeface="Calibri"/>
              <a:cs typeface="Calibri"/>
            </a:endParaRPr>
          </a:p>
        </p:txBody>
      </p:sp>
      <p:grpSp>
        <p:nvGrpSpPr>
          <p:cNvPr id="785" name="Group 785"/>
          <p:cNvGrpSpPr/>
          <p:nvPr/>
        </p:nvGrpSpPr>
        <p:grpSpPr>
          <a:xfrm>
            <a:off x="2915816" y="1052736"/>
            <a:ext cx="3816424" cy="1440160"/>
            <a:chOff x="3600398" y="-2"/>
            <a:chExt cx="3189647" cy="1047753"/>
          </a:xfrm>
        </p:grpSpPr>
        <p:pic>
          <p:nvPicPr>
            <p:cNvPr id="783" name="image8.png" descr="C:\Users\Paola\Documents\BOLIVIA\EMERGENZA BOLIVIA\IMMAGINI PER CORSO BOLIVIA\Immagine2.png"/>
            <p:cNvPicPr>
              <a:picLocks noChangeAspect="1"/>
            </p:cNvPicPr>
            <p:nvPr/>
          </p:nvPicPr>
          <p:blipFill>
            <a:blip r:embed="rId3">
              <a:extLst/>
            </a:blip>
            <a:stretch>
              <a:fillRect/>
            </a:stretch>
          </p:blipFill>
          <p:spPr>
            <a:xfrm>
              <a:off x="3600398" y="-2"/>
              <a:ext cx="1127127" cy="1047753"/>
            </a:xfrm>
            <a:prstGeom prst="rect">
              <a:avLst/>
            </a:prstGeom>
            <a:ln w="9525" cap="flat">
              <a:solidFill>
                <a:srgbClr val="000000"/>
              </a:solidFill>
              <a:prstDash val="solid"/>
              <a:round/>
            </a:ln>
            <a:effectLst/>
          </p:spPr>
        </p:pic>
        <p:pic>
          <p:nvPicPr>
            <p:cNvPr id="784" name="image9.png" descr="C:\Users\Paola\Documents\BOLIVIA\EMERGENZA BOLIVIA\IMMAGINI PER CORSO BOLIVIA\Immagine1.png"/>
            <p:cNvPicPr>
              <a:picLocks noChangeAspect="1"/>
            </p:cNvPicPr>
            <p:nvPr/>
          </p:nvPicPr>
          <p:blipFill>
            <a:blip r:embed="rId4">
              <a:extLst/>
            </a:blip>
            <a:stretch>
              <a:fillRect/>
            </a:stretch>
          </p:blipFill>
          <p:spPr>
            <a:xfrm>
              <a:off x="5674030" y="-2"/>
              <a:ext cx="1116015" cy="1036641"/>
            </a:xfrm>
            <a:prstGeom prst="rect">
              <a:avLst/>
            </a:prstGeom>
            <a:ln w="9525" cap="flat">
              <a:solidFill>
                <a:srgbClr val="000000"/>
              </a:solidFill>
              <a:prstDash val="solid"/>
              <a:round/>
            </a:ln>
            <a:effectLst/>
          </p:spPr>
        </p:pic>
      </p:grpSp>
      <p:pic>
        <p:nvPicPr>
          <p:cNvPr id="11" name="Picture 442"/>
          <p:cNvPicPr/>
          <p:nvPr/>
        </p:nvPicPr>
        <p:blipFill>
          <a:blip r:embed="rId5"/>
          <a:stretch>
            <a:fillRect/>
          </a:stretch>
        </p:blipFill>
        <p:spPr>
          <a:xfrm>
            <a:off x="5580112" y="2564904"/>
            <a:ext cx="2433828" cy="2884932"/>
          </a:xfrm>
          <a:prstGeom prst="rect">
            <a:avLst/>
          </a:prstGeom>
        </p:spPr>
      </p:pic>
      <p:pic>
        <p:nvPicPr>
          <p:cNvPr id="12" name="Picture 440"/>
          <p:cNvPicPr/>
          <p:nvPr/>
        </p:nvPicPr>
        <p:blipFill>
          <a:blip r:embed="rId6"/>
          <a:stretch>
            <a:fillRect/>
          </a:stretch>
        </p:blipFill>
        <p:spPr>
          <a:xfrm>
            <a:off x="539552" y="2636912"/>
            <a:ext cx="3528392" cy="2808312"/>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1" name="Group 791"/>
          <p:cNvGrpSpPr/>
          <p:nvPr/>
        </p:nvGrpSpPr>
        <p:grpSpPr>
          <a:xfrm>
            <a:off x="683568" y="404664"/>
            <a:ext cx="7920883" cy="936107"/>
            <a:chOff x="0" y="0"/>
            <a:chExt cx="7920882" cy="936106"/>
          </a:xfrm>
        </p:grpSpPr>
        <p:sp>
          <p:nvSpPr>
            <p:cNvPr id="789" name="Shape 789"/>
            <p:cNvSpPr/>
            <p:nvPr/>
          </p:nvSpPr>
          <p:spPr>
            <a:xfrm>
              <a:off x="0" y="0"/>
              <a:ext cx="7920882" cy="936106"/>
            </a:xfrm>
            <a:prstGeom prst="roundRect">
              <a:avLst>
                <a:gd name="adj" fmla="val 7500"/>
              </a:avLst>
            </a:prstGeom>
            <a:solidFill>
              <a:srgbClr val="4F81BD"/>
            </a:solidFill>
            <a:ln w="25400" cap="flat">
              <a:solidFill>
                <a:srgbClr val="FFFFFF"/>
              </a:solidFill>
              <a:prstDash val="solid"/>
              <a:round/>
            </a:ln>
            <a:effectLst/>
          </p:spPr>
          <p:txBody>
            <a:bodyPr wrap="square" lIns="45718" tIns="45718" rIns="45718" bIns="45718" numCol="1" anchor="ctr">
              <a:noAutofit/>
            </a:bodyPr>
            <a:lstStyle/>
            <a:p>
              <a:pPr algn="ctr">
                <a:defRPr sz="1400">
                  <a:solidFill>
                    <a:srgbClr val="FFFFFF"/>
                  </a:solidFill>
                  <a:latin typeface="Comic Sans MS"/>
                  <a:ea typeface="Comic Sans MS"/>
                  <a:cs typeface="Comic Sans MS"/>
                  <a:sym typeface="Comic Sans MS"/>
                </a:defRPr>
              </a:pPr>
              <a:endParaRPr sz="3200" b="1">
                <a:latin typeface="Calibri"/>
                <a:cs typeface="Calibri"/>
              </a:endParaRPr>
            </a:p>
          </p:txBody>
        </p:sp>
        <p:sp>
          <p:nvSpPr>
            <p:cNvPr id="790" name="Shape 790"/>
            <p:cNvSpPr/>
            <p:nvPr/>
          </p:nvSpPr>
          <p:spPr>
            <a:xfrm>
              <a:off x="20542" y="144016"/>
              <a:ext cx="7879797" cy="6463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600" b="1">
                  <a:solidFill>
                    <a:srgbClr val="FFFFFF"/>
                  </a:solidFill>
                  <a:latin typeface="Comic Sans MS"/>
                  <a:ea typeface="Comic Sans MS"/>
                  <a:cs typeface="Comic Sans MS"/>
                  <a:sym typeface="Comic Sans MS"/>
                </a:defRPr>
              </a:lvl1pPr>
            </a:lstStyle>
            <a:p>
              <a:r>
                <a:rPr lang="it-IT" sz="3600" dirty="0" smtClean="0">
                  <a:latin typeface="Calibri"/>
                  <a:cs typeface="Calibri"/>
                </a:rPr>
                <a:t>IN</a:t>
              </a:r>
              <a:r>
                <a:rPr sz="3600" dirty="0" smtClean="0">
                  <a:latin typeface="Calibri"/>
                  <a:cs typeface="Calibri"/>
                </a:rPr>
                <a:t> </a:t>
              </a:r>
              <a:r>
                <a:rPr sz="3600" dirty="0" err="1">
                  <a:latin typeface="Calibri"/>
                  <a:cs typeface="Calibri"/>
                </a:rPr>
                <a:t>CASO</a:t>
              </a:r>
              <a:r>
                <a:rPr sz="3600" dirty="0">
                  <a:latin typeface="Calibri"/>
                  <a:cs typeface="Calibri"/>
                </a:rPr>
                <a:t> </a:t>
              </a:r>
              <a:r>
                <a:rPr sz="3600" dirty="0" smtClean="0">
                  <a:latin typeface="Calibri"/>
                  <a:cs typeface="Calibri"/>
                </a:rPr>
                <a:t>D</a:t>
              </a:r>
              <a:r>
                <a:rPr lang="it-IT" sz="3600" dirty="0" smtClean="0">
                  <a:latin typeface="Calibri"/>
                  <a:cs typeface="Calibri"/>
                </a:rPr>
                <a:t>I</a:t>
              </a:r>
              <a:r>
                <a:rPr sz="3600" dirty="0" smtClean="0">
                  <a:latin typeface="Calibri"/>
                  <a:cs typeface="Calibri"/>
                </a:rPr>
                <a:t> TRAUMA</a:t>
              </a:r>
              <a:endParaRPr sz="3600" dirty="0">
                <a:latin typeface="Calibri"/>
                <a:cs typeface="Calibri"/>
              </a:endParaRPr>
            </a:p>
          </p:txBody>
        </p:sp>
      </p:grpSp>
      <p:grpSp>
        <p:nvGrpSpPr>
          <p:cNvPr id="794" name="Group 794"/>
          <p:cNvGrpSpPr/>
          <p:nvPr/>
        </p:nvGrpSpPr>
        <p:grpSpPr>
          <a:xfrm>
            <a:off x="2051715" y="4863639"/>
            <a:ext cx="5256589" cy="1211464"/>
            <a:chOff x="0" y="1508"/>
            <a:chExt cx="5256587" cy="1211463"/>
          </a:xfrm>
        </p:grpSpPr>
        <p:sp>
          <p:nvSpPr>
            <p:cNvPr id="792" name="Shape 792"/>
            <p:cNvSpPr/>
            <p:nvPr/>
          </p:nvSpPr>
          <p:spPr>
            <a:xfrm>
              <a:off x="0" y="7028"/>
              <a:ext cx="5256587" cy="1200423"/>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750" y="0"/>
                    <a:pt x="1674" y="0"/>
                  </a:cubicBezTo>
                  <a:lnTo>
                    <a:pt x="19926" y="0"/>
                  </a:lnTo>
                  <a:cubicBezTo>
                    <a:pt x="20850" y="0"/>
                    <a:pt x="21600" y="1612"/>
                    <a:pt x="21600" y="3600"/>
                  </a:cubicBezTo>
                  <a:lnTo>
                    <a:pt x="21600" y="18000"/>
                  </a:lnTo>
                  <a:cubicBezTo>
                    <a:pt x="21600" y="19988"/>
                    <a:pt x="20850" y="21600"/>
                    <a:pt x="19926" y="21600"/>
                  </a:cubicBezTo>
                  <a:lnTo>
                    <a:pt x="1674" y="21600"/>
                  </a:lnTo>
                  <a:cubicBezTo>
                    <a:pt x="750" y="21600"/>
                    <a:pt x="0" y="19988"/>
                    <a:pt x="0" y="18000"/>
                  </a:cubicBezTo>
                  <a:lnTo>
                    <a:pt x="0" y="3600"/>
                  </a:lnTo>
                  <a:close/>
                </a:path>
              </a:pathLst>
            </a:custGeom>
            <a:solidFill>
              <a:srgbClr val="F79646"/>
            </a:solidFill>
            <a:ln w="25400" cap="flat">
              <a:solidFill>
                <a:srgbClr val="FFFFFF"/>
              </a:solidFill>
              <a:prstDash val="solid"/>
              <a:round/>
            </a:ln>
            <a:effectLst/>
          </p:spPr>
          <p:txBody>
            <a:bodyPr wrap="square" lIns="45718" tIns="45718" rIns="45718" bIns="45718" numCol="1" anchor="ctr">
              <a:noAutofit/>
            </a:bodyPr>
            <a:lstStyle/>
            <a:p>
              <a:pPr algn="ctr" defTabSz="1200150">
                <a:lnSpc>
                  <a:spcPct val="90000"/>
                </a:lnSpc>
                <a:spcBef>
                  <a:spcPts val="1000"/>
                </a:spcBef>
                <a:defRPr sz="2000">
                  <a:latin typeface="Comic Sans MS"/>
                  <a:ea typeface="Comic Sans MS"/>
                  <a:cs typeface="Comic Sans MS"/>
                  <a:sym typeface="Comic Sans MS"/>
                </a:defRPr>
              </a:pPr>
              <a:endParaRPr/>
            </a:p>
          </p:txBody>
        </p:sp>
        <p:sp>
          <p:nvSpPr>
            <p:cNvPr id="793" name="Shape 793"/>
            <p:cNvSpPr/>
            <p:nvPr/>
          </p:nvSpPr>
          <p:spPr>
            <a:xfrm>
              <a:off x="0" y="1508"/>
              <a:ext cx="5256587" cy="12114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1470" tIns="161470" rIns="161470" bIns="161470" numCol="1" anchor="ctr">
              <a:spAutoFit/>
            </a:bodyPr>
            <a:lstStyle/>
            <a:p>
              <a:pPr algn="ctr" defTabSz="1200150">
                <a:lnSpc>
                  <a:spcPct val="90000"/>
                </a:lnSpc>
                <a:spcBef>
                  <a:spcPts val="1100"/>
                </a:spcBef>
                <a:defRPr sz="2700">
                  <a:latin typeface="Comic Sans MS"/>
                  <a:ea typeface="Comic Sans MS"/>
                  <a:cs typeface="Comic Sans MS"/>
                  <a:sym typeface="Comic Sans MS"/>
                </a:defRPr>
              </a:pPr>
              <a:r>
                <a:rPr lang="it-IT" sz="2800" b="1" dirty="0" smtClean="0">
                  <a:latin typeface="Calibri"/>
                  <a:cs typeface="Calibri"/>
                </a:rPr>
                <a:t>SOLLEVARE</a:t>
              </a:r>
              <a:r>
                <a:rPr sz="2800" b="1" dirty="0" smtClean="0">
                  <a:latin typeface="Calibri"/>
                  <a:cs typeface="Calibri"/>
                </a:rPr>
                <a:t> </a:t>
              </a:r>
              <a:r>
                <a:rPr sz="2800" b="1" dirty="0">
                  <a:latin typeface="Calibri"/>
                  <a:cs typeface="Calibri"/>
                </a:rPr>
                <a:t>LA </a:t>
              </a:r>
              <a:r>
                <a:rPr sz="2800" b="1" dirty="0" err="1" smtClean="0">
                  <a:latin typeface="Calibri"/>
                  <a:cs typeface="Calibri"/>
                </a:rPr>
                <a:t>MANDIB</a:t>
              </a:r>
              <a:r>
                <a:rPr lang="it-IT" sz="2800" b="1" dirty="0" smtClean="0">
                  <a:latin typeface="Calibri"/>
                  <a:cs typeface="Calibri"/>
                </a:rPr>
                <a:t>O</a:t>
              </a:r>
              <a:r>
                <a:rPr sz="2800" b="1" dirty="0" smtClean="0">
                  <a:latin typeface="Calibri"/>
                  <a:cs typeface="Calibri"/>
                </a:rPr>
                <a:t>LA</a:t>
              </a:r>
              <a:endParaRPr sz="2800" b="1" dirty="0">
                <a:latin typeface="Calibri"/>
                <a:cs typeface="Calibri"/>
              </a:endParaRPr>
            </a:p>
            <a:p>
              <a:pPr algn="ctr" defTabSz="1200150">
                <a:lnSpc>
                  <a:spcPct val="90000"/>
                </a:lnSpc>
                <a:spcBef>
                  <a:spcPts val="800"/>
                </a:spcBef>
                <a:defRPr sz="2000">
                  <a:latin typeface="Comic Sans MS"/>
                  <a:ea typeface="Comic Sans MS"/>
                  <a:cs typeface="Comic Sans MS"/>
                  <a:sym typeface="Comic Sans MS"/>
                </a:defRPr>
              </a:pPr>
              <a:r>
                <a:rPr sz="2800" b="1" dirty="0">
                  <a:latin typeface="Calibri"/>
                  <a:cs typeface="Calibri"/>
                </a:rPr>
                <a:t>(jaw thrust)</a:t>
              </a:r>
            </a:p>
          </p:txBody>
        </p:sp>
      </p:grpSp>
      <p:pic>
        <p:nvPicPr>
          <p:cNvPr id="796" name="image10.png"/>
          <p:cNvPicPr>
            <a:picLocks noChangeAspect="1"/>
          </p:cNvPicPr>
          <p:nvPr/>
        </p:nvPicPr>
        <p:blipFill>
          <a:blip r:embed="rId3">
            <a:extLst/>
          </a:blip>
          <a:stretch>
            <a:fillRect/>
          </a:stretch>
        </p:blipFill>
        <p:spPr>
          <a:xfrm>
            <a:off x="3237965" y="1865089"/>
            <a:ext cx="2630179" cy="273600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 name="Group 808"/>
          <p:cNvGrpSpPr/>
          <p:nvPr/>
        </p:nvGrpSpPr>
        <p:grpSpPr>
          <a:xfrm>
            <a:off x="331284" y="322711"/>
            <a:ext cx="8174441" cy="6202637"/>
            <a:chOff x="0" y="17982"/>
            <a:chExt cx="8174439" cy="6202636"/>
          </a:xfrm>
        </p:grpSpPr>
        <p:grpSp>
          <p:nvGrpSpPr>
            <p:cNvPr id="803" name="Group 803"/>
            <p:cNvGrpSpPr/>
            <p:nvPr/>
          </p:nvGrpSpPr>
          <p:grpSpPr>
            <a:xfrm>
              <a:off x="0" y="4979804"/>
              <a:ext cx="8174439" cy="1240814"/>
              <a:chOff x="0" y="0"/>
              <a:chExt cx="8174437" cy="1240813"/>
            </a:xfrm>
          </p:grpSpPr>
          <p:sp>
            <p:nvSpPr>
              <p:cNvPr id="801" name="Shape 801"/>
              <p:cNvSpPr/>
              <p:nvPr/>
            </p:nvSpPr>
            <p:spPr>
              <a:xfrm>
                <a:off x="0" y="0"/>
                <a:ext cx="8174437" cy="1240813"/>
              </a:xfrm>
              <a:prstGeom prst="roundRect">
                <a:avLst>
                  <a:gd name="adj" fmla="val 7500"/>
                </a:avLst>
              </a:prstGeom>
              <a:solidFill>
                <a:srgbClr val="4F81BD"/>
              </a:solidFill>
              <a:ln w="25400" cap="flat">
                <a:solidFill>
                  <a:srgbClr val="FFFFFF"/>
                </a:solidFill>
                <a:prstDash val="solid"/>
                <a:round/>
              </a:ln>
              <a:effectLst/>
            </p:spPr>
            <p:txBody>
              <a:bodyPr wrap="square" lIns="45718" tIns="45718" rIns="45718" bIns="45718" numCol="1" anchor="ctr">
                <a:noAutofit/>
              </a:bodyPr>
              <a:lstStyle/>
              <a:p>
                <a:pPr algn="ctr">
                  <a:defRPr sz="1900">
                    <a:solidFill>
                      <a:srgbClr val="FFFFFF"/>
                    </a:solidFill>
                    <a:latin typeface="Comic Sans MS"/>
                    <a:ea typeface="Comic Sans MS"/>
                    <a:cs typeface="Comic Sans MS"/>
                    <a:sym typeface="Comic Sans MS"/>
                  </a:defRPr>
                </a:pPr>
                <a:endParaRPr/>
              </a:p>
            </p:txBody>
          </p:sp>
          <p:sp>
            <p:nvSpPr>
              <p:cNvPr id="802" name="Shape 802"/>
              <p:cNvSpPr/>
              <p:nvPr/>
            </p:nvSpPr>
            <p:spPr>
              <a:xfrm>
                <a:off x="27228" y="81799"/>
                <a:ext cx="8119980" cy="10772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800">
                    <a:solidFill>
                      <a:srgbClr val="FFFFFF"/>
                    </a:solidFill>
                    <a:latin typeface="Comic Sans MS"/>
                    <a:ea typeface="Comic Sans MS"/>
                    <a:cs typeface="Comic Sans MS"/>
                    <a:sym typeface="Comic Sans MS"/>
                  </a:defRPr>
                </a:lvl1pPr>
              </a:lstStyle>
              <a:p>
                <a:r>
                  <a:rPr lang="it-IT" sz="3200" b="1" dirty="0" smtClean="0">
                    <a:latin typeface="Calibri"/>
                    <a:cs typeface="Calibri"/>
                  </a:rPr>
                  <a:t>ISPEZIONARE IL CAVO ORALE ED ASPORTARE SOLO IL CORPO ESTRANEO VISIBILE</a:t>
                </a:r>
                <a:endParaRPr sz="3200" b="1" dirty="0">
                  <a:latin typeface="Calibri"/>
                  <a:cs typeface="Calibri"/>
                </a:endParaRPr>
              </a:p>
            </p:txBody>
          </p:sp>
        </p:grpSp>
        <p:pic>
          <p:nvPicPr>
            <p:cNvPr id="804" name="image12.png"/>
            <p:cNvPicPr>
              <a:picLocks noChangeAspect="1"/>
            </p:cNvPicPr>
            <p:nvPr/>
          </p:nvPicPr>
          <p:blipFill>
            <a:blip r:embed="rId3">
              <a:extLst/>
            </a:blip>
            <a:stretch>
              <a:fillRect/>
            </a:stretch>
          </p:blipFill>
          <p:spPr>
            <a:xfrm>
              <a:off x="2440515" y="1036039"/>
              <a:ext cx="3359153" cy="3700465"/>
            </a:xfrm>
            <a:prstGeom prst="rect">
              <a:avLst/>
            </a:prstGeom>
            <a:ln w="12700" cap="flat">
              <a:noFill/>
              <a:miter lim="400000"/>
            </a:ln>
            <a:effectLst/>
          </p:spPr>
        </p:pic>
        <p:grpSp>
          <p:nvGrpSpPr>
            <p:cNvPr id="807" name="Group 807"/>
            <p:cNvGrpSpPr/>
            <p:nvPr/>
          </p:nvGrpSpPr>
          <p:grpSpPr>
            <a:xfrm>
              <a:off x="471503" y="17982"/>
              <a:ext cx="7467605" cy="746358"/>
              <a:chOff x="0" y="17982"/>
              <a:chExt cx="7467604" cy="746356"/>
            </a:xfrm>
          </p:grpSpPr>
          <p:sp>
            <p:nvSpPr>
              <p:cNvPr id="805" name="Shape 805"/>
              <p:cNvSpPr/>
              <p:nvPr/>
            </p:nvSpPr>
            <p:spPr>
              <a:xfrm>
                <a:off x="0" y="28460"/>
                <a:ext cx="7467604" cy="725402"/>
              </a:xfrm>
              <a:prstGeom prst="roundRect">
                <a:avLst>
                  <a:gd name="adj" fmla="val 16667"/>
                </a:avLst>
              </a:prstGeom>
              <a:solidFill>
                <a:srgbClr val="4F81BD"/>
              </a:solidFill>
              <a:ln w="25400" cap="flat">
                <a:solidFill>
                  <a:srgbClr val="FFFFFF"/>
                </a:solidFill>
                <a:prstDash val="solid"/>
                <a:round/>
              </a:ln>
              <a:effectLst/>
            </p:spPr>
            <p:txBody>
              <a:bodyPr wrap="square" lIns="45718" tIns="45718" rIns="45718" bIns="45718" numCol="1" anchor="t">
                <a:noAutofit/>
              </a:bodyPr>
              <a:lstStyle/>
              <a:p>
                <a:endParaRPr/>
              </a:p>
            </p:txBody>
          </p:sp>
          <p:sp>
            <p:nvSpPr>
              <p:cNvPr id="806" name="Shape 806"/>
              <p:cNvSpPr/>
              <p:nvPr/>
            </p:nvSpPr>
            <p:spPr>
              <a:xfrm>
                <a:off x="35410" y="17982"/>
                <a:ext cx="7396783" cy="7463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8110" tIns="118110" rIns="118110" bIns="118110" numCol="1" anchor="ctr">
                <a:spAutoFit/>
              </a:bodyPr>
              <a:lstStyle>
                <a:lvl1pPr algn="ctr" defTabSz="1377950">
                  <a:lnSpc>
                    <a:spcPct val="90000"/>
                  </a:lnSpc>
                  <a:spcBef>
                    <a:spcPts val="1300"/>
                  </a:spcBef>
                  <a:defRPr sz="3100">
                    <a:solidFill>
                      <a:srgbClr val="FFFFFF"/>
                    </a:solidFill>
                    <a:latin typeface="Comic Sans MS"/>
                    <a:ea typeface="Comic Sans MS"/>
                    <a:cs typeface="Comic Sans MS"/>
                    <a:sym typeface="Comic Sans MS"/>
                  </a:defRPr>
                </a:lvl1pPr>
              </a:lstStyle>
              <a:p>
                <a:r>
                  <a:rPr sz="3600" b="1" dirty="0" smtClean="0">
                    <a:latin typeface="Calibri"/>
                    <a:cs typeface="Calibri"/>
                  </a:rPr>
                  <a:t>PA</a:t>
                </a:r>
                <a:r>
                  <a:rPr lang="it-IT" sz="3600" b="1" dirty="0" smtClean="0">
                    <a:latin typeface="Calibri"/>
                    <a:cs typeface="Calibri"/>
                  </a:rPr>
                  <a:t>Z</a:t>
                </a:r>
                <a:r>
                  <a:rPr sz="3600" b="1" dirty="0" err="1" smtClean="0">
                    <a:latin typeface="Calibri"/>
                    <a:cs typeface="Calibri"/>
                  </a:rPr>
                  <a:t>IENTE</a:t>
                </a:r>
                <a:r>
                  <a:rPr sz="3600" b="1" dirty="0" smtClean="0">
                    <a:latin typeface="Calibri"/>
                    <a:cs typeface="Calibri"/>
                  </a:rPr>
                  <a:t> </a:t>
                </a:r>
                <a:r>
                  <a:rPr lang="it-IT" sz="3600" b="1" dirty="0" smtClean="0">
                    <a:latin typeface="Calibri"/>
                    <a:cs typeface="Calibri"/>
                  </a:rPr>
                  <a:t>IN</a:t>
                </a:r>
                <a:r>
                  <a:rPr sz="3600" b="1" dirty="0" smtClean="0">
                    <a:latin typeface="Calibri"/>
                    <a:cs typeface="Calibri"/>
                  </a:rPr>
                  <a:t>CO</a:t>
                </a:r>
                <a:r>
                  <a:rPr lang="it-IT" sz="3600" b="1" dirty="0" smtClean="0">
                    <a:latin typeface="Calibri"/>
                    <a:cs typeface="Calibri"/>
                  </a:rPr>
                  <a:t>SCIENTE</a:t>
                </a:r>
                <a:endParaRPr sz="3600" b="1" dirty="0">
                  <a:latin typeface="Calibri"/>
                  <a:cs typeface="Calibri"/>
                </a:endParaRPr>
              </a:p>
            </p:txBody>
          </p:sp>
        </p:gr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3" name="Group 823"/>
          <p:cNvGrpSpPr/>
          <p:nvPr/>
        </p:nvGrpSpPr>
        <p:grpSpPr>
          <a:xfrm>
            <a:off x="741772" y="220866"/>
            <a:ext cx="8135942" cy="6025153"/>
            <a:chOff x="-2" y="-39779"/>
            <a:chExt cx="8135941" cy="6025152"/>
          </a:xfrm>
        </p:grpSpPr>
        <p:sp>
          <p:nvSpPr>
            <p:cNvPr id="813" name="Shape 813"/>
            <p:cNvSpPr/>
            <p:nvPr/>
          </p:nvSpPr>
          <p:spPr>
            <a:xfrm>
              <a:off x="4982353" y="2952331"/>
              <a:ext cx="2670097" cy="1754967"/>
            </a:xfrm>
            <a:prstGeom prst="rect">
              <a:avLst/>
            </a:prstGeom>
            <a:noFill/>
            <a:ln w="57150" cap="flat">
              <a:solidFill>
                <a:srgbClr val="FF0000"/>
              </a:solidFill>
              <a:prstDash val="solid"/>
              <a:miter lim="8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p>
              <a:pPr>
                <a:spcBef>
                  <a:spcPts val="1900"/>
                </a:spcBef>
                <a:defRPr sz="3200" b="1">
                  <a:solidFill>
                    <a:srgbClr val="FF0000"/>
                  </a:solidFill>
                  <a:latin typeface="Comic Sans MS"/>
                  <a:ea typeface="Comic Sans MS"/>
                  <a:cs typeface="Comic Sans MS"/>
                  <a:sym typeface="Comic Sans MS"/>
                </a:defRPr>
              </a:pPr>
              <a:r>
                <a:rPr lang="it-IT" sz="3600" dirty="0" smtClean="0">
                  <a:latin typeface="Calibri"/>
                  <a:cs typeface="Calibri"/>
                </a:rPr>
                <a:t>G</a:t>
              </a:r>
              <a:r>
                <a:rPr lang="it-IT" sz="3600" dirty="0" smtClean="0">
                  <a:solidFill>
                    <a:schemeClr val="tx1"/>
                  </a:solidFill>
                  <a:latin typeface="Calibri"/>
                  <a:cs typeface="Calibri"/>
                </a:rPr>
                <a:t>uardo</a:t>
              </a:r>
              <a:r>
                <a:rPr sz="3600" dirty="0" smtClean="0">
                  <a:solidFill>
                    <a:srgbClr val="000000"/>
                  </a:solidFill>
                  <a:latin typeface="Calibri"/>
                  <a:cs typeface="Calibri"/>
                </a:rPr>
                <a:t>  </a:t>
              </a:r>
              <a:r>
                <a:rPr lang="it-IT" sz="3600" dirty="0" smtClean="0">
                  <a:solidFill>
                    <a:srgbClr val="000000"/>
                  </a:solidFill>
                  <a:latin typeface="Calibri"/>
                  <a:cs typeface="Calibri"/>
                </a:rPr>
                <a:t>      </a:t>
              </a:r>
              <a:r>
                <a:rPr lang="it-IT" sz="3600" dirty="0" smtClean="0">
                  <a:solidFill>
                    <a:srgbClr val="FF0000"/>
                  </a:solidFill>
                  <a:latin typeface="Calibri"/>
                  <a:cs typeface="Calibri"/>
                </a:rPr>
                <a:t>A</a:t>
              </a:r>
              <a:r>
                <a:rPr lang="it-IT" sz="3600" dirty="0" smtClean="0">
                  <a:solidFill>
                    <a:schemeClr val="tx1"/>
                  </a:solidFill>
                  <a:latin typeface="Calibri"/>
                  <a:cs typeface="Calibri"/>
                </a:rPr>
                <a:t>scolto</a:t>
              </a:r>
              <a:r>
                <a:rPr sz="3600" dirty="0" smtClean="0">
                  <a:solidFill>
                    <a:srgbClr val="000000"/>
                  </a:solidFill>
                  <a:latin typeface="Calibri"/>
                  <a:cs typeface="Calibri"/>
                </a:rPr>
                <a:t> </a:t>
              </a:r>
              <a:r>
                <a:rPr sz="3600" dirty="0" smtClean="0">
                  <a:latin typeface="Calibri"/>
                  <a:cs typeface="Calibri"/>
                </a:rPr>
                <a:t>S</a:t>
              </a:r>
              <a:r>
                <a:rPr lang="it-IT" sz="3600" dirty="0" err="1" smtClean="0">
                  <a:solidFill>
                    <a:srgbClr val="000000"/>
                  </a:solidFill>
                  <a:latin typeface="Calibri"/>
                  <a:cs typeface="Calibri"/>
                </a:rPr>
                <a:t>ento</a:t>
              </a:r>
              <a:endParaRPr sz="3600" dirty="0">
                <a:solidFill>
                  <a:srgbClr val="000000"/>
                </a:solidFill>
                <a:latin typeface="Calibri"/>
                <a:cs typeface="Calibri"/>
              </a:endParaRPr>
            </a:p>
          </p:txBody>
        </p:sp>
        <p:pic>
          <p:nvPicPr>
            <p:cNvPr id="814" name="image13.png"/>
            <p:cNvPicPr>
              <a:picLocks noChangeAspect="1"/>
            </p:cNvPicPr>
            <p:nvPr/>
          </p:nvPicPr>
          <p:blipFill>
            <a:blip r:embed="rId3">
              <a:extLst/>
            </a:blip>
            <a:stretch>
              <a:fillRect/>
            </a:stretch>
          </p:blipFill>
          <p:spPr>
            <a:xfrm>
              <a:off x="47684" y="2281734"/>
              <a:ext cx="4051301" cy="2952753"/>
            </a:xfrm>
            <a:prstGeom prst="rect">
              <a:avLst/>
            </a:prstGeom>
            <a:ln w="12700" cap="flat">
              <a:noFill/>
              <a:miter lim="400000"/>
            </a:ln>
            <a:effectLst/>
          </p:spPr>
        </p:pic>
        <p:sp>
          <p:nvSpPr>
            <p:cNvPr id="815" name="Shape 815"/>
            <p:cNvSpPr/>
            <p:nvPr/>
          </p:nvSpPr>
          <p:spPr>
            <a:xfrm>
              <a:off x="1453962" y="5400602"/>
              <a:ext cx="5312833"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spcBef>
                  <a:spcPts val="1900"/>
                </a:spcBef>
                <a:defRPr sz="3200" b="1">
                  <a:latin typeface="Comic Sans MS"/>
                  <a:ea typeface="Comic Sans MS"/>
                  <a:cs typeface="Comic Sans MS"/>
                  <a:sym typeface="Comic Sans MS"/>
                </a:defRPr>
              </a:lvl1pPr>
            </a:lstStyle>
            <a:p>
              <a:r>
                <a:rPr lang="it-IT" dirty="0" smtClean="0">
                  <a:latin typeface="Calibri"/>
                  <a:cs typeface="Calibri"/>
                </a:rPr>
                <a:t>Non più di </a:t>
              </a:r>
              <a:r>
                <a:rPr dirty="0" smtClean="0">
                  <a:latin typeface="Calibri"/>
                  <a:cs typeface="Calibri"/>
                </a:rPr>
                <a:t>10 se</a:t>
              </a:r>
              <a:r>
                <a:rPr lang="it-IT" dirty="0" err="1" smtClean="0">
                  <a:latin typeface="Calibri"/>
                  <a:cs typeface="Calibri"/>
                </a:rPr>
                <a:t>condi</a:t>
              </a:r>
              <a:endParaRPr dirty="0">
                <a:latin typeface="Calibri"/>
                <a:cs typeface="Calibri"/>
              </a:endParaRPr>
            </a:p>
          </p:txBody>
        </p:sp>
        <p:grpSp>
          <p:nvGrpSpPr>
            <p:cNvPr id="818" name="Group 818"/>
            <p:cNvGrpSpPr/>
            <p:nvPr/>
          </p:nvGrpSpPr>
          <p:grpSpPr>
            <a:xfrm>
              <a:off x="-2" y="-39779"/>
              <a:ext cx="8135941" cy="1015659"/>
              <a:chOff x="-1" y="-39778"/>
              <a:chExt cx="8135940" cy="1015658"/>
            </a:xfrm>
          </p:grpSpPr>
          <p:sp>
            <p:nvSpPr>
              <p:cNvPr id="816" name="Shape 816"/>
              <p:cNvSpPr/>
              <p:nvPr/>
            </p:nvSpPr>
            <p:spPr>
              <a:xfrm>
                <a:off x="-1" y="-1"/>
                <a:ext cx="8135940" cy="936108"/>
              </a:xfrm>
              <a:prstGeom prst="rect">
                <a:avLst/>
              </a:prstGeom>
              <a:solidFill>
                <a:srgbClr val="00E7E7"/>
              </a:solidFill>
              <a:ln w="12700" cap="flat">
                <a:solidFill>
                  <a:srgbClr val="00E7E7"/>
                </a:solidFill>
                <a:prstDash val="solid"/>
                <a:miter lim="800000"/>
              </a:ln>
              <a:effectLst>
                <a:outerShdw dist="53882" dir="2700000" rotWithShape="0">
                  <a:srgbClr val="FFFF00"/>
                </a:outerShdw>
              </a:effectLst>
            </p:spPr>
            <p:txBody>
              <a:bodyPr wrap="square" lIns="45718" tIns="45718" rIns="45718" bIns="45718" numCol="1" anchor="ctr">
                <a:noAutofit/>
              </a:bodyPr>
              <a:lstStyle/>
              <a:p>
                <a:pPr>
                  <a:defRPr sz="6000">
                    <a:solidFill>
                      <a:srgbClr val="FF0000"/>
                    </a:solidFill>
                  </a:defRPr>
                </a:pPr>
                <a:endParaRPr>
                  <a:latin typeface="Calibri"/>
                  <a:cs typeface="Calibri"/>
                </a:endParaRPr>
              </a:p>
            </p:txBody>
          </p:sp>
          <p:sp>
            <p:nvSpPr>
              <p:cNvPr id="817" name="Shape 817"/>
              <p:cNvSpPr/>
              <p:nvPr/>
            </p:nvSpPr>
            <p:spPr>
              <a:xfrm>
                <a:off x="0" y="-39778"/>
                <a:ext cx="1045489" cy="1015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6000">
                    <a:solidFill>
                      <a:srgbClr val="FF0000"/>
                    </a:solidFill>
                  </a:defRPr>
                </a:lvl1pPr>
              </a:lstStyle>
              <a:p>
                <a:r>
                  <a:rPr lang="it-IT" b="1" dirty="0" smtClean="0">
                    <a:latin typeface="Calibri"/>
                    <a:cs typeface="Calibri"/>
                  </a:rPr>
                  <a:t>   </a:t>
                </a:r>
                <a:r>
                  <a:rPr b="1" dirty="0" smtClean="0">
                    <a:latin typeface="Calibri"/>
                    <a:cs typeface="Calibri"/>
                  </a:rPr>
                  <a:t>B</a:t>
                </a:r>
                <a:endParaRPr b="1" dirty="0">
                  <a:latin typeface="Calibri"/>
                  <a:cs typeface="Calibri"/>
                </a:endParaRPr>
              </a:p>
            </p:txBody>
          </p:sp>
        </p:grpSp>
        <p:sp>
          <p:nvSpPr>
            <p:cNvPr id="819" name="Shape 819"/>
            <p:cNvSpPr/>
            <p:nvPr/>
          </p:nvSpPr>
          <p:spPr>
            <a:xfrm>
              <a:off x="2246050" y="72011"/>
              <a:ext cx="3238762" cy="707882"/>
            </a:xfrm>
            <a:prstGeom prst="rect">
              <a:avLst/>
            </a:prstGeom>
            <a:solidFill>
              <a:srgbClr val="FFFFFF"/>
            </a:solidFill>
            <a:ln w="12700" cap="flat">
              <a:solidFill>
                <a:srgbClr val="FFFFFF"/>
              </a:solidFill>
              <a:prstDash val="solid"/>
              <a:miter lim="800000"/>
            </a:ln>
            <a:effectLst>
              <a:outerShdw dist="53882" dir="2700000" rotWithShape="0">
                <a:srgbClr val="FFFF00"/>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3200" b="1">
                  <a:latin typeface="Comic Sans MS"/>
                  <a:ea typeface="Comic Sans MS"/>
                  <a:cs typeface="Comic Sans MS"/>
                  <a:sym typeface="Comic Sans MS"/>
                </a:defRPr>
              </a:lvl1pPr>
            </a:lstStyle>
            <a:p>
              <a:r>
                <a:rPr sz="4000" dirty="0" smtClean="0">
                  <a:latin typeface="Calibri"/>
                  <a:cs typeface="Calibri"/>
                </a:rPr>
                <a:t>R</a:t>
              </a:r>
              <a:r>
                <a:rPr lang="it-IT" sz="4000" dirty="0" smtClean="0">
                  <a:latin typeface="Calibri"/>
                  <a:cs typeface="Calibri"/>
                </a:rPr>
                <a:t>ESPIRA</a:t>
              </a:r>
              <a:r>
                <a:rPr sz="4000" dirty="0" smtClean="0">
                  <a:latin typeface="Calibri"/>
                  <a:cs typeface="Calibri"/>
                </a:rPr>
                <a:t>?</a:t>
              </a:r>
              <a:endParaRPr sz="4000" dirty="0">
                <a:latin typeface="Calibri"/>
                <a:cs typeface="Calibri"/>
              </a:endParaRPr>
            </a:p>
          </p:txBody>
        </p:sp>
        <p:grpSp>
          <p:nvGrpSpPr>
            <p:cNvPr id="822" name="Group 822"/>
            <p:cNvGrpSpPr/>
            <p:nvPr/>
          </p:nvGrpSpPr>
          <p:grpSpPr>
            <a:xfrm>
              <a:off x="842556" y="1152127"/>
              <a:ext cx="6084013" cy="792093"/>
              <a:chOff x="-1" y="-1"/>
              <a:chExt cx="6084012" cy="792092"/>
            </a:xfrm>
          </p:grpSpPr>
          <p:sp>
            <p:nvSpPr>
              <p:cNvPr id="820" name="Shape 820"/>
              <p:cNvSpPr/>
              <p:nvPr/>
            </p:nvSpPr>
            <p:spPr>
              <a:xfrm>
                <a:off x="-1" y="-1"/>
                <a:ext cx="6052876" cy="792092"/>
              </a:xfrm>
              <a:prstGeom prst="roundRect">
                <a:avLst>
                  <a:gd name="adj" fmla="val 16667"/>
                </a:avLst>
              </a:prstGeom>
              <a:solidFill>
                <a:srgbClr val="FFC000"/>
              </a:solidFill>
              <a:ln w="9525" cap="flat">
                <a:solidFill>
                  <a:srgbClr val="FFC000"/>
                </a:solidFill>
                <a:prstDash val="solid"/>
                <a:round/>
              </a:ln>
              <a:effectLst/>
            </p:spPr>
            <p:txBody>
              <a:bodyPr wrap="square" lIns="45718" tIns="45718" rIns="45718" bIns="45718" numCol="1" anchor="t">
                <a:noAutofit/>
              </a:bodyPr>
              <a:lstStyle/>
              <a:p>
                <a:pPr algn="ctr">
                  <a:defRPr sz="2800">
                    <a:latin typeface="Comic Sans MS"/>
                    <a:ea typeface="Comic Sans MS"/>
                    <a:cs typeface="Comic Sans MS"/>
                    <a:sym typeface="Comic Sans MS"/>
                  </a:defRPr>
                </a:pPr>
                <a:endParaRPr sz="3600" dirty="0">
                  <a:latin typeface="Calibri"/>
                  <a:cs typeface="Calibri"/>
                </a:endParaRPr>
              </a:p>
            </p:txBody>
          </p:sp>
          <p:sp>
            <p:nvSpPr>
              <p:cNvPr id="821" name="Shape 821"/>
              <p:cNvSpPr/>
              <p:nvPr/>
            </p:nvSpPr>
            <p:spPr>
              <a:xfrm>
                <a:off x="108470" y="72011"/>
                <a:ext cx="5975541" cy="5847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800">
                    <a:latin typeface="Comic Sans MS"/>
                    <a:ea typeface="Comic Sans MS"/>
                    <a:cs typeface="Comic Sans MS"/>
                    <a:sym typeface="Comic Sans MS"/>
                  </a:defRPr>
                </a:lvl1pPr>
              </a:lstStyle>
              <a:p>
                <a:r>
                  <a:rPr lang="it-IT" sz="3200" b="1" dirty="0" smtClean="0">
                    <a:latin typeface="Calibri"/>
                    <a:cs typeface="Calibri"/>
                  </a:rPr>
                  <a:t>VALUTARE</a:t>
                </a:r>
                <a:r>
                  <a:rPr sz="3200" b="1" dirty="0" smtClean="0">
                    <a:latin typeface="Calibri"/>
                    <a:cs typeface="Calibri"/>
                  </a:rPr>
                  <a:t> </a:t>
                </a:r>
                <a:r>
                  <a:rPr sz="3200" b="1" dirty="0">
                    <a:latin typeface="Calibri"/>
                    <a:cs typeface="Calibri"/>
                  </a:rPr>
                  <a:t>LA </a:t>
                </a:r>
                <a:r>
                  <a:rPr sz="3200" b="1" dirty="0" err="1" smtClean="0">
                    <a:latin typeface="Calibri"/>
                    <a:cs typeface="Calibri"/>
                  </a:rPr>
                  <a:t>RESPIRA</a:t>
                </a:r>
                <a:r>
                  <a:rPr lang="it-IT" sz="3200" b="1" dirty="0" smtClean="0">
                    <a:latin typeface="Calibri"/>
                    <a:cs typeface="Calibri"/>
                  </a:rPr>
                  <a:t>ZIONE</a:t>
                </a:r>
                <a:endParaRPr sz="3200" b="1" dirty="0">
                  <a:latin typeface="Calibri"/>
                  <a:cs typeface="Calibri"/>
                </a:endParaRPr>
              </a:p>
            </p:txBody>
          </p:sp>
        </p:gr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1040" descr="BarnStabi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451" y="1916832"/>
            <a:ext cx="4864100"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31"/>
          <p:cNvGrpSpPr/>
          <p:nvPr/>
        </p:nvGrpSpPr>
        <p:grpSpPr>
          <a:xfrm>
            <a:off x="642603" y="148859"/>
            <a:ext cx="8135948" cy="1015659"/>
            <a:chOff x="-2" y="-39778"/>
            <a:chExt cx="8135944" cy="1015658"/>
          </a:xfrm>
        </p:grpSpPr>
        <p:sp>
          <p:nvSpPr>
            <p:cNvPr id="9" name="Shape 829"/>
            <p:cNvSpPr/>
            <p:nvPr/>
          </p:nvSpPr>
          <p:spPr>
            <a:xfrm>
              <a:off x="-2" y="-1"/>
              <a:ext cx="8135944" cy="936108"/>
            </a:xfrm>
            <a:prstGeom prst="rect">
              <a:avLst/>
            </a:prstGeom>
            <a:solidFill>
              <a:srgbClr val="00E7E7"/>
            </a:solidFill>
            <a:ln w="12700" cap="flat">
              <a:solidFill>
                <a:srgbClr val="00E7E7"/>
              </a:solidFill>
              <a:prstDash val="solid"/>
              <a:miter lim="800000"/>
            </a:ln>
            <a:effectLst>
              <a:outerShdw dist="53882" dir="2700000" rotWithShape="0">
                <a:srgbClr val="FFFF00"/>
              </a:outerShdw>
            </a:effectLst>
          </p:spPr>
          <p:txBody>
            <a:bodyPr wrap="square" lIns="45718" tIns="45718" rIns="45718" bIns="45718" numCol="1" anchor="ctr">
              <a:noAutofit/>
            </a:bodyPr>
            <a:lstStyle/>
            <a:p>
              <a:pPr>
                <a:defRPr sz="6000">
                  <a:solidFill>
                    <a:srgbClr val="FF0000"/>
                  </a:solidFill>
                </a:defRPr>
              </a:pPr>
              <a:endParaRPr sz="3600" b="1">
                <a:latin typeface="Calibri"/>
                <a:cs typeface="Calibri"/>
              </a:endParaRPr>
            </a:p>
          </p:txBody>
        </p:sp>
        <p:sp>
          <p:nvSpPr>
            <p:cNvPr id="10" name="Shape 830"/>
            <p:cNvSpPr/>
            <p:nvPr/>
          </p:nvSpPr>
          <p:spPr>
            <a:xfrm>
              <a:off x="50834" y="-39778"/>
              <a:ext cx="8085107" cy="1015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defRPr sz="6000">
                  <a:solidFill>
                    <a:srgbClr val="FF0000"/>
                  </a:solidFill>
                </a:defRPr>
              </a:lvl1pPr>
            </a:lstStyle>
            <a:p>
              <a:r>
                <a:rPr lang="it-IT" b="1" dirty="0" smtClean="0">
                  <a:latin typeface="Calibri"/>
                  <a:cs typeface="Calibri"/>
                </a:rPr>
                <a:t>   </a:t>
              </a:r>
              <a:r>
                <a:rPr b="1" dirty="0" smtClean="0">
                  <a:latin typeface="Calibri"/>
                  <a:cs typeface="Calibri"/>
                </a:rPr>
                <a:t>B</a:t>
              </a:r>
              <a:endParaRPr b="1" dirty="0">
                <a:latin typeface="Calibri"/>
                <a:cs typeface="Calibri"/>
              </a:endParaRPr>
            </a:p>
          </p:txBody>
        </p:sp>
      </p:grpSp>
      <p:sp>
        <p:nvSpPr>
          <p:cNvPr id="11" name="Shape 832"/>
          <p:cNvSpPr/>
          <p:nvPr/>
        </p:nvSpPr>
        <p:spPr>
          <a:xfrm>
            <a:off x="3347864" y="332656"/>
            <a:ext cx="2952328" cy="707882"/>
          </a:xfrm>
          <a:prstGeom prst="rect">
            <a:avLst/>
          </a:prstGeom>
          <a:solidFill>
            <a:schemeClr val="bg1"/>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3200">
                <a:latin typeface="Comic Sans MS"/>
                <a:ea typeface="Comic Sans MS"/>
                <a:cs typeface="Comic Sans MS"/>
                <a:sym typeface="Comic Sans MS"/>
              </a:defRPr>
            </a:lvl1pPr>
          </a:lstStyle>
          <a:p>
            <a:r>
              <a:rPr sz="4000" b="1" dirty="0" err="1" smtClean="0">
                <a:latin typeface="Calibri"/>
                <a:cs typeface="Calibri"/>
              </a:rPr>
              <a:t>RESPIRA</a:t>
            </a:r>
            <a:endParaRPr sz="4000" b="1" dirty="0">
              <a:latin typeface="Calibri"/>
              <a:cs typeface="Calibri"/>
            </a:endParaRPr>
          </a:p>
        </p:txBody>
      </p:sp>
      <p:sp>
        <p:nvSpPr>
          <p:cNvPr id="2" name="CasellaDiTesto 1"/>
          <p:cNvSpPr txBox="1"/>
          <p:nvPr/>
        </p:nvSpPr>
        <p:spPr>
          <a:xfrm>
            <a:off x="642603" y="2780928"/>
            <a:ext cx="2705261" cy="2308324"/>
          </a:xfrm>
          <a:prstGeom prst="rect">
            <a:avLst/>
          </a:prstGeom>
          <a:noFill/>
        </p:spPr>
        <p:txBody>
          <a:bodyPr wrap="square" rtlCol="0">
            <a:spAutoFit/>
          </a:bodyPr>
          <a:lstStyle/>
          <a:p>
            <a:pPr algn="ctr"/>
            <a:r>
              <a:rPr lang="es-ES" sz="3600" b="1" dirty="0" smtClean="0">
                <a:latin typeface="Calibri"/>
                <a:cs typeface="Calibri"/>
              </a:rPr>
              <a:t>POSIZIONE</a:t>
            </a:r>
          </a:p>
          <a:p>
            <a:pPr algn="ctr"/>
            <a:r>
              <a:rPr lang="es-ES" sz="3600" b="1" dirty="0" smtClean="0">
                <a:latin typeface="Calibri"/>
                <a:cs typeface="Calibri"/>
              </a:rPr>
              <a:t>LATERALE</a:t>
            </a:r>
          </a:p>
          <a:p>
            <a:pPr algn="ctr"/>
            <a:r>
              <a:rPr lang="es-ES" sz="3600" b="1" dirty="0" smtClean="0">
                <a:latin typeface="Calibri"/>
                <a:cs typeface="Calibri"/>
              </a:rPr>
              <a:t>di</a:t>
            </a:r>
          </a:p>
          <a:p>
            <a:pPr algn="ctr"/>
            <a:r>
              <a:rPr lang="es-ES" sz="3600" b="1" dirty="0" smtClean="0">
                <a:latin typeface="Calibri"/>
                <a:cs typeface="Calibri"/>
              </a:rPr>
              <a:t>SICUREZZA</a:t>
            </a:r>
            <a:endParaRPr lang="it-IT" sz="3600" b="1" dirty="0">
              <a:latin typeface="Calibri"/>
              <a:cs typeface="Calibri"/>
            </a:endParaRPr>
          </a:p>
        </p:txBody>
      </p:sp>
    </p:spTree>
    <p:extLst>
      <p:ext uri="{BB962C8B-B14F-4D97-AF65-F5344CB8AC3E}">
        <p14:creationId xmlns:p14="http://schemas.microsoft.com/office/powerpoint/2010/main" val="1926659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7" name="Shape 827"/>
          <p:cNvSpPr/>
          <p:nvPr/>
        </p:nvSpPr>
        <p:spPr>
          <a:xfrm>
            <a:off x="1703500" y="1772816"/>
            <a:ext cx="5953482" cy="7085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p>
            <a:pPr algn="ctr">
              <a:spcBef>
                <a:spcPts val="1600"/>
              </a:spcBef>
              <a:defRPr sz="2800" b="1">
                <a:latin typeface="Comic Sans MS"/>
                <a:ea typeface="Comic Sans MS"/>
                <a:cs typeface="Comic Sans MS"/>
                <a:sym typeface="Comic Sans MS"/>
              </a:defRPr>
            </a:pPr>
            <a:r>
              <a:rPr sz="4000" b="1" dirty="0">
                <a:latin typeface="Calibri"/>
                <a:cs typeface="Calibri"/>
              </a:rPr>
              <a:t>5 </a:t>
            </a:r>
            <a:r>
              <a:rPr lang="it-IT" sz="4000" b="1" dirty="0" smtClean="0">
                <a:latin typeface="Calibri"/>
                <a:cs typeface="Calibri"/>
              </a:rPr>
              <a:t>ventilazioni</a:t>
            </a:r>
            <a:endParaRPr sz="4000" b="1" dirty="0">
              <a:latin typeface="Calibri"/>
              <a:cs typeface="Calibri"/>
            </a:endParaRPr>
          </a:p>
        </p:txBody>
      </p:sp>
      <p:sp>
        <p:nvSpPr>
          <p:cNvPr id="828" name="Shape 828"/>
          <p:cNvSpPr/>
          <p:nvPr/>
        </p:nvSpPr>
        <p:spPr>
          <a:xfrm rot="5400000">
            <a:off x="4212241" y="1484760"/>
            <a:ext cx="684002" cy="252002"/>
          </a:xfrm>
          <a:prstGeom prst="rightArrow">
            <a:avLst>
              <a:gd name="adj1" fmla="val 50000"/>
              <a:gd name="adj2" fmla="val 162002"/>
            </a:avLst>
          </a:prstGeom>
          <a:solidFill>
            <a:srgbClr val="FF0000"/>
          </a:solidFill>
          <a:ln w="12700" cap="flat">
            <a:solidFill>
              <a:srgbClr val="FF0000"/>
            </a:solidFill>
            <a:prstDash val="solid"/>
            <a:miter lim="800000"/>
          </a:ln>
          <a:effectLst/>
        </p:spPr>
        <p:txBody>
          <a:bodyPr wrap="square" lIns="45718" tIns="45718" rIns="45718" bIns="45718" numCol="1" anchor="ctr">
            <a:noAutofit/>
          </a:bodyPr>
          <a:lstStyle/>
          <a:p>
            <a:pPr algn="ctr">
              <a:defRPr>
                <a:latin typeface="Arial"/>
                <a:ea typeface="Arial"/>
                <a:cs typeface="Arial"/>
                <a:sym typeface="Arial"/>
              </a:defRPr>
            </a:pPr>
            <a:endParaRPr/>
          </a:p>
        </p:txBody>
      </p:sp>
      <p:grpSp>
        <p:nvGrpSpPr>
          <p:cNvPr id="831" name="Group 831"/>
          <p:cNvGrpSpPr/>
          <p:nvPr/>
        </p:nvGrpSpPr>
        <p:grpSpPr>
          <a:xfrm>
            <a:off x="642603" y="148859"/>
            <a:ext cx="8135948" cy="1015659"/>
            <a:chOff x="-2" y="-39778"/>
            <a:chExt cx="8135944" cy="1015658"/>
          </a:xfrm>
        </p:grpSpPr>
        <p:sp>
          <p:nvSpPr>
            <p:cNvPr id="829" name="Shape 829"/>
            <p:cNvSpPr/>
            <p:nvPr/>
          </p:nvSpPr>
          <p:spPr>
            <a:xfrm>
              <a:off x="-2" y="-1"/>
              <a:ext cx="8135944" cy="936108"/>
            </a:xfrm>
            <a:prstGeom prst="rect">
              <a:avLst/>
            </a:prstGeom>
            <a:solidFill>
              <a:srgbClr val="00E7E7"/>
            </a:solidFill>
            <a:ln w="12700" cap="flat">
              <a:solidFill>
                <a:srgbClr val="00E7E7"/>
              </a:solidFill>
              <a:prstDash val="solid"/>
              <a:miter lim="800000"/>
            </a:ln>
            <a:effectLst>
              <a:outerShdw dist="53882" dir="2700000" rotWithShape="0">
                <a:srgbClr val="FFFF00"/>
              </a:outerShdw>
            </a:effectLst>
          </p:spPr>
          <p:txBody>
            <a:bodyPr wrap="square" lIns="45718" tIns="45718" rIns="45718" bIns="45718" numCol="1" anchor="ctr">
              <a:noAutofit/>
            </a:bodyPr>
            <a:lstStyle/>
            <a:p>
              <a:pPr>
                <a:defRPr sz="6000">
                  <a:solidFill>
                    <a:srgbClr val="FF0000"/>
                  </a:solidFill>
                </a:defRPr>
              </a:pPr>
              <a:endParaRPr/>
            </a:p>
          </p:txBody>
        </p:sp>
        <p:sp>
          <p:nvSpPr>
            <p:cNvPr id="830" name="Shape 830"/>
            <p:cNvSpPr/>
            <p:nvPr/>
          </p:nvSpPr>
          <p:spPr>
            <a:xfrm>
              <a:off x="-2" y="-39778"/>
              <a:ext cx="871539" cy="1015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6000">
                  <a:solidFill>
                    <a:srgbClr val="FF0000"/>
                  </a:solidFill>
                </a:defRPr>
              </a:lvl1pPr>
            </a:lstStyle>
            <a:p>
              <a:r>
                <a:rPr lang="it-IT" b="1" dirty="0" smtClean="0"/>
                <a:t>  </a:t>
              </a:r>
              <a:r>
                <a:rPr b="1" dirty="0" smtClean="0"/>
                <a:t>B</a:t>
              </a:r>
              <a:endParaRPr b="1" dirty="0"/>
            </a:p>
          </p:txBody>
        </p:sp>
      </p:grpSp>
      <p:sp>
        <p:nvSpPr>
          <p:cNvPr id="832" name="Shape 832"/>
          <p:cNvSpPr/>
          <p:nvPr/>
        </p:nvSpPr>
        <p:spPr>
          <a:xfrm>
            <a:off x="2987824" y="260648"/>
            <a:ext cx="3744416" cy="70788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3200">
                <a:latin typeface="Comic Sans MS"/>
                <a:ea typeface="Comic Sans MS"/>
                <a:cs typeface="Comic Sans MS"/>
                <a:sym typeface="Comic Sans MS"/>
              </a:defRPr>
            </a:lvl1pPr>
          </a:lstStyle>
          <a:p>
            <a:r>
              <a:rPr sz="4000" b="1" dirty="0" smtClean="0">
                <a:latin typeface="Calibri"/>
                <a:cs typeface="Calibri"/>
              </a:rPr>
              <a:t>NO</a:t>
            </a:r>
            <a:r>
              <a:rPr lang="it-IT" sz="4000" b="1" dirty="0" smtClean="0">
                <a:latin typeface="Calibri"/>
                <a:cs typeface="Calibri"/>
              </a:rPr>
              <a:t>N</a:t>
            </a:r>
            <a:r>
              <a:rPr sz="4000" b="1" dirty="0" smtClean="0">
                <a:latin typeface="Calibri"/>
                <a:cs typeface="Calibri"/>
              </a:rPr>
              <a:t> </a:t>
            </a:r>
            <a:r>
              <a:rPr sz="4000" b="1" dirty="0" err="1">
                <a:latin typeface="Calibri"/>
                <a:cs typeface="Calibri"/>
              </a:rPr>
              <a:t>RESPIRA</a:t>
            </a:r>
            <a:endParaRPr sz="4000" b="1" dirty="0">
              <a:latin typeface="Calibri"/>
              <a:cs typeface="Calibri"/>
            </a:endParaRPr>
          </a:p>
        </p:txBody>
      </p:sp>
      <p:pic>
        <p:nvPicPr>
          <p:cNvPr id="833" name="image14.png"/>
          <p:cNvPicPr>
            <a:picLocks noChangeAspect="1"/>
          </p:cNvPicPr>
          <p:nvPr/>
        </p:nvPicPr>
        <p:blipFill>
          <a:blip r:embed="rId3">
            <a:extLst/>
          </a:blip>
          <a:stretch>
            <a:fillRect/>
          </a:stretch>
        </p:blipFill>
        <p:spPr>
          <a:xfrm>
            <a:off x="277696" y="2576450"/>
            <a:ext cx="2998160" cy="2868774"/>
          </a:xfrm>
          <a:prstGeom prst="rect">
            <a:avLst/>
          </a:prstGeom>
          <a:ln w="12700" cap="flat">
            <a:noFill/>
            <a:miter lim="400000"/>
          </a:ln>
          <a:effectLst/>
        </p:spPr>
      </p:pic>
      <p:pic>
        <p:nvPicPr>
          <p:cNvPr id="834" name="image15.png"/>
          <p:cNvPicPr>
            <a:picLocks noChangeAspect="1"/>
          </p:cNvPicPr>
          <p:nvPr/>
        </p:nvPicPr>
        <p:blipFill>
          <a:blip r:embed="rId4">
            <a:extLst/>
          </a:blip>
          <a:stretch>
            <a:fillRect/>
          </a:stretch>
        </p:blipFill>
        <p:spPr>
          <a:xfrm>
            <a:off x="6234835" y="2564904"/>
            <a:ext cx="2649347" cy="2736304"/>
          </a:xfrm>
          <a:prstGeom prst="rect">
            <a:avLst/>
          </a:prstGeom>
          <a:ln w="12700" cap="flat">
            <a:noFill/>
            <a:miter lim="400000"/>
          </a:ln>
          <a:effectLst/>
        </p:spPr>
      </p:pic>
      <p:sp>
        <p:nvSpPr>
          <p:cNvPr id="835" name="Shape 835"/>
          <p:cNvSpPr/>
          <p:nvPr/>
        </p:nvSpPr>
        <p:spPr>
          <a:xfrm>
            <a:off x="343076" y="5517232"/>
            <a:ext cx="3508844" cy="10772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Comic Sans MS"/>
                <a:ea typeface="Comic Sans MS"/>
                <a:cs typeface="Comic Sans MS"/>
                <a:sym typeface="Comic Sans MS"/>
              </a:defRPr>
            </a:lvl1pPr>
          </a:lstStyle>
          <a:p>
            <a:pPr algn="ctr"/>
            <a:r>
              <a:rPr sz="3200" b="1" dirty="0" smtClean="0">
                <a:latin typeface="Calibri"/>
                <a:cs typeface="Calibri"/>
              </a:rPr>
              <a:t>LA</a:t>
            </a:r>
            <a:r>
              <a:rPr lang="it-IT" sz="3200" b="1" dirty="0" smtClean="0">
                <a:latin typeface="Calibri"/>
                <a:cs typeface="Calibri"/>
              </a:rPr>
              <a:t>T</a:t>
            </a:r>
            <a:r>
              <a:rPr sz="3200" b="1" dirty="0" smtClean="0">
                <a:latin typeface="Calibri"/>
                <a:cs typeface="Calibri"/>
              </a:rPr>
              <a:t>TANTE</a:t>
            </a:r>
            <a:r>
              <a:rPr sz="3200" b="1" dirty="0">
                <a:latin typeface="Calibri"/>
                <a:cs typeface="Calibri"/>
              </a:rPr>
              <a:t>: </a:t>
            </a:r>
            <a:endParaRPr lang="it-IT" sz="3200" b="1" dirty="0" smtClean="0">
              <a:latin typeface="Calibri"/>
              <a:cs typeface="Calibri"/>
            </a:endParaRPr>
          </a:p>
          <a:p>
            <a:pPr algn="ctr"/>
            <a:r>
              <a:rPr sz="3200" b="1" dirty="0" smtClean="0">
                <a:latin typeface="Calibri"/>
                <a:cs typeface="Calibri"/>
              </a:rPr>
              <a:t>bo</a:t>
            </a:r>
            <a:r>
              <a:rPr lang="it-IT" sz="3200" b="1" dirty="0" smtClean="0">
                <a:latin typeface="Calibri"/>
                <a:cs typeface="Calibri"/>
              </a:rPr>
              <a:t>c</a:t>
            </a:r>
            <a:r>
              <a:rPr sz="3200" b="1" dirty="0" smtClean="0">
                <a:latin typeface="Calibri"/>
                <a:cs typeface="Calibri"/>
              </a:rPr>
              <a:t>ca/bo</a:t>
            </a:r>
            <a:r>
              <a:rPr lang="it-IT" sz="3200" b="1" dirty="0" smtClean="0">
                <a:latin typeface="Calibri"/>
                <a:cs typeface="Calibri"/>
              </a:rPr>
              <a:t>c</a:t>
            </a:r>
            <a:r>
              <a:rPr sz="3200" b="1" dirty="0" smtClean="0">
                <a:latin typeface="Calibri"/>
                <a:cs typeface="Calibri"/>
              </a:rPr>
              <a:t>ca+</a:t>
            </a:r>
            <a:r>
              <a:rPr lang="it-IT" sz="3200" b="1" dirty="0" smtClean="0">
                <a:latin typeface="Calibri"/>
                <a:cs typeface="Calibri"/>
              </a:rPr>
              <a:t>naso</a:t>
            </a:r>
            <a:endParaRPr sz="3200" b="1" dirty="0">
              <a:latin typeface="Calibri"/>
              <a:cs typeface="Calibri"/>
            </a:endParaRPr>
          </a:p>
        </p:txBody>
      </p:sp>
      <p:sp>
        <p:nvSpPr>
          <p:cNvPr id="836" name="Shape 836"/>
          <p:cNvSpPr/>
          <p:nvPr/>
        </p:nvSpPr>
        <p:spPr>
          <a:xfrm>
            <a:off x="5463706" y="5517231"/>
            <a:ext cx="3860822" cy="10772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Comic Sans MS"/>
                <a:ea typeface="Comic Sans MS"/>
                <a:cs typeface="Comic Sans MS"/>
                <a:sym typeface="Comic Sans MS"/>
              </a:defRPr>
            </a:lvl1pPr>
          </a:lstStyle>
          <a:p>
            <a:pPr algn="ctr"/>
            <a:r>
              <a:rPr lang="it-IT" sz="3200" b="1" dirty="0" smtClean="0">
                <a:latin typeface="Calibri"/>
                <a:cs typeface="Calibri"/>
              </a:rPr>
              <a:t>BAMBINO</a:t>
            </a:r>
            <a:r>
              <a:rPr sz="3200" b="1" dirty="0" smtClean="0">
                <a:latin typeface="Calibri"/>
                <a:cs typeface="Calibri"/>
              </a:rPr>
              <a:t>:</a:t>
            </a:r>
            <a:endParaRPr lang="it-IT" sz="3200" b="1" dirty="0" smtClean="0">
              <a:latin typeface="Calibri"/>
              <a:cs typeface="Calibri"/>
            </a:endParaRPr>
          </a:p>
          <a:p>
            <a:pPr algn="ctr"/>
            <a:r>
              <a:rPr sz="3200" b="1" dirty="0" smtClean="0">
                <a:latin typeface="Calibri"/>
                <a:cs typeface="Calibri"/>
              </a:rPr>
              <a:t>bo</a:t>
            </a:r>
            <a:r>
              <a:rPr lang="it-IT" sz="3200" b="1" dirty="0" smtClean="0">
                <a:latin typeface="Calibri"/>
                <a:cs typeface="Calibri"/>
              </a:rPr>
              <a:t>c</a:t>
            </a:r>
            <a:r>
              <a:rPr sz="3200" b="1" dirty="0" smtClean="0">
                <a:latin typeface="Calibri"/>
                <a:cs typeface="Calibri"/>
              </a:rPr>
              <a:t>ca/bo</a:t>
            </a:r>
            <a:r>
              <a:rPr lang="it-IT" sz="3200" b="1" dirty="0" smtClean="0">
                <a:latin typeface="Calibri"/>
                <a:cs typeface="Calibri"/>
              </a:rPr>
              <a:t>c</a:t>
            </a:r>
            <a:r>
              <a:rPr sz="3200" b="1" dirty="0" smtClean="0">
                <a:latin typeface="Calibri"/>
                <a:cs typeface="Calibri"/>
              </a:rPr>
              <a:t>ca</a:t>
            </a:r>
            <a:endParaRPr sz="3200" b="1" dirty="0">
              <a:latin typeface="Calibri"/>
              <a:cs typeface="Calibri"/>
            </a:endParaRPr>
          </a:p>
        </p:txBody>
      </p:sp>
      <p:sp>
        <p:nvSpPr>
          <p:cNvPr id="837" name="Shape 837"/>
          <p:cNvSpPr/>
          <p:nvPr/>
        </p:nvSpPr>
        <p:spPr>
          <a:xfrm>
            <a:off x="3614125" y="3450704"/>
            <a:ext cx="2376267" cy="13234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3200">
                <a:solidFill>
                  <a:srgbClr val="C00000"/>
                </a:solidFill>
                <a:latin typeface="Comic Sans MS"/>
                <a:ea typeface="Comic Sans MS"/>
                <a:cs typeface="Comic Sans MS"/>
                <a:sym typeface="Comic Sans MS"/>
              </a:defRPr>
            </a:pPr>
            <a:r>
              <a:rPr lang="it-IT" sz="4000" b="1" dirty="0" smtClean="0">
                <a:latin typeface="Calibri"/>
                <a:cs typeface="Calibri"/>
              </a:rPr>
              <a:t>SENZA</a:t>
            </a:r>
          </a:p>
          <a:p>
            <a:pPr algn="ctr">
              <a:defRPr sz="3200">
                <a:solidFill>
                  <a:srgbClr val="C00000"/>
                </a:solidFill>
                <a:latin typeface="Comic Sans MS"/>
                <a:ea typeface="Comic Sans MS"/>
                <a:cs typeface="Comic Sans MS"/>
                <a:sym typeface="Comic Sans MS"/>
              </a:defRPr>
            </a:pPr>
            <a:r>
              <a:rPr lang="it-IT" sz="4000" b="1" dirty="0" smtClean="0">
                <a:latin typeface="Calibri"/>
                <a:cs typeface="Calibri"/>
              </a:rPr>
              <a:t>PRESIDI</a:t>
            </a:r>
            <a:endParaRPr sz="4000" b="1" dirty="0">
              <a:latin typeface="Calibri"/>
              <a:cs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2" name="Shape 842"/>
          <p:cNvSpPr/>
          <p:nvPr/>
        </p:nvSpPr>
        <p:spPr>
          <a:xfrm>
            <a:off x="5724128" y="5877272"/>
            <a:ext cx="3376739" cy="461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stStyle>
          <a:p>
            <a:r>
              <a:rPr lang="it-IT" b="1" dirty="0" smtClean="0">
                <a:latin typeface="Calibri"/>
                <a:cs typeface="Calibri"/>
              </a:rPr>
              <a:t>MASCHERA  + </a:t>
            </a:r>
            <a:r>
              <a:rPr b="1" dirty="0" smtClean="0">
                <a:latin typeface="Calibri"/>
                <a:cs typeface="Calibri"/>
              </a:rPr>
              <a:t>AMBU</a:t>
            </a:r>
            <a:endParaRPr b="1" dirty="0">
              <a:latin typeface="Calibri"/>
              <a:cs typeface="Calibri"/>
            </a:endParaRPr>
          </a:p>
        </p:txBody>
      </p:sp>
      <p:grpSp>
        <p:nvGrpSpPr>
          <p:cNvPr id="853" name="Group 853"/>
          <p:cNvGrpSpPr/>
          <p:nvPr/>
        </p:nvGrpSpPr>
        <p:grpSpPr>
          <a:xfrm>
            <a:off x="179512" y="148859"/>
            <a:ext cx="8626285" cy="6232469"/>
            <a:chOff x="19584" y="-39779"/>
            <a:chExt cx="8626283" cy="6232468"/>
          </a:xfrm>
        </p:grpSpPr>
        <p:sp>
          <p:nvSpPr>
            <p:cNvPr id="843" name="Shape 843"/>
            <p:cNvSpPr/>
            <p:nvPr/>
          </p:nvSpPr>
          <p:spPr>
            <a:xfrm>
              <a:off x="1543573" y="1800202"/>
              <a:ext cx="5953480" cy="7085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p>
              <a:pPr algn="ctr">
                <a:spcBef>
                  <a:spcPts val="1600"/>
                </a:spcBef>
                <a:defRPr sz="2800" b="1">
                  <a:latin typeface="Arial"/>
                  <a:ea typeface="Arial"/>
                  <a:cs typeface="Arial"/>
                  <a:sym typeface="Arial"/>
                </a:defRPr>
              </a:pPr>
              <a:r>
                <a:rPr sz="4000" b="1" dirty="0">
                  <a:latin typeface="Calibri"/>
                  <a:cs typeface="Calibri"/>
                </a:rPr>
                <a:t>5 </a:t>
              </a:r>
              <a:r>
                <a:rPr lang="it-IT" sz="4000" b="1" dirty="0" smtClean="0">
                  <a:latin typeface="Calibri"/>
                  <a:cs typeface="Calibri"/>
                </a:rPr>
                <a:t>ventilazioni</a:t>
              </a:r>
              <a:endParaRPr sz="4000" b="1" dirty="0">
                <a:latin typeface="Calibri"/>
                <a:cs typeface="Calibri"/>
              </a:endParaRPr>
            </a:p>
          </p:txBody>
        </p:sp>
        <p:sp>
          <p:nvSpPr>
            <p:cNvPr id="844" name="Shape 844"/>
            <p:cNvSpPr/>
            <p:nvPr/>
          </p:nvSpPr>
          <p:spPr>
            <a:xfrm rot="5400000">
              <a:off x="4052312" y="1368130"/>
              <a:ext cx="684002" cy="252002"/>
            </a:xfrm>
            <a:prstGeom prst="rightArrow">
              <a:avLst>
                <a:gd name="adj1" fmla="val 50000"/>
                <a:gd name="adj2" fmla="val 162002"/>
              </a:avLst>
            </a:prstGeom>
            <a:solidFill>
              <a:srgbClr val="FF0000"/>
            </a:solidFill>
            <a:ln w="12700" cap="flat">
              <a:solidFill>
                <a:srgbClr val="FF0000"/>
              </a:solidFill>
              <a:prstDash val="solid"/>
              <a:miter lim="800000"/>
            </a:ln>
            <a:effectLst/>
          </p:spPr>
          <p:txBody>
            <a:bodyPr wrap="square" lIns="45718" tIns="45718" rIns="45718" bIns="45718" numCol="1" anchor="ctr">
              <a:noAutofit/>
            </a:bodyPr>
            <a:lstStyle/>
            <a:p>
              <a:pPr algn="ctr">
                <a:defRPr>
                  <a:latin typeface="Arial"/>
                  <a:ea typeface="Arial"/>
                  <a:cs typeface="Arial"/>
                  <a:sym typeface="Arial"/>
                </a:defRPr>
              </a:pPr>
              <a:endParaRPr b="1">
                <a:latin typeface="Calibri"/>
                <a:cs typeface="Calibri"/>
              </a:endParaRPr>
            </a:p>
          </p:txBody>
        </p:sp>
        <p:grpSp>
          <p:nvGrpSpPr>
            <p:cNvPr id="847" name="Group 847"/>
            <p:cNvGrpSpPr/>
            <p:nvPr/>
          </p:nvGrpSpPr>
          <p:grpSpPr>
            <a:xfrm>
              <a:off x="482677" y="-39779"/>
              <a:ext cx="8135944" cy="1047893"/>
              <a:chOff x="-2" y="-39778"/>
              <a:chExt cx="8135943" cy="1047892"/>
            </a:xfrm>
          </p:grpSpPr>
          <p:sp>
            <p:nvSpPr>
              <p:cNvPr id="845" name="Shape 845"/>
              <p:cNvSpPr/>
              <p:nvPr/>
            </p:nvSpPr>
            <p:spPr>
              <a:xfrm>
                <a:off x="-2" y="72006"/>
                <a:ext cx="8135943" cy="936108"/>
              </a:xfrm>
              <a:prstGeom prst="rect">
                <a:avLst/>
              </a:prstGeom>
              <a:solidFill>
                <a:srgbClr val="00E7E7"/>
              </a:solidFill>
              <a:ln w="12700" cap="flat">
                <a:solidFill>
                  <a:srgbClr val="00E7E7"/>
                </a:solidFill>
                <a:prstDash val="solid"/>
                <a:miter lim="800000"/>
              </a:ln>
              <a:effectLst>
                <a:outerShdw dist="53882" dir="2700000" rotWithShape="0">
                  <a:srgbClr val="FFFF00"/>
                </a:outerShdw>
              </a:effectLst>
            </p:spPr>
            <p:txBody>
              <a:bodyPr wrap="square" lIns="45718" tIns="45718" rIns="45718" bIns="45718" numCol="1" anchor="ctr">
                <a:noAutofit/>
              </a:bodyPr>
              <a:lstStyle/>
              <a:p>
                <a:pPr>
                  <a:defRPr sz="6000">
                    <a:solidFill>
                      <a:srgbClr val="FF0000"/>
                    </a:solidFill>
                  </a:defRPr>
                </a:pPr>
                <a:endParaRPr b="1">
                  <a:latin typeface="Calibri"/>
                  <a:cs typeface="Calibri"/>
                </a:endParaRPr>
              </a:p>
            </p:txBody>
          </p:sp>
          <p:sp>
            <p:nvSpPr>
              <p:cNvPr id="846" name="Shape 846"/>
              <p:cNvSpPr/>
              <p:nvPr/>
            </p:nvSpPr>
            <p:spPr>
              <a:xfrm>
                <a:off x="-2" y="-39778"/>
                <a:ext cx="871539" cy="1015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6000">
                    <a:solidFill>
                      <a:srgbClr val="FF0000"/>
                    </a:solidFill>
                  </a:defRPr>
                </a:lvl1pPr>
              </a:lstStyle>
              <a:p>
                <a:r>
                  <a:rPr lang="it-IT" b="1" dirty="0" smtClean="0">
                    <a:latin typeface="Calibri"/>
                    <a:cs typeface="Calibri"/>
                  </a:rPr>
                  <a:t>  </a:t>
                </a:r>
                <a:r>
                  <a:rPr b="1" dirty="0" smtClean="0">
                    <a:latin typeface="Calibri"/>
                    <a:cs typeface="Calibri"/>
                  </a:rPr>
                  <a:t>B</a:t>
                </a:r>
                <a:endParaRPr b="1" dirty="0">
                  <a:latin typeface="Calibri"/>
                  <a:cs typeface="Calibri"/>
                </a:endParaRPr>
              </a:p>
            </p:txBody>
          </p:sp>
        </p:grpSp>
        <p:sp>
          <p:nvSpPr>
            <p:cNvPr id="848" name="Shape 848"/>
            <p:cNvSpPr/>
            <p:nvPr/>
          </p:nvSpPr>
          <p:spPr>
            <a:xfrm>
              <a:off x="2899903" y="216026"/>
              <a:ext cx="3888431" cy="70788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3200">
                  <a:latin typeface="Comic Sans MS"/>
                  <a:ea typeface="Comic Sans MS"/>
                  <a:cs typeface="Comic Sans MS"/>
                  <a:sym typeface="Comic Sans MS"/>
                </a:defRPr>
              </a:lvl1pPr>
            </a:lstStyle>
            <a:p>
              <a:r>
                <a:rPr sz="4000" b="1" dirty="0" smtClean="0">
                  <a:latin typeface="Calibri"/>
                  <a:cs typeface="Calibri"/>
                </a:rPr>
                <a:t>NO</a:t>
              </a:r>
              <a:r>
                <a:rPr lang="it-IT" sz="4000" b="1" dirty="0" smtClean="0">
                  <a:latin typeface="Calibri"/>
                  <a:cs typeface="Calibri"/>
                </a:rPr>
                <a:t>N</a:t>
              </a:r>
              <a:r>
                <a:rPr sz="4000" b="1" dirty="0" smtClean="0">
                  <a:latin typeface="Calibri"/>
                  <a:cs typeface="Calibri"/>
                </a:rPr>
                <a:t> </a:t>
              </a:r>
              <a:r>
                <a:rPr sz="4000" b="1" dirty="0" err="1">
                  <a:latin typeface="Calibri"/>
                  <a:cs typeface="Calibri"/>
                </a:rPr>
                <a:t>RESPIRA</a:t>
              </a:r>
              <a:endParaRPr sz="4000" b="1" dirty="0">
                <a:latin typeface="Calibri"/>
                <a:cs typeface="Calibri"/>
              </a:endParaRPr>
            </a:p>
          </p:txBody>
        </p:sp>
        <p:sp>
          <p:nvSpPr>
            <p:cNvPr id="849" name="Shape 849"/>
            <p:cNvSpPr/>
            <p:nvPr/>
          </p:nvSpPr>
          <p:spPr>
            <a:xfrm>
              <a:off x="19584" y="5731028"/>
              <a:ext cx="3547975" cy="461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lstStyle>
            <a:p>
              <a:r>
                <a:rPr lang="it-IT" b="1" dirty="0" smtClean="0">
                  <a:latin typeface="Calibri"/>
                  <a:cs typeface="Calibri"/>
                </a:rPr>
                <a:t>MASCHERA SEMPLICE</a:t>
              </a:r>
              <a:endParaRPr b="1" dirty="0">
                <a:latin typeface="Calibri"/>
                <a:cs typeface="Calibri"/>
              </a:endParaRPr>
            </a:p>
          </p:txBody>
        </p:sp>
        <p:sp>
          <p:nvSpPr>
            <p:cNvPr id="850" name="Shape 850"/>
            <p:cNvSpPr/>
            <p:nvPr/>
          </p:nvSpPr>
          <p:spPr>
            <a:xfrm>
              <a:off x="3475967" y="3168353"/>
              <a:ext cx="2376266" cy="13234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3200">
                  <a:solidFill>
                    <a:srgbClr val="C00000"/>
                  </a:solidFill>
                  <a:latin typeface="Comic Sans MS"/>
                  <a:ea typeface="Comic Sans MS"/>
                  <a:cs typeface="Comic Sans MS"/>
                  <a:sym typeface="Comic Sans MS"/>
                </a:defRPr>
              </a:pPr>
              <a:r>
                <a:rPr sz="4000" b="1" dirty="0">
                  <a:latin typeface="Calibri"/>
                  <a:cs typeface="Calibri"/>
                </a:rPr>
                <a:t>CON</a:t>
              </a:r>
            </a:p>
            <a:p>
              <a:pPr algn="ctr">
                <a:defRPr sz="3200">
                  <a:solidFill>
                    <a:srgbClr val="C00000"/>
                  </a:solidFill>
                  <a:latin typeface="Comic Sans MS"/>
                  <a:ea typeface="Comic Sans MS"/>
                  <a:cs typeface="Comic Sans MS"/>
                  <a:sym typeface="Comic Sans MS"/>
                </a:defRPr>
              </a:pPr>
              <a:r>
                <a:rPr lang="it-IT" sz="4000" b="1" dirty="0" smtClean="0">
                  <a:latin typeface="Calibri"/>
                  <a:cs typeface="Calibri"/>
                </a:rPr>
                <a:t>PRESIDI</a:t>
              </a:r>
              <a:endParaRPr sz="4000" b="1" dirty="0">
                <a:latin typeface="Calibri"/>
                <a:cs typeface="Calibri"/>
              </a:endParaRPr>
            </a:p>
          </p:txBody>
        </p:sp>
        <p:pic>
          <p:nvPicPr>
            <p:cNvPr id="851" name="image16.png"/>
            <p:cNvPicPr>
              <a:picLocks noChangeAspect="1"/>
            </p:cNvPicPr>
            <p:nvPr/>
          </p:nvPicPr>
          <p:blipFill>
            <a:blip r:embed="rId3">
              <a:extLst/>
            </a:blip>
            <a:stretch>
              <a:fillRect/>
            </a:stretch>
          </p:blipFill>
          <p:spPr>
            <a:xfrm>
              <a:off x="379625" y="2737413"/>
              <a:ext cx="2871279" cy="2591181"/>
            </a:xfrm>
            <a:prstGeom prst="rect">
              <a:avLst/>
            </a:prstGeom>
            <a:ln w="12700" cap="flat">
              <a:noFill/>
              <a:miter lim="400000"/>
            </a:ln>
            <a:effectLst/>
          </p:spPr>
        </p:pic>
        <p:pic>
          <p:nvPicPr>
            <p:cNvPr id="852" name="image17.png"/>
            <p:cNvPicPr>
              <a:picLocks noChangeAspect="1"/>
            </p:cNvPicPr>
            <p:nvPr/>
          </p:nvPicPr>
          <p:blipFill>
            <a:blip r:embed="rId4">
              <a:extLst/>
            </a:blip>
            <a:stretch>
              <a:fillRect/>
            </a:stretch>
          </p:blipFill>
          <p:spPr>
            <a:xfrm>
              <a:off x="5762475" y="2757329"/>
              <a:ext cx="2883392" cy="2571265"/>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55576" y="1402898"/>
            <a:ext cx="8136904" cy="4647426"/>
          </a:xfrm>
          <a:prstGeom prst="rect">
            <a:avLst/>
          </a:prstGeom>
        </p:spPr>
        <p:txBody>
          <a:bodyPr wrap="square">
            <a:spAutoFit/>
          </a:bodyPr>
          <a:lstStyle/>
          <a:p>
            <a:pPr algn="ctr"/>
            <a:r>
              <a:rPr lang="it-IT" sz="6000" b="1" baseline="30000" dirty="0">
                <a:solidFill>
                  <a:srgbClr val="FF0000"/>
                </a:solidFill>
              </a:rPr>
              <a:t>Fondamenti </a:t>
            </a:r>
            <a:r>
              <a:rPr lang="it-IT" sz="6000" b="1" baseline="30000" dirty="0" smtClean="0">
                <a:solidFill>
                  <a:srgbClr val="FF0000"/>
                </a:solidFill>
              </a:rPr>
              <a:t>teorici</a:t>
            </a:r>
          </a:p>
          <a:p>
            <a:pPr algn="ctr"/>
            <a:endParaRPr lang="it-IT" sz="4000" b="1" baseline="30000" dirty="0"/>
          </a:p>
          <a:p>
            <a:pPr algn="ctr"/>
            <a:r>
              <a:rPr lang="it-IT" sz="6600" b="1" baseline="30000" dirty="0"/>
              <a:t>Linee guida per la rianimazione</a:t>
            </a:r>
          </a:p>
          <a:p>
            <a:pPr algn="ctr"/>
            <a:r>
              <a:rPr lang="it-IT" sz="6600" b="1" baseline="30000" dirty="0"/>
              <a:t>cardiopolmonare </a:t>
            </a:r>
            <a:endParaRPr lang="it-IT" sz="6600" b="1" baseline="30000" dirty="0" smtClean="0"/>
          </a:p>
          <a:p>
            <a:pPr algn="ctr"/>
            <a:r>
              <a:rPr lang="it-IT" sz="6600" b="1" baseline="30000" dirty="0" smtClean="0"/>
              <a:t>(</a:t>
            </a:r>
            <a:r>
              <a:rPr lang="it-IT" sz="6600" b="1" baseline="30000" dirty="0"/>
              <a:t>ERC 2015</a:t>
            </a:r>
            <a:r>
              <a:rPr lang="it-IT" sz="6600" b="1" baseline="30000" dirty="0" smtClean="0"/>
              <a:t>)</a:t>
            </a:r>
          </a:p>
          <a:p>
            <a:pPr algn="ctr"/>
            <a:endParaRPr lang="it-IT" sz="6600" baseline="30000" dirty="0"/>
          </a:p>
          <a:p>
            <a:pPr algn="ctr"/>
            <a:r>
              <a:rPr lang="it-IT" sz="4000" baseline="30000" dirty="0" err="1"/>
              <a:t>www.erc.edu</a:t>
            </a:r>
            <a:r>
              <a:rPr lang="it-IT" sz="4000" baseline="30000" dirty="0"/>
              <a:t> </a:t>
            </a:r>
            <a:endParaRPr lang="it-IT" sz="4000" baseline="30000" dirty="0" smtClean="0"/>
          </a:p>
          <a:p>
            <a:pPr algn="ctr"/>
            <a:r>
              <a:rPr lang="it-IT" sz="4000" baseline="30000" dirty="0" err="1" smtClean="0"/>
              <a:t>www.ircouncil.it</a:t>
            </a:r>
            <a:endParaRPr lang="it-IT" sz="4000" dirty="0"/>
          </a:p>
        </p:txBody>
      </p:sp>
    </p:spTree>
    <p:extLst>
      <p:ext uri="{BB962C8B-B14F-4D97-AF65-F5344CB8AC3E}">
        <p14:creationId xmlns:p14="http://schemas.microsoft.com/office/powerpoint/2010/main" val="14802200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3" name="Group 873"/>
          <p:cNvGrpSpPr/>
          <p:nvPr/>
        </p:nvGrpSpPr>
        <p:grpSpPr>
          <a:xfrm>
            <a:off x="321196" y="33829"/>
            <a:ext cx="8643292" cy="6738317"/>
            <a:chOff x="0" y="-39780"/>
            <a:chExt cx="8643291" cy="6738315"/>
          </a:xfrm>
        </p:grpSpPr>
        <p:grpSp>
          <p:nvGrpSpPr>
            <p:cNvPr id="859" name="Group 859"/>
            <p:cNvGrpSpPr/>
            <p:nvPr/>
          </p:nvGrpSpPr>
          <p:grpSpPr>
            <a:xfrm>
              <a:off x="290364" y="3000042"/>
              <a:ext cx="2552132" cy="3091651"/>
              <a:chOff x="238168" y="-1"/>
              <a:chExt cx="2552130" cy="3091650"/>
            </a:xfrm>
          </p:grpSpPr>
          <p:pic>
            <p:nvPicPr>
              <p:cNvPr id="857" name="image18.png"/>
              <p:cNvPicPr>
                <a:picLocks noChangeAspect="1"/>
              </p:cNvPicPr>
              <p:nvPr/>
            </p:nvPicPr>
            <p:blipFill>
              <a:blip r:embed="rId3">
                <a:extLst/>
              </a:blip>
              <a:stretch>
                <a:fillRect/>
              </a:stretch>
            </p:blipFill>
            <p:spPr>
              <a:xfrm>
                <a:off x="238168" y="-1"/>
                <a:ext cx="2552130" cy="2160004"/>
              </a:xfrm>
              <a:prstGeom prst="rect">
                <a:avLst/>
              </a:prstGeom>
              <a:ln w="9525" cap="flat">
                <a:solidFill>
                  <a:srgbClr val="000000"/>
                </a:solidFill>
                <a:prstDash val="solid"/>
                <a:miter lim="800000"/>
              </a:ln>
              <a:effectLst/>
            </p:spPr>
          </p:pic>
          <p:sp>
            <p:nvSpPr>
              <p:cNvPr id="858" name="Shape 858"/>
              <p:cNvSpPr/>
              <p:nvPr/>
            </p:nvSpPr>
            <p:spPr>
              <a:xfrm>
                <a:off x="327815" y="2137547"/>
                <a:ext cx="2358623" cy="954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2200" b="1">
                    <a:latin typeface="Comic Sans MS"/>
                    <a:ea typeface="Comic Sans MS"/>
                    <a:cs typeface="Comic Sans MS"/>
                    <a:sym typeface="Comic Sans MS"/>
                  </a:defRPr>
                </a:lvl1pPr>
              </a:lstStyle>
              <a:p>
                <a:pPr algn="ctr"/>
                <a:r>
                  <a:rPr sz="2800" dirty="0" smtClean="0">
                    <a:latin typeface="Calibri"/>
                    <a:cs typeface="Calibri"/>
                  </a:rPr>
                  <a:t>LA</a:t>
                </a:r>
                <a:r>
                  <a:rPr lang="it-IT" sz="2800" dirty="0" smtClean="0">
                    <a:latin typeface="Calibri"/>
                    <a:cs typeface="Calibri"/>
                  </a:rPr>
                  <a:t>T</a:t>
                </a:r>
                <a:r>
                  <a:rPr sz="2800" dirty="0" smtClean="0">
                    <a:latin typeface="Calibri"/>
                    <a:cs typeface="Calibri"/>
                  </a:rPr>
                  <a:t>TANTE</a:t>
                </a:r>
                <a:r>
                  <a:rPr sz="2800" dirty="0">
                    <a:latin typeface="Calibri"/>
                    <a:cs typeface="Calibri"/>
                  </a:rPr>
                  <a:t>: </a:t>
                </a:r>
                <a:endParaRPr lang="it-IT" sz="2800" dirty="0" smtClean="0">
                  <a:latin typeface="Calibri"/>
                  <a:cs typeface="Calibri"/>
                </a:endParaRPr>
              </a:p>
              <a:p>
                <a:pPr algn="ctr"/>
                <a:r>
                  <a:rPr sz="2800" dirty="0" smtClean="0">
                    <a:latin typeface="Calibri"/>
                    <a:cs typeface="Calibri"/>
                  </a:rPr>
                  <a:t>p</a:t>
                </a:r>
                <a:r>
                  <a:rPr lang="it-IT" sz="2800" dirty="0" smtClean="0">
                    <a:latin typeface="Calibri"/>
                    <a:cs typeface="Calibri"/>
                  </a:rPr>
                  <a:t>o</a:t>
                </a:r>
                <a:r>
                  <a:rPr sz="2800" dirty="0" smtClean="0">
                    <a:latin typeface="Calibri"/>
                    <a:cs typeface="Calibri"/>
                  </a:rPr>
                  <a:t>lso bra</a:t>
                </a:r>
                <a:r>
                  <a:rPr lang="it-IT" sz="2800" dirty="0" err="1" smtClean="0">
                    <a:latin typeface="Calibri"/>
                    <a:cs typeface="Calibri"/>
                  </a:rPr>
                  <a:t>chiale</a:t>
                </a:r>
                <a:endParaRPr sz="2800" dirty="0">
                  <a:latin typeface="Calibri"/>
                  <a:cs typeface="Calibri"/>
                </a:endParaRPr>
              </a:p>
            </p:txBody>
          </p:sp>
        </p:grpSp>
        <p:grpSp>
          <p:nvGrpSpPr>
            <p:cNvPr id="862" name="Group 862"/>
            <p:cNvGrpSpPr/>
            <p:nvPr/>
          </p:nvGrpSpPr>
          <p:grpSpPr>
            <a:xfrm>
              <a:off x="4682851" y="3000042"/>
              <a:ext cx="3960440" cy="3109650"/>
              <a:chOff x="-276407" y="-1"/>
              <a:chExt cx="3960438" cy="3109649"/>
            </a:xfrm>
          </p:grpSpPr>
          <p:pic>
            <p:nvPicPr>
              <p:cNvPr id="860" name="image19.png"/>
              <p:cNvPicPr>
                <a:picLocks noChangeAspect="1"/>
              </p:cNvPicPr>
              <p:nvPr/>
            </p:nvPicPr>
            <p:blipFill>
              <a:blip r:embed="rId4">
                <a:extLst/>
              </a:blip>
              <a:stretch>
                <a:fillRect/>
              </a:stretch>
            </p:blipFill>
            <p:spPr>
              <a:xfrm>
                <a:off x="55688" y="-1"/>
                <a:ext cx="2980271" cy="2160004"/>
              </a:xfrm>
              <a:prstGeom prst="rect">
                <a:avLst/>
              </a:prstGeom>
              <a:ln w="9525" cap="flat">
                <a:solidFill>
                  <a:srgbClr val="000000"/>
                </a:solidFill>
                <a:prstDash val="solid"/>
                <a:miter lim="800000"/>
              </a:ln>
              <a:effectLst/>
            </p:spPr>
          </p:pic>
          <p:sp>
            <p:nvSpPr>
              <p:cNvPr id="861" name="Shape 861"/>
              <p:cNvSpPr/>
              <p:nvPr/>
            </p:nvSpPr>
            <p:spPr>
              <a:xfrm>
                <a:off x="-276407" y="2155546"/>
                <a:ext cx="3960438" cy="954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200" b="1">
                    <a:latin typeface="Comic Sans MS"/>
                    <a:ea typeface="Comic Sans MS"/>
                    <a:cs typeface="Comic Sans MS"/>
                    <a:sym typeface="Comic Sans MS"/>
                  </a:defRPr>
                </a:lvl1pPr>
              </a:lstStyle>
              <a:p>
                <a:r>
                  <a:rPr lang="it-IT" sz="2800" dirty="0" smtClean="0">
                    <a:latin typeface="Calibri"/>
                    <a:cs typeface="Calibri"/>
                  </a:rPr>
                  <a:t>BAMBINO</a:t>
                </a:r>
                <a:r>
                  <a:rPr sz="2800" dirty="0" smtClean="0">
                    <a:latin typeface="Calibri"/>
                    <a:cs typeface="Calibri"/>
                  </a:rPr>
                  <a:t>:</a:t>
                </a:r>
                <a:endParaRPr lang="it-IT" sz="2800" dirty="0">
                  <a:latin typeface="Calibri"/>
                  <a:cs typeface="Calibri"/>
                </a:endParaRPr>
              </a:p>
              <a:p>
                <a:r>
                  <a:rPr sz="2800" dirty="0" smtClean="0">
                    <a:latin typeface="Calibri"/>
                    <a:cs typeface="Calibri"/>
                  </a:rPr>
                  <a:t>p</a:t>
                </a:r>
                <a:r>
                  <a:rPr lang="it-IT" sz="2800" dirty="0" smtClean="0">
                    <a:latin typeface="Calibri"/>
                    <a:cs typeface="Calibri"/>
                  </a:rPr>
                  <a:t>o</a:t>
                </a:r>
                <a:r>
                  <a:rPr sz="2800" dirty="0" smtClean="0">
                    <a:latin typeface="Calibri"/>
                    <a:cs typeface="Calibri"/>
                  </a:rPr>
                  <a:t>lso carot</a:t>
                </a:r>
                <a:r>
                  <a:rPr lang="it-IT" sz="2800" dirty="0" smtClean="0">
                    <a:latin typeface="Calibri"/>
                    <a:cs typeface="Calibri"/>
                  </a:rPr>
                  <a:t>i</a:t>
                </a:r>
                <a:r>
                  <a:rPr sz="2800" dirty="0" err="1" smtClean="0">
                    <a:latin typeface="Calibri"/>
                    <a:cs typeface="Calibri"/>
                  </a:rPr>
                  <a:t>deo</a:t>
                </a:r>
                <a:endParaRPr sz="2800" dirty="0">
                  <a:latin typeface="Calibri"/>
                  <a:cs typeface="Calibri"/>
                </a:endParaRPr>
              </a:p>
            </p:txBody>
          </p:sp>
        </p:grpSp>
        <p:sp>
          <p:nvSpPr>
            <p:cNvPr id="863" name="Shape 863"/>
            <p:cNvSpPr/>
            <p:nvPr/>
          </p:nvSpPr>
          <p:spPr>
            <a:xfrm>
              <a:off x="1946548" y="6113764"/>
              <a:ext cx="4672193"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spcBef>
                  <a:spcPts val="1600"/>
                </a:spcBef>
                <a:defRPr sz="2800" b="1">
                  <a:latin typeface="Comic Sans MS"/>
                  <a:ea typeface="Comic Sans MS"/>
                  <a:cs typeface="Comic Sans MS"/>
                  <a:sym typeface="Comic Sans MS"/>
                </a:defRPr>
              </a:lvl1pPr>
            </a:lstStyle>
            <a:p>
              <a:r>
                <a:rPr sz="3200" dirty="0" smtClean="0">
                  <a:latin typeface="Calibri"/>
                  <a:cs typeface="Calibri"/>
                </a:rPr>
                <a:t>no</a:t>
              </a:r>
              <a:r>
                <a:rPr lang="it-IT" sz="3200" dirty="0" smtClean="0">
                  <a:latin typeface="Calibri"/>
                  <a:cs typeface="Calibri"/>
                </a:rPr>
                <a:t>n</a:t>
              </a:r>
              <a:r>
                <a:rPr sz="3200" dirty="0" smtClean="0">
                  <a:latin typeface="Calibri"/>
                  <a:cs typeface="Calibri"/>
                </a:rPr>
                <a:t> </a:t>
              </a:r>
              <a:r>
                <a:rPr lang="it-IT" sz="3200" dirty="0" smtClean="0">
                  <a:latin typeface="Calibri"/>
                  <a:cs typeface="Calibri"/>
                </a:rPr>
                <a:t>più</a:t>
              </a:r>
              <a:r>
                <a:rPr sz="3200" dirty="0" smtClean="0">
                  <a:latin typeface="Calibri"/>
                  <a:cs typeface="Calibri"/>
                </a:rPr>
                <a:t> d</a:t>
              </a:r>
              <a:r>
                <a:rPr lang="it-IT" sz="3200" dirty="0" smtClean="0">
                  <a:latin typeface="Calibri"/>
                  <a:cs typeface="Calibri"/>
                </a:rPr>
                <a:t>i</a:t>
              </a:r>
              <a:r>
                <a:rPr sz="3200" dirty="0" smtClean="0">
                  <a:latin typeface="Calibri"/>
                  <a:cs typeface="Calibri"/>
                </a:rPr>
                <a:t> </a:t>
              </a:r>
              <a:r>
                <a:rPr sz="3200" dirty="0">
                  <a:latin typeface="Calibri"/>
                  <a:cs typeface="Calibri"/>
                </a:rPr>
                <a:t>10 </a:t>
              </a:r>
              <a:r>
                <a:rPr sz="3200" dirty="0" smtClean="0">
                  <a:latin typeface="Calibri"/>
                  <a:cs typeface="Calibri"/>
                </a:rPr>
                <a:t>se</a:t>
              </a:r>
              <a:r>
                <a:rPr lang="it-IT" sz="3200" dirty="0" err="1" smtClean="0">
                  <a:latin typeface="Calibri"/>
                  <a:cs typeface="Calibri"/>
                </a:rPr>
                <a:t>condi</a:t>
              </a:r>
              <a:endParaRPr sz="3200" dirty="0">
                <a:latin typeface="Calibri"/>
                <a:cs typeface="Calibri"/>
              </a:endParaRPr>
            </a:p>
          </p:txBody>
        </p:sp>
        <p:grpSp>
          <p:nvGrpSpPr>
            <p:cNvPr id="866" name="Group 866"/>
            <p:cNvGrpSpPr/>
            <p:nvPr/>
          </p:nvGrpSpPr>
          <p:grpSpPr>
            <a:xfrm>
              <a:off x="2328" y="-39780"/>
              <a:ext cx="8135944" cy="1015659"/>
              <a:chOff x="-2" y="-39779"/>
              <a:chExt cx="8135943" cy="1015658"/>
            </a:xfrm>
          </p:grpSpPr>
          <p:sp>
            <p:nvSpPr>
              <p:cNvPr id="864" name="Shape 864"/>
              <p:cNvSpPr/>
              <p:nvPr/>
            </p:nvSpPr>
            <p:spPr>
              <a:xfrm>
                <a:off x="-2" y="0"/>
                <a:ext cx="8135943" cy="936105"/>
              </a:xfrm>
              <a:prstGeom prst="rect">
                <a:avLst/>
              </a:prstGeom>
              <a:solidFill>
                <a:srgbClr val="00E7E7"/>
              </a:solidFill>
              <a:ln w="12700" cap="flat">
                <a:solidFill>
                  <a:srgbClr val="00E7E7"/>
                </a:solidFill>
                <a:prstDash val="solid"/>
                <a:miter lim="800000"/>
              </a:ln>
              <a:effectLst>
                <a:outerShdw dist="53882" dir="2700000" rotWithShape="0">
                  <a:srgbClr val="FFFF00"/>
                </a:outerShdw>
              </a:effectLst>
            </p:spPr>
            <p:txBody>
              <a:bodyPr wrap="square" lIns="45718" tIns="45718" rIns="45718" bIns="45718" numCol="1" anchor="ctr">
                <a:noAutofit/>
              </a:bodyPr>
              <a:lstStyle/>
              <a:p>
                <a:pPr>
                  <a:defRPr sz="6000">
                    <a:solidFill>
                      <a:srgbClr val="FF0000"/>
                    </a:solidFill>
                  </a:defRPr>
                </a:pPr>
                <a:endParaRPr b="1">
                  <a:latin typeface="Calibri"/>
                  <a:cs typeface="Calibri"/>
                </a:endParaRPr>
              </a:p>
            </p:txBody>
          </p:sp>
          <p:sp>
            <p:nvSpPr>
              <p:cNvPr id="865" name="Shape 865"/>
              <p:cNvSpPr/>
              <p:nvPr/>
            </p:nvSpPr>
            <p:spPr>
              <a:xfrm>
                <a:off x="-2" y="-39779"/>
                <a:ext cx="847494" cy="1015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6000">
                    <a:solidFill>
                      <a:srgbClr val="FF0000"/>
                    </a:solidFill>
                  </a:defRPr>
                </a:lvl1pPr>
              </a:lstStyle>
              <a:p>
                <a:r>
                  <a:rPr lang="it-IT" b="1" dirty="0" smtClean="0">
                    <a:latin typeface="Calibri"/>
                    <a:cs typeface="Calibri"/>
                  </a:rPr>
                  <a:t>  </a:t>
                </a:r>
                <a:r>
                  <a:rPr b="1" dirty="0" smtClean="0">
                    <a:latin typeface="Calibri"/>
                    <a:cs typeface="Calibri"/>
                  </a:rPr>
                  <a:t>C</a:t>
                </a:r>
                <a:endParaRPr b="1" dirty="0">
                  <a:latin typeface="Calibri"/>
                  <a:cs typeface="Calibri"/>
                </a:endParaRPr>
              </a:p>
            </p:txBody>
          </p:sp>
        </p:grpSp>
        <p:sp>
          <p:nvSpPr>
            <p:cNvPr id="867" name="Shape 867"/>
            <p:cNvSpPr/>
            <p:nvPr/>
          </p:nvSpPr>
          <p:spPr>
            <a:xfrm>
              <a:off x="2234580" y="115031"/>
              <a:ext cx="3888432" cy="7078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3200" b="1">
                  <a:latin typeface="Comic Sans MS"/>
                  <a:ea typeface="Comic Sans MS"/>
                  <a:cs typeface="Comic Sans MS"/>
                  <a:sym typeface="Comic Sans MS"/>
                </a:defRPr>
              </a:pPr>
              <a:r>
                <a:rPr lang="it-IT" sz="4000" b="1" dirty="0" smtClean="0">
                  <a:latin typeface="Calibri"/>
                  <a:cs typeface="Calibri"/>
                </a:rPr>
                <a:t>C’E’ CIRCOLO</a:t>
              </a:r>
              <a:r>
                <a:rPr sz="4000" b="1" dirty="0" smtClean="0">
                  <a:latin typeface="Calibri"/>
                  <a:cs typeface="Calibri"/>
                </a:rPr>
                <a:t>?</a:t>
              </a:r>
              <a:endParaRPr sz="4000" b="1" dirty="0">
                <a:latin typeface="Calibri"/>
                <a:cs typeface="Calibri"/>
              </a:endParaRPr>
            </a:p>
          </p:txBody>
        </p:sp>
        <p:sp>
          <p:nvSpPr>
            <p:cNvPr id="868" name="Shape 868"/>
            <p:cNvSpPr/>
            <p:nvPr/>
          </p:nvSpPr>
          <p:spPr>
            <a:xfrm>
              <a:off x="434380" y="2203262"/>
              <a:ext cx="8064895" cy="553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b="1">
                  <a:latin typeface="Comic Sans MS"/>
                  <a:ea typeface="Comic Sans MS"/>
                  <a:cs typeface="Comic Sans MS"/>
                  <a:sym typeface="Comic Sans MS"/>
                </a:defRPr>
              </a:pPr>
              <a:r>
                <a:rPr lang="it-IT" sz="3000" b="1" dirty="0" smtClean="0">
                  <a:latin typeface="Calibri"/>
                  <a:cs typeface="Calibri"/>
                </a:rPr>
                <a:t>SEGNI DI VITA</a:t>
              </a:r>
              <a:r>
                <a:rPr sz="3000" b="1" dirty="0" smtClean="0">
                  <a:latin typeface="Calibri"/>
                  <a:cs typeface="Calibri"/>
                </a:rPr>
                <a:t>: </a:t>
              </a:r>
              <a:r>
                <a:rPr sz="3000" b="1" dirty="0" err="1" smtClean="0">
                  <a:solidFill>
                    <a:srgbClr val="FF0000"/>
                  </a:solidFill>
                  <a:latin typeface="Calibri"/>
                  <a:cs typeface="Calibri"/>
                </a:rPr>
                <a:t>MO</a:t>
              </a:r>
              <a:r>
                <a:rPr sz="3000" b="1" dirty="0" err="1" smtClean="0">
                  <a:latin typeface="Calibri"/>
                  <a:cs typeface="Calibri"/>
                </a:rPr>
                <a:t>vimento</a:t>
              </a:r>
              <a:r>
                <a:rPr sz="3000" b="1" dirty="0">
                  <a:latin typeface="Calibri"/>
                  <a:cs typeface="Calibri"/>
                </a:rPr>
                <a:t>, </a:t>
              </a:r>
              <a:r>
                <a:rPr sz="3000" b="1" dirty="0" err="1" smtClean="0">
                  <a:solidFill>
                    <a:srgbClr val="FF0000"/>
                  </a:solidFill>
                  <a:latin typeface="Calibri"/>
                  <a:cs typeface="Calibri"/>
                </a:rPr>
                <a:t>TO</a:t>
              </a:r>
              <a:r>
                <a:rPr sz="3000" b="1" dirty="0" err="1" smtClean="0">
                  <a:latin typeface="Calibri"/>
                  <a:cs typeface="Calibri"/>
                </a:rPr>
                <a:t>s</a:t>
              </a:r>
              <a:r>
                <a:rPr lang="it-IT" sz="3000" b="1" dirty="0" smtClean="0">
                  <a:latin typeface="Calibri"/>
                  <a:cs typeface="Calibri"/>
                </a:rPr>
                <a:t>se</a:t>
              </a:r>
              <a:r>
                <a:rPr sz="3000" b="1" dirty="0" smtClean="0">
                  <a:latin typeface="Calibri"/>
                  <a:cs typeface="Calibri"/>
                </a:rPr>
                <a:t>, </a:t>
              </a:r>
              <a:r>
                <a:rPr sz="3000" b="1" dirty="0" err="1" smtClean="0">
                  <a:solidFill>
                    <a:srgbClr val="FF0000"/>
                  </a:solidFill>
                  <a:latin typeface="Calibri"/>
                  <a:cs typeface="Calibri"/>
                </a:rPr>
                <a:t>R</a:t>
              </a:r>
              <a:r>
                <a:rPr sz="3000" b="1" dirty="0" err="1" smtClean="0">
                  <a:latin typeface="Calibri"/>
                  <a:cs typeface="Calibri"/>
                </a:rPr>
                <a:t>espira</a:t>
              </a:r>
              <a:r>
                <a:rPr lang="it-IT" sz="3000" b="1" dirty="0" smtClean="0">
                  <a:latin typeface="Calibri"/>
                  <a:cs typeface="Calibri"/>
                </a:rPr>
                <a:t>zione</a:t>
              </a:r>
              <a:endParaRPr sz="3000" b="1" dirty="0">
                <a:latin typeface="Calibri"/>
                <a:cs typeface="Calibri"/>
              </a:endParaRPr>
            </a:p>
          </p:txBody>
        </p:sp>
        <p:grpSp>
          <p:nvGrpSpPr>
            <p:cNvPr id="871" name="Group 871"/>
            <p:cNvGrpSpPr/>
            <p:nvPr/>
          </p:nvGrpSpPr>
          <p:grpSpPr>
            <a:xfrm>
              <a:off x="0" y="1231912"/>
              <a:ext cx="8099559" cy="792092"/>
              <a:chOff x="0" y="0"/>
              <a:chExt cx="8099558" cy="792091"/>
            </a:xfrm>
          </p:grpSpPr>
          <p:sp>
            <p:nvSpPr>
              <p:cNvPr id="869" name="Shape 869"/>
              <p:cNvSpPr/>
              <p:nvPr/>
            </p:nvSpPr>
            <p:spPr>
              <a:xfrm>
                <a:off x="0" y="0"/>
                <a:ext cx="8099558" cy="792091"/>
              </a:xfrm>
              <a:prstGeom prst="roundRect">
                <a:avLst>
                  <a:gd name="adj" fmla="val 16667"/>
                </a:avLst>
              </a:prstGeom>
              <a:solidFill>
                <a:srgbClr val="FFC000"/>
              </a:solidFill>
              <a:ln w="9525" cap="flat">
                <a:solidFill>
                  <a:srgbClr val="FFC000"/>
                </a:solidFill>
                <a:prstDash val="solid"/>
                <a:round/>
              </a:ln>
              <a:effectLst/>
            </p:spPr>
            <p:txBody>
              <a:bodyPr wrap="square" lIns="45718" tIns="45718" rIns="45718" bIns="45718" numCol="1" anchor="t">
                <a:noAutofit/>
              </a:bodyPr>
              <a:lstStyle/>
              <a:p>
                <a:pPr algn="ctr"/>
                <a:endParaRPr b="1">
                  <a:latin typeface="Calibri"/>
                  <a:cs typeface="Calibri"/>
                </a:endParaRPr>
              </a:p>
            </p:txBody>
          </p:sp>
          <p:sp>
            <p:nvSpPr>
              <p:cNvPr id="870" name="Shape 870"/>
              <p:cNvSpPr/>
              <p:nvPr/>
            </p:nvSpPr>
            <p:spPr>
              <a:xfrm>
                <a:off x="38667" y="38666"/>
                <a:ext cx="8022224" cy="6463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800">
                    <a:latin typeface="Comic Sans MS"/>
                    <a:ea typeface="Comic Sans MS"/>
                    <a:cs typeface="Comic Sans MS"/>
                    <a:sym typeface="Comic Sans MS"/>
                  </a:defRPr>
                </a:lvl1pPr>
              </a:lstStyle>
              <a:p>
                <a:r>
                  <a:rPr lang="it-IT" sz="3600" b="1" dirty="0" smtClean="0">
                    <a:latin typeface="Calibri"/>
                    <a:cs typeface="Calibri"/>
                  </a:rPr>
                  <a:t>VALUTARE SEGNI DI VITA / POLSO</a:t>
                </a:r>
                <a:endParaRPr sz="3600" b="1" dirty="0">
                  <a:latin typeface="Calibri"/>
                  <a:cs typeface="Calibri"/>
                </a:endParaRPr>
              </a:p>
            </p:txBody>
          </p:sp>
        </p:grpSp>
        <p:sp>
          <p:nvSpPr>
            <p:cNvPr id="872" name="Shape 872"/>
            <p:cNvSpPr/>
            <p:nvPr/>
          </p:nvSpPr>
          <p:spPr>
            <a:xfrm>
              <a:off x="3098676" y="3787438"/>
              <a:ext cx="1446000"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b="1">
                  <a:latin typeface="Comic Sans MS"/>
                  <a:ea typeface="Comic Sans MS"/>
                  <a:cs typeface="Comic Sans MS"/>
                  <a:sym typeface="Comic Sans MS"/>
                </a:defRPr>
              </a:lvl1pPr>
            </a:lstStyle>
            <a:p>
              <a:r>
                <a:rPr sz="3200" dirty="0" smtClean="0">
                  <a:latin typeface="Calibri"/>
                  <a:cs typeface="Calibri"/>
                </a:rPr>
                <a:t>P</a:t>
              </a:r>
              <a:r>
                <a:rPr lang="it-IT" sz="3200" dirty="0" smtClean="0">
                  <a:latin typeface="Calibri"/>
                  <a:cs typeface="Calibri"/>
                </a:rPr>
                <a:t>O</a:t>
              </a:r>
              <a:r>
                <a:rPr sz="3200" dirty="0" smtClean="0">
                  <a:latin typeface="Calibri"/>
                  <a:cs typeface="Calibri"/>
                </a:rPr>
                <a:t>LSO</a:t>
              </a:r>
              <a:endParaRPr sz="3200" dirty="0">
                <a:latin typeface="Calibri"/>
                <a:cs typeface="Calibri"/>
              </a:endParaRP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4" name="Group 884"/>
          <p:cNvGrpSpPr/>
          <p:nvPr/>
        </p:nvGrpSpPr>
        <p:grpSpPr>
          <a:xfrm>
            <a:off x="504886" y="374997"/>
            <a:ext cx="8099562" cy="5944776"/>
            <a:chOff x="-2" y="-2"/>
            <a:chExt cx="8099561" cy="5944775"/>
          </a:xfrm>
        </p:grpSpPr>
        <p:grpSp>
          <p:nvGrpSpPr>
            <p:cNvPr id="879" name="Group 879"/>
            <p:cNvGrpSpPr/>
            <p:nvPr/>
          </p:nvGrpSpPr>
          <p:grpSpPr>
            <a:xfrm>
              <a:off x="-2" y="-2"/>
              <a:ext cx="8099561" cy="1483188"/>
              <a:chOff x="-1" y="-2"/>
              <a:chExt cx="8099560" cy="1483187"/>
            </a:xfrm>
          </p:grpSpPr>
          <p:sp>
            <p:nvSpPr>
              <p:cNvPr id="877" name="Shape 877"/>
              <p:cNvSpPr/>
              <p:nvPr/>
            </p:nvSpPr>
            <p:spPr>
              <a:xfrm>
                <a:off x="-1" y="-2"/>
                <a:ext cx="8099560" cy="1483187"/>
              </a:xfrm>
              <a:prstGeom prst="rect">
                <a:avLst/>
              </a:prstGeom>
              <a:solidFill>
                <a:srgbClr val="00E7E7"/>
              </a:solidFill>
              <a:ln w="12700" cap="flat">
                <a:solidFill>
                  <a:srgbClr val="00E7E7"/>
                </a:solidFill>
                <a:prstDash val="solid"/>
                <a:miter lim="800000"/>
              </a:ln>
              <a:effectLst>
                <a:outerShdw dist="53882" dir="2700000" rotWithShape="0">
                  <a:srgbClr val="FFFF00"/>
                </a:outerShdw>
              </a:effectLst>
            </p:spPr>
            <p:txBody>
              <a:bodyPr wrap="square" lIns="45718" tIns="45718" rIns="45718" bIns="45718" numCol="1" anchor="ctr">
                <a:noAutofit/>
              </a:bodyPr>
              <a:lstStyle/>
              <a:p>
                <a:pPr>
                  <a:defRPr sz="6000">
                    <a:solidFill>
                      <a:srgbClr val="FF0000"/>
                    </a:solidFill>
                  </a:defRPr>
                </a:pPr>
                <a:endParaRPr dirty="0"/>
              </a:p>
            </p:txBody>
          </p:sp>
          <p:sp>
            <p:nvSpPr>
              <p:cNvPr id="878" name="Shape 878"/>
              <p:cNvSpPr/>
              <p:nvPr/>
            </p:nvSpPr>
            <p:spPr>
              <a:xfrm>
                <a:off x="-1" y="233762"/>
                <a:ext cx="847494" cy="1015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ctr">
                <a:spAutoFit/>
              </a:bodyPr>
              <a:lstStyle>
                <a:lvl1pPr>
                  <a:defRPr sz="6000">
                    <a:solidFill>
                      <a:srgbClr val="FF0000"/>
                    </a:solidFill>
                  </a:defRPr>
                </a:lvl1pPr>
              </a:lstStyle>
              <a:p>
                <a:r>
                  <a:rPr lang="it-IT" b="1" dirty="0" smtClean="0"/>
                  <a:t>  </a:t>
                </a:r>
                <a:r>
                  <a:rPr b="1" dirty="0" smtClean="0"/>
                  <a:t>C</a:t>
                </a:r>
                <a:endParaRPr b="1" dirty="0"/>
              </a:p>
            </p:txBody>
          </p:sp>
        </p:grpSp>
        <p:sp>
          <p:nvSpPr>
            <p:cNvPr id="880" name="Shape 880"/>
            <p:cNvSpPr/>
            <p:nvPr/>
          </p:nvSpPr>
          <p:spPr>
            <a:xfrm>
              <a:off x="971728" y="333962"/>
              <a:ext cx="7127830" cy="15696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3200">
                  <a:latin typeface="Comic Sans MS"/>
                  <a:ea typeface="Comic Sans MS"/>
                  <a:cs typeface="Comic Sans MS"/>
                  <a:sym typeface="Comic Sans MS"/>
                </a:defRPr>
              </a:pPr>
              <a:r>
                <a:rPr lang="it-IT" b="1" dirty="0" smtClean="0">
                  <a:latin typeface="Calibri"/>
                  <a:cs typeface="Calibri"/>
                </a:rPr>
                <a:t>CIRCOLO PRESENTE</a:t>
              </a:r>
            </a:p>
            <a:p>
              <a:pPr algn="ctr">
                <a:defRPr sz="3200">
                  <a:latin typeface="Comic Sans MS"/>
                  <a:ea typeface="Comic Sans MS"/>
                  <a:cs typeface="Comic Sans MS"/>
                  <a:sym typeface="Comic Sans MS"/>
                </a:defRPr>
              </a:pPr>
              <a:r>
                <a:rPr lang="it-IT" b="1" dirty="0" smtClean="0">
                  <a:latin typeface="Calibri"/>
                  <a:cs typeface="Calibri"/>
                </a:rPr>
                <a:t>Segni di vita/Polso </a:t>
              </a:r>
              <a:r>
                <a:rPr b="1" dirty="0" smtClean="0">
                  <a:latin typeface="Calibri"/>
                  <a:cs typeface="Calibri"/>
                </a:rPr>
                <a:t>present</a:t>
              </a:r>
              <a:r>
                <a:rPr lang="it-IT" b="1" dirty="0" smtClean="0">
                  <a:latin typeface="Calibri"/>
                  <a:cs typeface="Calibri"/>
                </a:rPr>
                <a:t>i</a:t>
              </a:r>
            </a:p>
            <a:p>
              <a:pPr algn="ctr">
                <a:defRPr sz="3200">
                  <a:latin typeface="Comic Sans MS"/>
                  <a:ea typeface="Comic Sans MS"/>
                  <a:cs typeface="Comic Sans MS"/>
                  <a:sym typeface="Comic Sans MS"/>
                </a:defRPr>
              </a:pPr>
              <a:endParaRPr b="1" dirty="0">
                <a:latin typeface="Calibri"/>
                <a:cs typeface="Calibri"/>
              </a:endParaRPr>
            </a:p>
          </p:txBody>
        </p:sp>
        <p:pic>
          <p:nvPicPr>
            <p:cNvPr id="881" name="image20.png"/>
            <p:cNvPicPr>
              <a:picLocks noChangeAspect="1"/>
            </p:cNvPicPr>
            <p:nvPr/>
          </p:nvPicPr>
          <p:blipFill>
            <a:blip r:embed="rId3">
              <a:extLst/>
            </a:blip>
            <a:stretch>
              <a:fillRect/>
            </a:stretch>
          </p:blipFill>
          <p:spPr>
            <a:xfrm>
              <a:off x="504053" y="2058212"/>
              <a:ext cx="3024339" cy="2690774"/>
            </a:xfrm>
            <a:prstGeom prst="rect">
              <a:avLst/>
            </a:prstGeom>
            <a:ln w="12700" cap="flat">
              <a:noFill/>
              <a:miter lim="400000"/>
            </a:ln>
            <a:effectLst/>
          </p:spPr>
        </p:pic>
        <p:pic>
          <p:nvPicPr>
            <p:cNvPr id="882" name="image21.png"/>
            <p:cNvPicPr>
              <a:picLocks noChangeAspect="1"/>
            </p:cNvPicPr>
            <p:nvPr/>
          </p:nvPicPr>
          <p:blipFill>
            <a:blip r:embed="rId4">
              <a:extLst/>
            </a:blip>
            <a:stretch>
              <a:fillRect/>
            </a:stretch>
          </p:blipFill>
          <p:spPr>
            <a:xfrm>
              <a:off x="3991286" y="2130737"/>
              <a:ext cx="3857587" cy="2592807"/>
            </a:xfrm>
            <a:prstGeom prst="rect">
              <a:avLst/>
            </a:prstGeom>
            <a:ln w="12700" cap="flat">
              <a:noFill/>
              <a:miter lim="400000"/>
            </a:ln>
            <a:effectLst/>
          </p:spPr>
        </p:pic>
        <p:sp>
          <p:nvSpPr>
            <p:cNvPr id="883" name="Shape 883"/>
            <p:cNvSpPr/>
            <p:nvPr/>
          </p:nvSpPr>
          <p:spPr>
            <a:xfrm>
              <a:off x="1385110" y="4867559"/>
              <a:ext cx="5329338" cy="10772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4000">
                  <a:latin typeface="Comic Sans MS"/>
                  <a:ea typeface="Comic Sans MS"/>
                  <a:cs typeface="Comic Sans MS"/>
                  <a:sym typeface="Comic Sans MS"/>
                </a:defRPr>
              </a:pPr>
              <a:r>
                <a:rPr sz="3600" b="1" dirty="0" err="1" smtClean="0">
                  <a:latin typeface="Calibri"/>
                  <a:cs typeface="Calibri"/>
                </a:rPr>
                <a:t>VENTILAR</a:t>
              </a:r>
              <a:r>
                <a:rPr lang="it-IT" sz="3600" b="1" dirty="0" smtClean="0">
                  <a:latin typeface="Calibri"/>
                  <a:cs typeface="Calibri"/>
                </a:rPr>
                <a:t>E</a:t>
              </a:r>
              <a:endParaRPr sz="3600" b="1" dirty="0">
                <a:latin typeface="Calibri"/>
                <a:cs typeface="Calibri"/>
              </a:endParaRPr>
            </a:p>
            <a:p>
              <a:pPr algn="ctr">
                <a:defRPr sz="2800">
                  <a:latin typeface="Comic Sans MS"/>
                  <a:ea typeface="Comic Sans MS"/>
                  <a:cs typeface="Comic Sans MS"/>
                  <a:sym typeface="Comic Sans MS"/>
                </a:defRPr>
              </a:pPr>
              <a:r>
                <a:rPr sz="2800" b="1" dirty="0">
                  <a:latin typeface="Calibri"/>
                  <a:cs typeface="Calibri"/>
                </a:rPr>
                <a:t>(12 – </a:t>
              </a:r>
              <a:r>
                <a:rPr sz="2800" b="1" dirty="0" smtClean="0">
                  <a:latin typeface="Calibri"/>
                  <a:cs typeface="Calibri"/>
                </a:rPr>
                <a:t>20</a:t>
              </a:r>
              <a:r>
                <a:rPr lang="it-IT" sz="2800" b="1" dirty="0" smtClean="0">
                  <a:latin typeface="Calibri"/>
                  <a:cs typeface="Calibri"/>
                </a:rPr>
                <a:t> al </a:t>
              </a:r>
              <a:r>
                <a:rPr sz="2800" b="1" dirty="0" smtClean="0">
                  <a:latin typeface="Calibri"/>
                  <a:cs typeface="Calibri"/>
                </a:rPr>
                <a:t>min</a:t>
              </a:r>
              <a:r>
                <a:rPr lang="it-IT" sz="2800" b="1" dirty="0" err="1" smtClean="0">
                  <a:latin typeface="Calibri"/>
                  <a:cs typeface="Calibri"/>
                </a:rPr>
                <a:t>uto</a:t>
              </a:r>
              <a:r>
                <a:rPr sz="2800" b="1" dirty="0" smtClean="0">
                  <a:latin typeface="Calibri"/>
                  <a:cs typeface="Calibri"/>
                </a:rPr>
                <a:t>)</a:t>
              </a:r>
              <a:endParaRPr sz="2800" b="1" dirty="0">
                <a:latin typeface="Calibri"/>
                <a:cs typeface="Calibri"/>
              </a:endParaRP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3" name="Group 903"/>
          <p:cNvGrpSpPr/>
          <p:nvPr/>
        </p:nvGrpSpPr>
        <p:grpSpPr>
          <a:xfrm>
            <a:off x="251520" y="33828"/>
            <a:ext cx="8785640" cy="6707540"/>
            <a:chOff x="-72006" y="-39780"/>
            <a:chExt cx="8785638" cy="6707539"/>
          </a:xfrm>
        </p:grpSpPr>
        <p:grpSp>
          <p:nvGrpSpPr>
            <p:cNvPr id="890" name="Group 890"/>
            <p:cNvGrpSpPr/>
            <p:nvPr/>
          </p:nvGrpSpPr>
          <p:grpSpPr>
            <a:xfrm>
              <a:off x="-72006" y="-39780"/>
              <a:ext cx="8712972" cy="1090916"/>
              <a:chOff x="-72004" y="-39778"/>
              <a:chExt cx="8712970" cy="1090915"/>
            </a:xfrm>
          </p:grpSpPr>
          <p:sp>
            <p:nvSpPr>
              <p:cNvPr id="888" name="Shape 888"/>
              <p:cNvSpPr/>
              <p:nvPr/>
            </p:nvSpPr>
            <p:spPr>
              <a:xfrm>
                <a:off x="-72004" y="144015"/>
                <a:ext cx="8712970" cy="907122"/>
              </a:xfrm>
              <a:prstGeom prst="rect">
                <a:avLst/>
              </a:prstGeom>
              <a:solidFill>
                <a:srgbClr val="00E7E7"/>
              </a:solidFill>
              <a:ln w="12700" cap="flat">
                <a:solidFill>
                  <a:srgbClr val="00E7E7"/>
                </a:solidFill>
                <a:prstDash val="solid"/>
                <a:miter lim="800000"/>
              </a:ln>
              <a:effectLst>
                <a:outerShdw dist="53882" dir="2700000" rotWithShape="0">
                  <a:srgbClr val="FFFF00"/>
                </a:outerShdw>
              </a:effectLst>
            </p:spPr>
            <p:txBody>
              <a:bodyPr wrap="square" lIns="45718" tIns="45718" rIns="45718" bIns="45718" numCol="1" anchor="ctr">
                <a:noAutofit/>
              </a:bodyPr>
              <a:lstStyle/>
              <a:p>
                <a:pPr>
                  <a:defRPr sz="6000">
                    <a:solidFill>
                      <a:srgbClr val="FF0000"/>
                    </a:solidFill>
                  </a:defRPr>
                </a:pPr>
                <a:endParaRPr/>
              </a:p>
            </p:txBody>
          </p:sp>
          <p:sp>
            <p:nvSpPr>
              <p:cNvPr id="889" name="Shape 889"/>
              <p:cNvSpPr/>
              <p:nvPr/>
            </p:nvSpPr>
            <p:spPr>
              <a:xfrm>
                <a:off x="4" y="-39778"/>
                <a:ext cx="1008112" cy="1015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defRPr sz="6000">
                    <a:solidFill>
                      <a:srgbClr val="FF0000"/>
                    </a:solidFill>
                  </a:defRPr>
                </a:lvl1pPr>
              </a:lstStyle>
              <a:p>
                <a:r>
                  <a:rPr b="1" dirty="0" smtClean="0"/>
                  <a:t>C</a:t>
                </a:r>
                <a:endParaRPr b="1" dirty="0"/>
              </a:p>
            </p:txBody>
          </p:sp>
        </p:grpSp>
        <p:sp>
          <p:nvSpPr>
            <p:cNvPr id="891" name="Shape 891"/>
            <p:cNvSpPr/>
            <p:nvPr/>
          </p:nvSpPr>
          <p:spPr>
            <a:xfrm>
              <a:off x="864098" y="234025"/>
              <a:ext cx="7849534"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500"/>
                </a:spcBef>
                <a:defRPr sz="2600">
                  <a:latin typeface="Comic Sans MS"/>
                  <a:ea typeface="Comic Sans MS"/>
                  <a:cs typeface="Comic Sans MS"/>
                  <a:sym typeface="Comic Sans MS"/>
                </a:defRPr>
              </a:lvl1pPr>
            </a:lstStyle>
            <a:p>
              <a:r>
                <a:rPr lang="it-IT" sz="3200" b="1" dirty="0" smtClean="0">
                  <a:latin typeface="Calibri"/>
                  <a:cs typeface="Calibri"/>
                </a:rPr>
                <a:t>Segni vitali assenti</a:t>
              </a:r>
              <a:r>
                <a:rPr sz="3200" b="1" dirty="0" smtClean="0">
                  <a:latin typeface="Calibri"/>
                  <a:cs typeface="Calibri"/>
                </a:rPr>
                <a:t>/ </a:t>
              </a:r>
              <a:r>
                <a:rPr lang="it-IT" sz="3200" b="1" dirty="0" smtClean="0">
                  <a:latin typeface="Calibri"/>
                  <a:cs typeface="Calibri"/>
                </a:rPr>
                <a:t>Polso assente </a:t>
              </a:r>
              <a:r>
                <a:rPr sz="3200" b="1" dirty="0" smtClean="0">
                  <a:latin typeface="Calibri"/>
                  <a:cs typeface="Calibri"/>
                </a:rPr>
                <a:t>o </a:t>
              </a:r>
              <a:r>
                <a:rPr sz="3200" b="1" dirty="0">
                  <a:latin typeface="Calibri"/>
                  <a:cs typeface="Calibri"/>
                </a:rPr>
                <a:t>&lt;60/min</a:t>
              </a:r>
            </a:p>
          </p:txBody>
        </p:sp>
        <p:sp>
          <p:nvSpPr>
            <p:cNvPr id="892" name="Shape 892"/>
            <p:cNvSpPr/>
            <p:nvPr/>
          </p:nvSpPr>
          <p:spPr>
            <a:xfrm rot="5400000">
              <a:off x="3851968" y="1300499"/>
              <a:ext cx="684002" cy="252002"/>
            </a:xfrm>
            <a:prstGeom prst="rightArrow">
              <a:avLst>
                <a:gd name="adj1" fmla="val 50000"/>
                <a:gd name="adj2" fmla="val 162002"/>
              </a:avLst>
            </a:prstGeom>
            <a:solidFill>
              <a:srgbClr val="FF0000"/>
            </a:solidFill>
            <a:ln w="12700" cap="flat">
              <a:solidFill>
                <a:srgbClr val="FF0000"/>
              </a:solidFill>
              <a:prstDash val="solid"/>
              <a:miter lim="800000"/>
            </a:ln>
            <a:effectLst/>
          </p:spPr>
          <p:txBody>
            <a:bodyPr wrap="square" lIns="45718" tIns="45718" rIns="45718" bIns="45718" numCol="1" anchor="ctr">
              <a:noAutofit/>
            </a:bodyPr>
            <a:lstStyle/>
            <a:p>
              <a:pPr algn="ctr">
                <a:defRPr>
                  <a:latin typeface="Arial"/>
                  <a:ea typeface="Arial"/>
                  <a:cs typeface="Arial"/>
                  <a:sym typeface="Arial"/>
                </a:defRPr>
              </a:pPr>
              <a:endParaRPr/>
            </a:p>
          </p:txBody>
        </p:sp>
        <p:pic>
          <p:nvPicPr>
            <p:cNvPr id="893" name="image22.png"/>
            <p:cNvPicPr>
              <a:picLocks noChangeAspect="1"/>
            </p:cNvPicPr>
            <p:nvPr/>
          </p:nvPicPr>
          <p:blipFill>
            <a:blip r:embed="rId3">
              <a:extLst/>
            </a:blip>
            <a:stretch>
              <a:fillRect/>
            </a:stretch>
          </p:blipFill>
          <p:spPr>
            <a:xfrm>
              <a:off x="351079" y="2347518"/>
              <a:ext cx="2147193" cy="2160002"/>
            </a:xfrm>
            <a:prstGeom prst="rect">
              <a:avLst/>
            </a:prstGeom>
            <a:ln w="12700" cap="flat">
              <a:noFill/>
              <a:miter lim="400000"/>
            </a:ln>
            <a:effectLst/>
          </p:spPr>
        </p:pic>
        <p:pic>
          <p:nvPicPr>
            <p:cNvPr id="894" name="image23.png"/>
            <p:cNvPicPr>
              <a:picLocks noChangeAspect="1"/>
            </p:cNvPicPr>
            <p:nvPr/>
          </p:nvPicPr>
          <p:blipFill>
            <a:blip r:embed="rId4">
              <a:extLst/>
            </a:blip>
            <a:stretch>
              <a:fillRect/>
            </a:stretch>
          </p:blipFill>
          <p:spPr>
            <a:xfrm>
              <a:off x="288032" y="4507756"/>
              <a:ext cx="2210240" cy="2160003"/>
            </a:xfrm>
            <a:prstGeom prst="rect">
              <a:avLst/>
            </a:prstGeom>
            <a:ln w="12700" cap="flat">
              <a:noFill/>
              <a:miter lim="400000"/>
            </a:ln>
            <a:effectLst/>
          </p:spPr>
        </p:pic>
        <p:sp>
          <p:nvSpPr>
            <p:cNvPr id="895" name="Shape 895"/>
            <p:cNvSpPr/>
            <p:nvPr/>
          </p:nvSpPr>
          <p:spPr>
            <a:xfrm>
              <a:off x="1332631" y="1195666"/>
              <a:ext cx="2843834"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solidFill>
                    <a:srgbClr val="FF0000"/>
                  </a:solidFill>
                </a:defRPr>
              </a:lvl1pPr>
            </a:lstStyle>
            <a:p>
              <a:r>
                <a:rPr sz="3200" b="1" dirty="0" err="1" smtClean="0"/>
                <a:t>COMPRE</a:t>
              </a:r>
              <a:r>
                <a:rPr lang="it-IT" sz="3200" b="1" dirty="0" smtClean="0"/>
                <a:t>S</a:t>
              </a:r>
              <a:r>
                <a:rPr sz="3200" b="1" dirty="0" smtClean="0"/>
                <a:t>SION</a:t>
              </a:r>
              <a:r>
                <a:rPr lang="it-IT" sz="3200" b="1" dirty="0" smtClean="0"/>
                <a:t>I</a:t>
              </a:r>
              <a:endParaRPr sz="3200" b="1" dirty="0"/>
            </a:p>
          </p:txBody>
        </p:sp>
        <p:sp>
          <p:nvSpPr>
            <p:cNvPr id="896" name="Shape 896"/>
            <p:cNvSpPr/>
            <p:nvPr/>
          </p:nvSpPr>
          <p:spPr>
            <a:xfrm>
              <a:off x="4392489" y="1195152"/>
              <a:ext cx="2843834"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solidFill>
                    <a:srgbClr val="FF0000"/>
                  </a:solidFill>
                </a:defRPr>
              </a:lvl1pPr>
            </a:lstStyle>
            <a:p>
              <a:r>
                <a:rPr lang="it-IT" sz="3200" b="1" dirty="0" smtClean="0"/>
                <a:t>TORACICHE</a:t>
              </a:r>
              <a:endParaRPr sz="3200" b="1" dirty="0"/>
            </a:p>
          </p:txBody>
        </p:sp>
        <p:sp>
          <p:nvSpPr>
            <p:cNvPr id="897" name="Shape 897"/>
            <p:cNvSpPr/>
            <p:nvPr/>
          </p:nvSpPr>
          <p:spPr>
            <a:xfrm>
              <a:off x="288031" y="1695878"/>
              <a:ext cx="2210241"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lstStyle>
            <a:p>
              <a:r>
                <a:rPr sz="3200" b="1" dirty="0" smtClean="0"/>
                <a:t>LA</a:t>
              </a:r>
              <a:r>
                <a:rPr lang="it-IT" sz="3200" b="1" dirty="0" smtClean="0"/>
                <a:t>T</a:t>
              </a:r>
              <a:r>
                <a:rPr sz="3200" b="1" dirty="0" err="1" smtClean="0"/>
                <a:t>TANTE</a:t>
              </a:r>
              <a:endParaRPr sz="3200" b="1" dirty="0"/>
            </a:p>
          </p:txBody>
        </p:sp>
        <p:sp>
          <p:nvSpPr>
            <p:cNvPr id="898" name="Shape 898"/>
            <p:cNvSpPr/>
            <p:nvPr/>
          </p:nvSpPr>
          <p:spPr>
            <a:xfrm>
              <a:off x="2520281" y="2956447"/>
              <a:ext cx="1421918" cy="954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r>
                <a:rPr lang="it-IT" sz="2800" b="1" dirty="0" smtClean="0"/>
                <a:t>DUE</a:t>
              </a:r>
            </a:p>
            <a:p>
              <a:pPr algn="ctr"/>
              <a:r>
                <a:rPr lang="it-IT" sz="2800" b="1" dirty="0" smtClean="0"/>
                <a:t>DITA</a:t>
              </a:r>
              <a:endParaRPr sz="2800" b="1" dirty="0"/>
            </a:p>
          </p:txBody>
        </p:sp>
        <p:sp>
          <p:nvSpPr>
            <p:cNvPr id="899" name="Shape 899"/>
            <p:cNvSpPr/>
            <p:nvPr/>
          </p:nvSpPr>
          <p:spPr>
            <a:xfrm>
              <a:off x="2520281" y="5227599"/>
              <a:ext cx="1421918" cy="954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r>
                <a:rPr lang="it-IT" sz="2800" b="1" dirty="0" smtClean="0"/>
                <a:t>DUE</a:t>
              </a:r>
            </a:p>
            <a:p>
              <a:pPr algn="ctr"/>
              <a:r>
                <a:rPr lang="it-IT" sz="2800" b="1" dirty="0" smtClean="0"/>
                <a:t>MANI</a:t>
              </a:r>
              <a:endParaRPr sz="2800" b="1" dirty="0"/>
            </a:p>
          </p:txBody>
        </p:sp>
        <p:pic>
          <p:nvPicPr>
            <p:cNvPr id="900" name="image24.png"/>
            <p:cNvPicPr>
              <a:picLocks noChangeAspect="1"/>
            </p:cNvPicPr>
            <p:nvPr/>
          </p:nvPicPr>
          <p:blipFill>
            <a:blip r:embed="rId5">
              <a:extLst/>
            </a:blip>
            <a:stretch>
              <a:fillRect/>
            </a:stretch>
          </p:blipFill>
          <p:spPr>
            <a:xfrm>
              <a:off x="4896544" y="2275272"/>
              <a:ext cx="2430321" cy="2304256"/>
            </a:xfrm>
            <a:prstGeom prst="rect">
              <a:avLst/>
            </a:prstGeom>
            <a:ln w="12700" cap="flat">
              <a:noFill/>
              <a:miter lim="400000"/>
            </a:ln>
            <a:effectLst/>
          </p:spPr>
        </p:pic>
        <p:pic>
          <p:nvPicPr>
            <p:cNvPr id="901" name="image25.png"/>
            <p:cNvPicPr>
              <a:picLocks noChangeAspect="1"/>
            </p:cNvPicPr>
            <p:nvPr/>
          </p:nvPicPr>
          <p:blipFill>
            <a:blip r:embed="rId6">
              <a:extLst/>
            </a:blip>
            <a:stretch>
              <a:fillRect/>
            </a:stretch>
          </p:blipFill>
          <p:spPr>
            <a:xfrm>
              <a:off x="4898032" y="4574973"/>
              <a:ext cx="2446784" cy="2073323"/>
            </a:xfrm>
            <a:prstGeom prst="rect">
              <a:avLst/>
            </a:prstGeom>
            <a:ln w="12700" cap="flat">
              <a:noFill/>
              <a:miter lim="400000"/>
            </a:ln>
            <a:effectLst/>
          </p:spPr>
        </p:pic>
        <p:sp>
          <p:nvSpPr>
            <p:cNvPr id="902" name="Shape 902"/>
            <p:cNvSpPr/>
            <p:nvPr/>
          </p:nvSpPr>
          <p:spPr>
            <a:xfrm>
              <a:off x="4990560" y="1695877"/>
              <a:ext cx="2210240" cy="58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lstStyle>
            <a:p>
              <a:r>
                <a:rPr lang="it-IT" sz="3200" b="1" dirty="0" smtClean="0"/>
                <a:t>BAMBINO</a:t>
              </a:r>
              <a:endParaRPr sz="3200" b="1" dirty="0"/>
            </a:p>
          </p:txBody>
        </p:sp>
      </p:grpSp>
      <p:sp>
        <p:nvSpPr>
          <p:cNvPr id="904" name="Shape 904"/>
          <p:cNvSpPr/>
          <p:nvPr/>
        </p:nvSpPr>
        <p:spPr>
          <a:xfrm>
            <a:off x="7698072" y="2996952"/>
            <a:ext cx="1421918" cy="9541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r>
              <a:rPr sz="2800" b="1" dirty="0"/>
              <a:t>UNA</a:t>
            </a:r>
          </a:p>
          <a:p>
            <a:pPr algn="ctr"/>
            <a:r>
              <a:rPr sz="2800" b="1" dirty="0"/>
              <a:t>MANO</a:t>
            </a:r>
          </a:p>
        </p:txBody>
      </p:sp>
      <p:sp>
        <p:nvSpPr>
          <p:cNvPr id="905" name="Shape 905"/>
          <p:cNvSpPr/>
          <p:nvPr/>
        </p:nvSpPr>
        <p:spPr>
          <a:xfrm>
            <a:off x="7666063" y="5177487"/>
            <a:ext cx="1421918" cy="9541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r>
              <a:rPr lang="it-IT" sz="2800" b="1" dirty="0" smtClean="0"/>
              <a:t>DUE</a:t>
            </a:r>
          </a:p>
          <a:p>
            <a:pPr algn="ctr"/>
            <a:r>
              <a:rPr lang="it-IT" sz="2800" b="1" dirty="0" smtClean="0"/>
              <a:t>MANI</a:t>
            </a:r>
            <a:endParaRPr sz="2800" b="1"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9" name="Shape 909"/>
          <p:cNvSpPr/>
          <p:nvPr/>
        </p:nvSpPr>
        <p:spPr>
          <a:xfrm>
            <a:off x="899592" y="2060848"/>
            <a:ext cx="7920880" cy="409855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212725" indent="-212725">
              <a:lnSpc>
                <a:spcPct val="150000"/>
              </a:lnSpc>
              <a:spcBef>
                <a:spcPts val="400"/>
              </a:spcBef>
              <a:buClr>
                <a:srgbClr val="804D00"/>
              </a:buClr>
              <a:buSzPct val="100000"/>
              <a:buChar char="•"/>
              <a:defRPr>
                <a:latin typeface="Comic Sans MS"/>
                <a:ea typeface="Comic Sans MS"/>
                <a:cs typeface="Comic Sans MS"/>
                <a:sym typeface="Comic Sans MS"/>
              </a:defRPr>
            </a:pPr>
            <a:r>
              <a:rPr lang="it-IT" sz="2800" b="1" dirty="0" smtClean="0">
                <a:latin typeface="Calibri"/>
                <a:cs typeface="Calibri"/>
              </a:rPr>
              <a:t>Metà inferiore dello sterno</a:t>
            </a:r>
            <a:endParaRPr sz="2800" b="1" dirty="0">
              <a:latin typeface="Calibri"/>
              <a:cs typeface="Calibri"/>
            </a:endParaRPr>
          </a:p>
          <a:p>
            <a:pPr marL="212725" indent="-212725">
              <a:lnSpc>
                <a:spcPct val="150000"/>
              </a:lnSpc>
              <a:spcBef>
                <a:spcPts val="400"/>
              </a:spcBef>
              <a:buClr>
                <a:srgbClr val="804D00"/>
              </a:buClr>
              <a:buSzPct val="100000"/>
              <a:buChar char="•"/>
              <a:defRPr>
                <a:latin typeface="Comic Sans MS"/>
                <a:ea typeface="Comic Sans MS"/>
                <a:cs typeface="Comic Sans MS"/>
                <a:sym typeface="Comic Sans MS"/>
              </a:defRPr>
            </a:pPr>
            <a:r>
              <a:rPr lang="it-IT" sz="2800" b="1" dirty="0" smtClean="0">
                <a:latin typeface="Calibri"/>
                <a:cs typeface="Calibri"/>
              </a:rPr>
              <a:t>frequenza</a:t>
            </a:r>
            <a:r>
              <a:rPr sz="2800" b="1" dirty="0" smtClean="0">
                <a:latin typeface="Calibri"/>
                <a:cs typeface="Calibri"/>
              </a:rPr>
              <a:t>: </a:t>
            </a:r>
            <a:r>
              <a:rPr sz="2800" b="1" dirty="0">
                <a:latin typeface="Calibri"/>
                <a:cs typeface="Calibri"/>
              </a:rPr>
              <a:t>100-120/</a:t>
            </a:r>
            <a:r>
              <a:rPr sz="2800" b="1" dirty="0" err="1">
                <a:latin typeface="Calibri"/>
                <a:cs typeface="Calibri"/>
              </a:rPr>
              <a:t>minuto</a:t>
            </a:r>
            <a:endParaRPr sz="2800" b="1" dirty="0">
              <a:latin typeface="Calibri"/>
              <a:cs typeface="Calibri"/>
            </a:endParaRPr>
          </a:p>
          <a:p>
            <a:pPr marL="212725" indent="-212725">
              <a:lnSpc>
                <a:spcPct val="150000"/>
              </a:lnSpc>
              <a:spcBef>
                <a:spcPts val="400"/>
              </a:spcBef>
              <a:buClr>
                <a:srgbClr val="804D00"/>
              </a:buClr>
              <a:buSzPct val="100000"/>
              <a:buChar char="•"/>
              <a:defRPr>
                <a:latin typeface="Comic Sans MS"/>
                <a:ea typeface="Comic Sans MS"/>
                <a:cs typeface="Comic Sans MS"/>
                <a:sym typeface="Comic Sans MS"/>
              </a:defRPr>
            </a:pPr>
            <a:r>
              <a:rPr lang="it-IT" sz="2800" b="1" dirty="0" smtClean="0">
                <a:latin typeface="Calibri"/>
                <a:cs typeface="Calibri"/>
              </a:rPr>
              <a:t>profondità</a:t>
            </a:r>
            <a:r>
              <a:rPr sz="2800" b="1" dirty="0" smtClean="0">
                <a:latin typeface="Calibri"/>
                <a:cs typeface="Calibri"/>
              </a:rPr>
              <a:t>: </a:t>
            </a:r>
            <a:r>
              <a:rPr sz="2800" b="1" dirty="0">
                <a:latin typeface="Calibri"/>
                <a:cs typeface="Calibri"/>
              </a:rPr>
              <a:t>4 cm </a:t>
            </a:r>
            <a:r>
              <a:rPr lang="it-IT" sz="2800" b="1" dirty="0" smtClean="0">
                <a:latin typeface="Calibri"/>
                <a:cs typeface="Calibri"/>
              </a:rPr>
              <a:t>nel lattante</a:t>
            </a:r>
            <a:r>
              <a:rPr sz="2800" b="1" dirty="0" smtClean="0">
                <a:latin typeface="Calibri"/>
                <a:cs typeface="Calibri"/>
              </a:rPr>
              <a:t>, </a:t>
            </a:r>
            <a:r>
              <a:rPr sz="2800" b="1" dirty="0">
                <a:latin typeface="Calibri"/>
                <a:cs typeface="Calibri"/>
              </a:rPr>
              <a:t>5 cm </a:t>
            </a:r>
            <a:r>
              <a:rPr lang="it-IT" sz="2800" b="1" dirty="0" smtClean="0">
                <a:latin typeface="Calibri"/>
                <a:cs typeface="Calibri"/>
              </a:rPr>
              <a:t>nel bambino</a:t>
            </a:r>
            <a:endParaRPr sz="2800" b="1" dirty="0">
              <a:latin typeface="Calibri"/>
              <a:cs typeface="Calibri"/>
            </a:endParaRPr>
          </a:p>
          <a:p>
            <a:pPr marL="212725" indent="-212725">
              <a:lnSpc>
                <a:spcPct val="150000"/>
              </a:lnSpc>
              <a:spcBef>
                <a:spcPts val="400"/>
              </a:spcBef>
              <a:buClr>
                <a:srgbClr val="804D00"/>
              </a:buClr>
              <a:buSzPct val="100000"/>
              <a:buChar char="•"/>
              <a:defRPr>
                <a:latin typeface="Comic Sans MS"/>
                <a:ea typeface="Comic Sans MS"/>
                <a:cs typeface="Comic Sans MS"/>
                <a:sym typeface="Comic Sans MS"/>
              </a:defRPr>
            </a:pPr>
            <a:r>
              <a:rPr lang="it-IT" sz="2800" b="1" dirty="0" smtClean="0">
                <a:latin typeface="Calibri"/>
                <a:cs typeface="Calibri"/>
              </a:rPr>
              <a:t>Limitare al minimo le interruzioni</a:t>
            </a:r>
            <a:endParaRPr sz="2800" b="1" dirty="0">
              <a:latin typeface="Calibri"/>
              <a:cs typeface="Calibri"/>
            </a:endParaRPr>
          </a:p>
          <a:p>
            <a:pPr marL="212725" indent="-212725">
              <a:lnSpc>
                <a:spcPct val="150000"/>
              </a:lnSpc>
              <a:spcBef>
                <a:spcPts val="400"/>
              </a:spcBef>
              <a:buClr>
                <a:srgbClr val="804D00"/>
              </a:buClr>
              <a:buSzPct val="100000"/>
              <a:buChar char="•"/>
              <a:defRPr>
                <a:latin typeface="Comic Sans MS"/>
                <a:ea typeface="Comic Sans MS"/>
                <a:cs typeface="Comic Sans MS"/>
                <a:sym typeface="Comic Sans MS"/>
              </a:defRPr>
            </a:pPr>
            <a:r>
              <a:rPr lang="it-IT" sz="2800" b="1" dirty="0" smtClean="0">
                <a:latin typeface="Calibri"/>
                <a:cs typeface="Calibri"/>
              </a:rPr>
              <a:t>Rilasciare completamente dopo ogni compressione</a:t>
            </a:r>
            <a:endParaRPr sz="2800" b="1" dirty="0">
              <a:latin typeface="Calibri"/>
              <a:cs typeface="Calibri"/>
            </a:endParaRPr>
          </a:p>
          <a:p>
            <a:pPr marL="212725" indent="-212725">
              <a:lnSpc>
                <a:spcPct val="150000"/>
              </a:lnSpc>
              <a:spcBef>
                <a:spcPts val="400"/>
              </a:spcBef>
              <a:buClr>
                <a:srgbClr val="804D00"/>
              </a:buClr>
              <a:buSzPct val="100000"/>
              <a:buChar char="•"/>
              <a:defRPr>
                <a:latin typeface="Comic Sans MS"/>
                <a:ea typeface="Comic Sans MS"/>
                <a:cs typeface="Comic Sans MS"/>
                <a:sym typeface="Comic Sans MS"/>
              </a:defRPr>
            </a:pPr>
            <a:r>
              <a:rPr sz="2800" b="1" dirty="0" err="1" smtClean="0">
                <a:latin typeface="Calibri"/>
                <a:cs typeface="Calibri"/>
              </a:rPr>
              <a:t>Usar</a:t>
            </a:r>
            <a:r>
              <a:rPr lang="it-IT" sz="2800" b="1" dirty="0" smtClean="0">
                <a:latin typeface="Calibri"/>
                <a:cs typeface="Calibri"/>
              </a:rPr>
              <a:t>e</a:t>
            </a:r>
            <a:r>
              <a:rPr sz="2800" b="1" dirty="0" smtClean="0">
                <a:latin typeface="Calibri"/>
                <a:cs typeface="Calibri"/>
              </a:rPr>
              <a:t> </a:t>
            </a:r>
            <a:r>
              <a:rPr sz="2800" b="1" dirty="0" err="1">
                <a:latin typeface="Calibri"/>
                <a:cs typeface="Calibri"/>
              </a:rPr>
              <a:t>una</a:t>
            </a:r>
            <a:r>
              <a:rPr sz="2800" b="1" dirty="0">
                <a:latin typeface="Calibri"/>
                <a:cs typeface="Calibri"/>
              </a:rPr>
              <a:t> </a:t>
            </a:r>
            <a:r>
              <a:rPr sz="2800" b="1" dirty="0" err="1">
                <a:latin typeface="Calibri"/>
                <a:cs typeface="Calibri"/>
              </a:rPr>
              <a:t>superficie</a:t>
            </a:r>
            <a:r>
              <a:rPr sz="2800" b="1" dirty="0">
                <a:latin typeface="Calibri"/>
                <a:cs typeface="Calibri"/>
              </a:rPr>
              <a:t> </a:t>
            </a:r>
            <a:r>
              <a:rPr sz="2800" b="1" dirty="0" smtClean="0">
                <a:latin typeface="Calibri"/>
                <a:cs typeface="Calibri"/>
              </a:rPr>
              <a:t>r</a:t>
            </a:r>
            <a:r>
              <a:rPr lang="it-IT" sz="2800" b="1" dirty="0" smtClean="0">
                <a:latin typeface="Calibri"/>
                <a:cs typeface="Calibri"/>
              </a:rPr>
              <a:t>i</a:t>
            </a:r>
            <a:r>
              <a:rPr sz="2800" b="1" dirty="0" err="1" smtClean="0">
                <a:latin typeface="Calibri"/>
                <a:cs typeface="Calibri"/>
              </a:rPr>
              <a:t>gida</a:t>
            </a:r>
            <a:endParaRPr sz="2800" b="1" dirty="0">
              <a:latin typeface="Calibri"/>
              <a:cs typeface="Calibri"/>
            </a:endParaRPr>
          </a:p>
        </p:txBody>
      </p:sp>
      <p:sp>
        <p:nvSpPr>
          <p:cNvPr id="910" name="Shape 910"/>
          <p:cNvSpPr/>
          <p:nvPr/>
        </p:nvSpPr>
        <p:spPr>
          <a:xfrm>
            <a:off x="539551" y="692694"/>
            <a:ext cx="8208913" cy="1107996"/>
          </a:xfrm>
          <a:prstGeom prst="rect">
            <a:avLst/>
          </a:prstGeom>
          <a:solidFill>
            <a:srgbClr val="FF0000"/>
          </a:solidFill>
          <a:ln w="57150">
            <a:solidFill>
              <a:srgbClr val="FF0000"/>
            </a:solidFill>
            <a:miter lim="400000"/>
          </a:ln>
          <a:extLst>
            <a:ext uri="{C572A759-6A51-4108-AA02-DFA0A04FC94B}">
              <ma14:wrappingTextBoxFlag xmlns:ma14="http://schemas.microsoft.com/office/mac/drawingml/2011/main" val="1"/>
            </a:ext>
          </a:extLst>
        </p:spPr>
        <p:txBody>
          <a:bodyPr lIns="0" tIns="0" rIns="0" bIns="0">
            <a:spAutoFit/>
          </a:bodyPr>
          <a:lstStyle/>
          <a:p>
            <a:pPr algn="ctr" defTabSz="762000">
              <a:defRPr sz="2800" b="1">
                <a:solidFill>
                  <a:srgbClr val="FFFFFF"/>
                </a:solidFill>
                <a:latin typeface="Comic Sans MS"/>
                <a:ea typeface="Comic Sans MS"/>
                <a:cs typeface="Comic Sans MS"/>
                <a:sym typeface="Comic Sans MS"/>
              </a:defRPr>
            </a:pPr>
            <a:r>
              <a:rPr sz="3600" b="1" dirty="0" err="1" smtClean="0">
                <a:latin typeface="Calibri"/>
                <a:cs typeface="Calibri"/>
              </a:rPr>
              <a:t>COMPRE</a:t>
            </a:r>
            <a:r>
              <a:rPr lang="it-IT" sz="3600" b="1" dirty="0" err="1" smtClean="0">
                <a:latin typeface="Calibri"/>
                <a:cs typeface="Calibri"/>
              </a:rPr>
              <a:t>SSIONI</a:t>
            </a:r>
            <a:r>
              <a:rPr sz="3600" b="1" dirty="0" smtClean="0">
                <a:latin typeface="Calibri"/>
                <a:cs typeface="Calibri"/>
              </a:rPr>
              <a:t>/</a:t>
            </a:r>
            <a:r>
              <a:rPr sz="3600" b="1" dirty="0" err="1" smtClean="0">
                <a:latin typeface="Calibri"/>
                <a:cs typeface="Calibri"/>
              </a:rPr>
              <a:t>INSU</a:t>
            </a:r>
            <a:r>
              <a:rPr lang="it-IT" sz="3600" b="1" dirty="0" smtClean="0">
                <a:latin typeface="Calibri"/>
                <a:cs typeface="Calibri"/>
              </a:rPr>
              <a:t>F</a:t>
            </a:r>
            <a:r>
              <a:rPr sz="3600" b="1" dirty="0" smtClean="0">
                <a:latin typeface="Calibri"/>
                <a:cs typeface="Calibri"/>
              </a:rPr>
              <a:t>FLA</a:t>
            </a:r>
            <a:r>
              <a:rPr lang="it-IT" sz="3600" b="1" dirty="0" smtClean="0">
                <a:latin typeface="Calibri"/>
                <a:cs typeface="Calibri"/>
              </a:rPr>
              <a:t>ZIONI</a:t>
            </a:r>
            <a:endParaRPr sz="3600" b="1" dirty="0">
              <a:latin typeface="Calibri"/>
              <a:cs typeface="Calibri"/>
            </a:endParaRPr>
          </a:p>
          <a:p>
            <a:pPr algn="ctr" defTabSz="762000">
              <a:defRPr sz="2800" b="1">
                <a:solidFill>
                  <a:srgbClr val="FFFFFF"/>
                </a:solidFill>
                <a:latin typeface="Comic Sans MS"/>
                <a:ea typeface="Comic Sans MS"/>
                <a:cs typeface="Comic Sans MS"/>
                <a:sym typeface="Comic Sans MS"/>
              </a:defRPr>
            </a:pPr>
            <a:r>
              <a:rPr sz="3600" b="1" dirty="0">
                <a:latin typeface="Calibri"/>
                <a:cs typeface="Calibri"/>
              </a:rPr>
              <a:t>15:2</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4" name="Shape 914"/>
          <p:cNvSpPr/>
          <p:nvPr/>
        </p:nvSpPr>
        <p:spPr>
          <a:xfrm>
            <a:off x="1763688" y="272846"/>
            <a:ext cx="5760640" cy="707882"/>
          </a:xfrm>
          <a:prstGeom prst="rect">
            <a:avLst/>
          </a:prstGeom>
          <a:solidFill>
            <a:schemeClr val="accent5"/>
          </a:solidFill>
          <a:ln w="28575" cmpd="sng">
            <a:solidFill>
              <a:srgbClr val="000000"/>
            </a:solidFill>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b="1">
                <a:latin typeface="Comic Sans MS"/>
                <a:ea typeface="Comic Sans MS"/>
                <a:cs typeface="Comic Sans MS"/>
                <a:sym typeface="Comic Sans MS"/>
              </a:defRPr>
            </a:lvl1pPr>
          </a:lstStyle>
          <a:p>
            <a:pPr algn="ctr"/>
            <a:r>
              <a:rPr sz="4000" dirty="0" smtClean="0">
                <a:solidFill>
                  <a:schemeClr val="bg1"/>
                </a:solidFill>
                <a:latin typeface="Calibri"/>
                <a:cs typeface="Calibri"/>
              </a:rPr>
              <a:t>SE</a:t>
            </a:r>
            <a:r>
              <a:rPr lang="it-IT" sz="4000" dirty="0" err="1" smtClean="0">
                <a:solidFill>
                  <a:schemeClr val="bg1"/>
                </a:solidFill>
                <a:latin typeface="Calibri"/>
                <a:cs typeface="Calibri"/>
              </a:rPr>
              <a:t>QUENZA</a:t>
            </a:r>
            <a:r>
              <a:rPr sz="4000" dirty="0" smtClean="0">
                <a:solidFill>
                  <a:schemeClr val="bg1"/>
                </a:solidFill>
                <a:latin typeface="Calibri"/>
                <a:cs typeface="Calibri"/>
              </a:rPr>
              <a:t> </a:t>
            </a:r>
            <a:r>
              <a:rPr sz="4000" dirty="0" err="1">
                <a:solidFill>
                  <a:schemeClr val="bg1"/>
                </a:solidFill>
                <a:latin typeface="Calibri"/>
                <a:cs typeface="Calibri"/>
              </a:rPr>
              <a:t>PBLSD</a:t>
            </a:r>
            <a:r>
              <a:rPr sz="4000" dirty="0">
                <a:solidFill>
                  <a:schemeClr val="bg1"/>
                </a:solidFill>
                <a:latin typeface="Calibri"/>
                <a:cs typeface="Calibri"/>
              </a:rPr>
              <a:t> - 1</a:t>
            </a:r>
          </a:p>
        </p:txBody>
      </p:sp>
      <p:sp>
        <p:nvSpPr>
          <p:cNvPr id="915" name="Shape 915"/>
          <p:cNvSpPr/>
          <p:nvPr/>
        </p:nvSpPr>
        <p:spPr>
          <a:xfrm>
            <a:off x="1547664" y="3429000"/>
            <a:ext cx="3312367" cy="96436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lnSpc>
                <a:spcPct val="150000"/>
              </a:lnSpc>
              <a:defRPr>
                <a:latin typeface="Comic Sans MS"/>
                <a:ea typeface="Comic Sans MS"/>
                <a:cs typeface="Comic Sans MS"/>
                <a:sym typeface="Comic Sans MS"/>
              </a:defRPr>
            </a:pPr>
            <a:r>
              <a:rPr lang="it-IT" sz="4000" b="1" dirty="0" smtClean="0">
                <a:latin typeface="Calibri"/>
                <a:cs typeface="Calibri"/>
              </a:rPr>
              <a:t>INCOSCIENTE</a:t>
            </a:r>
            <a:r>
              <a:rPr sz="4000" b="1" dirty="0" smtClean="0">
                <a:latin typeface="Calibri"/>
                <a:ea typeface="Arial"/>
                <a:cs typeface="Calibri"/>
                <a:sym typeface="Arial"/>
              </a:rPr>
              <a:t> </a:t>
            </a:r>
            <a:endParaRPr sz="4000" b="1" dirty="0">
              <a:solidFill>
                <a:srgbClr val="FF0000"/>
              </a:solidFill>
              <a:latin typeface="Calibri"/>
              <a:ea typeface="Arial"/>
              <a:cs typeface="Calibri"/>
              <a:sym typeface="Arial"/>
            </a:endParaRPr>
          </a:p>
        </p:txBody>
      </p:sp>
      <p:sp>
        <p:nvSpPr>
          <p:cNvPr id="916" name="Shape 916"/>
          <p:cNvSpPr/>
          <p:nvPr/>
        </p:nvSpPr>
        <p:spPr>
          <a:xfrm rot="16200000">
            <a:off x="2987848" y="3356968"/>
            <a:ext cx="612002" cy="180002"/>
          </a:xfrm>
          <a:prstGeom prst="leftArrow">
            <a:avLst>
              <a:gd name="adj1" fmla="val 50000"/>
              <a:gd name="adj2" fmla="val 33333"/>
            </a:avLst>
          </a:prstGeom>
          <a:solidFill>
            <a:srgbClr val="FF0000"/>
          </a:solidFill>
          <a:ln>
            <a:solidFill>
              <a:srgbClr val="FF0000"/>
            </a:solidFill>
            <a:miter/>
          </a:ln>
        </p:spPr>
        <p:txBody>
          <a:bodyPr lIns="45718" tIns="45718" rIns="45718" bIns="45718" anchor="ctr"/>
          <a:lstStyle/>
          <a:p>
            <a:pPr>
              <a:defRPr>
                <a:latin typeface="Arial"/>
                <a:ea typeface="Arial"/>
                <a:cs typeface="Arial"/>
                <a:sym typeface="Arial"/>
              </a:defRPr>
            </a:pPr>
            <a:endParaRPr/>
          </a:p>
        </p:txBody>
      </p:sp>
      <p:grpSp>
        <p:nvGrpSpPr>
          <p:cNvPr id="919" name="Group 919"/>
          <p:cNvGrpSpPr/>
          <p:nvPr/>
        </p:nvGrpSpPr>
        <p:grpSpPr>
          <a:xfrm>
            <a:off x="755576" y="2708920"/>
            <a:ext cx="978411" cy="482067"/>
            <a:chOff x="0" y="0"/>
            <a:chExt cx="978410" cy="482066"/>
          </a:xfrm>
        </p:grpSpPr>
        <p:sp>
          <p:nvSpPr>
            <p:cNvPr id="917" name="Shape 917"/>
            <p:cNvSpPr/>
            <p:nvPr/>
          </p:nvSpPr>
          <p:spPr>
            <a:xfrm>
              <a:off x="-1" y="-1"/>
              <a:ext cx="978412" cy="180002"/>
            </a:xfrm>
            <a:prstGeom prst="rightArrow">
              <a:avLst>
                <a:gd name="adj1" fmla="val 50000"/>
                <a:gd name="adj2" fmla="val 50000"/>
              </a:avLst>
            </a:prstGeom>
            <a:solidFill>
              <a:schemeClr val="accent1"/>
            </a:solidFill>
            <a:ln w="9525" cap="flat">
              <a:solidFill>
                <a:srgbClr val="000000"/>
              </a:solidFill>
              <a:prstDash val="solid"/>
              <a:round/>
            </a:ln>
            <a:effectLst/>
          </p:spPr>
          <p:txBody>
            <a:bodyPr wrap="square" lIns="45718" tIns="45718" rIns="45718" bIns="45718" numCol="1" anchor="t">
              <a:noAutofit/>
            </a:bodyPr>
            <a:lstStyle/>
            <a:p>
              <a:pPr>
                <a:defRPr>
                  <a:latin typeface="Arial"/>
                  <a:ea typeface="Arial"/>
                  <a:cs typeface="Arial"/>
                  <a:sym typeface="Arial"/>
                </a:defRPr>
              </a:pPr>
              <a:endParaRPr/>
            </a:p>
          </p:txBody>
        </p:sp>
        <p:sp>
          <p:nvSpPr>
            <p:cNvPr id="918" name="Shape 918"/>
            <p:cNvSpPr/>
            <p:nvPr/>
          </p:nvSpPr>
          <p:spPr>
            <a:xfrm>
              <a:off x="-1" y="45000"/>
              <a:ext cx="933411" cy="437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a:t>
              </a:r>
            </a:p>
          </p:txBody>
        </p:sp>
      </p:grpSp>
      <p:sp>
        <p:nvSpPr>
          <p:cNvPr id="920" name="Shape 920"/>
          <p:cNvSpPr/>
          <p:nvPr/>
        </p:nvSpPr>
        <p:spPr>
          <a:xfrm>
            <a:off x="3347864" y="1340768"/>
            <a:ext cx="2185600" cy="646327"/>
          </a:xfrm>
          <a:prstGeom prst="rect">
            <a:avLst/>
          </a:prstGeom>
          <a:solidFill>
            <a:schemeClr val="accent2">
              <a:lumMod val="20000"/>
              <a:lumOff val="80000"/>
            </a:schemeClr>
          </a:solidFill>
          <a:ln w="38100">
            <a:solidFill>
              <a:srgbClr val="FF3300"/>
            </a:solidFill>
            <a:miter/>
          </a:ln>
          <a:extLst>
            <a:ext uri="{C572A759-6A51-4108-AA02-DFA0A04FC94B}">
              <ma14:wrappingTextBoxFlag xmlns:ma14="http://schemas.microsoft.com/office/mac/drawingml/2011/main" val="1"/>
            </a:ext>
          </a:extLst>
        </p:spPr>
        <p:txBody>
          <a:bodyPr wrap="none" lIns="45718" tIns="45718" rIns="45718" bIns="45718">
            <a:spAutoFit/>
          </a:bodyPr>
          <a:lstStyle>
            <a:lvl1pPr>
              <a:defRPr sz="2800" b="1">
                <a:latin typeface="Comic Sans MS"/>
                <a:ea typeface="Comic Sans MS"/>
                <a:cs typeface="Comic Sans MS"/>
                <a:sym typeface="Comic Sans MS"/>
              </a:defRPr>
            </a:lvl1pPr>
          </a:lstStyle>
          <a:p>
            <a:r>
              <a:rPr lang="it-IT" sz="3600" dirty="0" smtClean="0">
                <a:latin typeface="Calibri"/>
                <a:cs typeface="Calibri"/>
              </a:rPr>
              <a:t>SICUREZZA</a:t>
            </a:r>
            <a:endParaRPr sz="3600" dirty="0">
              <a:latin typeface="Calibri"/>
              <a:cs typeface="Calibri"/>
            </a:endParaRPr>
          </a:p>
        </p:txBody>
      </p:sp>
      <p:sp>
        <p:nvSpPr>
          <p:cNvPr id="921" name="Shape 921"/>
          <p:cNvSpPr/>
          <p:nvPr/>
        </p:nvSpPr>
        <p:spPr>
          <a:xfrm>
            <a:off x="395536" y="5077637"/>
            <a:ext cx="792088" cy="1015659"/>
          </a:xfrm>
          <a:prstGeom prst="rect">
            <a:avLst/>
          </a:prstGeom>
          <a:solidFill>
            <a:srgbClr val="FFCCCC"/>
          </a:solidFill>
          <a:ln w="38100">
            <a:solidFill>
              <a:srgbClr val="FF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lvl1pPr>
              <a:defRPr sz="5400" b="1">
                <a:latin typeface="Comic Sans MS"/>
                <a:ea typeface="Comic Sans MS"/>
                <a:cs typeface="Comic Sans MS"/>
                <a:sym typeface="Comic Sans MS"/>
              </a:defRPr>
            </a:lvl1pPr>
          </a:lstStyle>
          <a:p>
            <a:pPr algn="ctr"/>
            <a:r>
              <a:rPr sz="6000" dirty="0">
                <a:latin typeface="Calibri"/>
                <a:cs typeface="Calibri"/>
              </a:rPr>
              <a:t>A</a:t>
            </a:r>
          </a:p>
        </p:txBody>
      </p:sp>
      <p:sp>
        <p:nvSpPr>
          <p:cNvPr id="922" name="Shape 922"/>
          <p:cNvSpPr/>
          <p:nvPr/>
        </p:nvSpPr>
        <p:spPr>
          <a:xfrm>
            <a:off x="2051720" y="2433086"/>
            <a:ext cx="2619126" cy="7078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200" b="1">
                <a:solidFill>
                  <a:srgbClr val="009973"/>
                </a:solidFill>
                <a:latin typeface="Comic Sans MS"/>
                <a:ea typeface="Comic Sans MS"/>
                <a:cs typeface="Comic Sans MS"/>
                <a:sym typeface="Comic Sans MS"/>
              </a:defRPr>
            </a:lvl1pPr>
          </a:lstStyle>
          <a:p>
            <a:r>
              <a:rPr lang="it-IT" sz="4000" dirty="0" smtClean="0">
                <a:solidFill>
                  <a:schemeClr val="tx1"/>
                </a:solidFill>
                <a:latin typeface="Calibri"/>
                <a:cs typeface="Calibri"/>
              </a:rPr>
              <a:t>COSCIENZA</a:t>
            </a:r>
            <a:endParaRPr sz="4000" dirty="0">
              <a:solidFill>
                <a:schemeClr val="tx1"/>
              </a:solidFill>
              <a:latin typeface="Calibri"/>
              <a:cs typeface="Calibri"/>
            </a:endParaRPr>
          </a:p>
        </p:txBody>
      </p:sp>
      <p:grpSp>
        <p:nvGrpSpPr>
          <p:cNvPr id="925" name="Group 925"/>
          <p:cNvGrpSpPr/>
          <p:nvPr/>
        </p:nvGrpSpPr>
        <p:grpSpPr>
          <a:xfrm>
            <a:off x="5033749" y="4005064"/>
            <a:ext cx="978411" cy="482068"/>
            <a:chOff x="0" y="0"/>
            <a:chExt cx="978410" cy="482066"/>
          </a:xfrm>
        </p:grpSpPr>
        <p:sp>
          <p:nvSpPr>
            <p:cNvPr id="923" name="Shape 923"/>
            <p:cNvSpPr/>
            <p:nvPr/>
          </p:nvSpPr>
          <p:spPr>
            <a:xfrm>
              <a:off x="-1" y="-1"/>
              <a:ext cx="978412" cy="180002"/>
            </a:xfrm>
            <a:prstGeom prst="rightArrow">
              <a:avLst>
                <a:gd name="adj1" fmla="val 50000"/>
                <a:gd name="adj2" fmla="val 50000"/>
              </a:avLst>
            </a:prstGeom>
            <a:solidFill>
              <a:schemeClr val="accent1"/>
            </a:solidFill>
            <a:ln w="9525" cap="flat">
              <a:solidFill>
                <a:srgbClr val="000000"/>
              </a:solidFill>
              <a:prstDash val="solid"/>
              <a:round/>
            </a:ln>
            <a:effectLst/>
          </p:spPr>
          <p:txBody>
            <a:bodyPr wrap="square" lIns="45718" tIns="45718" rIns="45718" bIns="45718" numCol="1" anchor="t">
              <a:noAutofit/>
            </a:bodyPr>
            <a:lstStyle/>
            <a:p>
              <a:pPr>
                <a:defRPr>
                  <a:latin typeface="Arial"/>
                  <a:ea typeface="Arial"/>
                  <a:cs typeface="Arial"/>
                  <a:sym typeface="Arial"/>
                </a:defRPr>
              </a:pPr>
              <a:endParaRPr/>
            </a:p>
          </p:txBody>
        </p:sp>
        <p:sp>
          <p:nvSpPr>
            <p:cNvPr id="924" name="Shape 924"/>
            <p:cNvSpPr/>
            <p:nvPr/>
          </p:nvSpPr>
          <p:spPr>
            <a:xfrm>
              <a:off x="-1" y="45000"/>
              <a:ext cx="933411" cy="437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a:t>
              </a:r>
            </a:p>
          </p:txBody>
        </p:sp>
      </p:grpSp>
      <p:sp>
        <p:nvSpPr>
          <p:cNvPr id="926" name="Shape 926"/>
          <p:cNvSpPr/>
          <p:nvPr/>
        </p:nvSpPr>
        <p:spPr>
          <a:xfrm rot="16200000">
            <a:off x="2987848" y="4725120"/>
            <a:ext cx="612002" cy="180002"/>
          </a:xfrm>
          <a:prstGeom prst="leftArrow">
            <a:avLst>
              <a:gd name="adj1" fmla="val 50000"/>
              <a:gd name="adj2" fmla="val 33333"/>
            </a:avLst>
          </a:prstGeom>
          <a:solidFill>
            <a:srgbClr val="FF0000"/>
          </a:solidFill>
          <a:ln>
            <a:solidFill>
              <a:srgbClr val="FF0000"/>
            </a:solidFill>
            <a:miter/>
          </a:ln>
        </p:spPr>
        <p:txBody>
          <a:bodyPr lIns="45718" tIns="45718" rIns="45718" bIns="45718" anchor="ctr"/>
          <a:lstStyle/>
          <a:p>
            <a:pPr>
              <a:defRPr>
                <a:latin typeface="Arial"/>
                <a:ea typeface="Arial"/>
                <a:cs typeface="Arial"/>
                <a:sym typeface="Arial"/>
              </a:defRPr>
            </a:pPr>
            <a:endParaRPr/>
          </a:p>
        </p:txBody>
      </p:sp>
      <p:sp>
        <p:nvSpPr>
          <p:cNvPr id="927" name="Shape 927"/>
          <p:cNvSpPr/>
          <p:nvPr/>
        </p:nvSpPr>
        <p:spPr>
          <a:xfrm>
            <a:off x="1403648" y="5301208"/>
            <a:ext cx="4469930" cy="707882"/>
          </a:xfrm>
          <a:prstGeom prst="rect">
            <a:avLst/>
          </a:prstGeom>
          <a:ln w="57150" cmpd="sng">
            <a:solidFill>
              <a:srgbClr val="FF3300"/>
            </a:solidFill>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Comic Sans MS"/>
                <a:ea typeface="Comic Sans MS"/>
                <a:cs typeface="Comic Sans MS"/>
                <a:sym typeface="Comic Sans MS"/>
              </a:defRPr>
            </a:lvl1pPr>
          </a:lstStyle>
          <a:p>
            <a:r>
              <a:rPr lang="it-IT" sz="4000" dirty="0" smtClean="0">
                <a:latin typeface="Calibri"/>
                <a:cs typeface="Calibri"/>
              </a:rPr>
              <a:t>APRIRE LE VIE AEREE</a:t>
            </a:r>
            <a:endParaRPr sz="4000" dirty="0">
              <a:latin typeface="Calibri"/>
              <a:cs typeface="Calibri"/>
            </a:endParaRPr>
          </a:p>
        </p:txBody>
      </p:sp>
      <p:sp>
        <p:nvSpPr>
          <p:cNvPr id="928" name="Shape 928"/>
          <p:cNvSpPr/>
          <p:nvPr/>
        </p:nvSpPr>
        <p:spPr>
          <a:xfrm>
            <a:off x="4932040" y="2492896"/>
            <a:ext cx="3600400" cy="707882"/>
          </a:xfrm>
          <a:prstGeom prst="rect">
            <a:avLst/>
          </a:prstGeom>
          <a:solidFill>
            <a:schemeClr val="accent2">
              <a:lumMod val="20000"/>
              <a:lumOff val="80000"/>
            </a:schemeClr>
          </a:solidFill>
          <a:ln w="38100" cmpd="sng">
            <a:solidFill>
              <a:srgbClr val="FF0000"/>
            </a:solidFill>
          </a:ln>
          <a:extLst>
            <a:ext uri="{C572A759-6A51-4108-AA02-DFA0A04FC94B}">
              <ma14:wrappingTextBoxFlag xmlns:ma14="http://schemas.microsoft.com/office/mac/drawingml/2011/main" val="1"/>
            </a:ext>
          </a:extLst>
        </p:spPr>
        <p:txBody>
          <a:bodyPr wrap="square" lIns="45718" tIns="45718" rIns="45718" bIns="45718">
            <a:spAutoFit/>
          </a:bodyPr>
          <a:lstStyle>
            <a:lvl1pPr algn="ctr">
              <a:defRPr sz="2000">
                <a:latin typeface="Arial"/>
                <a:ea typeface="Arial"/>
                <a:cs typeface="Arial"/>
                <a:sym typeface="Arial"/>
              </a:defRPr>
            </a:lvl1pPr>
          </a:lstStyle>
          <a:p>
            <a:r>
              <a:rPr lang="it-IT" sz="4000" b="1" dirty="0" smtClean="0">
                <a:latin typeface="Calibri"/>
                <a:cs typeface="Calibri"/>
              </a:rPr>
              <a:t>STIMOLAZIONE</a:t>
            </a:r>
            <a:endParaRPr sz="4000" b="1" dirty="0">
              <a:latin typeface="Calibri"/>
              <a:cs typeface="Calibri"/>
            </a:endParaRPr>
          </a:p>
        </p:txBody>
      </p:sp>
      <p:sp>
        <p:nvSpPr>
          <p:cNvPr id="2" name="CasellaDiTesto 1"/>
          <p:cNvSpPr txBox="1"/>
          <p:nvPr/>
        </p:nvSpPr>
        <p:spPr>
          <a:xfrm>
            <a:off x="6581346" y="3729226"/>
            <a:ext cx="1735070" cy="707886"/>
          </a:xfrm>
          <a:prstGeom prst="rect">
            <a:avLst/>
          </a:prstGeom>
          <a:solidFill>
            <a:srgbClr val="F2DCDB"/>
          </a:solidFill>
          <a:ln w="38100" cmpd="sng">
            <a:solidFill>
              <a:srgbClr val="FF0000"/>
            </a:solidFill>
          </a:ln>
        </p:spPr>
        <p:txBody>
          <a:bodyPr wrap="none" rtlCol="0">
            <a:spAutoFit/>
          </a:bodyPr>
          <a:lstStyle/>
          <a:p>
            <a:r>
              <a:rPr lang="it-IT" sz="4000" b="1" dirty="0" smtClean="0"/>
              <a:t>AIUTO!</a:t>
            </a:r>
            <a:endParaRPr lang="it-IT" sz="4000" b="1"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935" name="Group 935"/>
          <p:cNvGrpSpPr/>
          <p:nvPr/>
        </p:nvGrpSpPr>
        <p:grpSpPr>
          <a:xfrm>
            <a:off x="5797337" y="1484784"/>
            <a:ext cx="3383174" cy="1754322"/>
            <a:chOff x="-1" y="-1"/>
            <a:chExt cx="3619301" cy="1754320"/>
          </a:xfrm>
        </p:grpSpPr>
        <p:sp>
          <p:nvSpPr>
            <p:cNvPr id="933" name="Shape 933"/>
            <p:cNvSpPr/>
            <p:nvPr/>
          </p:nvSpPr>
          <p:spPr>
            <a:xfrm>
              <a:off x="-1" y="-1"/>
              <a:ext cx="3297983" cy="1754320"/>
            </a:xfrm>
            <a:prstGeom prst="rect">
              <a:avLst/>
            </a:prstGeom>
            <a:noFill/>
            <a:ln w="57150" cap="flat" cmpd="sng">
              <a:solidFill>
                <a:srgbClr val="FF3300"/>
              </a:solidFill>
              <a:prstDash val="solid"/>
              <a:miter lim="8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000">
                  <a:latin typeface="Arial"/>
                  <a:ea typeface="Arial"/>
                  <a:cs typeface="Arial"/>
                  <a:sym typeface="Arial"/>
                </a:defRPr>
              </a:pPr>
              <a:r>
                <a:rPr lang="it-IT" sz="3600" b="1" dirty="0" smtClean="0">
                  <a:solidFill>
                    <a:srgbClr val="FF0000"/>
                  </a:solidFill>
                  <a:latin typeface="Calibri"/>
                  <a:cs typeface="Calibri"/>
                </a:rPr>
                <a:t> G</a:t>
              </a:r>
              <a:r>
                <a:rPr lang="it-IT" sz="3200" b="1" dirty="0" smtClean="0">
                  <a:latin typeface="Calibri"/>
                  <a:cs typeface="Calibri"/>
                </a:rPr>
                <a:t>UARDO</a:t>
              </a:r>
            </a:p>
            <a:p>
              <a:pPr>
                <a:defRPr sz="2000">
                  <a:latin typeface="Arial"/>
                  <a:ea typeface="Arial"/>
                  <a:cs typeface="Arial"/>
                  <a:sym typeface="Arial"/>
                </a:defRPr>
              </a:pPr>
              <a:r>
                <a:rPr lang="it-IT" sz="3600" b="1" dirty="0" smtClean="0">
                  <a:solidFill>
                    <a:srgbClr val="FF0000"/>
                  </a:solidFill>
                  <a:latin typeface="Calibri"/>
                  <a:cs typeface="Calibri"/>
                </a:rPr>
                <a:t> A</a:t>
              </a:r>
              <a:r>
                <a:rPr lang="it-IT" sz="3200" b="1" dirty="0" smtClean="0">
                  <a:latin typeface="Calibri"/>
                  <a:cs typeface="Calibri"/>
                </a:rPr>
                <a:t>SCOLTO</a:t>
              </a:r>
            </a:p>
            <a:p>
              <a:pPr>
                <a:defRPr sz="2000">
                  <a:latin typeface="Arial"/>
                  <a:ea typeface="Arial"/>
                  <a:cs typeface="Arial"/>
                  <a:sym typeface="Arial"/>
                </a:defRPr>
              </a:pPr>
              <a:r>
                <a:rPr lang="it-IT" sz="3600" b="1" dirty="0" smtClean="0">
                  <a:solidFill>
                    <a:srgbClr val="FF0000"/>
                  </a:solidFill>
                  <a:latin typeface="Calibri"/>
                  <a:cs typeface="Calibri"/>
                </a:rPr>
                <a:t> S</a:t>
              </a:r>
              <a:r>
                <a:rPr lang="it-IT" sz="3200" b="1" dirty="0" smtClean="0">
                  <a:latin typeface="Calibri"/>
                  <a:cs typeface="Calibri"/>
                </a:rPr>
                <a:t>ENTO</a:t>
              </a:r>
              <a:endParaRPr sz="3200" b="1" dirty="0">
                <a:latin typeface="Calibri"/>
                <a:cs typeface="Calibri"/>
              </a:endParaRPr>
            </a:p>
          </p:txBody>
        </p:sp>
        <p:sp>
          <p:nvSpPr>
            <p:cNvPr id="934" name="Shape 934"/>
            <p:cNvSpPr/>
            <p:nvPr/>
          </p:nvSpPr>
          <p:spPr>
            <a:xfrm>
              <a:off x="2324357" y="516252"/>
              <a:ext cx="1294943" cy="707881"/>
            </a:xfrm>
            <a:prstGeom prst="rect">
              <a:avLst/>
            </a:prstGeom>
            <a:noFill/>
            <a:ln w="57150" cap="flat" cmpd="sng">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4000">
                  <a:latin typeface="Comic Sans MS"/>
                  <a:ea typeface="Comic Sans MS"/>
                  <a:cs typeface="Comic Sans MS"/>
                  <a:sym typeface="Comic Sans MS"/>
                </a:defRPr>
              </a:lvl1pPr>
            </a:lstStyle>
            <a:p>
              <a:r>
                <a:rPr b="1" dirty="0">
                  <a:latin typeface="Calibri"/>
                  <a:cs typeface="Calibri"/>
                </a:rPr>
                <a:t>10’’</a:t>
              </a:r>
            </a:p>
          </p:txBody>
        </p:sp>
      </p:grpSp>
      <p:sp>
        <p:nvSpPr>
          <p:cNvPr id="936" name="Shape 936"/>
          <p:cNvSpPr/>
          <p:nvPr/>
        </p:nvSpPr>
        <p:spPr>
          <a:xfrm rot="16200000">
            <a:off x="3185894" y="2834904"/>
            <a:ext cx="720002" cy="180002"/>
          </a:xfrm>
          <a:prstGeom prst="leftArrow">
            <a:avLst>
              <a:gd name="adj1" fmla="val 50000"/>
              <a:gd name="adj2" fmla="val 33333"/>
            </a:avLst>
          </a:prstGeom>
          <a:solidFill>
            <a:srgbClr val="FF0000"/>
          </a:solidFill>
          <a:ln>
            <a:solidFill>
              <a:srgbClr val="FF0000"/>
            </a:solidFill>
            <a:miter/>
          </a:ln>
        </p:spPr>
        <p:txBody>
          <a:bodyPr lIns="45718" tIns="45718" rIns="45718" bIns="45718" anchor="ctr"/>
          <a:lstStyle/>
          <a:p>
            <a:pPr>
              <a:defRPr>
                <a:latin typeface="Arial"/>
                <a:ea typeface="Arial"/>
                <a:cs typeface="Arial"/>
                <a:sym typeface="Arial"/>
              </a:defRPr>
            </a:pPr>
            <a:endParaRPr/>
          </a:p>
        </p:txBody>
      </p:sp>
      <p:sp>
        <p:nvSpPr>
          <p:cNvPr id="937" name="Shape 937"/>
          <p:cNvSpPr/>
          <p:nvPr/>
        </p:nvSpPr>
        <p:spPr>
          <a:xfrm>
            <a:off x="179512" y="1556792"/>
            <a:ext cx="828971" cy="1015659"/>
          </a:xfrm>
          <a:prstGeom prst="rect">
            <a:avLst/>
          </a:prstGeom>
          <a:solidFill>
            <a:srgbClr val="FFCCCC"/>
          </a:solidFill>
          <a:ln w="38100">
            <a:solidFill>
              <a:srgbClr val="FF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lvl1pPr>
              <a:defRPr sz="5400" b="1">
                <a:latin typeface="Comic Sans MS"/>
                <a:ea typeface="Comic Sans MS"/>
                <a:cs typeface="Comic Sans MS"/>
                <a:sym typeface="Comic Sans MS"/>
              </a:defRPr>
            </a:lvl1pPr>
          </a:lstStyle>
          <a:p>
            <a:pPr algn="ctr"/>
            <a:r>
              <a:rPr sz="6000" dirty="0">
                <a:latin typeface="Calibri"/>
                <a:cs typeface="Calibri"/>
              </a:rPr>
              <a:t>B</a:t>
            </a:r>
          </a:p>
        </p:txBody>
      </p:sp>
      <p:grpSp>
        <p:nvGrpSpPr>
          <p:cNvPr id="940" name="Group 940"/>
          <p:cNvGrpSpPr/>
          <p:nvPr/>
        </p:nvGrpSpPr>
        <p:grpSpPr>
          <a:xfrm>
            <a:off x="1115616" y="1988840"/>
            <a:ext cx="792000" cy="482068"/>
            <a:chOff x="0" y="0"/>
            <a:chExt cx="978411" cy="482066"/>
          </a:xfrm>
        </p:grpSpPr>
        <p:sp>
          <p:nvSpPr>
            <p:cNvPr id="938" name="Shape 938"/>
            <p:cNvSpPr/>
            <p:nvPr/>
          </p:nvSpPr>
          <p:spPr>
            <a:xfrm>
              <a:off x="0" y="-1"/>
              <a:ext cx="978412" cy="180002"/>
            </a:xfrm>
            <a:prstGeom prst="rightArrow">
              <a:avLst>
                <a:gd name="adj1" fmla="val 50000"/>
                <a:gd name="adj2" fmla="val 50000"/>
              </a:avLst>
            </a:prstGeom>
            <a:solidFill>
              <a:schemeClr val="accent1"/>
            </a:solidFill>
            <a:ln w="9525" cap="flat">
              <a:solidFill>
                <a:srgbClr val="000000"/>
              </a:solidFill>
              <a:prstDash val="solid"/>
              <a:round/>
            </a:ln>
            <a:effectLst/>
          </p:spPr>
          <p:txBody>
            <a:bodyPr wrap="square" lIns="45718" tIns="45718" rIns="45718" bIns="45718" numCol="1" anchor="t">
              <a:noAutofit/>
            </a:bodyPr>
            <a:lstStyle/>
            <a:p>
              <a:pPr>
                <a:defRPr>
                  <a:latin typeface="Arial"/>
                  <a:ea typeface="Arial"/>
                  <a:cs typeface="Arial"/>
                  <a:sym typeface="Arial"/>
                </a:defRPr>
              </a:pPr>
              <a:endParaRPr/>
            </a:p>
          </p:txBody>
        </p:sp>
        <p:sp>
          <p:nvSpPr>
            <p:cNvPr id="939" name="Shape 939"/>
            <p:cNvSpPr/>
            <p:nvPr/>
          </p:nvSpPr>
          <p:spPr>
            <a:xfrm>
              <a:off x="0" y="45000"/>
              <a:ext cx="933410" cy="437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a:t>
              </a:r>
            </a:p>
          </p:txBody>
        </p:sp>
      </p:grpSp>
      <p:sp>
        <p:nvSpPr>
          <p:cNvPr id="941" name="Shape 941"/>
          <p:cNvSpPr/>
          <p:nvPr/>
        </p:nvSpPr>
        <p:spPr>
          <a:xfrm>
            <a:off x="1979712" y="1700808"/>
            <a:ext cx="3311674" cy="7078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200" b="1">
                <a:solidFill>
                  <a:srgbClr val="009973"/>
                </a:solidFill>
                <a:latin typeface="Comic Sans MS"/>
                <a:ea typeface="Comic Sans MS"/>
                <a:cs typeface="Comic Sans MS"/>
                <a:sym typeface="Comic Sans MS"/>
              </a:defRPr>
            </a:lvl1pPr>
          </a:lstStyle>
          <a:p>
            <a:pPr algn="ctr"/>
            <a:r>
              <a:rPr sz="4000" dirty="0" err="1" smtClean="0">
                <a:solidFill>
                  <a:srgbClr val="000000"/>
                </a:solidFill>
                <a:latin typeface="Calibri"/>
                <a:cs typeface="Calibri"/>
              </a:rPr>
              <a:t>RESPIRA</a:t>
            </a:r>
            <a:r>
              <a:rPr lang="it-IT" sz="4000" dirty="0" smtClean="0">
                <a:solidFill>
                  <a:srgbClr val="000000"/>
                </a:solidFill>
                <a:latin typeface="Calibri"/>
                <a:cs typeface="Calibri"/>
              </a:rPr>
              <a:t>ZIONE</a:t>
            </a:r>
            <a:endParaRPr sz="4000" dirty="0">
              <a:solidFill>
                <a:srgbClr val="000000"/>
              </a:solidFill>
              <a:latin typeface="Calibri"/>
              <a:cs typeface="Calibri"/>
            </a:endParaRPr>
          </a:p>
        </p:txBody>
      </p:sp>
      <p:sp>
        <p:nvSpPr>
          <p:cNvPr id="942" name="Shape 942"/>
          <p:cNvSpPr/>
          <p:nvPr/>
        </p:nvSpPr>
        <p:spPr>
          <a:xfrm>
            <a:off x="1979712" y="3429000"/>
            <a:ext cx="3096344" cy="7078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latin typeface="Comic Sans MS"/>
                <a:ea typeface="Comic Sans MS"/>
                <a:cs typeface="Comic Sans MS"/>
                <a:sym typeface="Comic Sans MS"/>
              </a:defRPr>
            </a:lvl1pPr>
          </a:lstStyle>
          <a:p>
            <a:pPr algn="ctr"/>
            <a:r>
              <a:rPr sz="4000" b="1" dirty="0" smtClean="0">
                <a:latin typeface="Calibri"/>
                <a:cs typeface="Calibri"/>
              </a:rPr>
              <a:t>NO</a:t>
            </a:r>
            <a:r>
              <a:rPr lang="it-IT" sz="4000" b="1" dirty="0" smtClean="0">
                <a:latin typeface="Calibri"/>
                <a:cs typeface="Calibri"/>
              </a:rPr>
              <a:t>N</a:t>
            </a:r>
            <a:r>
              <a:rPr sz="4000" b="1" dirty="0" smtClean="0">
                <a:latin typeface="Calibri"/>
                <a:cs typeface="Calibri"/>
              </a:rPr>
              <a:t> </a:t>
            </a:r>
            <a:r>
              <a:rPr sz="4000" b="1" dirty="0" err="1">
                <a:latin typeface="Calibri"/>
                <a:cs typeface="Calibri"/>
              </a:rPr>
              <a:t>RESPIRA</a:t>
            </a:r>
            <a:endParaRPr sz="4000" b="1" dirty="0">
              <a:latin typeface="Calibri"/>
              <a:cs typeface="Calibri"/>
            </a:endParaRPr>
          </a:p>
        </p:txBody>
      </p:sp>
      <p:sp>
        <p:nvSpPr>
          <p:cNvPr id="943" name="Shape 943"/>
          <p:cNvSpPr/>
          <p:nvPr/>
        </p:nvSpPr>
        <p:spPr>
          <a:xfrm rot="16200000">
            <a:off x="3185894" y="4491166"/>
            <a:ext cx="720002" cy="180002"/>
          </a:xfrm>
          <a:prstGeom prst="leftArrow">
            <a:avLst>
              <a:gd name="adj1" fmla="val 50000"/>
              <a:gd name="adj2" fmla="val 33333"/>
            </a:avLst>
          </a:prstGeom>
          <a:solidFill>
            <a:srgbClr val="FF0000"/>
          </a:solidFill>
          <a:ln>
            <a:solidFill>
              <a:srgbClr val="FF0000"/>
            </a:solidFill>
            <a:miter/>
          </a:ln>
        </p:spPr>
        <p:txBody>
          <a:bodyPr lIns="45718" tIns="45718" rIns="45718" bIns="45718" anchor="ctr"/>
          <a:lstStyle/>
          <a:p>
            <a:pPr>
              <a:defRPr>
                <a:latin typeface="Arial"/>
                <a:ea typeface="Arial"/>
                <a:cs typeface="Arial"/>
                <a:sym typeface="Arial"/>
              </a:defRPr>
            </a:pPr>
            <a:endParaRPr/>
          </a:p>
        </p:txBody>
      </p:sp>
      <p:sp>
        <p:nvSpPr>
          <p:cNvPr id="944" name="Shape 944"/>
          <p:cNvSpPr/>
          <p:nvPr/>
        </p:nvSpPr>
        <p:spPr>
          <a:xfrm>
            <a:off x="1331640" y="5085184"/>
            <a:ext cx="4463802" cy="7078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b="1">
                <a:latin typeface="Comic Sans MS"/>
                <a:ea typeface="Comic Sans MS"/>
                <a:cs typeface="Comic Sans MS"/>
                <a:sym typeface="Comic Sans MS"/>
              </a:defRPr>
            </a:lvl1pPr>
          </a:lstStyle>
          <a:p>
            <a:pPr algn="ctr"/>
            <a:r>
              <a:rPr sz="4000" dirty="0">
                <a:latin typeface="Calibri"/>
                <a:cs typeface="Calibri"/>
              </a:rPr>
              <a:t>5 </a:t>
            </a:r>
            <a:r>
              <a:rPr lang="it-IT" sz="4000" dirty="0" smtClean="0">
                <a:latin typeface="Calibri"/>
                <a:cs typeface="Calibri"/>
              </a:rPr>
              <a:t>VENTILAZIONI</a:t>
            </a:r>
            <a:endParaRPr sz="4000" dirty="0">
              <a:latin typeface="Calibri"/>
              <a:cs typeface="Calibri"/>
            </a:endParaRPr>
          </a:p>
        </p:txBody>
      </p:sp>
      <p:sp>
        <p:nvSpPr>
          <p:cNvPr id="15" name="Shape 914"/>
          <p:cNvSpPr/>
          <p:nvPr/>
        </p:nvSpPr>
        <p:spPr>
          <a:xfrm>
            <a:off x="1763688" y="260648"/>
            <a:ext cx="5760640" cy="707882"/>
          </a:xfrm>
          <a:prstGeom prst="rect">
            <a:avLst/>
          </a:prstGeom>
          <a:solidFill>
            <a:schemeClr val="accent5"/>
          </a:solidFill>
          <a:ln w="28575" cmpd="sng">
            <a:solidFill>
              <a:srgbClr val="000000"/>
            </a:solidFill>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b="1">
                <a:latin typeface="Comic Sans MS"/>
                <a:ea typeface="Comic Sans MS"/>
                <a:cs typeface="Comic Sans MS"/>
                <a:sym typeface="Comic Sans MS"/>
              </a:defRPr>
            </a:lvl1pPr>
          </a:lstStyle>
          <a:p>
            <a:pPr algn="ctr"/>
            <a:r>
              <a:rPr sz="4000" dirty="0" smtClean="0">
                <a:solidFill>
                  <a:schemeClr val="bg1"/>
                </a:solidFill>
                <a:latin typeface="Calibri"/>
                <a:cs typeface="Calibri"/>
              </a:rPr>
              <a:t>SE</a:t>
            </a:r>
            <a:r>
              <a:rPr lang="it-IT" sz="4000" dirty="0" err="1" smtClean="0">
                <a:solidFill>
                  <a:schemeClr val="bg1"/>
                </a:solidFill>
                <a:latin typeface="Calibri"/>
                <a:cs typeface="Calibri"/>
              </a:rPr>
              <a:t>QUENZA</a:t>
            </a:r>
            <a:r>
              <a:rPr sz="4000" dirty="0" smtClean="0">
                <a:solidFill>
                  <a:schemeClr val="bg1"/>
                </a:solidFill>
                <a:latin typeface="Calibri"/>
                <a:cs typeface="Calibri"/>
              </a:rPr>
              <a:t> </a:t>
            </a:r>
            <a:r>
              <a:rPr sz="4000" dirty="0">
                <a:solidFill>
                  <a:schemeClr val="bg1"/>
                </a:solidFill>
                <a:latin typeface="Calibri"/>
                <a:cs typeface="Calibri"/>
              </a:rPr>
              <a:t>PBLSD - </a:t>
            </a:r>
            <a:r>
              <a:rPr lang="it-IT" sz="4000" dirty="0" smtClean="0">
                <a:solidFill>
                  <a:schemeClr val="bg1"/>
                </a:solidFill>
                <a:latin typeface="Calibri"/>
                <a:cs typeface="Calibri"/>
              </a:rPr>
              <a:t>2</a:t>
            </a:r>
            <a:endParaRPr sz="4000" dirty="0">
              <a:solidFill>
                <a:schemeClr val="bg1"/>
              </a:solidFill>
              <a:latin typeface="Calibri"/>
              <a:cs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9" name="Shape 949"/>
          <p:cNvSpPr/>
          <p:nvPr/>
        </p:nvSpPr>
        <p:spPr>
          <a:xfrm>
            <a:off x="5940152" y="1052736"/>
            <a:ext cx="2952328" cy="1077214"/>
          </a:xfrm>
          <a:prstGeom prst="rect">
            <a:avLst/>
          </a:prstGeom>
          <a:ln w="57150" cmpd="sng">
            <a:solidFill>
              <a:srgbClr val="FF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2000">
                <a:latin typeface="Arial"/>
                <a:ea typeface="Arial"/>
                <a:cs typeface="Arial"/>
                <a:sym typeface="Arial"/>
              </a:defRPr>
            </a:pPr>
            <a:r>
              <a:rPr lang="it-IT" sz="3200" b="1" dirty="0" smtClean="0">
                <a:latin typeface="Calibri"/>
                <a:cs typeface="Calibri"/>
              </a:rPr>
              <a:t>SEGNI DI VITA</a:t>
            </a:r>
            <a:endParaRPr sz="3200" b="1" dirty="0">
              <a:latin typeface="Calibri"/>
              <a:cs typeface="Calibri"/>
            </a:endParaRPr>
          </a:p>
          <a:p>
            <a:pPr algn="ctr">
              <a:defRPr sz="2000">
                <a:latin typeface="Arial"/>
                <a:ea typeface="Arial"/>
                <a:cs typeface="Arial"/>
                <a:sym typeface="Arial"/>
              </a:defRPr>
            </a:pPr>
            <a:r>
              <a:rPr sz="3200" b="1" dirty="0" smtClean="0">
                <a:latin typeface="Calibri"/>
                <a:cs typeface="Calibri"/>
              </a:rPr>
              <a:t>P</a:t>
            </a:r>
            <a:r>
              <a:rPr lang="it-IT" sz="3200" b="1" dirty="0" smtClean="0">
                <a:latin typeface="Calibri"/>
                <a:cs typeface="Calibri"/>
              </a:rPr>
              <a:t>O</a:t>
            </a:r>
            <a:r>
              <a:rPr sz="3200" b="1" dirty="0" smtClean="0">
                <a:latin typeface="Calibri"/>
                <a:cs typeface="Calibri"/>
              </a:rPr>
              <a:t>LSO</a:t>
            </a:r>
            <a:r>
              <a:rPr lang="it-IT" sz="3200" b="1" dirty="0" smtClean="0">
                <a:latin typeface="Calibri"/>
                <a:cs typeface="Calibri"/>
              </a:rPr>
              <a:t>     </a:t>
            </a:r>
            <a:r>
              <a:rPr lang="it-IT" b="1" dirty="0" smtClean="0">
                <a:latin typeface="Calibri"/>
                <a:cs typeface="Calibri"/>
              </a:rPr>
              <a:t>x</a:t>
            </a:r>
            <a:r>
              <a:rPr lang="it-IT" sz="3200" b="1" dirty="0">
                <a:latin typeface="Calibri"/>
                <a:cs typeface="Calibri"/>
              </a:rPr>
              <a:t> </a:t>
            </a:r>
            <a:r>
              <a:rPr lang="it-IT" sz="2800" b="1" dirty="0" smtClean="0">
                <a:latin typeface="Calibri"/>
                <a:cs typeface="Calibri"/>
              </a:rPr>
              <a:t>10’’</a:t>
            </a:r>
            <a:endParaRPr sz="2800" b="1" dirty="0">
              <a:latin typeface="Calibri"/>
              <a:cs typeface="Calibri"/>
            </a:endParaRPr>
          </a:p>
        </p:txBody>
      </p:sp>
      <p:sp>
        <p:nvSpPr>
          <p:cNvPr id="950" name="Shape 950"/>
          <p:cNvSpPr/>
          <p:nvPr/>
        </p:nvSpPr>
        <p:spPr>
          <a:xfrm rot="19622183">
            <a:off x="2183855" y="1891993"/>
            <a:ext cx="756002" cy="180002"/>
          </a:xfrm>
          <a:prstGeom prst="leftArrow">
            <a:avLst>
              <a:gd name="adj1" fmla="val 50000"/>
              <a:gd name="adj2" fmla="val 33333"/>
            </a:avLst>
          </a:prstGeom>
          <a:solidFill>
            <a:srgbClr val="FF0000"/>
          </a:solidFill>
          <a:ln>
            <a:solidFill>
              <a:srgbClr val="FF0000"/>
            </a:solidFill>
            <a:miter/>
          </a:ln>
        </p:spPr>
        <p:txBody>
          <a:bodyPr lIns="45718" tIns="45718" rIns="45718" bIns="45718" anchor="ctr"/>
          <a:lstStyle/>
          <a:p>
            <a:pPr algn="ctr">
              <a:defRPr>
                <a:latin typeface="Arial"/>
                <a:ea typeface="Arial"/>
                <a:cs typeface="Arial"/>
                <a:sym typeface="Arial"/>
              </a:defRPr>
            </a:pPr>
            <a:endParaRPr b="1">
              <a:latin typeface="Calibri"/>
              <a:cs typeface="Calibri"/>
            </a:endParaRPr>
          </a:p>
        </p:txBody>
      </p:sp>
      <p:sp>
        <p:nvSpPr>
          <p:cNvPr id="951" name="Shape 951"/>
          <p:cNvSpPr/>
          <p:nvPr/>
        </p:nvSpPr>
        <p:spPr>
          <a:xfrm>
            <a:off x="584944" y="908720"/>
            <a:ext cx="751929" cy="1015659"/>
          </a:xfrm>
          <a:prstGeom prst="rect">
            <a:avLst/>
          </a:prstGeom>
          <a:solidFill>
            <a:srgbClr val="FFCCCC"/>
          </a:solidFill>
          <a:ln w="38100">
            <a:solidFill>
              <a:srgbClr val="FF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lvl1pPr>
              <a:defRPr sz="5400" b="1">
                <a:latin typeface="Comic Sans MS"/>
                <a:ea typeface="Comic Sans MS"/>
                <a:cs typeface="Comic Sans MS"/>
                <a:sym typeface="Comic Sans MS"/>
              </a:defRPr>
            </a:lvl1pPr>
          </a:lstStyle>
          <a:p>
            <a:pPr algn="ctr"/>
            <a:r>
              <a:rPr sz="6000" dirty="0">
                <a:latin typeface="Calibri"/>
                <a:cs typeface="Calibri"/>
              </a:rPr>
              <a:t>C</a:t>
            </a:r>
          </a:p>
        </p:txBody>
      </p:sp>
      <p:grpSp>
        <p:nvGrpSpPr>
          <p:cNvPr id="954" name="Group 954"/>
          <p:cNvGrpSpPr/>
          <p:nvPr/>
        </p:nvGrpSpPr>
        <p:grpSpPr>
          <a:xfrm>
            <a:off x="1505354" y="1324055"/>
            <a:ext cx="978414" cy="506662"/>
            <a:chOff x="-1" y="-1"/>
            <a:chExt cx="978412" cy="506660"/>
          </a:xfrm>
        </p:grpSpPr>
        <p:sp>
          <p:nvSpPr>
            <p:cNvPr id="952" name="Shape 952"/>
            <p:cNvSpPr/>
            <p:nvPr/>
          </p:nvSpPr>
          <p:spPr>
            <a:xfrm>
              <a:off x="-1" y="-1"/>
              <a:ext cx="978412" cy="180002"/>
            </a:xfrm>
            <a:prstGeom prst="rightArrow">
              <a:avLst>
                <a:gd name="adj1" fmla="val 50000"/>
                <a:gd name="adj2" fmla="val 50000"/>
              </a:avLst>
            </a:prstGeom>
            <a:solidFill>
              <a:schemeClr val="accent1"/>
            </a:solidFill>
            <a:ln w="9525" cap="flat">
              <a:solidFill>
                <a:srgbClr val="000000"/>
              </a:solidFill>
              <a:prstDash val="solid"/>
              <a:round/>
            </a:ln>
            <a:effectLst/>
          </p:spPr>
          <p:txBody>
            <a:bodyPr wrap="square" lIns="45718" tIns="45718" rIns="45718" bIns="45718" numCol="1" anchor="t">
              <a:noAutofit/>
            </a:bodyPr>
            <a:lstStyle/>
            <a:p>
              <a:pPr algn="ctr">
                <a:defRPr>
                  <a:latin typeface="Arial"/>
                  <a:ea typeface="Arial"/>
                  <a:cs typeface="Arial"/>
                  <a:sym typeface="Arial"/>
                </a:defRPr>
              </a:pPr>
              <a:endParaRPr b="1">
                <a:latin typeface="Calibri"/>
                <a:cs typeface="Calibri"/>
              </a:endParaRPr>
            </a:p>
          </p:txBody>
        </p:sp>
        <p:sp>
          <p:nvSpPr>
            <p:cNvPr id="953" name="Shape 953"/>
            <p:cNvSpPr/>
            <p:nvPr/>
          </p:nvSpPr>
          <p:spPr>
            <a:xfrm>
              <a:off x="-1" y="45000"/>
              <a:ext cx="933411" cy="4616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pPr algn="ctr"/>
              <a:r>
                <a:rPr b="1">
                  <a:latin typeface="Calibri"/>
                  <a:cs typeface="Calibri"/>
                </a:rPr>
                <a:t>  </a:t>
              </a:r>
            </a:p>
          </p:txBody>
        </p:sp>
      </p:grpSp>
      <p:sp>
        <p:nvSpPr>
          <p:cNvPr id="955" name="Shape 955"/>
          <p:cNvSpPr/>
          <p:nvPr/>
        </p:nvSpPr>
        <p:spPr>
          <a:xfrm>
            <a:off x="2488913" y="1077996"/>
            <a:ext cx="3143192"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200" b="1">
                <a:solidFill>
                  <a:srgbClr val="00B050"/>
                </a:solidFill>
                <a:latin typeface="Comic Sans MS"/>
                <a:ea typeface="Comic Sans MS"/>
                <a:cs typeface="Comic Sans MS"/>
                <a:sym typeface="Comic Sans MS"/>
              </a:defRPr>
            </a:lvl1pPr>
          </a:lstStyle>
          <a:p>
            <a:pPr algn="ctr"/>
            <a:r>
              <a:rPr sz="4000" dirty="0" err="1" smtClean="0">
                <a:solidFill>
                  <a:schemeClr val="tx1"/>
                </a:solidFill>
                <a:latin typeface="Calibri"/>
                <a:cs typeface="Calibri"/>
              </a:rPr>
              <a:t>CIRC</a:t>
            </a:r>
            <a:r>
              <a:rPr lang="it-IT" sz="4000" dirty="0" err="1" smtClean="0">
                <a:solidFill>
                  <a:schemeClr val="tx1"/>
                </a:solidFill>
                <a:latin typeface="Calibri"/>
                <a:cs typeface="Calibri"/>
              </a:rPr>
              <a:t>OLO</a:t>
            </a:r>
            <a:endParaRPr sz="4000" dirty="0">
              <a:solidFill>
                <a:schemeClr val="tx1"/>
              </a:solidFill>
              <a:latin typeface="Calibri"/>
              <a:cs typeface="Calibri"/>
            </a:endParaRPr>
          </a:p>
        </p:txBody>
      </p:sp>
      <p:sp>
        <p:nvSpPr>
          <p:cNvPr id="956" name="Shape 956"/>
          <p:cNvSpPr/>
          <p:nvPr/>
        </p:nvSpPr>
        <p:spPr>
          <a:xfrm>
            <a:off x="144016" y="2276872"/>
            <a:ext cx="3707904" cy="156965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a:latin typeface="Comic Sans MS"/>
                <a:ea typeface="Comic Sans MS"/>
                <a:cs typeface="Comic Sans MS"/>
                <a:sym typeface="Comic Sans MS"/>
              </a:defRPr>
            </a:pPr>
            <a:r>
              <a:rPr sz="3200" b="1" dirty="0" smtClean="0">
                <a:latin typeface="Calibri"/>
                <a:cs typeface="Calibri"/>
              </a:rPr>
              <a:t>C</a:t>
            </a:r>
            <a:r>
              <a:rPr lang="it-IT" sz="3200" b="1" dirty="0" err="1" smtClean="0">
                <a:latin typeface="Calibri"/>
                <a:cs typeface="Calibri"/>
              </a:rPr>
              <a:t>IRCOLO</a:t>
            </a:r>
            <a:r>
              <a:rPr sz="3200" b="1" dirty="0" smtClean="0">
                <a:latin typeface="Calibri"/>
                <a:cs typeface="Calibri"/>
              </a:rPr>
              <a:t> </a:t>
            </a:r>
            <a:r>
              <a:rPr sz="3200" b="1" dirty="0">
                <a:latin typeface="Calibri"/>
                <a:cs typeface="Calibri"/>
              </a:rPr>
              <a:t>NO </a:t>
            </a:r>
          </a:p>
          <a:p>
            <a:pPr algn="ctr">
              <a:defRPr>
                <a:latin typeface="Comic Sans MS"/>
                <a:ea typeface="Comic Sans MS"/>
                <a:cs typeface="Comic Sans MS"/>
                <a:sym typeface="Comic Sans MS"/>
              </a:defRPr>
            </a:pPr>
            <a:r>
              <a:rPr b="1" dirty="0">
                <a:latin typeface="Calibri"/>
                <a:cs typeface="Calibri"/>
              </a:rPr>
              <a:t>=</a:t>
            </a:r>
            <a:r>
              <a:rPr sz="3200" b="1" dirty="0">
                <a:latin typeface="Calibri"/>
                <a:cs typeface="Calibri"/>
              </a:rPr>
              <a:t> </a:t>
            </a:r>
          </a:p>
          <a:p>
            <a:pPr algn="ctr">
              <a:defRPr>
                <a:latin typeface="Comic Sans MS"/>
                <a:ea typeface="Comic Sans MS"/>
                <a:cs typeface="Comic Sans MS"/>
                <a:sym typeface="Comic Sans MS"/>
              </a:defRPr>
            </a:pPr>
            <a:r>
              <a:rPr lang="it-IT" sz="3200" b="1" dirty="0" smtClean="0">
                <a:latin typeface="Calibri"/>
                <a:cs typeface="Calibri"/>
              </a:rPr>
              <a:t>ARRESTO CARDIACO</a:t>
            </a:r>
            <a:endParaRPr sz="3200" b="1" dirty="0">
              <a:latin typeface="Calibri"/>
              <a:cs typeface="Calibri"/>
            </a:endParaRPr>
          </a:p>
        </p:txBody>
      </p:sp>
      <p:sp>
        <p:nvSpPr>
          <p:cNvPr id="957" name="Shape 957"/>
          <p:cNvSpPr/>
          <p:nvPr/>
        </p:nvSpPr>
        <p:spPr>
          <a:xfrm rot="16200000">
            <a:off x="1835720" y="4005040"/>
            <a:ext cx="323970" cy="180002"/>
          </a:xfrm>
          <a:prstGeom prst="leftArrow">
            <a:avLst>
              <a:gd name="adj1" fmla="val 50000"/>
              <a:gd name="adj2" fmla="val 33333"/>
            </a:avLst>
          </a:prstGeom>
          <a:solidFill>
            <a:srgbClr val="FF0000"/>
          </a:solidFill>
          <a:ln>
            <a:solidFill>
              <a:srgbClr val="FF0000"/>
            </a:solidFill>
            <a:miter/>
          </a:ln>
        </p:spPr>
        <p:txBody>
          <a:bodyPr lIns="45718" tIns="45718" rIns="45718" bIns="45718" anchor="ctr"/>
          <a:lstStyle/>
          <a:p>
            <a:pPr algn="ctr">
              <a:defRPr>
                <a:latin typeface="Arial"/>
                <a:ea typeface="Arial"/>
                <a:cs typeface="Arial"/>
                <a:sym typeface="Arial"/>
              </a:defRPr>
            </a:pPr>
            <a:endParaRPr b="1">
              <a:latin typeface="Calibri"/>
              <a:cs typeface="Calibri"/>
            </a:endParaRPr>
          </a:p>
        </p:txBody>
      </p:sp>
      <p:sp>
        <p:nvSpPr>
          <p:cNvPr id="958" name="Shape 958"/>
          <p:cNvSpPr/>
          <p:nvPr/>
        </p:nvSpPr>
        <p:spPr>
          <a:xfrm>
            <a:off x="673219" y="4254191"/>
            <a:ext cx="2746653" cy="58477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b="1">
                <a:latin typeface="Comic Sans MS"/>
                <a:ea typeface="Comic Sans MS"/>
                <a:cs typeface="Comic Sans MS"/>
                <a:sym typeface="Comic Sans MS"/>
              </a:defRPr>
            </a:pPr>
            <a:r>
              <a:rPr lang="it-IT" sz="3200" b="1" dirty="0" smtClean="0">
                <a:latin typeface="Calibri"/>
                <a:cs typeface="Calibri"/>
              </a:rPr>
              <a:t>COMPRESSIONI</a:t>
            </a:r>
            <a:endParaRPr sz="3200" b="1" dirty="0">
              <a:latin typeface="Calibri"/>
              <a:cs typeface="Calibri"/>
              <a:sym typeface="Times New Roman"/>
            </a:endParaRPr>
          </a:p>
        </p:txBody>
      </p:sp>
      <p:sp>
        <p:nvSpPr>
          <p:cNvPr id="959" name="Shape 959"/>
          <p:cNvSpPr/>
          <p:nvPr/>
        </p:nvSpPr>
        <p:spPr>
          <a:xfrm>
            <a:off x="144016" y="5157192"/>
            <a:ext cx="3995936" cy="1569656"/>
          </a:xfrm>
          <a:prstGeom prst="rect">
            <a:avLst/>
          </a:prstGeom>
          <a:ln w="57150" cmpd="sng">
            <a:solidFill>
              <a:srgbClr val="FF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2000">
                <a:latin typeface="Arial"/>
                <a:ea typeface="Arial"/>
                <a:cs typeface="Arial"/>
                <a:sym typeface="Arial"/>
              </a:defRPr>
            </a:pPr>
            <a:r>
              <a:rPr sz="3200" b="1" dirty="0">
                <a:latin typeface="Calibri"/>
                <a:cs typeface="Calibri"/>
              </a:rPr>
              <a:t>15 </a:t>
            </a:r>
            <a:r>
              <a:rPr lang="it-IT" sz="3200" b="1" dirty="0" smtClean="0">
                <a:latin typeface="Calibri"/>
                <a:cs typeface="Calibri"/>
              </a:rPr>
              <a:t>COMPRESSIONI</a:t>
            </a:r>
            <a:endParaRPr sz="3200" b="1" dirty="0">
              <a:latin typeface="Calibri"/>
              <a:cs typeface="Calibri"/>
            </a:endParaRPr>
          </a:p>
          <a:p>
            <a:pPr algn="ctr">
              <a:defRPr sz="2000">
                <a:latin typeface="Arial"/>
                <a:ea typeface="Arial"/>
                <a:cs typeface="Arial"/>
                <a:sym typeface="Arial"/>
              </a:defRPr>
            </a:pPr>
            <a:r>
              <a:rPr sz="3200" b="1" dirty="0">
                <a:latin typeface="Calibri"/>
                <a:cs typeface="Calibri"/>
              </a:rPr>
              <a:t>2 </a:t>
            </a:r>
            <a:r>
              <a:rPr sz="3200" b="1" dirty="0" err="1" smtClean="0">
                <a:latin typeface="Calibri"/>
                <a:cs typeface="Calibri"/>
              </a:rPr>
              <a:t>VENTILA</a:t>
            </a:r>
            <a:r>
              <a:rPr lang="it-IT" sz="3200" b="1" dirty="0" smtClean="0">
                <a:latin typeface="Calibri"/>
                <a:cs typeface="Calibri"/>
              </a:rPr>
              <a:t>ZIONI</a:t>
            </a:r>
            <a:endParaRPr sz="3200" b="1" dirty="0">
              <a:latin typeface="Calibri"/>
              <a:cs typeface="Calibri"/>
            </a:endParaRPr>
          </a:p>
          <a:p>
            <a:pPr algn="ctr">
              <a:defRPr sz="2000">
                <a:latin typeface="Arial"/>
                <a:ea typeface="Arial"/>
                <a:cs typeface="Arial"/>
                <a:sym typeface="Arial"/>
              </a:defRPr>
            </a:pPr>
            <a:r>
              <a:rPr lang="it-IT" sz="3200" b="1" dirty="0" smtClean="0">
                <a:latin typeface="Calibri"/>
                <a:cs typeface="Calibri"/>
              </a:rPr>
              <a:t>x </a:t>
            </a:r>
            <a:r>
              <a:rPr sz="3200" b="1" dirty="0" smtClean="0">
                <a:latin typeface="Calibri"/>
                <a:cs typeface="Calibri"/>
              </a:rPr>
              <a:t>1 MINUTO</a:t>
            </a:r>
            <a:r>
              <a:rPr lang="it-IT" sz="3200" b="1" dirty="0" smtClean="0">
                <a:latin typeface="Calibri"/>
                <a:cs typeface="Calibri"/>
              </a:rPr>
              <a:t> </a:t>
            </a:r>
            <a:r>
              <a:rPr lang="it-IT" sz="2800" b="1" dirty="0" smtClean="0">
                <a:latin typeface="Calibri"/>
                <a:cs typeface="Calibri"/>
              </a:rPr>
              <a:t>(5 CICLI) </a:t>
            </a:r>
            <a:endParaRPr sz="2800" b="1" dirty="0">
              <a:latin typeface="Calibri"/>
              <a:cs typeface="Calibri"/>
            </a:endParaRPr>
          </a:p>
        </p:txBody>
      </p:sp>
      <p:sp>
        <p:nvSpPr>
          <p:cNvPr id="961" name="Shape 961"/>
          <p:cNvSpPr/>
          <p:nvPr/>
        </p:nvSpPr>
        <p:spPr>
          <a:xfrm>
            <a:off x="4882422" y="2204864"/>
            <a:ext cx="4138998" cy="193898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a:latin typeface="Comic Sans MS"/>
                <a:ea typeface="Comic Sans MS"/>
                <a:cs typeface="Comic Sans MS"/>
                <a:sym typeface="Comic Sans MS"/>
              </a:defRPr>
            </a:pPr>
            <a:r>
              <a:rPr lang="it-IT" sz="3200" b="1" dirty="0" smtClean="0">
                <a:latin typeface="Calibri"/>
                <a:cs typeface="Calibri"/>
              </a:rPr>
              <a:t>CIRCOLO SI</a:t>
            </a:r>
          </a:p>
          <a:p>
            <a:pPr algn="ctr">
              <a:defRPr>
                <a:latin typeface="Comic Sans MS"/>
                <a:ea typeface="Comic Sans MS"/>
                <a:cs typeface="Comic Sans MS"/>
                <a:sym typeface="Comic Sans MS"/>
              </a:defRPr>
            </a:pPr>
            <a:r>
              <a:rPr lang="it-IT" b="1" dirty="0" smtClean="0">
                <a:latin typeface="Calibri"/>
                <a:cs typeface="Calibri"/>
              </a:rPr>
              <a:t>=</a:t>
            </a:r>
          </a:p>
          <a:p>
            <a:pPr algn="ctr">
              <a:defRPr>
                <a:latin typeface="Comic Sans MS"/>
                <a:ea typeface="Comic Sans MS"/>
                <a:cs typeface="Comic Sans MS"/>
                <a:sym typeface="Comic Sans MS"/>
              </a:defRPr>
            </a:pPr>
            <a:r>
              <a:rPr lang="it-IT" sz="3200" b="1" dirty="0" smtClean="0">
                <a:latin typeface="Calibri"/>
                <a:cs typeface="Calibri"/>
              </a:rPr>
              <a:t>ARRESTO</a:t>
            </a:r>
            <a:r>
              <a:rPr sz="3200" b="1" dirty="0" smtClean="0">
                <a:latin typeface="Calibri"/>
                <a:cs typeface="Calibri"/>
              </a:rPr>
              <a:t> </a:t>
            </a:r>
            <a:r>
              <a:rPr sz="3200" b="1" dirty="0">
                <a:latin typeface="Calibri"/>
                <a:cs typeface="Calibri"/>
              </a:rPr>
              <a:t>RESPIRATORIO</a:t>
            </a:r>
          </a:p>
        </p:txBody>
      </p:sp>
      <p:sp>
        <p:nvSpPr>
          <p:cNvPr id="962" name="Shape 962"/>
          <p:cNvSpPr/>
          <p:nvPr/>
        </p:nvSpPr>
        <p:spPr>
          <a:xfrm rot="13108146">
            <a:off x="4994184" y="1916425"/>
            <a:ext cx="756002" cy="180002"/>
          </a:xfrm>
          <a:prstGeom prst="leftArrow">
            <a:avLst>
              <a:gd name="adj1" fmla="val 50000"/>
              <a:gd name="adj2" fmla="val 33333"/>
            </a:avLst>
          </a:prstGeom>
          <a:solidFill>
            <a:srgbClr val="FF0000"/>
          </a:solidFill>
          <a:ln>
            <a:solidFill>
              <a:srgbClr val="FF0000"/>
            </a:solidFill>
            <a:miter/>
          </a:ln>
        </p:spPr>
        <p:txBody>
          <a:bodyPr lIns="45718" tIns="45718" rIns="45718" bIns="45718" anchor="ctr"/>
          <a:lstStyle/>
          <a:p>
            <a:pPr algn="ctr">
              <a:defRPr>
                <a:latin typeface="Arial"/>
                <a:ea typeface="Arial"/>
                <a:cs typeface="Arial"/>
                <a:sym typeface="Arial"/>
              </a:defRPr>
            </a:pPr>
            <a:endParaRPr b="1">
              <a:latin typeface="Calibri"/>
              <a:cs typeface="Calibri"/>
            </a:endParaRPr>
          </a:p>
        </p:txBody>
      </p:sp>
      <p:sp>
        <p:nvSpPr>
          <p:cNvPr id="964" name="Shape 964"/>
          <p:cNvSpPr/>
          <p:nvPr/>
        </p:nvSpPr>
        <p:spPr>
          <a:xfrm>
            <a:off x="5508105" y="4437112"/>
            <a:ext cx="2952327" cy="58477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a:defRPr b="1">
                <a:latin typeface="Comic Sans MS"/>
                <a:ea typeface="Comic Sans MS"/>
                <a:cs typeface="Comic Sans MS"/>
                <a:sym typeface="Comic Sans MS"/>
              </a:defRPr>
            </a:lvl1pPr>
          </a:lstStyle>
          <a:p>
            <a:r>
              <a:rPr sz="3200" dirty="0" smtClean="0">
                <a:latin typeface="Calibri"/>
                <a:cs typeface="Calibri"/>
              </a:rPr>
              <a:t>VENTILA</a:t>
            </a:r>
            <a:r>
              <a:rPr lang="it-IT" sz="3200" dirty="0" smtClean="0">
                <a:latin typeface="Calibri"/>
                <a:cs typeface="Calibri"/>
              </a:rPr>
              <a:t>ZIONI</a:t>
            </a:r>
            <a:endParaRPr sz="3200" dirty="0">
              <a:latin typeface="Calibri"/>
              <a:cs typeface="Calibri"/>
            </a:endParaRPr>
          </a:p>
        </p:txBody>
      </p:sp>
      <p:sp>
        <p:nvSpPr>
          <p:cNvPr id="965" name="Shape 965"/>
          <p:cNvSpPr/>
          <p:nvPr/>
        </p:nvSpPr>
        <p:spPr>
          <a:xfrm>
            <a:off x="5076056" y="5157192"/>
            <a:ext cx="3744416" cy="1569656"/>
          </a:xfrm>
          <a:prstGeom prst="rect">
            <a:avLst/>
          </a:prstGeom>
          <a:ln w="57150" cmpd="sng">
            <a:solidFill>
              <a:srgbClr val="FF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2000">
                <a:latin typeface="Arial"/>
                <a:ea typeface="Arial"/>
                <a:cs typeface="Arial"/>
                <a:sym typeface="Arial"/>
              </a:defRPr>
            </a:pPr>
            <a:r>
              <a:rPr sz="3200" b="1" dirty="0">
                <a:latin typeface="Calibri"/>
                <a:cs typeface="Calibri"/>
              </a:rPr>
              <a:t>12 – </a:t>
            </a:r>
            <a:r>
              <a:rPr sz="3200" b="1" dirty="0" smtClean="0">
                <a:latin typeface="Calibri"/>
                <a:cs typeface="Calibri"/>
              </a:rPr>
              <a:t>20</a:t>
            </a:r>
            <a:r>
              <a:rPr lang="it-IT" sz="3200" b="1" dirty="0">
                <a:latin typeface="Calibri"/>
                <a:cs typeface="Calibri"/>
              </a:rPr>
              <a:t> </a:t>
            </a:r>
            <a:r>
              <a:rPr lang="it-IT" sz="3200" b="1" dirty="0" smtClean="0">
                <a:latin typeface="Calibri"/>
                <a:cs typeface="Calibri"/>
              </a:rPr>
              <a:t>al minuto</a:t>
            </a:r>
            <a:endParaRPr sz="3200" b="1" dirty="0">
              <a:latin typeface="Calibri"/>
              <a:cs typeface="Calibri"/>
            </a:endParaRPr>
          </a:p>
          <a:p>
            <a:pPr algn="ctr">
              <a:defRPr sz="2000">
                <a:latin typeface="Arial"/>
                <a:ea typeface="Arial"/>
                <a:cs typeface="Arial"/>
                <a:sym typeface="Arial"/>
              </a:defRPr>
            </a:pPr>
            <a:r>
              <a:rPr lang="it-IT" sz="3200" b="1" dirty="0">
                <a:latin typeface="Calibri"/>
                <a:cs typeface="Calibri"/>
              </a:rPr>
              <a:t>c</a:t>
            </a:r>
            <a:r>
              <a:rPr lang="it-IT" sz="3200" b="1" dirty="0" smtClean="0">
                <a:latin typeface="Calibri"/>
                <a:cs typeface="Calibri"/>
              </a:rPr>
              <a:t>ontrollare il Circolo </a:t>
            </a:r>
          </a:p>
          <a:p>
            <a:pPr algn="ctr">
              <a:defRPr sz="2000">
                <a:latin typeface="Arial"/>
                <a:ea typeface="Arial"/>
                <a:cs typeface="Arial"/>
                <a:sym typeface="Arial"/>
              </a:defRPr>
            </a:pPr>
            <a:r>
              <a:rPr lang="it-IT" sz="3200" b="1" dirty="0" smtClean="0">
                <a:latin typeface="Calibri"/>
                <a:cs typeface="Calibri"/>
              </a:rPr>
              <a:t>ogni minuto</a:t>
            </a:r>
            <a:endParaRPr sz="3200" b="1" dirty="0">
              <a:latin typeface="Calibri"/>
              <a:cs typeface="Calibri"/>
            </a:endParaRPr>
          </a:p>
        </p:txBody>
      </p:sp>
      <p:sp>
        <p:nvSpPr>
          <p:cNvPr id="20" name="Shape 914"/>
          <p:cNvSpPr/>
          <p:nvPr/>
        </p:nvSpPr>
        <p:spPr>
          <a:xfrm>
            <a:off x="1835696" y="128830"/>
            <a:ext cx="5760640" cy="707882"/>
          </a:xfrm>
          <a:prstGeom prst="rect">
            <a:avLst/>
          </a:prstGeom>
          <a:solidFill>
            <a:schemeClr val="accent5"/>
          </a:solidFill>
          <a:ln w="28575" cmpd="sng">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b="1">
                <a:latin typeface="Comic Sans MS"/>
                <a:ea typeface="Comic Sans MS"/>
                <a:cs typeface="Comic Sans MS"/>
                <a:sym typeface="Comic Sans MS"/>
              </a:defRPr>
            </a:lvl1pPr>
          </a:lstStyle>
          <a:p>
            <a:pPr algn="ctr"/>
            <a:r>
              <a:rPr sz="4000" dirty="0" smtClean="0">
                <a:solidFill>
                  <a:schemeClr val="bg1"/>
                </a:solidFill>
                <a:latin typeface="Calibri"/>
                <a:cs typeface="Calibri"/>
              </a:rPr>
              <a:t>SE</a:t>
            </a:r>
            <a:r>
              <a:rPr lang="it-IT" sz="4000" dirty="0" err="1" smtClean="0">
                <a:solidFill>
                  <a:schemeClr val="bg1"/>
                </a:solidFill>
                <a:latin typeface="Calibri"/>
                <a:cs typeface="Calibri"/>
              </a:rPr>
              <a:t>QUENZA</a:t>
            </a:r>
            <a:r>
              <a:rPr sz="4000" dirty="0" smtClean="0">
                <a:solidFill>
                  <a:schemeClr val="bg1"/>
                </a:solidFill>
                <a:latin typeface="Calibri"/>
                <a:cs typeface="Calibri"/>
              </a:rPr>
              <a:t> </a:t>
            </a:r>
            <a:r>
              <a:rPr sz="4000" dirty="0">
                <a:solidFill>
                  <a:schemeClr val="bg1"/>
                </a:solidFill>
                <a:latin typeface="Calibri"/>
                <a:cs typeface="Calibri"/>
              </a:rPr>
              <a:t>PBLSD - </a:t>
            </a:r>
            <a:r>
              <a:rPr lang="it-IT" sz="4000" dirty="0">
                <a:solidFill>
                  <a:schemeClr val="bg1"/>
                </a:solidFill>
                <a:latin typeface="Calibri"/>
                <a:cs typeface="Calibri"/>
              </a:rPr>
              <a:t>3</a:t>
            </a:r>
            <a:endParaRPr sz="4000" dirty="0">
              <a:solidFill>
                <a:schemeClr val="bg1"/>
              </a:solidFill>
              <a:latin typeface="Calibri"/>
              <a:cs typeface="Calibri"/>
            </a:endParaRPr>
          </a:p>
        </p:txBody>
      </p:sp>
      <p:sp>
        <p:nvSpPr>
          <p:cNvPr id="21" name="Shape 957"/>
          <p:cNvSpPr/>
          <p:nvPr/>
        </p:nvSpPr>
        <p:spPr>
          <a:xfrm rot="16200000">
            <a:off x="6804272" y="4185126"/>
            <a:ext cx="323970" cy="180002"/>
          </a:xfrm>
          <a:prstGeom prst="leftArrow">
            <a:avLst>
              <a:gd name="adj1" fmla="val 50000"/>
              <a:gd name="adj2" fmla="val 33333"/>
            </a:avLst>
          </a:prstGeom>
          <a:solidFill>
            <a:srgbClr val="FF0000"/>
          </a:solidFill>
          <a:ln>
            <a:solidFill>
              <a:srgbClr val="FF0000"/>
            </a:solidFill>
            <a:miter/>
          </a:ln>
        </p:spPr>
        <p:txBody>
          <a:bodyPr lIns="45718" tIns="45718" rIns="45718" bIns="45718" anchor="ctr"/>
          <a:lstStyle/>
          <a:p>
            <a:pPr algn="ctr">
              <a:defRPr>
                <a:latin typeface="Arial"/>
                <a:ea typeface="Arial"/>
                <a:cs typeface="Arial"/>
                <a:sym typeface="Arial"/>
              </a:defRPr>
            </a:pPr>
            <a:endParaRPr b="1">
              <a:latin typeface="Calibri"/>
              <a:cs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Shape 969"/>
          <p:cNvSpPr/>
          <p:nvPr/>
        </p:nvSpPr>
        <p:spPr>
          <a:xfrm>
            <a:off x="6238860" y="1055642"/>
            <a:ext cx="2365588" cy="1077214"/>
          </a:xfrm>
          <a:prstGeom prst="rect">
            <a:avLst/>
          </a:prstGeom>
          <a:ln w="57150" cmpd="sng">
            <a:solidFill>
              <a:srgbClr val="FF0000"/>
            </a:solidFill>
            <a:miter/>
          </a:ln>
          <a:extLst>
            <a:ext uri="{C572A759-6A51-4108-AA02-DFA0A04FC94B}">
              <ma14:wrappingTextBoxFlag xmlns:ma14="http://schemas.microsoft.com/office/mac/drawingml/2011/main" val="1"/>
            </a:ext>
          </a:extLst>
        </p:spPr>
        <p:txBody>
          <a:bodyPr wrap="none" lIns="45718" tIns="45718" rIns="45718" bIns="45718">
            <a:spAutoFit/>
          </a:bodyPr>
          <a:lstStyle>
            <a:lvl1pPr>
              <a:defRPr sz="2000" b="1">
                <a:latin typeface="Arial"/>
                <a:ea typeface="Arial"/>
                <a:cs typeface="Arial"/>
                <a:sym typeface="Arial"/>
              </a:defRPr>
            </a:lvl1pPr>
          </a:lstStyle>
          <a:p>
            <a:pPr algn="ctr"/>
            <a:r>
              <a:rPr sz="3200" dirty="0" smtClean="0">
                <a:latin typeface="Calibri"/>
                <a:cs typeface="Calibri"/>
              </a:rPr>
              <a:t>CO</a:t>
            </a:r>
            <a:r>
              <a:rPr lang="it-IT" sz="3200" dirty="0" smtClean="0">
                <a:latin typeface="Calibri"/>
                <a:cs typeface="Calibri"/>
              </a:rPr>
              <a:t>NNETTERE</a:t>
            </a:r>
            <a:r>
              <a:rPr sz="3200" dirty="0" smtClean="0">
                <a:latin typeface="Calibri"/>
                <a:cs typeface="Calibri"/>
              </a:rPr>
              <a:t> </a:t>
            </a:r>
            <a:endParaRPr lang="it-IT" sz="3200" dirty="0" smtClean="0">
              <a:latin typeface="Calibri"/>
              <a:cs typeface="Calibri"/>
            </a:endParaRPr>
          </a:p>
          <a:p>
            <a:pPr algn="ctr"/>
            <a:r>
              <a:rPr sz="3200" dirty="0" smtClean="0">
                <a:latin typeface="Calibri"/>
                <a:cs typeface="Calibri"/>
              </a:rPr>
              <a:t>AL </a:t>
            </a:r>
            <a:r>
              <a:rPr sz="3200" dirty="0">
                <a:latin typeface="Calibri"/>
                <a:cs typeface="Calibri"/>
              </a:rPr>
              <a:t>DAE</a:t>
            </a:r>
          </a:p>
        </p:txBody>
      </p:sp>
      <p:sp>
        <p:nvSpPr>
          <p:cNvPr id="970" name="Shape 970"/>
          <p:cNvSpPr/>
          <p:nvPr/>
        </p:nvSpPr>
        <p:spPr>
          <a:xfrm>
            <a:off x="3059832" y="2420888"/>
            <a:ext cx="2664296" cy="1200325"/>
          </a:xfrm>
          <a:prstGeom prst="rect">
            <a:avLst/>
          </a:prstGeom>
          <a:ln>
            <a:solidFill>
              <a:srgbClr val="00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b="1">
                <a:latin typeface="Comic Sans MS"/>
                <a:ea typeface="Comic Sans MS"/>
                <a:cs typeface="Comic Sans MS"/>
                <a:sym typeface="Comic Sans MS"/>
              </a:defRPr>
            </a:pPr>
            <a:r>
              <a:rPr lang="it-IT" sz="3600" b="1" dirty="0" smtClean="0">
                <a:latin typeface="Calibri"/>
                <a:cs typeface="Calibri"/>
              </a:rPr>
              <a:t>Controllare</a:t>
            </a:r>
            <a:r>
              <a:rPr sz="3600" b="1" dirty="0" smtClean="0">
                <a:latin typeface="Calibri"/>
                <a:cs typeface="Calibri"/>
              </a:rPr>
              <a:t> </a:t>
            </a:r>
            <a:r>
              <a:rPr lang="it-IT" sz="3600" b="1" dirty="0" smtClean="0">
                <a:latin typeface="Calibri"/>
                <a:cs typeface="Calibri"/>
              </a:rPr>
              <a:t>i</a:t>
            </a:r>
            <a:r>
              <a:rPr sz="3600" b="1" dirty="0" smtClean="0">
                <a:latin typeface="Calibri"/>
                <a:cs typeface="Calibri"/>
              </a:rPr>
              <a:t>l Ritmo</a:t>
            </a:r>
            <a:endParaRPr sz="3600" b="1" dirty="0">
              <a:latin typeface="Calibri"/>
              <a:cs typeface="Calibri"/>
            </a:endParaRPr>
          </a:p>
        </p:txBody>
      </p:sp>
      <p:sp>
        <p:nvSpPr>
          <p:cNvPr id="971" name="Shape 971"/>
          <p:cNvSpPr/>
          <p:nvPr/>
        </p:nvSpPr>
        <p:spPr>
          <a:xfrm>
            <a:off x="6740928" y="2348994"/>
            <a:ext cx="1976759" cy="954103"/>
          </a:xfrm>
          <a:prstGeom prst="rect">
            <a:avLst/>
          </a:prstGeom>
          <a:ln w="28575" cmpd="sng">
            <a:solidFill>
              <a:srgbClr val="FF0000"/>
            </a:solidFill>
            <a:miter/>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a:solidFill>
                  <a:srgbClr val="C0504D"/>
                </a:solidFill>
                <a:latin typeface="Arial"/>
                <a:ea typeface="Arial"/>
                <a:cs typeface="Arial"/>
                <a:sym typeface="Arial"/>
              </a:defRPr>
            </a:pPr>
            <a:r>
              <a:rPr sz="2800" b="1" dirty="0" err="1">
                <a:solidFill>
                  <a:srgbClr val="FF0000"/>
                </a:solidFill>
                <a:latin typeface="Calibri"/>
                <a:cs typeface="Calibri"/>
              </a:rPr>
              <a:t>Ritmo</a:t>
            </a:r>
            <a:r>
              <a:rPr sz="2800" b="1" dirty="0">
                <a:solidFill>
                  <a:srgbClr val="FF0000"/>
                </a:solidFill>
                <a:latin typeface="Calibri"/>
                <a:cs typeface="Calibri"/>
              </a:rPr>
              <a:t> </a:t>
            </a:r>
            <a:r>
              <a:rPr sz="2800" b="1" dirty="0" smtClean="0">
                <a:solidFill>
                  <a:srgbClr val="FF0000"/>
                </a:solidFill>
                <a:latin typeface="Calibri"/>
                <a:cs typeface="Calibri"/>
              </a:rPr>
              <a:t>no</a:t>
            </a:r>
            <a:r>
              <a:rPr lang="it-IT" sz="2800" b="1" dirty="0" smtClean="0">
                <a:solidFill>
                  <a:srgbClr val="FF0000"/>
                </a:solidFill>
                <a:latin typeface="Calibri"/>
                <a:cs typeface="Calibri"/>
              </a:rPr>
              <a:t>n</a:t>
            </a:r>
            <a:endParaRPr sz="2800" b="1" dirty="0">
              <a:solidFill>
                <a:srgbClr val="FF0000"/>
              </a:solidFill>
              <a:latin typeface="Calibri"/>
              <a:cs typeface="Calibri"/>
            </a:endParaRPr>
          </a:p>
          <a:p>
            <a:pPr algn="ctr">
              <a:defRPr b="1">
                <a:solidFill>
                  <a:srgbClr val="C0504D"/>
                </a:solidFill>
                <a:latin typeface="Arial"/>
                <a:ea typeface="Arial"/>
                <a:cs typeface="Arial"/>
                <a:sym typeface="Arial"/>
              </a:defRPr>
            </a:pPr>
            <a:r>
              <a:rPr sz="2800" b="1" dirty="0" smtClean="0">
                <a:solidFill>
                  <a:srgbClr val="FF0000"/>
                </a:solidFill>
                <a:latin typeface="Calibri"/>
                <a:cs typeface="Calibri"/>
              </a:rPr>
              <a:t>de</a:t>
            </a:r>
            <a:r>
              <a:rPr lang="it-IT" sz="2800" b="1" dirty="0" err="1" smtClean="0">
                <a:solidFill>
                  <a:srgbClr val="FF0000"/>
                </a:solidFill>
                <a:latin typeface="Calibri"/>
                <a:cs typeface="Calibri"/>
              </a:rPr>
              <a:t>fibrillabile</a:t>
            </a:r>
            <a:endParaRPr sz="2800" b="1" dirty="0">
              <a:solidFill>
                <a:srgbClr val="FF0000"/>
              </a:solidFill>
              <a:latin typeface="Calibri"/>
              <a:cs typeface="Calibri"/>
            </a:endParaRPr>
          </a:p>
        </p:txBody>
      </p:sp>
      <p:sp>
        <p:nvSpPr>
          <p:cNvPr id="972" name="Shape 972"/>
          <p:cNvSpPr/>
          <p:nvPr/>
        </p:nvSpPr>
        <p:spPr>
          <a:xfrm rot="10800000">
            <a:off x="5940152" y="2636912"/>
            <a:ext cx="505576" cy="360039"/>
          </a:xfrm>
          <a:prstGeom prst="leftArrow">
            <a:avLst>
              <a:gd name="adj1" fmla="val 50000"/>
              <a:gd name="adj2" fmla="val 45864"/>
            </a:avLst>
          </a:prstGeom>
          <a:solidFill>
            <a:srgbClr val="376092"/>
          </a:solidFill>
          <a:ln>
            <a:solidFill>
              <a:srgbClr val="FFFFFF"/>
            </a:solidFill>
            <a:miter/>
          </a:ln>
        </p:spPr>
        <p:txBody>
          <a:bodyPr lIns="45718" tIns="45718" rIns="45718" bIns="45718" anchor="ctr"/>
          <a:lstStyle/>
          <a:p>
            <a:pPr>
              <a:defRPr>
                <a:latin typeface="Arial"/>
                <a:ea typeface="Arial"/>
                <a:cs typeface="Arial"/>
                <a:sym typeface="Arial"/>
              </a:defRPr>
            </a:pPr>
            <a:endParaRPr b="1">
              <a:latin typeface="Calibri"/>
              <a:cs typeface="Calibri"/>
            </a:endParaRPr>
          </a:p>
        </p:txBody>
      </p:sp>
      <p:sp>
        <p:nvSpPr>
          <p:cNvPr id="973" name="Shape 973"/>
          <p:cNvSpPr/>
          <p:nvPr/>
        </p:nvSpPr>
        <p:spPr>
          <a:xfrm>
            <a:off x="6732240" y="5517232"/>
            <a:ext cx="1979999" cy="1077214"/>
          </a:xfrm>
          <a:prstGeom prst="rect">
            <a:avLst/>
          </a:prstGeom>
          <a:ln w="28575" cmpd="sng">
            <a:solidFill>
              <a:srgbClr val="FF0000"/>
            </a:solidFill>
            <a:miter/>
          </a:ln>
          <a:extLst>
            <a:ext uri="{C572A759-6A51-4108-AA02-DFA0A04FC94B}">
              <ma14:wrappingTextBoxFlag xmlns:ma14="http://schemas.microsoft.com/office/mac/drawingml/2011/main" val="1"/>
            </a:ext>
          </a:extLst>
        </p:spPr>
        <p:txBody>
          <a:bodyPr lIns="45718" tIns="45718" rIns="45718" bIns="45718">
            <a:spAutoFit/>
          </a:bodyPr>
          <a:lstStyle/>
          <a:p>
            <a:pPr algn="ctr">
              <a:defRPr b="1">
                <a:solidFill>
                  <a:srgbClr val="C0504D"/>
                </a:solidFill>
                <a:latin typeface="Arial"/>
                <a:ea typeface="Arial"/>
                <a:cs typeface="Arial"/>
                <a:sym typeface="Arial"/>
              </a:defRPr>
            </a:pPr>
            <a:r>
              <a:rPr sz="3200" b="1" dirty="0">
                <a:solidFill>
                  <a:srgbClr val="FF0000"/>
                </a:solidFill>
                <a:latin typeface="Calibri"/>
                <a:cs typeface="Calibri"/>
              </a:rPr>
              <a:t>RCP 15:2</a:t>
            </a:r>
          </a:p>
          <a:p>
            <a:pPr algn="ctr">
              <a:defRPr b="1">
                <a:solidFill>
                  <a:srgbClr val="C0504D"/>
                </a:solidFill>
                <a:latin typeface="Arial"/>
                <a:ea typeface="Arial"/>
                <a:cs typeface="Arial"/>
                <a:sym typeface="Arial"/>
              </a:defRPr>
            </a:pPr>
            <a:r>
              <a:rPr sz="3200" b="1" dirty="0">
                <a:solidFill>
                  <a:srgbClr val="FF0000"/>
                </a:solidFill>
                <a:latin typeface="Calibri"/>
                <a:cs typeface="Calibri"/>
              </a:rPr>
              <a:t>2 min</a:t>
            </a:r>
          </a:p>
        </p:txBody>
      </p:sp>
      <p:sp>
        <p:nvSpPr>
          <p:cNvPr id="974" name="Shape 974"/>
          <p:cNvSpPr/>
          <p:nvPr/>
        </p:nvSpPr>
        <p:spPr>
          <a:xfrm rot="16200000">
            <a:off x="6984268" y="4113076"/>
            <a:ext cx="1440160" cy="360040"/>
          </a:xfrm>
          <a:prstGeom prst="leftArrow">
            <a:avLst>
              <a:gd name="adj1" fmla="val 50000"/>
              <a:gd name="adj2" fmla="val 25000"/>
            </a:avLst>
          </a:prstGeom>
          <a:solidFill>
            <a:srgbClr val="376092"/>
          </a:solidFill>
          <a:ln>
            <a:solidFill>
              <a:srgbClr val="FFFFFF"/>
            </a:solidFill>
            <a:miter/>
          </a:ln>
        </p:spPr>
        <p:txBody>
          <a:bodyPr lIns="45718" tIns="45718" rIns="45718" bIns="45718" anchor="ctr"/>
          <a:lstStyle/>
          <a:p>
            <a:pPr>
              <a:defRPr>
                <a:latin typeface="Arial"/>
                <a:ea typeface="Arial"/>
                <a:cs typeface="Arial"/>
                <a:sym typeface="Arial"/>
              </a:defRPr>
            </a:pPr>
            <a:endParaRPr sz="2800" b="1">
              <a:latin typeface="Calibri"/>
              <a:cs typeface="Calibri"/>
            </a:endParaRPr>
          </a:p>
        </p:txBody>
      </p:sp>
      <p:sp>
        <p:nvSpPr>
          <p:cNvPr id="975" name="Shape 975"/>
          <p:cNvSpPr/>
          <p:nvPr/>
        </p:nvSpPr>
        <p:spPr>
          <a:xfrm rot="2940258">
            <a:off x="5273919" y="4406967"/>
            <a:ext cx="1833901" cy="406096"/>
          </a:xfrm>
          <a:prstGeom prst="leftArrow">
            <a:avLst>
              <a:gd name="adj1" fmla="val 50000"/>
              <a:gd name="adj2" fmla="val 53938"/>
            </a:avLst>
          </a:prstGeom>
          <a:solidFill>
            <a:srgbClr val="376092"/>
          </a:solidFill>
          <a:ln>
            <a:solidFill>
              <a:srgbClr val="FFFFFF"/>
            </a:solidFill>
            <a:miter/>
          </a:ln>
        </p:spPr>
        <p:txBody>
          <a:bodyPr lIns="45718" tIns="45718" rIns="45718" bIns="45718" anchor="ctr"/>
          <a:lstStyle/>
          <a:p>
            <a:pPr>
              <a:defRPr>
                <a:latin typeface="Arial"/>
                <a:ea typeface="Arial"/>
                <a:cs typeface="Arial"/>
                <a:sym typeface="Arial"/>
              </a:defRPr>
            </a:pPr>
            <a:endParaRPr b="1">
              <a:latin typeface="Calibri"/>
              <a:cs typeface="Calibri"/>
            </a:endParaRPr>
          </a:p>
        </p:txBody>
      </p:sp>
      <p:pic>
        <p:nvPicPr>
          <p:cNvPr id="976" name="image26.png"/>
          <p:cNvPicPr>
            <a:picLocks noChangeAspect="1"/>
          </p:cNvPicPr>
          <p:nvPr/>
        </p:nvPicPr>
        <p:blipFill>
          <a:blip r:embed="rId3">
            <a:extLst/>
          </a:blip>
          <a:stretch>
            <a:fillRect/>
          </a:stretch>
        </p:blipFill>
        <p:spPr>
          <a:xfrm>
            <a:off x="3131840" y="4725144"/>
            <a:ext cx="2520280" cy="1879915"/>
          </a:xfrm>
          <a:prstGeom prst="rect">
            <a:avLst/>
          </a:prstGeom>
          <a:ln>
            <a:solidFill>
              <a:srgbClr val="000000"/>
            </a:solidFill>
            <a:miter/>
          </a:ln>
        </p:spPr>
      </p:pic>
      <p:sp>
        <p:nvSpPr>
          <p:cNvPr id="977" name="Shape 977"/>
          <p:cNvSpPr/>
          <p:nvPr/>
        </p:nvSpPr>
        <p:spPr>
          <a:xfrm>
            <a:off x="173740" y="2274158"/>
            <a:ext cx="1976759" cy="954103"/>
          </a:xfrm>
          <a:prstGeom prst="rect">
            <a:avLst/>
          </a:prstGeom>
          <a:ln w="38100">
            <a:solidFill>
              <a:srgbClr val="FF0000"/>
            </a:solidFill>
            <a:miter/>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a:solidFill>
                  <a:srgbClr val="FF0000"/>
                </a:solidFill>
                <a:latin typeface="Arial"/>
                <a:ea typeface="Arial"/>
                <a:cs typeface="Arial"/>
                <a:sym typeface="Arial"/>
              </a:defRPr>
            </a:pPr>
            <a:r>
              <a:rPr sz="2800" b="1" dirty="0" err="1">
                <a:latin typeface="Calibri"/>
                <a:cs typeface="Calibri"/>
              </a:rPr>
              <a:t>Ritmo</a:t>
            </a:r>
            <a:r>
              <a:rPr sz="2800" b="1" dirty="0">
                <a:latin typeface="Calibri"/>
                <a:cs typeface="Calibri"/>
              </a:rPr>
              <a:t> </a:t>
            </a:r>
          </a:p>
          <a:p>
            <a:pPr algn="ctr">
              <a:defRPr b="1">
                <a:solidFill>
                  <a:srgbClr val="FF0000"/>
                </a:solidFill>
                <a:latin typeface="Arial"/>
                <a:ea typeface="Arial"/>
                <a:cs typeface="Arial"/>
                <a:sym typeface="Arial"/>
              </a:defRPr>
            </a:pPr>
            <a:r>
              <a:rPr sz="2800" b="1" dirty="0" smtClean="0">
                <a:latin typeface="Calibri"/>
                <a:cs typeface="Calibri"/>
              </a:rPr>
              <a:t>de</a:t>
            </a:r>
            <a:r>
              <a:rPr lang="it-IT" sz="2800" b="1" dirty="0" err="1" smtClean="0">
                <a:latin typeface="Calibri"/>
                <a:cs typeface="Calibri"/>
              </a:rPr>
              <a:t>fibrillabile</a:t>
            </a:r>
            <a:endParaRPr sz="2800" b="1" dirty="0">
              <a:latin typeface="Calibri"/>
              <a:cs typeface="Calibri"/>
            </a:endParaRPr>
          </a:p>
        </p:txBody>
      </p:sp>
      <p:sp>
        <p:nvSpPr>
          <p:cNvPr id="978" name="Shape 978"/>
          <p:cNvSpPr/>
          <p:nvPr/>
        </p:nvSpPr>
        <p:spPr>
          <a:xfrm>
            <a:off x="2267744" y="2636912"/>
            <a:ext cx="432048" cy="360040"/>
          </a:xfrm>
          <a:prstGeom prst="leftArrow">
            <a:avLst>
              <a:gd name="adj1" fmla="val 50000"/>
              <a:gd name="adj2" fmla="val 45864"/>
            </a:avLst>
          </a:prstGeom>
          <a:solidFill>
            <a:srgbClr val="376092"/>
          </a:solidFill>
          <a:ln>
            <a:solidFill>
              <a:srgbClr val="FFFFFF"/>
            </a:solidFill>
            <a:miter/>
          </a:ln>
        </p:spPr>
        <p:txBody>
          <a:bodyPr lIns="45718" tIns="45718" rIns="45718" bIns="45718" anchor="ctr"/>
          <a:lstStyle/>
          <a:p>
            <a:pPr>
              <a:defRPr>
                <a:latin typeface="Arial"/>
                <a:ea typeface="Arial"/>
                <a:cs typeface="Arial"/>
                <a:sym typeface="Arial"/>
              </a:defRPr>
            </a:pPr>
            <a:endParaRPr b="1">
              <a:latin typeface="Calibri"/>
              <a:cs typeface="Calibri"/>
            </a:endParaRPr>
          </a:p>
        </p:txBody>
      </p:sp>
      <p:sp>
        <p:nvSpPr>
          <p:cNvPr id="979" name="Shape 979"/>
          <p:cNvSpPr/>
          <p:nvPr/>
        </p:nvSpPr>
        <p:spPr>
          <a:xfrm>
            <a:off x="164091" y="4663497"/>
            <a:ext cx="1996059" cy="523216"/>
          </a:xfrm>
          <a:prstGeom prst="rect">
            <a:avLst/>
          </a:prstGeom>
          <a:ln w="38100">
            <a:solidFill>
              <a:srgbClr val="FF0000"/>
            </a:solidFill>
            <a:miter/>
          </a:ln>
          <a:extLst>
            <a:ext uri="{C572A759-6A51-4108-AA02-DFA0A04FC94B}">
              <ma14:wrappingTextBoxFlag xmlns:ma14="http://schemas.microsoft.com/office/mac/drawingml/2011/main" val="1"/>
            </a:ext>
          </a:extLst>
        </p:spPr>
        <p:txBody>
          <a:bodyPr lIns="45718" tIns="45718" rIns="45718" bIns="45718">
            <a:spAutoFit/>
          </a:bodyPr>
          <a:lstStyle>
            <a:lvl1pPr>
              <a:defRPr b="1">
                <a:solidFill>
                  <a:srgbClr val="FF0000"/>
                </a:solidFill>
                <a:latin typeface="Arial"/>
                <a:ea typeface="Arial"/>
                <a:cs typeface="Arial"/>
                <a:sym typeface="Arial"/>
              </a:defRPr>
            </a:lvl1pPr>
          </a:lstStyle>
          <a:p>
            <a:pPr algn="ctr"/>
            <a:r>
              <a:rPr sz="2800" dirty="0">
                <a:solidFill>
                  <a:srgbClr val="000000"/>
                </a:solidFill>
                <a:latin typeface="Calibri"/>
                <a:cs typeface="Calibri"/>
              </a:rPr>
              <a:t>1 </a:t>
            </a:r>
            <a:r>
              <a:rPr lang="it-IT" sz="2800" dirty="0" smtClean="0">
                <a:solidFill>
                  <a:srgbClr val="000000"/>
                </a:solidFill>
                <a:latin typeface="Calibri"/>
                <a:cs typeface="Calibri"/>
              </a:rPr>
              <a:t>shock</a:t>
            </a:r>
            <a:endParaRPr sz="2800" dirty="0">
              <a:solidFill>
                <a:srgbClr val="000000"/>
              </a:solidFill>
              <a:latin typeface="Calibri"/>
              <a:cs typeface="Calibri"/>
            </a:endParaRPr>
          </a:p>
        </p:txBody>
      </p:sp>
      <p:sp>
        <p:nvSpPr>
          <p:cNvPr id="980" name="Shape 980"/>
          <p:cNvSpPr/>
          <p:nvPr/>
        </p:nvSpPr>
        <p:spPr>
          <a:xfrm rot="16200000">
            <a:off x="903653" y="3337361"/>
            <a:ext cx="264340" cy="159586"/>
          </a:xfrm>
          <a:prstGeom prst="leftArrow">
            <a:avLst>
              <a:gd name="adj1" fmla="val 50000"/>
              <a:gd name="adj2" fmla="val 25000"/>
            </a:avLst>
          </a:prstGeom>
          <a:solidFill>
            <a:srgbClr val="FF0000"/>
          </a:solidFill>
          <a:ln>
            <a:solidFill>
              <a:srgbClr val="FF0000"/>
            </a:solidFill>
            <a:miter/>
          </a:ln>
        </p:spPr>
        <p:txBody>
          <a:bodyPr lIns="45718" tIns="45718" rIns="45718" bIns="45718" anchor="ctr"/>
          <a:lstStyle/>
          <a:p>
            <a:pPr algn="ctr">
              <a:defRPr>
                <a:latin typeface="Arial"/>
                <a:ea typeface="Arial"/>
                <a:cs typeface="Arial"/>
                <a:sym typeface="Arial"/>
              </a:defRPr>
            </a:pPr>
            <a:endParaRPr sz="2800" b="1">
              <a:latin typeface="Calibri"/>
              <a:cs typeface="Calibri"/>
            </a:endParaRPr>
          </a:p>
        </p:txBody>
      </p:sp>
      <p:sp>
        <p:nvSpPr>
          <p:cNvPr id="981" name="Shape 981"/>
          <p:cNvSpPr/>
          <p:nvPr/>
        </p:nvSpPr>
        <p:spPr>
          <a:xfrm>
            <a:off x="183851" y="5677070"/>
            <a:ext cx="1996059" cy="1077214"/>
          </a:xfrm>
          <a:prstGeom prst="rect">
            <a:avLst/>
          </a:prstGeom>
          <a:ln w="38100">
            <a:solidFill>
              <a:srgbClr val="FF0000"/>
            </a:solidFill>
            <a:miter/>
          </a:ln>
          <a:extLst>
            <a:ext uri="{C572A759-6A51-4108-AA02-DFA0A04FC94B}">
              <ma14:wrappingTextBoxFlag xmlns:ma14="http://schemas.microsoft.com/office/mac/drawingml/2011/main" val="1"/>
            </a:ext>
          </a:extLst>
        </p:spPr>
        <p:txBody>
          <a:bodyPr lIns="45718" tIns="45718" rIns="45718" bIns="45718">
            <a:spAutoFit/>
          </a:bodyPr>
          <a:lstStyle/>
          <a:p>
            <a:pPr algn="ctr">
              <a:defRPr b="1">
                <a:solidFill>
                  <a:srgbClr val="FF0000"/>
                </a:solidFill>
                <a:latin typeface="Arial"/>
                <a:ea typeface="Arial"/>
                <a:cs typeface="Arial"/>
                <a:sym typeface="Arial"/>
              </a:defRPr>
            </a:pPr>
            <a:r>
              <a:rPr sz="3200" b="1" dirty="0">
                <a:latin typeface="Calibri"/>
                <a:cs typeface="Calibri"/>
              </a:rPr>
              <a:t>RCP 15:2</a:t>
            </a:r>
          </a:p>
          <a:p>
            <a:pPr algn="ctr">
              <a:defRPr b="1">
                <a:solidFill>
                  <a:srgbClr val="FF0000"/>
                </a:solidFill>
                <a:latin typeface="Arial"/>
                <a:ea typeface="Arial"/>
                <a:cs typeface="Arial"/>
                <a:sym typeface="Arial"/>
              </a:defRPr>
            </a:pPr>
            <a:r>
              <a:rPr sz="3200" b="1" dirty="0">
                <a:latin typeface="Calibri"/>
                <a:cs typeface="Calibri"/>
              </a:rPr>
              <a:t>2 min</a:t>
            </a:r>
          </a:p>
        </p:txBody>
      </p:sp>
      <p:sp>
        <p:nvSpPr>
          <p:cNvPr id="982" name="Shape 982"/>
          <p:cNvSpPr/>
          <p:nvPr/>
        </p:nvSpPr>
        <p:spPr>
          <a:xfrm rot="16200000">
            <a:off x="789177" y="5305218"/>
            <a:ext cx="360002" cy="180002"/>
          </a:xfrm>
          <a:prstGeom prst="leftArrow">
            <a:avLst>
              <a:gd name="adj1" fmla="val 50000"/>
              <a:gd name="adj2" fmla="val 25000"/>
            </a:avLst>
          </a:prstGeom>
          <a:solidFill>
            <a:srgbClr val="FF0000"/>
          </a:solidFill>
          <a:ln>
            <a:solidFill>
              <a:srgbClr val="FF0000"/>
            </a:solidFill>
            <a:miter/>
          </a:ln>
        </p:spPr>
        <p:txBody>
          <a:bodyPr lIns="45718" tIns="45718" rIns="45718" bIns="45718" anchor="ctr"/>
          <a:lstStyle/>
          <a:p>
            <a:pPr algn="ctr">
              <a:defRPr>
                <a:latin typeface="Arial"/>
                <a:ea typeface="Arial"/>
                <a:cs typeface="Arial"/>
                <a:sym typeface="Arial"/>
              </a:defRPr>
            </a:pPr>
            <a:endParaRPr sz="2800" b="1">
              <a:latin typeface="Calibri"/>
              <a:cs typeface="Calibri"/>
            </a:endParaRPr>
          </a:p>
        </p:txBody>
      </p:sp>
      <p:sp>
        <p:nvSpPr>
          <p:cNvPr id="983" name="Shape 983"/>
          <p:cNvSpPr/>
          <p:nvPr/>
        </p:nvSpPr>
        <p:spPr>
          <a:xfrm rot="7156063">
            <a:off x="1988371" y="4625254"/>
            <a:ext cx="1678873" cy="343146"/>
          </a:xfrm>
          <a:prstGeom prst="leftArrow">
            <a:avLst>
              <a:gd name="adj1" fmla="val 50000"/>
              <a:gd name="adj2" fmla="val 75000"/>
            </a:avLst>
          </a:prstGeom>
          <a:solidFill>
            <a:srgbClr val="376092"/>
          </a:solidFill>
          <a:ln>
            <a:solidFill>
              <a:srgbClr val="FFFFFF"/>
            </a:solidFill>
            <a:miter/>
          </a:ln>
        </p:spPr>
        <p:txBody>
          <a:bodyPr lIns="45718" tIns="45718" rIns="45718" bIns="45718" anchor="ctr"/>
          <a:lstStyle/>
          <a:p>
            <a:pPr>
              <a:defRPr>
                <a:latin typeface="Arial"/>
                <a:ea typeface="Arial"/>
                <a:cs typeface="Arial"/>
                <a:sym typeface="Arial"/>
              </a:defRPr>
            </a:pPr>
            <a:endParaRPr b="1">
              <a:latin typeface="Calibri"/>
              <a:cs typeface="Calibri"/>
            </a:endParaRPr>
          </a:p>
        </p:txBody>
      </p:sp>
      <p:sp>
        <p:nvSpPr>
          <p:cNvPr id="985" name="Shape 985"/>
          <p:cNvSpPr/>
          <p:nvPr/>
        </p:nvSpPr>
        <p:spPr>
          <a:xfrm>
            <a:off x="179513" y="980728"/>
            <a:ext cx="723722" cy="1015659"/>
          </a:xfrm>
          <a:prstGeom prst="rect">
            <a:avLst/>
          </a:prstGeom>
          <a:solidFill>
            <a:srgbClr val="FFCCCC"/>
          </a:solidFill>
          <a:ln w="38100">
            <a:solidFill>
              <a:srgbClr val="FF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lvl1pPr>
              <a:defRPr sz="5400" b="1">
                <a:latin typeface="Comic Sans MS"/>
                <a:ea typeface="Comic Sans MS"/>
                <a:cs typeface="Comic Sans MS"/>
                <a:sym typeface="Comic Sans MS"/>
              </a:defRPr>
            </a:lvl1pPr>
          </a:lstStyle>
          <a:p>
            <a:pPr algn="ctr"/>
            <a:r>
              <a:rPr sz="6000" dirty="0">
                <a:latin typeface="Calibri"/>
                <a:cs typeface="Calibri"/>
              </a:rPr>
              <a:t>D</a:t>
            </a:r>
          </a:p>
        </p:txBody>
      </p:sp>
      <p:sp>
        <p:nvSpPr>
          <p:cNvPr id="986" name="Shape 986"/>
          <p:cNvSpPr/>
          <p:nvPr/>
        </p:nvSpPr>
        <p:spPr>
          <a:xfrm>
            <a:off x="1115616" y="1412776"/>
            <a:ext cx="720001" cy="180002"/>
          </a:xfrm>
          <a:prstGeom prst="rightArrow">
            <a:avLst>
              <a:gd name="adj1" fmla="val 50000"/>
              <a:gd name="adj2" fmla="val 50000"/>
            </a:avLst>
          </a:prstGeom>
          <a:solidFill>
            <a:srgbClr val="376092"/>
          </a:solidFill>
          <a:ln w="9525" cap="flat">
            <a:solidFill>
              <a:schemeClr val="accent1">
                <a:lumMod val="75000"/>
              </a:schemeClr>
            </a:solidFill>
            <a:prstDash val="solid"/>
            <a:round/>
          </a:ln>
          <a:effectLst/>
        </p:spPr>
        <p:txBody>
          <a:bodyPr wrap="square" lIns="45718" tIns="45718" rIns="45718" bIns="45718" numCol="1" anchor="t">
            <a:noAutofit/>
          </a:bodyPr>
          <a:lstStyle/>
          <a:p>
            <a:pPr>
              <a:defRPr>
                <a:solidFill>
                  <a:srgbClr val="92D050"/>
                </a:solidFill>
                <a:latin typeface="Arial"/>
                <a:ea typeface="Arial"/>
                <a:cs typeface="Arial"/>
                <a:sym typeface="Arial"/>
              </a:defRPr>
            </a:pPr>
            <a:endParaRPr b="1">
              <a:latin typeface="Calibri"/>
              <a:cs typeface="Calibri"/>
            </a:endParaRPr>
          </a:p>
        </p:txBody>
      </p:sp>
      <p:sp>
        <p:nvSpPr>
          <p:cNvPr id="989" name="Shape 989"/>
          <p:cNvSpPr/>
          <p:nvPr/>
        </p:nvSpPr>
        <p:spPr>
          <a:xfrm>
            <a:off x="2339752" y="1124744"/>
            <a:ext cx="3538919"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200" b="1">
                <a:solidFill>
                  <a:srgbClr val="00B050"/>
                </a:solidFill>
                <a:latin typeface="Comic Sans MS"/>
                <a:ea typeface="Comic Sans MS"/>
                <a:cs typeface="Comic Sans MS"/>
                <a:sym typeface="Comic Sans MS"/>
              </a:defRPr>
            </a:lvl1pPr>
          </a:lstStyle>
          <a:p>
            <a:r>
              <a:rPr sz="3600" dirty="0" smtClean="0">
                <a:solidFill>
                  <a:srgbClr val="000000"/>
                </a:solidFill>
                <a:latin typeface="Calibri"/>
                <a:cs typeface="Calibri"/>
              </a:rPr>
              <a:t>DE</a:t>
            </a:r>
            <a:r>
              <a:rPr lang="it-IT" sz="3600" dirty="0" smtClean="0">
                <a:solidFill>
                  <a:srgbClr val="000000"/>
                </a:solidFill>
                <a:latin typeface="Calibri"/>
                <a:cs typeface="Calibri"/>
              </a:rPr>
              <a:t>FIBRILLAZIONE</a:t>
            </a:r>
            <a:endParaRPr sz="3600" dirty="0">
              <a:solidFill>
                <a:srgbClr val="000000"/>
              </a:solidFill>
              <a:latin typeface="Calibri"/>
              <a:cs typeface="Calibri"/>
            </a:endParaRPr>
          </a:p>
        </p:txBody>
      </p:sp>
      <p:sp>
        <p:nvSpPr>
          <p:cNvPr id="990" name="Shape 990"/>
          <p:cNvSpPr/>
          <p:nvPr/>
        </p:nvSpPr>
        <p:spPr>
          <a:xfrm rot="16200000">
            <a:off x="3995959" y="1916809"/>
            <a:ext cx="432002" cy="288032"/>
          </a:xfrm>
          <a:prstGeom prst="leftArrow">
            <a:avLst>
              <a:gd name="adj1" fmla="val 50000"/>
              <a:gd name="adj2" fmla="val 25000"/>
            </a:avLst>
          </a:prstGeom>
          <a:solidFill>
            <a:srgbClr val="376092"/>
          </a:solidFill>
          <a:ln>
            <a:noFill/>
            <a:miter/>
          </a:ln>
        </p:spPr>
        <p:txBody>
          <a:bodyPr lIns="45718" tIns="45718" rIns="45718" bIns="45718" anchor="ctr"/>
          <a:lstStyle/>
          <a:p>
            <a:pPr>
              <a:defRPr>
                <a:latin typeface="Arial"/>
                <a:ea typeface="Arial"/>
                <a:cs typeface="Arial"/>
                <a:sym typeface="Arial"/>
              </a:defRPr>
            </a:pPr>
            <a:endParaRPr b="1">
              <a:latin typeface="Calibri"/>
              <a:cs typeface="Calibri"/>
            </a:endParaRPr>
          </a:p>
        </p:txBody>
      </p:sp>
      <p:sp>
        <p:nvSpPr>
          <p:cNvPr id="991" name="Shape 991"/>
          <p:cNvSpPr/>
          <p:nvPr/>
        </p:nvSpPr>
        <p:spPr>
          <a:xfrm>
            <a:off x="183849" y="3649443"/>
            <a:ext cx="1996060" cy="523216"/>
          </a:xfrm>
          <a:prstGeom prst="rect">
            <a:avLst/>
          </a:prstGeom>
          <a:ln w="38100">
            <a:solidFill>
              <a:srgbClr val="FF0000"/>
            </a:solidFill>
            <a:miter/>
          </a:ln>
          <a:extLst>
            <a:ext uri="{C572A759-6A51-4108-AA02-DFA0A04FC94B}">
              <ma14:wrappingTextBoxFlag xmlns:ma14="http://schemas.microsoft.com/office/mac/drawingml/2011/main" val="1"/>
            </a:ext>
          </a:extLst>
        </p:spPr>
        <p:txBody>
          <a:bodyPr lIns="45718" tIns="45718" rIns="45718" bIns="45718">
            <a:spAutoFit/>
          </a:bodyPr>
          <a:lstStyle>
            <a:lvl1pPr>
              <a:defRPr b="1">
                <a:solidFill>
                  <a:srgbClr val="FF0000"/>
                </a:solidFill>
                <a:latin typeface="Arial"/>
                <a:ea typeface="Arial"/>
                <a:cs typeface="Arial"/>
                <a:sym typeface="Arial"/>
              </a:defRPr>
            </a:lvl1pPr>
          </a:lstStyle>
          <a:p>
            <a:pPr algn="ctr"/>
            <a:r>
              <a:rPr lang="it-IT" sz="2800" dirty="0" smtClean="0">
                <a:solidFill>
                  <a:srgbClr val="000000"/>
                </a:solidFill>
                <a:latin typeface="Calibri"/>
                <a:cs typeface="Calibri"/>
              </a:rPr>
              <a:t>sicurezza</a:t>
            </a:r>
            <a:endParaRPr sz="2800" dirty="0">
              <a:solidFill>
                <a:srgbClr val="000000"/>
              </a:solidFill>
              <a:latin typeface="Calibri"/>
              <a:cs typeface="Calibri"/>
            </a:endParaRPr>
          </a:p>
        </p:txBody>
      </p:sp>
      <p:sp>
        <p:nvSpPr>
          <p:cNvPr id="992" name="Shape 992"/>
          <p:cNvSpPr/>
          <p:nvPr/>
        </p:nvSpPr>
        <p:spPr>
          <a:xfrm rot="16200000">
            <a:off x="789177" y="4305618"/>
            <a:ext cx="360002" cy="180002"/>
          </a:xfrm>
          <a:prstGeom prst="leftArrow">
            <a:avLst>
              <a:gd name="adj1" fmla="val 50000"/>
              <a:gd name="adj2" fmla="val 25000"/>
            </a:avLst>
          </a:prstGeom>
          <a:solidFill>
            <a:srgbClr val="FF0000"/>
          </a:solidFill>
          <a:ln>
            <a:solidFill>
              <a:srgbClr val="FF0000"/>
            </a:solidFill>
            <a:miter/>
          </a:ln>
        </p:spPr>
        <p:txBody>
          <a:bodyPr lIns="45718" tIns="45718" rIns="45718" bIns="45718" anchor="ctr"/>
          <a:lstStyle/>
          <a:p>
            <a:pPr algn="ctr">
              <a:defRPr>
                <a:latin typeface="Arial"/>
                <a:ea typeface="Arial"/>
                <a:cs typeface="Arial"/>
                <a:sym typeface="Arial"/>
              </a:defRPr>
            </a:pPr>
            <a:endParaRPr sz="2800" b="1">
              <a:latin typeface="Calibri"/>
              <a:cs typeface="Calibri"/>
            </a:endParaRPr>
          </a:p>
        </p:txBody>
      </p:sp>
      <p:sp>
        <p:nvSpPr>
          <p:cNvPr id="27" name="Shape 914"/>
          <p:cNvSpPr/>
          <p:nvPr/>
        </p:nvSpPr>
        <p:spPr>
          <a:xfrm>
            <a:off x="1835696" y="128830"/>
            <a:ext cx="5760640" cy="707882"/>
          </a:xfrm>
          <a:prstGeom prst="rect">
            <a:avLst/>
          </a:prstGeom>
          <a:solidFill>
            <a:schemeClr val="accent5"/>
          </a:solidFill>
          <a:ln w="28575" cmpd="sng">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b="1">
                <a:latin typeface="Comic Sans MS"/>
                <a:ea typeface="Comic Sans MS"/>
                <a:cs typeface="Comic Sans MS"/>
                <a:sym typeface="Comic Sans MS"/>
              </a:defRPr>
            </a:lvl1pPr>
          </a:lstStyle>
          <a:p>
            <a:pPr algn="ctr"/>
            <a:r>
              <a:rPr sz="4000" dirty="0" smtClean="0">
                <a:solidFill>
                  <a:schemeClr val="bg1"/>
                </a:solidFill>
                <a:latin typeface="Calibri"/>
                <a:cs typeface="Calibri"/>
              </a:rPr>
              <a:t>SE</a:t>
            </a:r>
            <a:r>
              <a:rPr lang="it-IT" sz="4000" dirty="0" err="1" smtClean="0">
                <a:solidFill>
                  <a:schemeClr val="bg1"/>
                </a:solidFill>
                <a:latin typeface="Calibri"/>
                <a:cs typeface="Calibri"/>
              </a:rPr>
              <a:t>QUENZA</a:t>
            </a:r>
            <a:r>
              <a:rPr sz="4000" dirty="0" smtClean="0">
                <a:solidFill>
                  <a:schemeClr val="bg1"/>
                </a:solidFill>
                <a:latin typeface="Calibri"/>
                <a:cs typeface="Calibri"/>
              </a:rPr>
              <a:t> </a:t>
            </a:r>
            <a:r>
              <a:rPr sz="4000" dirty="0">
                <a:solidFill>
                  <a:schemeClr val="bg1"/>
                </a:solidFill>
                <a:latin typeface="Calibri"/>
                <a:cs typeface="Calibri"/>
              </a:rPr>
              <a:t>PBLSD - </a:t>
            </a:r>
            <a:r>
              <a:rPr lang="it-IT" sz="4000" dirty="0" smtClean="0">
                <a:solidFill>
                  <a:schemeClr val="bg1"/>
                </a:solidFill>
                <a:latin typeface="Calibri"/>
                <a:cs typeface="Calibri"/>
              </a:rPr>
              <a:t>4</a:t>
            </a:r>
            <a:endParaRPr sz="4000" dirty="0">
              <a:solidFill>
                <a:schemeClr val="bg1"/>
              </a:solidFill>
              <a:latin typeface="Calibri"/>
              <a:cs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2" name="Group 1012"/>
          <p:cNvGrpSpPr/>
          <p:nvPr/>
        </p:nvGrpSpPr>
        <p:grpSpPr>
          <a:xfrm>
            <a:off x="395536" y="44624"/>
            <a:ext cx="8424938" cy="1323435"/>
            <a:chOff x="-947416" y="-270894"/>
            <a:chExt cx="5189629" cy="1323434"/>
          </a:xfrm>
        </p:grpSpPr>
        <p:sp>
          <p:nvSpPr>
            <p:cNvPr id="1007" name="Shape 1007"/>
            <p:cNvSpPr/>
            <p:nvPr/>
          </p:nvSpPr>
          <p:spPr>
            <a:xfrm>
              <a:off x="-947416" y="-126878"/>
              <a:ext cx="708769" cy="1015658"/>
            </a:xfrm>
            <a:prstGeom prst="rect">
              <a:avLst/>
            </a:prstGeom>
            <a:solidFill>
              <a:srgbClr val="FFCCCC"/>
            </a:solidFill>
            <a:ln w="38100" cap="flat">
              <a:solidFill>
                <a:srgbClr val="FF0000"/>
              </a:solidFill>
              <a:prstDash val="solid"/>
              <a:miter lim="8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5400" b="1">
                  <a:latin typeface="Comic Sans MS"/>
                  <a:ea typeface="Comic Sans MS"/>
                  <a:cs typeface="Comic Sans MS"/>
                  <a:sym typeface="Comic Sans MS"/>
                </a:defRPr>
              </a:lvl1pPr>
            </a:lstStyle>
            <a:p>
              <a:pPr algn="ctr"/>
              <a:r>
                <a:rPr sz="6000" dirty="0" smtClean="0">
                  <a:latin typeface="Calibri"/>
                  <a:cs typeface="Calibri"/>
                </a:rPr>
                <a:t>D</a:t>
              </a:r>
              <a:endParaRPr sz="6000" dirty="0">
                <a:latin typeface="Calibri"/>
                <a:cs typeface="Calibri"/>
              </a:endParaRPr>
            </a:p>
          </p:txBody>
        </p:sp>
        <p:grpSp>
          <p:nvGrpSpPr>
            <p:cNvPr id="1010" name="Group 1010"/>
            <p:cNvGrpSpPr/>
            <p:nvPr/>
          </p:nvGrpSpPr>
          <p:grpSpPr>
            <a:xfrm>
              <a:off x="-60300" y="233162"/>
              <a:ext cx="1837651" cy="542303"/>
              <a:chOff x="-904240" y="-35643"/>
              <a:chExt cx="1837650" cy="542302"/>
            </a:xfrm>
          </p:grpSpPr>
          <p:sp>
            <p:nvSpPr>
              <p:cNvPr id="1008" name="Shape 1008"/>
              <p:cNvSpPr/>
              <p:nvPr/>
            </p:nvSpPr>
            <p:spPr>
              <a:xfrm>
                <a:off x="-904240" y="-35643"/>
                <a:ext cx="546363" cy="324396"/>
              </a:xfrm>
              <a:prstGeom prst="rightArrow">
                <a:avLst>
                  <a:gd name="adj1" fmla="val 50000"/>
                  <a:gd name="adj2" fmla="val 50000"/>
                </a:avLst>
              </a:prstGeom>
              <a:solidFill>
                <a:srgbClr val="376092"/>
              </a:solidFill>
              <a:ln w="9525" cap="flat">
                <a:noFill/>
                <a:prstDash val="solid"/>
                <a:round/>
              </a:ln>
              <a:effectLst/>
            </p:spPr>
            <p:txBody>
              <a:bodyPr wrap="square" lIns="45718" tIns="45718" rIns="45718" bIns="45718" numCol="1" anchor="t">
                <a:noAutofit/>
              </a:bodyPr>
              <a:lstStyle/>
              <a:p>
                <a:pPr>
                  <a:defRPr>
                    <a:solidFill>
                      <a:srgbClr val="92D050"/>
                    </a:solidFill>
                    <a:latin typeface="Arial"/>
                    <a:ea typeface="Arial"/>
                    <a:cs typeface="Arial"/>
                    <a:sym typeface="Arial"/>
                  </a:defRPr>
                </a:pPr>
                <a:endParaRPr b="1">
                  <a:latin typeface="Calibri"/>
                  <a:cs typeface="Calibri"/>
                </a:endParaRPr>
              </a:p>
            </p:txBody>
          </p:sp>
          <p:sp>
            <p:nvSpPr>
              <p:cNvPr id="1009" name="Shape 1009"/>
              <p:cNvSpPr/>
              <p:nvPr/>
            </p:nvSpPr>
            <p:spPr>
              <a:xfrm>
                <a:off x="-1" y="45000"/>
                <a:ext cx="933411" cy="4616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solidFill>
                      <a:srgbClr val="92D050"/>
                    </a:solidFill>
                    <a:latin typeface="Arial"/>
                    <a:ea typeface="Arial"/>
                    <a:cs typeface="Arial"/>
                    <a:sym typeface="Arial"/>
                  </a:defRPr>
                </a:lvl1pPr>
              </a:lstStyle>
              <a:p>
                <a:r>
                  <a:rPr b="1">
                    <a:latin typeface="Calibri"/>
                    <a:cs typeface="Calibri"/>
                  </a:rPr>
                  <a:t>  </a:t>
                </a:r>
              </a:p>
            </p:txBody>
          </p:sp>
        </p:grpSp>
        <p:sp>
          <p:nvSpPr>
            <p:cNvPr id="1011" name="Shape 1011"/>
            <p:cNvSpPr/>
            <p:nvPr/>
          </p:nvSpPr>
          <p:spPr>
            <a:xfrm>
              <a:off x="516326" y="-270894"/>
              <a:ext cx="3725887" cy="1323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3200" b="1">
                  <a:solidFill>
                    <a:srgbClr val="00B050"/>
                  </a:solidFill>
                  <a:latin typeface="Comic Sans MS"/>
                  <a:ea typeface="Comic Sans MS"/>
                  <a:cs typeface="Comic Sans MS"/>
                  <a:sym typeface="Comic Sans MS"/>
                </a:defRPr>
              </a:lvl1pPr>
            </a:lstStyle>
            <a:p>
              <a:pPr algn="ctr"/>
              <a:r>
                <a:rPr lang="it-IT" sz="4000" dirty="0" smtClean="0">
                  <a:solidFill>
                    <a:schemeClr val="tx1"/>
                  </a:solidFill>
                  <a:latin typeface="Calibri"/>
                  <a:cs typeface="Calibri"/>
                </a:rPr>
                <a:t>DEFIBRILLAZIONE </a:t>
              </a:r>
            </a:p>
            <a:p>
              <a:pPr algn="ctr"/>
              <a:r>
                <a:rPr lang="it-IT" sz="4000" dirty="0" smtClean="0">
                  <a:solidFill>
                    <a:schemeClr val="tx1"/>
                  </a:solidFill>
                  <a:latin typeface="Calibri"/>
                  <a:cs typeface="Calibri"/>
                </a:rPr>
                <a:t>nei bambini &gt; 1 anno </a:t>
              </a:r>
              <a:r>
                <a:rPr lang="it-IT" sz="2800" dirty="0" smtClean="0">
                  <a:solidFill>
                    <a:schemeClr val="tx1"/>
                  </a:solidFill>
                  <a:latin typeface="Calibri"/>
                  <a:cs typeface="Calibri"/>
                </a:rPr>
                <a:t>(&gt; 10 Kg)</a:t>
              </a:r>
              <a:endParaRPr sz="2800" dirty="0">
                <a:solidFill>
                  <a:schemeClr val="tx1"/>
                </a:solidFill>
                <a:latin typeface="Calibri"/>
                <a:cs typeface="Calibri"/>
              </a:endParaRPr>
            </a:p>
          </p:txBody>
        </p:sp>
      </p:grpSp>
      <p:pic>
        <p:nvPicPr>
          <p:cNvPr id="1014" name="image27.png"/>
          <p:cNvPicPr>
            <a:picLocks noChangeAspect="1"/>
          </p:cNvPicPr>
          <p:nvPr/>
        </p:nvPicPr>
        <p:blipFill>
          <a:blip r:embed="rId3">
            <a:extLst/>
          </a:blip>
          <a:stretch>
            <a:fillRect/>
          </a:stretch>
        </p:blipFill>
        <p:spPr>
          <a:xfrm>
            <a:off x="6910862" y="4921817"/>
            <a:ext cx="2917722" cy="1936183"/>
          </a:xfrm>
          <a:prstGeom prst="rect">
            <a:avLst/>
          </a:prstGeom>
          <a:ln w="12700">
            <a:miter lim="400000"/>
          </a:ln>
        </p:spPr>
      </p:pic>
      <p:grpSp>
        <p:nvGrpSpPr>
          <p:cNvPr id="1020" name="Group 1020"/>
          <p:cNvGrpSpPr/>
          <p:nvPr/>
        </p:nvGrpSpPr>
        <p:grpSpPr>
          <a:xfrm>
            <a:off x="251520" y="1620093"/>
            <a:ext cx="8702681" cy="1077214"/>
            <a:chOff x="-2" y="340637"/>
            <a:chExt cx="8702679" cy="1077213"/>
          </a:xfrm>
        </p:grpSpPr>
        <p:grpSp>
          <p:nvGrpSpPr>
            <p:cNvPr id="1018" name="Group 1018"/>
            <p:cNvGrpSpPr/>
            <p:nvPr/>
          </p:nvGrpSpPr>
          <p:grpSpPr>
            <a:xfrm>
              <a:off x="-2" y="340637"/>
              <a:ext cx="5458645" cy="1077213"/>
              <a:chOff x="-1" y="125193"/>
              <a:chExt cx="5458643" cy="1077211"/>
            </a:xfrm>
          </p:grpSpPr>
          <p:sp>
            <p:nvSpPr>
              <p:cNvPr id="1015" name="Shape 1015"/>
              <p:cNvSpPr/>
              <p:nvPr/>
            </p:nvSpPr>
            <p:spPr>
              <a:xfrm>
                <a:off x="-1" y="125193"/>
                <a:ext cx="5458643" cy="1077211"/>
              </a:xfrm>
              <a:prstGeom prst="rect">
                <a:avLst/>
              </a:prstGeom>
              <a:noFill/>
              <a:ln w="38100" cap="flat" cmpd="sng">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800" b="1">
                    <a:latin typeface="Arial"/>
                    <a:ea typeface="Arial"/>
                    <a:cs typeface="Arial"/>
                    <a:sym typeface="Arial"/>
                  </a:defRPr>
                </a:pPr>
                <a:r>
                  <a:rPr lang="it-IT" sz="3200" b="1" dirty="0" smtClean="0">
                    <a:latin typeface="Calibri"/>
                    <a:cs typeface="Calibri"/>
                  </a:rPr>
                  <a:t>Bambini</a:t>
                </a:r>
                <a:r>
                  <a:rPr sz="3200" b="1" dirty="0" smtClean="0">
                    <a:latin typeface="Calibri"/>
                    <a:cs typeface="Calibri"/>
                  </a:rPr>
                  <a:t> </a:t>
                </a:r>
                <a:r>
                  <a:rPr lang="it-IT" sz="3200" b="1" dirty="0">
                    <a:latin typeface="Calibri"/>
                    <a:cs typeface="Calibri"/>
                  </a:rPr>
                  <a:t>&lt;</a:t>
                </a:r>
                <a:r>
                  <a:rPr sz="3200" b="1" dirty="0" smtClean="0">
                    <a:latin typeface="Calibri"/>
                    <a:cs typeface="Calibri"/>
                  </a:rPr>
                  <a:t> </a:t>
                </a:r>
                <a:r>
                  <a:rPr sz="3200" b="1" dirty="0">
                    <a:latin typeface="Calibri"/>
                    <a:cs typeface="Calibri"/>
                  </a:rPr>
                  <a:t>8 </a:t>
                </a:r>
                <a:r>
                  <a:rPr sz="3200" b="1" dirty="0" smtClean="0">
                    <a:latin typeface="Calibri"/>
                    <a:cs typeface="Calibri"/>
                  </a:rPr>
                  <a:t>a</a:t>
                </a:r>
                <a:r>
                  <a:rPr lang="it-IT" sz="3200" b="1" dirty="0" err="1" smtClean="0">
                    <a:latin typeface="Calibri"/>
                    <a:cs typeface="Calibri"/>
                  </a:rPr>
                  <a:t>nni</a:t>
                </a:r>
                <a:endParaRPr sz="3200" b="1" dirty="0">
                  <a:latin typeface="Calibri"/>
                  <a:cs typeface="Calibri"/>
                </a:endParaRPr>
              </a:p>
              <a:p>
                <a:pPr>
                  <a:defRPr sz="2800" b="1">
                    <a:latin typeface="Arial"/>
                    <a:ea typeface="Arial"/>
                    <a:cs typeface="Arial"/>
                    <a:sym typeface="Arial"/>
                  </a:defRPr>
                </a:pPr>
                <a:r>
                  <a:rPr sz="3200" b="1" dirty="0">
                    <a:latin typeface="Calibri"/>
                    <a:cs typeface="Calibri"/>
                  </a:rPr>
                  <a:t>         </a:t>
                </a:r>
                <a:r>
                  <a:rPr lang="it-IT" sz="3200" b="1" dirty="0">
                    <a:latin typeface="Calibri"/>
                    <a:cs typeface="Calibri"/>
                  </a:rPr>
                  <a:t>&lt;</a:t>
                </a:r>
                <a:r>
                  <a:rPr sz="3200" b="1" dirty="0" smtClean="0">
                    <a:latin typeface="Calibri"/>
                    <a:cs typeface="Calibri"/>
                  </a:rPr>
                  <a:t> 25</a:t>
                </a:r>
                <a:r>
                  <a:rPr lang="it-IT" sz="3200" b="1" dirty="0" smtClean="0">
                    <a:latin typeface="Calibri"/>
                    <a:cs typeface="Calibri"/>
                  </a:rPr>
                  <a:t> </a:t>
                </a:r>
                <a:r>
                  <a:rPr sz="3200" b="1" dirty="0" smtClean="0">
                    <a:latin typeface="Calibri"/>
                    <a:cs typeface="Calibri"/>
                  </a:rPr>
                  <a:t>Kg</a:t>
                </a:r>
                <a:endParaRPr sz="3200" b="1" dirty="0">
                  <a:latin typeface="Calibri"/>
                  <a:cs typeface="Calibri"/>
                </a:endParaRPr>
              </a:p>
            </p:txBody>
          </p:sp>
          <p:sp>
            <p:nvSpPr>
              <p:cNvPr id="1016" name="Shape 1016"/>
              <p:cNvSpPr/>
              <p:nvPr/>
            </p:nvSpPr>
            <p:spPr>
              <a:xfrm>
                <a:off x="3100875" y="504635"/>
                <a:ext cx="720002" cy="360039"/>
              </a:xfrm>
              <a:prstGeom prst="rightArrow">
                <a:avLst>
                  <a:gd name="adj1" fmla="val 50000"/>
                  <a:gd name="adj2" fmla="val 50000"/>
                </a:avLst>
              </a:prstGeom>
              <a:solidFill>
                <a:srgbClr val="376092"/>
              </a:solidFill>
              <a:ln w="38100" cap="flat" cmpd="sng">
                <a:solidFill>
                  <a:srgbClr val="FFFFFF"/>
                </a:solid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b="1">
                  <a:latin typeface="Calibri"/>
                  <a:cs typeface="Calibri"/>
                </a:endParaRPr>
              </a:p>
            </p:txBody>
          </p:sp>
          <p:sp>
            <p:nvSpPr>
              <p:cNvPr id="1017" name="Shape 1017"/>
              <p:cNvSpPr/>
              <p:nvPr/>
            </p:nvSpPr>
            <p:spPr>
              <a:xfrm>
                <a:off x="3892885" y="288612"/>
                <a:ext cx="1368151" cy="707880"/>
              </a:xfrm>
              <a:prstGeom prst="rect">
                <a:avLst/>
              </a:prstGeom>
              <a:noFill/>
              <a:ln w="38100" cap="flat" cmpd="sng">
                <a:solidFill>
                  <a:schemeClr val="tx1"/>
                </a:solid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4000" b="1"/>
                </a:lvl1pPr>
              </a:lstStyle>
              <a:p>
                <a:r>
                  <a:rPr dirty="0">
                    <a:latin typeface="Calibri"/>
                    <a:cs typeface="Calibri"/>
                  </a:rPr>
                  <a:t>DAE</a:t>
                </a:r>
              </a:p>
            </p:txBody>
          </p:sp>
        </p:grpSp>
        <p:sp>
          <p:nvSpPr>
            <p:cNvPr id="1019" name="Shape 1019"/>
            <p:cNvSpPr/>
            <p:nvPr/>
          </p:nvSpPr>
          <p:spPr>
            <a:xfrm>
              <a:off x="5672415" y="373399"/>
              <a:ext cx="3030262" cy="830992"/>
            </a:xfrm>
            <a:prstGeom prst="rect">
              <a:avLst/>
            </a:prstGeom>
            <a:noFill/>
            <a:ln w="38100" cap="flat" cmpd="sng">
              <a:solidFill>
                <a:srgbClr val="000000"/>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2000"/>
              </a:pPr>
              <a:r>
                <a:rPr lang="it-IT" b="1" dirty="0" smtClean="0">
                  <a:latin typeface="Calibri"/>
                  <a:cs typeface="Calibri"/>
                </a:rPr>
                <a:t>PLACCHE PEDIATRICHE</a:t>
              </a:r>
              <a:endParaRPr b="1" dirty="0">
                <a:latin typeface="Calibri"/>
                <a:cs typeface="Calibri"/>
              </a:endParaRPr>
            </a:p>
            <a:p>
              <a:pPr algn="ctr">
                <a:defRPr sz="2800" b="1">
                  <a:solidFill>
                    <a:srgbClr val="FF0000"/>
                  </a:solidFill>
                </a:defRPr>
              </a:pPr>
              <a:r>
                <a:rPr b="1" dirty="0" smtClean="0">
                  <a:latin typeface="Calibri"/>
                  <a:cs typeface="Calibri"/>
                </a:rPr>
                <a:t>50 </a:t>
              </a:r>
              <a:r>
                <a:rPr b="1" dirty="0">
                  <a:latin typeface="Calibri"/>
                  <a:cs typeface="Calibri"/>
                </a:rPr>
                <a:t>– </a:t>
              </a:r>
              <a:r>
                <a:rPr lang="it-IT" b="1" dirty="0" smtClean="0">
                  <a:latin typeface="Calibri"/>
                  <a:cs typeface="Calibri"/>
                </a:rPr>
                <a:t>75</a:t>
              </a:r>
              <a:r>
                <a:rPr b="1" dirty="0" smtClean="0">
                  <a:latin typeface="Calibri"/>
                  <a:cs typeface="Calibri"/>
                </a:rPr>
                <a:t> </a:t>
              </a:r>
              <a:r>
                <a:rPr b="1" dirty="0">
                  <a:latin typeface="Calibri"/>
                  <a:cs typeface="Calibri"/>
                </a:rPr>
                <a:t>J</a:t>
              </a:r>
            </a:p>
          </p:txBody>
        </p:sp>
      </p:grpSp>
      <p:grpSp>
        <p:nvGrpSpPr>
          <p:cNvPr id="1025" name="Group 1025"/>
          <p:cNvGrpSpPr/>
          <p:nvPr/>
        </p:nvGrpSpPr>
        <p:grpSpPr>
          <a:xfrm>
            <a:off x="251519" y="2900876"/>
            <a:ext cx="8698225" cy="1077214"/>
            <a:chOff x="0" y="138501"/>
            <a:chExt cx="8698224" cy="1077213"/>
          </a:xfrm>
        </p:grpSpPr>
        <p:sp>
          <p:nvSpPr>
            <p:cNvPr id="1021" name="Shape 1021"/>
            <p:cNvSpPr/>
            <p:nvPr/>
          </p:nvSpPr>
          <p:spPr>
            <a:xfrm>
              <a:off x="0" y="138501"/>
              <a:ext cx="5458640" cy="10772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800" b="1">
                  <a:latin typeface="Arial"/>
                  <a:ea typeface="Arial"/>
                  <a:cs typeface="Arial"/>
                  <a:sym typeface="Arial"/>
                </a:defRPr>
              </a:pPr>
              <a:r>
                <a:rPr lang="it-IT" sz="3200" b="1" dirty="0" smtClean="0">
                  <a:latin typeface="Calibri"/>
                  <a:cs typeface="Calibri"/>
                </a:rPr>
                <a:t>Bambini</a:t>
              </a:r>
              <a:r>
                <a:rPr sz="3200" b="1" dirty="0" smtClean="0">
                  <a:latin typeface="Calibri"/>
                  <a:cs typeface="Calibri"/>
                </a:rPr>
                <a:t> </a:t>
              </a:r>
              <a:r>
                <a:rPr lang="it-IT" sz="3200" b="1" dirty="0">
                  <a:latin typeface="Calibri"/>
                  <a:cs typeface="Calibri"/>
                </a:rPr>
                <a:t>&gt;</a:t>
              </a:r>
              <a:r>
                <a:rPr sz="3200" b="1" dirty="0" smtClean="0">
                  <a:latin typeface="Calibri"/>
                  <a:cs typeface="Calibri"/>
                </a:rPr>
                <a:t> </a:t>
              </a:r>
              <a:r>
                <a:rPr sz="3200" b="1" dirty="0">
                  <a:latin typeface="Calibri"/>
                  <a:cs typeface="Calibri"/>
                </a:rPr>
                <a:t>8 </a:t>
              </a:r>
              <a:r>
                <a:rPr sz="3200" b="1" dirty="0" smtClean="0">
                  <a:latin typeface="Calibri"/>
                  <a:cs typeface="Calibri"/>
                </a:rPr>
                <a:t>a</a:t>
              </a:r>
              <a:r>
                <a:rPr lang="it-IT" sz="3200" b="1" dirty="0" err="1" smtClean="0">
                  <a:latin typeface="Calibri"/>
                  <a:cs typeface="Calibri"/>
                </a:rPr>
                <a:t>nni</a:t>
              </a:r>
              <a:endParaRPr sz="3200" b="1" dirty="0">
                <a:latin typeface="Calibri"/>
                <a:cs typeface="Calibri"/>
              </a:endParaRPr>
            </a:p>
            <a:p>
              <a:pPr>
                <a:defRPr sz="2800" b="1">
                  <a:latin typeface="Arial"/>
                  <a:ea typeface="Arial"/>
                  <a:cs typeface="Arial"/>
                  <a:sym typeface="Arial"/>
                </a:defRPr>
              </a:pPr>
              <a:r>
                <a:rPr sz="3200" b="1" dirty="0">
                  <a:latin typeface="Calibri"/>
                  <a:cs typeface="Calibri"/>
                </a:rPr>
                <a:t>         </a:t>
              </a:r>
              <a:r>
                <a:rPr lang="it-IT" sz="3200" b="1" dirty="0">
                  <a:latin typeface="Calibri"/>
                  <a:cs typeface="Calibri"/>
                </a:rPr>
                <a:t>&gt;</a:t>
              </a:r>
              <a:r>
                <a:rPr sz="3200" b="1" dirty="0" smtClean="0">
                  <a:latin typeface="Calibri"/>
                  <a:cs typeface="Calibri"/>
                </a:rPr>
                <a:t> 25</a:t>
              </a:r>
              <a:r>
                <a:rPr lang="it-IT" sz="3200" b="1" dirty="0" smtClean="0">
                  <a:latin typeface="Calibri"/>
                  <a:cs typeface="Calibri"/>
                </a:rPr>
                <a:t> </a:t>
              </a:r>
              <a:r>
                <a:rPr sz="3200" b="1" dirty="0" smtClean="0">
                  <a:latin typeface="Calibri"/>
                  <a:cs typeface="Calibri"/>
                </a:rPr>
                <a:t>Kg</a:t>
              </a:r>
              <a:endParaRPr sz="3200" b="1" dirty="0">
                <a:latin typeface="Calibri"/>
                <a:cs typeface="Calibri"/>
              </a:endParaRPr>
            </a:p>
          </p:txBody>
        </p:sp>
        <p:sp>
          <p:nvSpPr>
            <p:cNvPr id="1023" name="Shape 1023"/>
            <p:cNvSpPr/>
            <p:nvPr/>
          </p:nvSpPr>
          <p:spPr>
            <a:xfrm>
              <a:off x="3888434" y="238068"/>
              <a:ext cx="1368152" cy="707881"/>
            </a:xfrm>
            <a:prstGeom prst="rect">
              <a:avLst/>
            </a:prstGeom>
            <a:noFill/>
            <a:ln w="38100" cap="flat" cmpd="sng">
              <a:solidFill>
                <a:schemeClr val="tx1"/>
              </a:solid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4000" b="1"/>
              </a:lvl1pPr>
            </a:lstStyle>
            <a:p>
              <a:r>
                <a:rPr dirty="0">
                  <a:latin typeface="Calibri"/>
                  <a:cs typeface="Calibri"/>
                </a:rPr>
                <a:t>DAE</a:t>
              </a:r>
            </a:p>
          </p:txBody>
        </p:sp>
        <p:sp>
          <p:nvSpPr>
            <p:cNvPr id="1024" name="Shape 1024"/>
            <p:cNvSpPr/>
            <p:nvPr/>
          </p:nvSpPr>
          <p:spPr>
            <a:xfrm>
              <a:off x="5667962" y="239229"/>
              <a:ext cx="3030262" cy="830992"/>
            </a:xfrm>
            <a:prstGeom prst="rect">
              <a:avLst/>
            </a:prstGeom>
            <a:noFill/>
            <a:ln w="38100" cap="flat" cmpd="sng">
              <a:solidFill>
                <a:srgbClr val="000000"/>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2000"/>
              </a:pPr>
              <a:r>
                <a:rPr lang="it-IT" b="1" dirty="0" smtClean="0">
                  <a:latin typeface="Calibri"/>
                  <a:cs typeface="Calibri"/>
                </a:rPr>
                <a:t>PLACCHE ADULTI</a:t>
              </a:r>
              <a:endParaRPr b="1" dirty="0">
                <a:latin typeface="Calibri"/>
                <a:cs typeface="Calibri"/>
              </a:endParaRPr>
            </a:p>
            <a:p>
              <a:pPr algn="ctr">
                <a:defRPr sz="2800" b="1">
                  <a:solidFill>
                    <a:srgbClr val="FF0000"/>
                  </a:solidFill>
                </a:defRPr>
              </a:pPr>
              <a:r>
                <a:rPr lang="it-IT" b="1" dirty="0" smtClean="0">
                  <a:latin typeface="Calibri"/>
                  <a:cs typeface="Calibri"/>
                </a:rPr>
                <a:t>1</a:t>
              </a:r>
              <a:r>
                <a:rPr b="1" dirty="0" smtClean="0">
                  <a:latin typeface="Calibri"/>
                  <a:cs typeface="Calibri"/>
                </a:rPr>
                <a:t>50 </a:t>
              </a:r>
              <a:r>
                <a:rPr b="1" dirty="0">
                  <a:latin typeface="Calibri"/>
                  <a:cs typeface="Calibri"/>
                </a:rPr>
                <a:t>– </a:t>
              </a:r>
              <a:r>
                <a:rPr lang="it-IT" b="1" dirty="0" smtClean="0">
                  <a:latin typeface="Calibri"/>
                  <a:cs typeface="Calibri"/>
                </a:rPr>
                <a:t>200</a:t>
              </a:r>
              <a:r>
                <a:rPr b="1" dirty="0" smtClean="0">
                  <a:latin typeface="Calibri"/>
                  <a:cs typeface="Calibri"/>
                </a:rPr>
                <a:t> </a:t>
              </a:r>
              <a:r>
                <a:rPr b="1" dirty="0">
                  <a:latin typeface="Calibri"/>
                  <a:cs typeface="Calibri"/>
                </a:rPr>
                <a:t>J </a:t>
              </a:r>
            </a:p>
          </p:txBody>
        </p:sp>
      </p:grpSp>
      <p:sp>
        <p:nvSpPr>
          <p:cNvPr id="1026" name="Shape 1026"/>
          <p:cNvSpPr/>
          <p:nvPr/>
        </p:nvSpPr>
        <p:spPr>
          <a:xfrm>
            <a:off x="3275856" y="4212381"/>
            <a:ext cx="3816003" cy="584771"/>
          </a:xfrm>
          <a:prstGeom prst="rect">
            <a:avLst/>
          </a:prstGeom>
          <a:ln w="57150" cmpd="sng">
            <a:solidFill>
              <a:srgbClr val="FF0000"/>
            </a:solidFill>
          </a:ln>
          <a:extLst>
            <a:ext uri="{C572A759-6A51-4108-AA02-DFA0A04FC94B}">
              <ma14:wrappingTextBoxFlag xmlns:ma14="http://schemas.microsoft.com/office/mac/drawingml/2011/main" val="1"/>
            </a:ext>
          </a:extLst>
        </p:spPr>
        <p:txBody>
          <a:bodyPr lIns="45718" tIns="45718" rIns="45718" bIns="45718">
            <a:spAutoFit/>
          </a:bodyPr>
          <a:lstStyle>
            <a:lvl1pPr algn="ctr"/>
          </a:lstStyle>
          <a:p>
            <a:r>
              <a:rPr sz="3200" b="1" dirty="0">
                <a:latin typeface="Calibri"/>
                <a:cs typeface="Calibri"/>
              </a:rPr>
              <a:t>P.  </a:t>
            </a:r>
            <a:r>
              <a:rPr sz="3200" b="1" dirty="0" smtClean="0">
                <a:latin typeface="Calibri"/>
                <a:cs typeface="Calibri"/>
              </a:rPr>
              <a:t>ANTEROLATERAL</a:t>
            </a:r>
            <a:r>
              <a:rPr lang="it-IT" sz="3200" b="1" dirty="0" smtClean="0">
                <a:latin typeface="Calibri"/>
                <a:cs typeface="Calibri"/>
              </a:rPr>
              <a:t>E</a:t>
            </a:r>
            <a:endParaRPr sz="3200" b="1" dirty="0">
              <a:latin typeface="Calibri"/>
              <a:cs typeface="Calibri"/>
            </a:endParaRPr>
          </a:p>
        </p:txBody>
      </p:sp>
      <p:pic>
        <p:nvPicPr>
          <p:cNvPr id="1027" name="image28.png"/>
          <p:cNvPicPr>
            <a:picLocks noChangeAspect="1"/>
          </p:cNvPicPr>
          <p:nvPr/>
        </p:nvPicPr>
        <p:blipFill>
          <a:blip r:embed="rId4">
            <a:extLst/>
          </a:blip>
          <a:stretch>
            <a:fillRect/>
          </a:stretch>
        </p:blipFill>
        <p:spPr>
          <a:xfrm>
            <a:off x="179512" y="4060850"/>
            <a:ext cx="2532932" cy="1888430"/>
          </a:xfrm>
          <a:prstGeom prst="rect">
            <a:avLst/>
          </a:prstGeom>
          <a:ln w="12700">
            <a:noFill/>
            <a:miter lim="400000"/>
          </a:ln>
        </p:spPr>
      </p:pic>
      <p:sp>
        <p:nvSpPr>
          <p:cNvPr id="23" name="Shape 1016"/>
          <p:cNvSpPr/>
          <p:nvPr/>
        </p:nvSpPr>
        <p:spPr>
          <a:xfrm>
            <a:off x="3275856" y="3204269"/>
            <a:ext cx="720002" cy="360040"/>
          </a:xfrm>
          <a:prstGeom prst="rightArrow">
            <a:avLst>
              <a:gd name="adj1" fmla="val 50000"/>
              <a:gd name="adj2" fmla="val 50000"/>
            </a:avLst>
          </a:prstGeom>
          <a:solidFill>
            <a:srgbClr val="376092"/>
          </a:solidFill>
          <a:ln w="25400" cap="flat">
            <a:solidFill>
              <a:srgbClr val="FFFFFF"/>
            </a:solid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b="1">
              <a:latin typeface="Calibri"/>
              <a:cs typeface="Calibri"/>
            </a:endParaRPr>
          </a:p>
        </p:txBody>
      </p:sp>
      <p:sp>
        <p:nvSpPr>
          <p:cNvPr id="1013" name="Shape 1013"/>
          <p:cNvSpPr/>
          <p:nvPr/>
        </p:nvSpPr>
        <p:spPr>
          <a:xfrm>
            <a:off x="2307449" y="5664154"/>
            <a:ext cx="4280775" cy="1077214"/>
          </a:xfrm>
          <a:prstGeom prst="rect">
            <a:avLst/>
          </a:prstGeom>
          <a:solidFill>
            <a:srgbClr val="FF0000"/>
          </a:solidFill>
          <a:ln>
            <a:solidFill>
              <a:srgbClr val="000000"/>
            </a:solidFill>
            <a:miter/>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b="1">
                <a:solidFill>
                  <a:srgbClr val="FFFFFF"/>
                </a:solidFill>
                <a:latin typeface="Arial"/>
                <a:ea typeface="Arial"/>
                <a:cs typeface="Arial"/>
                <a:sym typeface="Arial"/>
              </a:defRPr>
            </a:pPr>
            <a:r>
              <a:rPr sz="3200" b="1" dirty="0" err="1">
                <a:latin typeface="Calibri"/>
                <a:cs typeface="Calibri"/>
              </a:rPr>
              <a:t>DAE</a:t>
            </a:r>
            <a:r>
              <a:rPr sz="3200" b="1" dirty="0">
                <a:latin typeface="Calibri"/>
                <a:cs typeface="Calibri"/>
              </a:rPr>
              <a:t>: </a:t>
            </a:r>
            <a:r>
              <a:rPr sz="3200" b="1" dirty="0" smtClean="0">
                <a:latin typeface="Calibri"/>
                <a:cs typeface="Calibri"/>
              </a:rPr>
              <a:t>De</a:t>
            </a:r>
            <a:r>
              <a:rPr lang="it-IT" sz="3200" b="1" dirty="0" err="1" smtClean="0">
                <a:latin typeface="Calibri"/>
                <a:cs typeface="Calibri"/>
              </a:rPr>
              <a:t>fibrillatore</a:t>
            </a:r>
            <a:r>
              <a:rPr sz="3200" b="1" dirty="0" smtClean="0">
                <a:latin typeface="Calibri"/>
                <a:cs typeface="Calibri"/>
              </a:rPr>
              <a:t> </a:t>
            </a:r>
            <a:endParaRPr sz="3200" b="1" dirty="0">
              <a:latin typeface="Calibri"/>
              <a:cs typeface="Calibri"/>
            </a:endParaRPr>
          </a:p>
          <a:p>
            <a:pPr algn="ctr">
              <a:defRPr sz="2800" b="1">
                <a:solidFill>
                  <a:srgbClr val="FFFFFF"/>
                </a:solidFill>
                <a:latin typeface="Arial"/>
                <a:ea typeface="Arial"/>
                <a:cs typeface="Arial"/>
                <a:sym typeface="Arial"/>
              </a:defRPr>
            </a:pPr>
            <a:r>
              <a:rPr sz="3200" b="1" dirty="0" err="1" smtClean="0">
                <a:latin typeface="Calibri"/>
                <a:cs typeface="Calibri"/>
              </a:rPr>
              <a:t>Semiautom</a:t>
            </a:r>
            <a:r>
              <a:rPr lang="it-IT" sz="3200" b="1" dirty="0" smtClean="0">
                <a:latin typeface="Calibri"/>
                <a:cs typeface="Calibri"/>
              </a:rPr>
              <a:t>a</a:t>
            </a:r>
            <a:r>
              <a:rPr sz="3200" b="1" dirty="0" err="1" smtClean="0">
                <a:latin typeface="Calibri"/>
                <a:cs typeface="Calibri"/>
              </a:rPr>
              <a:t>tico</a:t>
            </a:r>
            <a:r>
              <a:rPr sz="3200" b="1" dirty="0" smtClean="0">
                <a:latin typeface="Calibri"/>
                <a:cs typeface="Calibri"/>
              </a:rPr>
              <a:t> e</a:t>
            </a:r>
            <a:r>
              <a:rPr lang="it-IT" sz="3200" b="1" dirty="0" smtClean="0">
                <a:latin typeface="Calibri"/>
                <a:cs typeface="Calibri"/>
              </a:rPr>
              <a:t>s</a:t>
            </a:r>
            <a:r>
              <a:rPr sz="3200" b="1" dirty="0" err="1" smtClean="0">
                <a:latin typeface="Calibri"/>
                <a:cs typeface="Calibri"/>
              </a:rPr>
              <a:t>terno</a:t>
            </a:r>
            <a:endParaRPr sz="3200" b="1" dirty="0">
              <a:latin typeface="Calibri"/>
              <a:cs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917729" y="116632"/>
            <a:ext cx="4598434" cy="707886"/>
          </a:xfrm>
          <a:prstGeom prst="rect">
            <a:avLst/>
          </a:prstGeom>
        </p:spPr>
        <p:txBody>
          <a:bodyPr wrap="none">
            <a:spAutoFit/>
          </a:bodyPr>
          <a:lstStyle/>
          <a:p>
            <a:pPr lvl="0"/>
            <a:r>
              <a:rPr lang="it-IT" sz="6000" b="1" baseline="30000" dirty="0" smtClean="0">
                <a:solidFill>
                  <a:srgbClr val="FF0000"/>
                </a:solidFill>
              </a:rPr>
              <a:t>Defibrillazione </a:t>
            </a:r>
            <a:r>
              <a:rPr lang="it-IT" sz="6000" b="1" baseline="30000" dirty="0">
                <a:solidFill>
                  <a:srgbClr val="FF0000"/>
                </a:solidFill>
              </a:rPr>
              <a:t>(DAE)</a:t>
            </a:r>
          </a:p>
        </p:txBody>
      </p:sp>
      <p:sp>
        <p:nvSpPr>
          <p:cNvPr id="4" name="Rettangolo 3"/>
          <p:cNvSpPr/>
          <p:nvPr/>
        </p:nvSpPr>
        <p:spPr>
          <a:xfrm>
            <a:off x="827584" y="659070"/>
            <a:ext cx="2565926" cy="830997"/>
          </a:xfrm>
          <a:prstGeom prst="rect">
            <a:avLst/>
          </a:prstGeom>
          <a:ln w="28575" cmpd="sng">
            <a:solidFill>
              <a:srgbClr val="FF0000"/>
            </a:solidFill>
          </a:ln>
        </p:spPr>
        <p:txBody>
          <a:bodyPr wrap="square">
            <a:spAutoFit/>
          </a:bodyPr>
          <a:lstStyle/>
          <a:p>
            <a:pPr lvl="0" algn="ctr"/>
            <a:endParaRPr lang="it-IT" sz="3600" b="1" baseline="30000" dirty="0" smtClean="0"/>
          </a:p>
          <a:p>
            <a:pPr lvl="0" algn="ctr"/>
            <a:r>
              <a:rPr lang="it-IT" sz="3600" b="1" baseline="30000" dirty="0" smtClean="0"/>
              <a:t>Accendere </a:t>
            </a:r>
            <a:r>
              <a:rPr lang="it-IT" sz="3600" b="1" baseline="30000" dirty="0"/>
              <a:t>il DAE</a:t>
            </a:r>
          </a:p>
        </p:txBody>
      </p:sp>
      <p:sp>
        <p:nvSpPr>
          <p:cNvPr id="5" name="Rettangolo 4"/>
          <p:cNvSpPr/>
          <p:nvPr/>
        </p:nvSpPr>
        <p:spPr>
          <a:xfrm>
            <a:off x="179512" y="2027222"/>
            <a:ext cx="3960440" cy="830997"/>
          </a:xfrm>
          <a:prstGeom prst="rect">
            <a:avLst/>
          </a:prstGeom>
          <a:ln w="28575" cmpd="sng">
            <a:solidFill>
              <a:srgbClr val="FF0000"/>
            </a:solidFill>
          </a:ln>
        </p:spPr>
        <p:txBody>
          <a:bodyPr wrap="square">
            <a:spAutoFit/>
          </a:bodyPr>
          <a:lstStyle/>
          <a:p>
            <a:pPr lvl="0" algn="ctr"/>
            <a:endParaRPr lang="it-IT" sz="3600" b="1" baseline="30000" dirty="0" smtClean="0"/>
          </a:p>
          <a:p>
            <a:pPr lvl="0" algn="ctr"/>
            <a:r>
              <a:rPr lang="it-IT" sz="3600" b="1" baseline="30000" dirty="0" smtClean="0"/>
              <a:t>Collegare </a:t>
            </a:r>
            <a:r>
              <a:rPr lang="it-IT" sz="3600" b="1" baseline="30000" dirty="0"/>
              <a:t>le placche adesive</a:t>
            </a:r>
          </a:p>
        </p:txBody>
      </p:sp>
      <p:sp>
        <p:nvSpPr>
          <p:cNvPr id="6" name="Rettangolo 5"/>
          <p:cNvSpPr/>
          <p:nvPr/>
        </p:nvSpPr>
        <p:spPr>
          <a:xfrm>
            <a:off x="467544" y="3467382"/>
            <a:ext cx="2925461" cy="1200328"/>
          </a:xfrm>
          <a:prstGeom prst="rect">
            <a:avLst/>
          </a:prstGeom>
          <a:ln w="28575" cmpd="sng">
            <a:solidFill>
              <a:srgbClr val="FF0000"/>
            </a:solidFill>
          </a:ln>
        </p:spPr>
        <p:txBody>
          <a:bodyPr wrap="square">
            <a:spAutoFit/>
          </a:bodyPr>
          <a:lstStyle/>
          <a:p>
            <a:pPr lvl="0" algn="ctr"/>
            <a:endParaRPr lang="it-IT" sz="3600" b="1" baseline="30000" dirty="0" smtClean="0"/>
          </a:p>
          <a:p>
            <a:pPr lvl="0" algn="ctr"/>
            <a:r>
              <a:rPr lang="it-IT" sz="3600" b="1" baseline="30000" dirty="0" smtClean="0"/>
              <a:t>Inserire </a:t>
            </a:r>
            <a:r>
              <a:rPr lang="it-IT" sz="3600" b="1" baseline="30000" dirty="0"/>
              <a:t>il </a:t>
            </a:r>
            <a:r>
              <a:rPr lang="it-IT" sz="3600" b="1" baseline="30000" dirty="0" smtClean="0"/>
              <a:t>cavo</a:t>
            </a:r>
          </a:p>
          <a:p>
            <a:pPr lvl="0" algn="ctr"/>
            <a:r>
              <a:rPr lang="it-IT" sz="3600" b="1" baseline="30000" dirty="0" smtClean="0"/>
              <a:t>ANALISI DEL RITMO</a:t>
            </a:r>
            <a:endParaRPr lang="it-IT" sz="3600" b="1" baseline="30000" dirty="0"/>
          </a:p>
        </p:txBody>
      </p:sp>
      <p:sp>
        <p:nvSpPr>
          <p:cNvPr id="8" name="Rettangolo 7"/>
          <p:cNvSpPr/>
          <p:nvPr/>
        </p:nvSpPr>
        <p:spPr>
          <a:xfrm>
            <a:off x="4716016" y="2564904"/>
            <a:ext cx="3384376" cy="1200328"/>
          </a:xfrm>
          <a:prstGeom prst="rect">
            <a:avLst/>
          </a:prstGeom>
          <a:ln w="28575" cmpd="sng">
            <a:solidFill>
              <a:srgbClr val="FF0000"/>
            </a:solidFill>
          </a:ln>
        </p:spPr>
        <p:txBody>
          <a:bodyPr wrap="square">
            <a:spAutoFit/>
          </a:bodyPr>
          <a:lstStyle/>
          <a:p>
            <a:pPr lvl="0" algn="ctr"/>
            <a:endParaRPr lang="it-IT" sz="3600" b="1" baseline="30000" dirty="0" smtClean="0"/>
          </a:p>
          <a:p>
            <a:pPr lvl="0" algn="ctr"/>
            <a:r>
              <a:rPr lang="it-IT" sz="3600" b="1" baseline="30000" dirty="0" smtClean="0"/>
              <a:t>Interrompere </a:t>
            </a:r>
            <a:r>
              <a:rPr lang="it-IT" sz="3600" b="1" baseline="30000" dirty="0"/>
              <a:t>la </a:t>
            </a:r>
            <a:r>
              <a:rPr lang="it-IT" sz="3600" b="1" baseline="30000" dirty="0" smtClean="0"/>
              <a:t>RCP</a:t>
            </a:r>
          </a:p>
          <a:p>
            <a:pPr lvl="0" algn="ctr"/>
            <a:r>
              <a:rPr lang="it-IT" sz="3600" b="1" baseline="30000" dirty="0" smtClean="0"/>
              <a:t>Garantire la sicurezza</a:t>
            </a:r>
            <a:endParaRPr lang="it-IT" sz="3600" b="1" baseline="30000" dirty="0"/>
          </a:p>
        </p:txBody>
      </p:sp>
      <p:sp>
        <p:nvSpPr>
          <p:cNvPr id="10" name="Rettangolo 9"/>
          <p:cNvSpPr/>
          <p:nvPr/>
        </p:nvSpPr>
        <p:spPr>
          <a:xfrm>
            <a:off x="3894306" y="4293096"/>
            <a:ext cx="5142190" cy="1200328"/>
          </a:xfrm>
          <a:prstGeom prst="rect">
            <a:avLst/>
          </a:prstGeom>
          <a:ln w="28575" cmpd="sng">
            <a:solidFill>
              <a:srgbClr val="FF0000"/>
            </a:solidFill>
          </a:ln>
        </p:spPr>
        <p:txBody>
          <a:bodyPr wrap="square">
            <a:spAutoFit/>
          </a:bodyPr>
          <a:lstStyle/>
          <a:p>
            <a:pPr lvl="0" algn="ctr"/>
            <a:endParaRPr lang="it-IT" sz="3600" b="1" baseline="30000" dirty="0" smtClean="0"/>
          </a:p>
          <a:p>
            <a:pPr lvl="0" algn="ctr"/>
            <a:r>
              <a:rPr lang="it-IT" sz="3600" b="1" baseline="30000" dirty="0" smtClean="0"/>
              <a:t>Se </a:t>
            </a:r>
            <a:r>
              <a:rPr lang="it-IT" sz="3600" b="1" baseline="30000" dirty="0"/>
              <a:t>scarica </a:t>
            </a:r>
            <a:r>
              <a:rPr lang="it-IT" sz="3600" b="1" baseline="30000" dirty="0" smtClean="0"/>
              <a:t>consigliata: </a:t>
            </a:r>
          </a:p>
          <a:p>
            <a:pPr lvl="0" algn="ctr"/>
            <a:r>
              <a:rPr lang="it-IT" sz="3600" b="1" baseline="30000" dirty="0" smtClean="0"/>
              <a:t>EROGARE LA SCARICA RAPIDAMENTE</a:t>
            </a:r>
            <a:endParaRPr lang="it-IT" sz="3600" b="1" baseline="30000" dirty="0"/>
          </a:p>
        </p:txBody>
      </p:sp>
      <p:sp>
        <p:nvSpPr>
          <p:cNvPr id="12" name="Rettangolo 11"/>
          <p:cNvSpPr/>
          <p:nvPr/>
        </p:nvSpPr>
        <p:spPr>
          <a:xfrm>
            <a:off x="2800884" y="5982379"/>
            <a:ext cx="5371516" cy="830997"/>
          </a:xfrm>
          <a:prstGeom prst="rect">
            <a:avLst/>
          </a:prstGeom>
          <a:ln w="28575" cmpd="sng">
            <a:solidFill>
              <a:srgbClr val="FF0000"/>
            </a:solidFill>
          </a:ln>
        </p:spPr>
        <p:txBody>
          <a:bodyPr wrap="square">
            <a:spAutoFit/>
          </a:bodyPr>
          <a:lstStyle/>
          <a:p>
            <a:pPr lvl="0" algn="ctr"/>
            <a:endParaRPr lang="it-IT" sz="3600" b="1" baseline="30000" dirty="0" smtClean="0"/>
          </a:p>
          <a:p>
            <a:pPr lvl="0" algn="ctr"/>
            <a:r>
              <a:rPr lang="it-IT" sz="3600" b="1" baseline="30000" dirty="0" smtClean="0"/>
              <a:t>Riprendere </a:t>
            </a:r>
            <a:r>
              <a:rPr lang="it-IT" sz="3600" b="1" baseline="30000" dirty="0"/>
              <a:t>immediatamente la RCP</a:t>
            </a:r>
          </a:p>
        </p:txBody>
      </p:sp>
      <p:sp>
        <p:nvSpPr>
          <p:cNvPr id="13" name="Freccia giù 12"/>
          <p:cNvSpPr/>
          <p:nvPr/>
        </p:nvSpPr>
        <p:spPr>
          <a:xfrm>
            <a:off x="1763688" y="1595174"/>
            <a:ext cx="484632" cy="330336"/>
          </a:xfrm>
          <a:prstGeom prst="downArrow">
            <a:avLst>
              <a:gd name="adj1" fmla="val 42721"/>
              <a:gd name="adj2" fmla="val 50000"/>
            </a:avLst>
          </a:prstGeom>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reccia giù 13"/>
          <p:cNvSpPr/>
          <p:nvPr/>
        </p:nvSpPr>
        <p:spPr>
          <a:xfrm>
            <a:off x="1691680" y="2963326"/>
            <a:ext cx="484632" cy="360040"/>
          </a:xfrm>
          <a:prstGeom prst="downArrow">
            <a:avLst>
              <a:gd name="adj1" fmla="val 42721"/>
              <a:gd name="adj2" fmla="val 50000"/>
            </a:avLst>
          </a:prstGeom>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Freccia giù 14"/>
          <p:cNvSpPr/>
          <p:nvPr/>
        </p:nvSpPr>
        <p:spPr>
          <a:xfrm>
            <a:off x="5220072" y="5589240"/>
            <a:ext cx="484632" cy="360040"/>
          </a:xfrm>
          <a:prstGeom prst="downArrow">
            <a:avLst>
              <a:gd name="adj1" fmla="val 42721"/>
              <a:gd name="adj2" fmla="val 50000"/>
            </a:avLst>
          </a:prstGeom>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Freccia sinistra 15"/>
          <p:cNvSpPr/>
          <p:nvPr/>
        </p:nvSpPr>
        <p:spPr>
          <a:xfrm rot="9784491">
            <a:off x="3923928" y="3611398"/>
            <a:ext cx="648072" cy="340616"/>
          </a:xfrm>
          <a:prstGeom prst="leftArrow">
            <a:avLst/>
          </a:prstGeom>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Freccia giù 16"/>
          <p:cNvSpPr/>
          <p:nvPr/>
        </p:nvSpPr>
        <p:spPr>
          <a:xfrm>
            <a:off x="5868144" y="3818744"/>
            <a:ext cx="504056" cy="402344"/>
          </a:xfrm>
          <a:prstGeom prst="downArrow">
            <a:avLst>
              <a:gd name="adj1" fmla="val 42721"/>
              <a:gd name="adj2" fmla="val 50000"/>
            </a:avLst>
          </a:prstGeom>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8" name="image27.png"/>
          <p:cNvPicPr>
            <a:picLocks noChangeAspect="1"/>
          </p:cNvPicPr>
          <p:nvPr/>
        </p:nvPicPr>
        <p:blipFill>
          <a:blip r:embed="rId2">
            <a:extLst/>
          </a:blip>
          <a:stretch>
            <a:fillRect/>
          </a:stretch>
        </p:blipFill>
        <p:spPr>
          <a:xfrm>
            <a:off x="5542710" y="620688"/>
            <a:ext cx="2917722" cy="1936183"/>
          </a:xfrm>
          <a:prstGeom prst="rect">
            <a:avLst/>
          </a:prstGeom>
          <a:ln w="12700">
            <a:miter lim="400000"/>
          </a:ln>
        </p:spPr>
      </p:pic>
    </p:spTree>
    <p:extLst>
      <p:ext uri="{BB962C8B-B14F-4D97-AF65-F5344CB8AC3E}">
        <p14:creationId xmlns:p14="http://schemas.microsoft.com/office/powerpoint/2010/main" val="30710163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0"/>
          <p:cNvGrpSpPr/>
          <p:nvPr/>
        </p:nvGrpSpPr>
        <p:grpSpPr>
          <a:xfrm>
            <a:off x="107505" y="1906571"/>
            <a:ext cx="8784977" cy="1234398"/>
            <a:chOff x="0" y="0"/>
            <a:chExt cx="8215371" cy="881092"/>
          </a:xfrm>
        </p:grpSpPr>
        <p:sp>
          <p:nvSpPr>
            <p:cNvPr id="3" name="Shape 538"/>
            <p:cNvSpPr/>
            <p:nvPr/>
          </p:nvSpPr>
          <p:spPr>
            <a:xfrm>
              <a:off x="0" y="0"/>
              <a:ext cx="8215371" cy="881092"/>
            </a:xfrm>
            <a:prstGeom prst="roundRect">
              <a:avLst>
                <a:gd name="adj" fmla="val 16667"/>
              </a:avLst>
            </a:prstGeom>
            <a:solidFill>
              <a:srgbClr val="1F497D"/>
            </a:solidFill>
            <a:ln w="25400" cap="flat">
              <a:solidFill>
                <a:srgbClr val="FFFFFF"/>
              </a:solidFill>
              <a:prstDash val="solid"/>
              <a:round/>
            </a:ln>
            <a:effectLst/>
          </p:spPr>
          <p:txBody>
            <a:bodyPr wrap="square" lIns="45718" tIns="45718" rIns="45718" bIns="45718" numCol="1" anchor="t">
              <a:noAutofit/>
            </a:bodyPr>
            <a:lstStyle/>
            <a:p>
              <a:endParaRPr>
                <a:latin typeface="Calibri"/>
                <a:cs typeface="Calibri"/>
              </a:endParaRPr>
            </a:p>
          </p:txBody>
        </p:sp>
        <p:sp>
          <p:nvSpPr>
            <p:cNvPr id="4" name="Shape 539"/>
            <p:cNvSpPr/>
            <p:nvPr/>
          </p:nvSpPr>
          <p:spPr>
            <a:xfrm>
              <a:off x="134677" y="43011"/>
              <a:ext cx="8029007" cy="795070"/>
            </a:xfrm>
            <a:prstGeom prst="rect">
              <a:avLst/>
            </a:prstGeom>
            <a:solidFill>
              <a:srgbClr val="1F497D"/>
            </a:solidFill>
            <a:ln w="12700" cap="flat">
              <a:noFill/>
              <a:miter lim="400000"/>
            </a:ln>
            <a:effectLst/>
          </p:spPr>
          <p:txBody>
            <a:bodyPr wrap="square" lIns="45718" tIns="45718" rIns="45718" bIns="45718" numCol="1" anchor="ctr">
              <a:noAutofit/>
            </a:bodyPr>
            <a:lstStyle/>
            <a:p>
              <a:pPr algn="ctr" defTabSz="889000">
                <a:lnSpc>
                  <a:spcPct val="90000"/>
                </a:lnSpc>
                <a:spcBef>
                  <a:spcPts val="1000"/>
                </a:spcBef>
                <a:defRPr b="1">
                  <a:solidFill>
                    <a:srgbClr val="EEECE1"/>
                  </a:solidFill>
                  <a:latin typeface="Comic Sans MS"/>
                  <a:ea typeface="Comic Sans MS"/>
                  <a:cs typeface="Comic Sans MS"/>
                  <a:sym typeface="Comic Sans MS"/>
                </a:defRPr>
              </a:pPr>
              <a:endParaRPr>
                <a:latin typeface="Calibri"/>
                <a:cs typeface="Calibri"/>
              </a:endParaRPr>
            </a:p>
          </p:txBody>
        </p:sp>
      </p:grpSp>
      <p:sp>
        <p:nvSpPr>
          <p:cNvPr id="5" name="Rettangolo 4"/>
          <p:cNvSpPr/>
          <p:nvPr/>
        </p:nvSpPr>
        <p:spPr>
          <a:xfrm>
            <a:off x="539552" y="2308810"/>
            <a:ext cx="8208912" cy="400110"/>
          </a:xfrm>
          <a:prstGeom prst="rect">
            <a:avLst/>
          </a:prstGeom>
        </p:spPr>
        <p:txBody>
          <a:bodyPr wrap="square">
            <a:spAutoFit/>
          </a:bodyPr>
          <a:lstStyle/>
          <a:p>
            <a:pPr defTabSz="457200">
              <a:defRPr sz="2000" b="1">
                <a:latin typeface="Helvetica"/>
                <a:ea typeface="Helvetica"/>
                <a:cs typeface="Helvetica"/>
                <a:sym typeface="Helvetica"/>
              </a:defRPr>
            </a:pPr>
            <a:r>
              <a:rPr lang="it-IT" dirty="0" smtClean="0">
                <a:solidFill>
                  <a:srgbClr val="FFFFFF"/>
                </a:solidFill>
                <a:latin typeface="Calibri"/>
                <a:cs typeface="Calibri"/>
              </a:rPr>
              <a:t>Riconoscimento </a:t>
            </a:r>
            <a:r>
              <a:rPr lang="it-IT" dirty="0">
                <a:solidFill>
                  <a:srgbClr val="FFFFFF"/>
                </a:solidFill>
                <a:latin typeface="Calibri"/>
                <a:cs typeface="Calibri"/>
              </a:rPr>
              <a:t>precoce e trattamento dell’arresto respiratorio e cardiaco</a:t>
            </a:r>
          </a:p>
        </p:txBody>
      </p:sp>
      <p:grpSp>
        <p:nvGrpSpPr>
          <p:cNvPr id="6" name="Group 540"/>
          <p:cNvGrpSpPr/>
          <p:nvPr/>
        </p:nvGrpSpPr>
        <p:grpSpPr>
          <a:xfrm>
            <a:off x="188673" y="3356992"/>
            <a:ext cx="8703808" cy="1052736"/>
            <a:chOff x="0" y="0"/>
            <a:chExt cx="8215370" cy="881091"/>
          </a:xfrm>
        </p:grpSpPr>
        <p:sp>
          <p:nvSpPr>
            <p:cNvPr id="7" name="Shape 538"/>
            <p:cNvSpPr/>
            <p:nvPr/>
          </p:nvSpPr>
          <p:spPr>
            <a:xfrm>
              <a:off x="0" y="0"/>
              <a:ext cx="8215371" cy="881092"/>
            </a:xfrm>
            <a:prstGeom prst="roundRect">
              <a:avLst>
                <a:gd name="adj" fmla="val 16667"/>
              </a:avLst>
            </a:prstGeom>
            <a:solidFill>
              <a:srgbClr val="1F497D"/>
            </a:solidFill>
            <a:ln w="25400" cap="flat">
              <a:solidFill>
                <a:srgbClr val="FFFFFF"/>
              </a:solidFill>
              <a:prstDash val="solid"/>
              <a:round/>
            </a:ln>
            <a:effectLst/>
          </p:spPr>
          <p:txBody>
            <a:bodyPr wrap="square" lIns="45718" tIns="45718" rIns="45718" bIns="45718" numCol="1" anchor="t">
              <a:noAutofit/>
            </a:bodyPr>
            <a:lstStyle/>
            <a:p>
              <a:endParaRPr>
                <a:latin typeface="Calibri"/>
                <a:cs typeface="Calibri"/>
              </a:endParaRPr>
            </a:p>
          </p:txBody>
        </p:sp>
        <p:sp>
          <p:nvSpPr>
            <p:cNvPr id="8" name="Shape 539"/>
            <p:cNvSpPr/>
            <p:nvPr/>
          </p:nvSpPr>
          <p:spPr>
            <a:xfrm>
              <a:off x="51686" y="43011"/>
              <a:ext cx="8111998" cy="795070"/>
            </a:xfrm>
            <a:prstGeom prst="rect">
              <a:avLst/>
            </a:prstGeom>
            <a:solidFill>
              <a:srgbClr val="1F497D"/>
            </a:solidFill>
            <a:ln w="12700" cap="flat">
              <a:noFill/>
              <a:miter lim="400000"/>
            </a:ln>
            <a:effectLst/>
          </p:spPr>
          <p:txBody>
            <a:bodyPr wrap="square" lIns="45718" tIns="45718" rIns="45718" bIns="45718" numCol="1" anchor="ctr">
              <a:noAutofit/>
            </a:bodyPr>
            <a:lstStyle/>
            <a:p>
              <a:pPr algn="ctr" defTabSz="889000">
                <a:lnSpc>
                  <a:spcPct val="90000"/>
                </a:lnSpc>
                <a:spcBef>
                  <a:spcPts val="1000"/>
                </a:spcBef>
                <a:defRPr b="1">
                  <a:solidFill>
                    <a:srgbClr val="EEECE1"/>
                  </a:solidFill>
                  <a:latin typeface="Comic Sans MS"/>
                  <a:ea typeface="Comic Sans MS"/>
                  <a:cs typeface="Comic Sans MS"/>
                  <a:sym typeface="Comic Sans MS"/>
                </a:defRPr>
              </a:pPr>
              <a:endParaRPr>
                <a:latin typeface="Calibri"/>
                <a:cs typeface="Calibri"/>
              </a:endParaRPr>
            </a:p>
          </p:txBody>
        </p:sp>
      </p:grpSp>
      <p:sp>
        <p:nvSpPr>
          <p:cNvPr id="10" name="Shape 538"/>
          <p:cNvSpPr/>
          <p:nvPr/>
        </p:nvSpPr>
        <p:spPr>
          <a:xfrm>
            <a:off x="107505" y="4797152"/>
            <a:ext cx="8784976" cy="1052737"/>
          </a:xfrm>
          <a:prstGeom prst="roundRect">
            <a:avLst>
              <a:gd name="adj" fmla="val 16667"/>
            </a:avLst>
          </a:prstGeom>
          <a:solidFill>
            <a:srgbClr val="1F497D"/>
          </a:solidFill>
          <a:ln w="25400" cap="flat">
            <a:solidFill>
              <a:srgbClr val="FFFFFF"/>
            </a:solidFill>
            <a:prstDash val="solid"/>
            <a:round/>
          </a:ln>
          <a:effectLst/>
        </p:spPr>
        <p:txBody>
          <a:bodyPr wrap="square" lIns="45718" tIns="45718" rIns="45718" bIns="45718" numCol="1" anchor="t">
            <a:noAutofit/>
          </a:bodyPr>
          <a:lstStyle/>
          <a:p>
            <a:endParaRPr>
              <a:latin typeface="Calibri"/>
              <a:cs typeface="Calibri"/>
            </a:endParaRPr>
          </a:p>
        </p:txBody>
      </p:sp>
      <p:sp>
        <p:nvSpPr>
          <p:cNvPr id="12" name="Rettangolo 11"/>
          <p:cNvSpPr/>
          <p:nvPr/>
        </p:nvSpPr>
        <p:spPr>
          <a:xfrm>
            <a:off x="611560" y="3769489"/>
            <a:ext cx="6696744" cy="379591"/>
          </a:xfrm>
          <a:prstGeom prst="rect">
            <a:avLst/>
          </a:prstGeom>
        </p:spPr>
        <p:txBody>
          <a:bodyPr wrap="square">
            <a:spAutoFit/>
          </a:bodyPr>
          <a:lstStyle/>
          <a:p>
            <a:r>
              <a:rPr lang="it-IT" sz="2800" b="1" baseline="30000" dirty="0">
                <a:solidFill>
                  <a:srgbClr val="FFFFFF"/>
                </a:solidFill>
                <a:latin typeface="Calibri"/>
                <a:cs typeface="Calibri"/>
              </a:rPr>
              <a:t>Attivazione rapida del Sistema di Emergenza (</a:t>
            </a:r>
            <a:r>
              <a:rPr lang="it-IT" sz="2800" b="1" baseline="30000" dirty="0" smtClean="0">
                <a:solidFill>
                  <a:srgbClr val="FFFFFF"/>
                </a:solidFill>
                <a:latin typeface="Calibri"/>
                <a:cs typeface="Calibri"/>
              </a:rPr>
              <a:t>118 - 112</a:t>
            </a:r>
            <a:r>
              <a:rPr lang="it-IT" sz="2800" b="1" baseline="30000" dirty="0">
                <a:solidFill>
                  <a:srgbClr val="FFFFFF"/>
                </a:solidFill>
                <a:latin typeface="Calibri"/>
                <a:cs typeface="Calibri"/>
              </a:rPr>
              <a:t>)</a:t>
            </a:r>
            <a:endParaRPr lang="it-IT" sz="2800" b="1" dirty="0">
              <a:solidFill>
                <a:srgbClr val="FFFFFF"/>
              </a:solidFill>
              <a:latin typeface="Calibri"/>
              <a:cs typeface="Calibri"/>
            </a:endParaRPr>
          </a:p>
        </p:txBody>
      </p:sp>
      <p:grpSp>
        <p:nvGrpSpPr>
          <p:cNvPr id="13" name="Group 526"/>
          <p:cNvGrpSpPr/>
          <p:nvPr/>
        </p:nvGrpSpPr>
        <p:grpSpPr>
          <a:xfrm>
            <a:off x="609464" y="285728"/>
            <a:ext cx="7848874" cy="1163258"/>
            <a:chOff x="0" y="0"/>
            <a:chExt cx="7848873" cy="1163257"/>
          </a:xfrm>
        </p:grpSpPr>
        <p:sp>
          <p:nvSpPr>
            <p:cNvPr id="14" name="Shape 524"/>
            <p:cNvSpPr/>
            <p:nvPr/>
          </p:nvSpPr>
          <p:spPr>
            <a:xfrm>
              <a:off x="0" y="0"/>
              <a:ext cx="7848874" cy="1163258"/>
            </a:xfrm>
            <a:prstGeom prst="roundRect">
              <a:avLst>
                <a:gd name="adj" fmla="val 16667"/>
              </a:avLst>
            </a:prstGeom>
            <a:solidFill>
              <a:srgbClr val="1F497D"/>
            </a:solidFill>
            <a:ln w="25400" cap="flat">
              <a:solidFill>
                <a:srgbClr val="FFFFFF"/>
              </a:solidFill>
              <a:prstDash val="solid"/>
              <a:round/>
            </a:ln>
            <a:effectLst/>
          </p:spPr>
          <p:txBody>
            <a:bodyPr wrap="square" lIns="45718" tIns="45718" rIns="45718" bIns="45718" numCol="1" anchor="t">
              <a:noAutofit/>
            </a:bodyPr>
            <a:lstStyle/>
            <a:p>
              <a:endParaRPr/>
            </a:p>
          </p:txBody>
        </p:sp>
        <p:sp>
          <p:nvSpPr>
            <p:cNvPr id="15" name="Shape 525"/>
            <p:cNvSpPr/>
            <p:nvPr/>
          </p:nvSpPr>
          <p:spPr>
            <a:xfrm>
              <a:off x="45692" y="362785"/>
              <a:ext cx="7757489" cy="371843"/>
            </a:xfrm>
            <a:prstGeom prst="rect">
              <a:avLst/>
            </a:prstGeom>
            <a:solidFill>
              <a:srgbClr val="1F497D"/>
            </a:solidFill>
            <a:ln w="12700" cap="flat">
              <a:noFill/>
              <a:miter lim="400000"/>
            </a:ln>
            <a:effectLst/>
          </p:spPr>
          <p:txBody>
            <a:bodyPr wrap="square" lIns="45718" tIns="45718" rIns="45718" bIns="45718" numCol="1" anchor="ctr">
              <a:noAutofit/>
            </a:bodyPr>
            <a:lstStyle/>
            <a:p>
              <a:pPr algn="ctr" defTabSz="1778000">
                <a:lnSpc>
                  <a:spcPct val="90000"/>
                </a:lnSpc>
                <a:spcBef>
                  <a:spcPts val="1000"/>
                </a:spcBef>
                <a:defRPr sz="3200">
                  <a:solidFill>
                    <a:srgbClr val="FFFFFF"/>
                  </a:solidFill>
                  <a:latin typeface="Comic Sans MS"/>
                  <a:ea typeface="Comic Sans MS"/>
                  <a:cs typeface="Comic Sans MS"/>
                  <a:sym typeface="Comic Sans MS"/>
                </a:defRPr>
              </a:pPr>
              <a:endParaRPr/>
            </a:p>
          </p:txBody>
        </p:sp>
      </p:grpSp>
      <p:sp>
        <p:nvSpPr>
          <p:cNvPr id="16" name="Shape 528"/>
          <p:cNvSpPr/>
          <p:nvPr/>
        </p:nvSpPr>
        <p:spPr>
          <a:xfrm>
            <a:off x="402849" y="642917"/>
            <a:ext cx="7803182"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b="1">
                <a:solidFill>
                  <a:srgbClr val="BFBFBF"/>
                </a:solidFill>
              </a:defRPr>
            </a:lvl1pPr>
          </a:lstStyle>
          <a:p>
            <a:r>
              <a:rPr lang="it-IT" dirty="0" smtClean="0">
                <a:solidFill>
                  <a:schemeClr val="bg1">
                    <a:lumMod val="75000"/>
                  </a:schemeClr>
                </a:solidFill>
              </a:rPr>
              <a:t>GLI OBIETTIVI DEL CORSO</a:t>
            </a:r>
            <a:r>
              <a:rPr dirty="0" smtClean="0">
                <a:solidFill>
                  <a:schemeClr val="bg1">
                    <a:lumMod val="75000"/>
                  </a:schemeClr>
                </a:solidFill>
              </a:rPr>
              <a:t> </a:t>
            </a:r>
            <a:r>
              <a:rPr dirty="0">
                <a:solidFill>
                  <a:schemeClr val="bg1">
                    <a:lumMod val="75000"/>
                  </a:schemeClr>
                </a:solidFill>
              </a:rPr>
              <a:t>PBLS - D</a:t>
            </a:r>
          </a:p>
        </p:txBody>
      </p:sp>
      <p:sp>
        <p:nvSpPr>
          <p:cNvPr id="17" name="Rettangolo 16"/>
          <p:cNvSpPr/>
          <p:nvPr/>
        </p:nvSpPr>
        <p:spPr>
          <a:xfrm>
            <a:off x="539552" y="5137641"/>
            <a:ext cx="6912768" cy="379591"/>
          </a:xfrm>
          <a:prstGeom prst="rect">
            <a:avLst/>
          </a:prstGeom>
        </p:spPr>
        <p:txBody>
          <a:bodyPr wrap="square">
            <a:spAutoFit/>
          </a:bodyPr>
          <a:lstStyle/>
          <a:p>
            <a:r>
              <a:rPr lang="it-IT" sz="2800" b="1" baseline="30000" dirty="0">
                <a:solidFill>
                  <a:srgbClr val="FFFFFF"/>
                </a:solidFill>
                <a:latin typeface="Calibri"/>
                <a:cs typeface="Calibri"/>
              </a:rPr>
              <a:t>Trattamento dell’ostruzione delle vie aeree da corpo estraneo</a:t>
            </a:r>
            <a:endParaRPr lang="it-IT" sz="2800" b="1" dirty="0">
              <a:solidFill>
                <a:srgbClr val="FFFFFF"/>
              </a:solidFill>
              <a:latin typeface="Calibri"/>
              <a:cs typeface="Calibri"/>
            </a:endParaRPr>
          </a:p>
        </p:txBody>
      </p:sp>
    </p:spTree>
    <p:extLst>
      <p:ext uri="{BB962C8B-B14F-4D97-AF65-F5344CB8AC3E}">
        <p14:creationId xmlns:p14="http://schemas.microsoft.com/office/powerpoint/2010/main" val="34964012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998"/>
          <p:cNvSpPr/>
          <p:nvPr/>
        </p:nvSpPr>
        <p:spPr>
          <a:xfrm>
            <a:off x="1331640" y="1615444"/>
            <a:ext cx="6552728" cy="2677652"/>
          </a:xfrm>
          <a:prstGeom prst="rect">
            <a:avLst/>
          </a:prstGeom>
          <a:solidFill>
            <a:srgbClr val="FEF800"/>
          </a:solidFill>
          <a:ln w="57150" cmpd="sng">
            <a:solidFill>
              <a:srgbClr val="00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3600" b="1">
                <a:solidFill>
                  <a:srgbClr val="FF0000"/>
                </a:solidFill>
                <a:latin typeface="Comic Sans MS"/>
                <a:ea typeface="Comic Sans MS"/>
                <a:cs typeface="Comic Sans MS"/>
                <a:sym typeface="Comic Sans MS"/>
              </a:defRPr>
            </a:pPr>
            <a:r>
              <a:rPr sz="3600" b="1" dirty="0" err="1" smtClean="0">
                <a:latin typeface="Calibri"/>
                <a:cs typeface="Calibri"/>
              </a:rPr>
              <a:t>Continuar</a:t>
            </a:r>
            <a:r>
              <a:rPr lang="it-IT" sz="3600" b="1" dirty="0" smtClean="0">
                <a:latin typeface="Calibri"/>
                <a:cs typeface="Calibri"/>
              </a:rPr>
              <a:t>e</a:t>
            </a:r>
            <a:r>
              <a:rPr sz="3600" b="1" dirty="0" smtClean="0">
                <a:latin typeface="Calibri"/>
                <a:cs typeface="Calibri"/>
              </a:rPr>
              <a:t> </a:t>
            </a:r>
            <a:r>
              <a:rPr sz="3600" b="1" dirty="0">
                <a:latin typeface="Calibri"/>
                <a:cs typeface="Calibri"/>
              </a:rPr>
              <a:t>RCP </a:t>
            </a:r>
            <a:r>
              <a:rPr lang="it-IT" sz="3600" b="1" dirty="0" smtClean="0">
                <a:latin typeface="Calibri"/>
                <a:cs typeface="Calibri"/>
              </a:rPr>
              <a:t>fino a</a:t>
            </a:r>
            <a:r>
              <a:rPr sz="3600" b="1" dirty="0" smtClean="0">
                <a:latin typeface="Calibri"/>
                <a:cs typeface="Calibri"/>
              </a:rPr>
              <a:t>:</a:t>
            </a:r>
            <a:endParaRPr lang="it-IT" sz="3600" b="1" dirty="0">
              <a:latin typeface="Calibri"/>
              <a:cs typeface="Calibri"/>
            </a:endParaRPr>
          </a:p>
          <a:p>
            <a:pPr algn="ctr">
              <a:defRPr sz="3600" b="1">
                <a:solidFill>
                  <a:srgbClr val="FF0000"/>
                </a:solidFill>
                <a:latin typeface="Comic Sans MS"/>
                <a:ea typeface="Comic Sans MS"/>
                <a:cs typeface="Comic Sans MS"/>
                <a:sym typeface="Comic Sans MS"/>
              </a:defRPr>
            </a:pPr>
            <a:endParaRPr sz="1000" b="1" dirty="0">
              <a:latin typeface="Calibri"/>
              <a:ea typeface="Arial"/>
              <a:cs typeface="Calibri"/>
              <a:sym typeface="Arial"/>
            </a:endParaRPr>
          </a:p>
          <a:p>
            <a:pPr marL="571500" indent="-571500">
              <a:buFont typeface="Arial"/>
              <a:buChar char="•"/>
              <a:defRPr sz="2800">
                <a:latin typeface="Comic Sans MS"/>
                <a:ea typeface="Comic Sans MS"/>
                <a:cs typeface="Comic Sans MS"/>
                <a:sym typeface="Comic Sans MS"/>
              </a:defRPr>
            </a:pPr>
            <a:r>
              <a:rPr lang="it-IT" sz="3600" b="1" dirty="0" smtClean="0">
                <a:latin typeface="Calibri"/>
                <a:cs typeface="Calibri"/>
              </a:rPr>
              <a:t>Ricomparsa di segni di vita</a:t>
            </a:r>
            <a:endParaRPr sz="3600" b="1" dirty="0">
              <a:latin typeface="Calibri"/>
              <a:cs typeface="Calibri"/>
            </a:endParaRPr>
          </a:p>
          <a:p>
            <a:pPr marL="571500" indent="-571500">
              <a:buFont typeface="Arial"/>
              <a:buChar char="•"/>
              <a:defRPr sz="2800">
                <a:latin typeface="Comic Sans MS"/>
                <a:ea typeface="Comic Sans MS"/>
                <a:cs typeface="Comic Sans MS"/>
                <a:sym typeface="Comic Sans MS"/>
              </a:defRPr>
            </a:pPr>
            <a:r>
              <a:rPr lang="it-IT" sz="3600" b="1" dirty="0" smtClean="0">
                <a:latin typeface="Calibri"/>
                <a:ea typeface="Arial"/>
                <a:cs typeface="Calibri"/>
                <a:sym typeface="Comic Sans MS"/>
              </a:rPr>
              <a:t>Esaurimento del soccorritore</a:t>
            </a:r>
            <a:endParaRPr sz="3600" b="1" dirty="0">
              <a:latin typeface="Calibri"/>
              <a:ea typeface="Arial"/>
              <a:cs typeface="Calibri"/>
              <a:sym typeface="Arial"/>
            </a:endParaRPr>
          </a:p>
          <a:p>
            <a:pPr marL="571500" indent="-571500">
              <a:buFont typeface="Arial"/>
              <a:buChar char="•"/>
              <a:defRPr sz="2800">
                <a:latin typeface="Comic Sans MS"/>
                <a:ea typeface="Comic Sans MS"/>
                <a:cs typeface="Comic Sans MS"/>
                <a:sym typeface="Comic Sans MS"/>
              </a:defRPr>
            </a:pPr>
            <a:r>
              <a:rPr lang="it-IT" sz="3600" b="1" dirty="0" err="1" smtClean="0">
                <a:latin typeface="Calibri"/>
                <a:cs typeface="Calibri"/>
              </a:rPr>
              <a:t>ALS</a:t>
            </a:r>
            <a:r>
              <a:rPr sz="3600" b="1" dirty="0" smtClean="0">
                <a:latin typeface="Calibri"/>
                <a:cs typeface="Calibri"/>
              </a:rPr>
              <a:t> (</a:t>
            </a:r>
            <a:r>
              <a:rPr lang="it-IT" sz="3600" b="1" dirty="0" err="1" smtClean="0">
                <a:latin typeface="Calibri"/>
                <a:cs typeface="Calibri"/>
              </a:rPr>
              <a:t>Asvanced</a:t>
            </a:r>
            <a:r>
              <a:rPr lang="it-IT" sz="3600" b="1" dirty="0" smtClean="0">
                <a:latin typeface="Calibri"/>
                <a:cs typeface="Calibri"/>
              </a:rPr>
              <a:t> Life </a:t>
            </a:r>
            <a:r>
              <a:rPr lang="it-IT" sz="3600" b="1" dirty="0" err="1" smtClean="0">
                <a:latin typeface="Calibri"/>
                <a:cs typeface="Calibri"/>
              </a:rPr>
              <a:t>Support</a:t>
            </a:r>
            <a:r>
              <a:rPr sz="3600" b="1" dirty="0" smtClean="0">
                <a:latin typeface="Calibri"/>
                <a:cs typeface="Calibri"/>
              </a:rPr>
              <a:t>)</a:t>
            </a:r>
            <a:endParaRPr lang="it-IT" sz="3600" b="1" dirty="0" smtClean="0">
              <a:latin typeface="Calibri"/>
              <a:cs typeface="Calibri"/>
            </a:endParaRPr>
          </a:p>
          <a:p>
            <a:pPr marL="571500" indent="-571500">
              <a:buFont typeface="Arial"/>
              <a:buChar char="•"/>
              <a:defRPr sz="2800">
                <a:latin typeface="Comic Sans MS"/>
                <a:ea typeface="Comic Sans MS"/>
                <a:cs typeface="Comic Sans MS"/>
                <a:sym typeface="Comic Sans MS"/>
              </a:defRPr>
            </a:pPr>
            <a:endParaRPr sz="1400" b="1" dirty="0">
              <a:latin typeface="Calibri"/>
              <a:cs typeface="Calibri"/>
            </a:endParaRPr>
          </a:p>
        </p:txBody>
      </p:sp>
      <p:grpSp>
        <p:nvGrpSpPr>
          <p:cNvPr id="1002" name="Group 1002"/>
          <p:cNvGrpSpPr/>
          <p:nvPr/>
        </p:nvGrpSpPr>
        <p:grpSpPr>
          <a:xfrm>
            <a:off x="2123728" y="4903424"/>
            <a:ext cx="5250159" cy="1261880"/>
            <a:chOff x="24744" y="347340"/>
            <a:chExt cx="5250158" cy="1261879"/>
          </a:xfrm>
        </p:grpSpPr>
        <p:sp>
          <p:nvSpPr>
            <p:cNvPr id="999" name="Shape 999"/>
            <p:cNvSpPr/>
            <p:nvPr/>
          </p:nvSpPr>
          <p:spPr>
            <a:xfrm>
              <a:off x="24744" y="347340"/>
              <a:ext cx="5250158" cy="1261879"/>
            </a:xfrm>
            <a:prstGeom prst="rect">
              <a:avLst/>
            </a:prstGeom>
            <a:solidFill>
              <a:srgbClr val="DCE6F2"/>
            </a:solidFill>
            <a:ln w="38100" cap="flat">
              <a:solidFill>
                <a:srgbClr val="000000"/>
              </a:solidFill>
              <a:prstDash val="solid"/>
              <a:miter lim="8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2800">
                  <a:solidFill>
                    <a:srgbClr val="FF0000"/>
                  </a:solidFill>
                  <a:latin typeface="Comic Sans MS"/>
                  <a:ea typeface="Comic Sans MS"/>
                  <a:cs typeface="Comic Sans MS"/>
                  <a:sym typeface="Comic Sans MS"/>
                </a:defRPr>
              </a:pPr>
              <a:r>
                <a:rPr lang="it-IT" sz="3200" b="1" dirty="0" smtClean="0">
                  <a:latin typeface="Calibri"/>
                  <a:cs typeface="Calibri"/>
                </a:rPr>
                <a:t>Se ricompaiono segni di vita</a:t>
              </a:r>
              <a:r>
                <a:rPr sz="3200" b="1" dirty="0" smtClean="0">
                  <a:latin typeface="Calibri"/>
                  <a:ea typeface="Arial"/>
                  <a:cs typeface="Calibri"/>
                  <a:sym typeface="Arial"/>
                </a:rPr>
                <a:t>:</a:t>
              </a:r>
              <a:endParaRPr sz="3200" b="1" dirty="0">
                <a:latin typeface="Calibri"/>
                <a:ea typeface="Arial"/>
                <a:cs typeface="Calibri"/>
                <a:sym typeface="Arial"/>
              </a:endParaRPr>
            </a:p>
            <a:p>
              <a:pPr algn="ctr">
                <a:defRPr sz="4400" b="1">
                  <a:latin typeface="Comic Sans MS"/>
                  <a:ea typeface="Comic Sans MS"/>
                  <a:cs typeface="Comic Sans MS"/>
                  <a:sym typeface="Comic Sans MS"/>
                </a:defRPr>
              </a:pPr>
              <a:r>
                <a:rPr sz="4400" b="1" dirty="0" smtClean="0">
                  <a:latin typeface="Calibri"/>
                  <a:cs typeface="Calibri"/>
                </a:rPr>
                <a:t>C</a:t>
              </a:r>
              <a:r>
                <a:rPr lang="it-IT" sz="4400" b="1" dirty="0" smtClean="0">
                  <a:latin typeface="Calibri"/>
                  <a:cs typeface="Calibri"/>
                </a:rPr>
                <a:t> </a:t>
              </a:r>
              <a:r>
                <a:rPr sz="4400" b="1" dirty="0" smtClean="0">
                  <a:latin typeface="Calibri"/>
                  <a:cs typeface="Calibri"/>
                </a:rPr>
                <a:t> </a:t>
              </a:r>
              <a:r>
                <a:rPr lang="it-IT" sz="4400" b="1" dirty="0" smtClean="0">
                  <a:latin typeface="Calibri"/>
                  <a:cs typeface="Calibri"/>
                </a:rPr>
                <a:t> </a:t>
              </a:r>
              <a:r>
                <a:rPr sz="4400" b="1" dirty="0" smtClean="0">
                  <a:latin typeface="Calibri"/>
                  <a:cs typeface="Calibri"/>
                </a:rPr>
                <a:t> </a:t>
              </a:r>
              <a:r>
                <a:rPr lang="it-IT" sz="4400" b="1" dirty="0" smtClean="0">
                  <a:latin typeface="Calibri"/>
                  <a:cs typeface="Calibri"/>
                </a:rPr>
                <a:t>  </a:t>
              </a:r>
              <a:r>
                <a:rPr sz="4400" b="1" dirty="0" smtClean="0">
                  <a:latin typeface="Calibri"/>
                  <a:cs typeface="Calibri"/>
                </a:rPr>
                <a:t>  B</a:t>
              </a:r>
              <a:r>
                <a:rPr lang="it-IT" sz="4400" b="1" dirty="0" smtClean="0">
                  <a:latin typeface="Calibri"/>
                  <a:cs typeface="Calibri"/>
                </a:rPr>
                <a:t> </a:t>
              </a:r>
              <a:r>
                <a:rPr sz="4400" b="1" dirty="0" smtClean="0">
                  <a:latin typeface="Calibri"/>
                  <a:cs typeface="Calibri"/>
                </a:rPr>
                <a:t>  </a:t>
              </a:r>
              <a:r>
                <a:rPr lang="it-IT" sz="4400" b="1" dirty="0" smtClean="0">
                  <a:latin typeface="Calibri"/>
                  <a:cs typeface="Calibri"/>
                </a:rPr>
                <a:t> </a:t>
              </a:r>
              <a:r>
                <a:rPr sz="4400" b="1" dirty="0" smtClean="0">
                  <a:latin typeface="Calibri"/>
                  <a:cs typeface="Calibri"/>
                </a:rPr>
                <a:t>  </a:t>
              </a:r>
              <a:r>
                <a:rPr sz="4400" b="1" dirty="0">
                  <a:latin typeface="Calibri"/>
                  <a:cs typeface="Calibri"/>
                </a:rPr>
                <a:t>A</a:t>
              </a:r>
            </a:p>
          </p:txBody>
        </p:sp>
        <p:sp>
          <p:nvSpPr>
            <p:cNvPr id="1000" name="Shape 1000"/>
            <p:cNvSpPr/>
            <p:nvPr/>
          </p:nvSpPr>
          <p:spPr>
            <a:xfrm>
              <a:off x="1896952" y="1139427"/>
              <a:ext cx="432050" cy="288032"/>
            </a:xfrm>
            <a:prstGeom prst="rightArrow">
              <a:avLst>
                <a:gd name="adj1" fmla="val 50000"/>
                <a:gd name="adj2" fmla="val 50000"/>
              </a:avLst>
            </a:prstGeom>
            <a:solidFill>
              <a:srgbClr val="376092"/>
            </a:solidFill>
            <a:ln w="25400" cap="flat">
              <a:no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b="1">
                <a:latin typeface="Calibri"/>
                <a:cs typeface="Calibri"/>
              </a:endParaRPr>
            </a:p>
          </p:txBody>
        </p:sp>
      </p:grpSp>
      <p:sp>
        <p:nvSpPr>
          <p:cNvPr id="8" name="Shape 914"/>
          <p:cNvSpPr/>
          <p:nvPr/>
        </p:nvSpPr>
        <p:spPr>
          <a:xfrm>
            <a:off x="1835696" y="128830"/>
            <a:ext cx="5760640" cy="707882"/>
          </a:xfrm>
          <a:prstGeom prst="rect">
            <a:avLst/>
          </a:prstGeom>
          <a:solidFill>
            <a:schemeClr val="accent5"/>
          </a:solidFill>
          <a:ln w="28575" cmpd="sng">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b="1">
                <a:latin typeface="Comic Sans MS"/>
                <a:ea typeface="Comic Sans MS"/>
                <a:cs typeface="Comic Sans MS"/>
                <a:sym typeface="Comic Sans MS"/>
              </a:defRPr>
            </a:lvl1pPr>
          </a:lstStyle>
          <a:p>
            <a:pPr algn="ctr"/>
            <a:r>
              <a:rPr sz="4000" dirty="0" smtClean="0">
                <a:solidFill>
                  <a:schemeClr val="bg1"/>
                </a:solidFill>
                <a:latin typeface="Calibri"/>
                <a:cs typeface="Calibri"/>
              </a:rPr>
              <a:t>SE</a:t>
            </a:r>
            <a:r>
              <a:rPr lang="it-IT" sz="4000" dirty="0" err="1" smtClean="0">
                <a:solidFill>
                  <a:schemeClr val="bg1"/>
                </a:solidFill>
                <a:latin typeface="Calibri"/>
                <a:cs typeface="Calibri"/>
              </a:rPr>
              <a:t>QUENZA</a:t>
            </a:r>
            <a:r>
              <a:rPr sz="4000" dirty="0" smtClean="0">
                <a:solidFill>
                  <a:schemeClr val="bg1"/>
                </a:solidFill>
                <a:latin typeface="Calibri"/>
                <a:cs typeface="Calibri"/>
              </a:rPr>
              <a:t> </a:t>
            </a:r>
            <a:r>
              <a:rPr sz="4000" dirty="0">
                <a:solidFill>
                  <a:schemeClr val="bg1"/>
                </a:solidFill>
                <a:latin typeface="Calibri"/>
                <a:cs typeface="Calibri"/>
              </a:rPr>
              <a:t>PBLSD - </a:t>
            </a:r>
            <a:r>
              <a:rPr lang="it-IT" sz="4000" dirty="0">
                <a:solidFill>
                  <a:schemeClr val="bg1"/>
                </a:solidFill>
                <a:latin typeface="Calibri"/>
                <a:cs typeface="Calibri"/>
              </a:rPr>
              <a:t>5</a:t>
            </a:r>
            <a:endParaRPr sz="4000" dirty="0">
              <a:solidFill>
                <a:schemeClr val="bg1"/>
              </a:solidFill>
              <a:latin typeface="Calibri"/>
              <a:cs typeface="Calibri"/>
            </a:endParaRPr>
          </a:p>
        </p:txBody>
      </p:sp>
      <p:sp>
        <p:nvSpPr>
          <p:cNvPr id="9" name="Shape 1000"/>
          <p:cNvSpPr/>
          <p:nvPr/>
        </p:nvSpPr>
        <p:spPr>
          <a:xfrm>
            <a:off x="5220070" y="5695512"/>
            <a:ext cx="432050" cy="288032"/>
          </a:xfrm>
          <a:prstGeom prst="rightArrow">
            <a:avLst>
              <a:gd name="adj1" fmla="val 50000"/>
              <a:gd name="adj2" fmla="val 50000"/>
            </a:avLst>
          </a:prstGeom>
          <a:solidFill>
            <a:srgbClr val="376092"/>
          </a:solidFill>
          <a:ln w="25400" cap="flat">
            <a:no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b="1">
              <a:latin typeface="Calibri"/>
              <a:cs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7" name="Group 1037"/>
          <p:cNvGrpSpPr/>
          <p:nvPr/>
        </p:nvGrpSpPr>
        <p:grpSpPr>
          <a:xfrm>
            <a:off x="395536" y="260648"/>
            <a:ext cx="2000788" cy="1015659"/>
            <a:chOff x="-178435" y="-1"/>
            <a:chExt cx="2000787" cy="1015658"/>
          </a:xfrm>
        </p:grpSpPr>
        <p:sp>
          <p:nvSpPr>
            <p:cNvPr id="1032" name="Shape 1032"/>
            <p:cNvSpPr/>
            <p:nvPr/>
          </p:nvSpPr>
          <p:spPr>
            <a:xfrm>
              <a:off x="-178435" y="-1"/>
              <a:ext cx="864096" cy="1015658"/>
            </a:xfrm>
            <a:prstGeom prst="rect">
              <a:avLst/>
            </a:prstGeom>
            <a:solidFill>
              <a:srgbClr val="FFCCCC"/>
            </a:solidFill>
            <a:ln w="38100" cap="flat">
              <a:solidFill>
                <a:srgbClr val="FF0000"/>
              </a:solidFill>
              <a:prstDash val="solid"/>
              <a:miter lim="8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5400" b="1">
                  <a:latin typeface="Comic Sans MS"/>
                  <a:ea typeface="Comic Sans MS"/>
                  <a:cs typeface="Comic Sans MS"/>
                  <a:sym typeface="Comic Sans MS"/>
                </a:defRPr>
              </a:lvl1pPr>
            </a:lstStyle>
            <a:p>
              <a:pPr algn="ctr"/>
              <a:r>
                <a:rPr sz="6000" dirty="0">
                  <a:latin typeface="Calibri"/>
                  <a:cs typeface="Calibri"/>
                </a:rPr>
                <a:t>D</a:t>
              </a:r>
            </a:p>
          </p:txBody>
        </p:sp>
        <p:sp>
          <p:nvSpPr>
            <p:cNvPr id="1033" name="Shape 1033"/>
            <p:cNvSpPr/>
            <p:nvPr/>
          </p:nvSpPr>
          <p:spPr>
            <a:xfrm>
              <a:off x="843940" y="305171"/>
              <a:ext cx="978412" cy="288032"/>
            </a:xfrm>
            <a:prstGeom prst="rightArrow">
              <a:avLst>
                <a:gd name="adj1" fmla="val 50000"/>
                <a:gd name="adj2" fmla="val 50000"/>
              </a:avLst>
            </a:prstGeom>
            <a:solidFill>
              <a:srgbClr val="376092"/>
            </a:solidFill>
            <a:ln w="9525" cap="flat">
              <a:noFill/>
              <a:prstDash val="solid"/>
              <a:round/>
            </a:ln>
            <a:effectLst/>
          </p:spPr>
          <p:txBody>
            <a:bodyPr wrap="square" lIns="45718" tIns="45718" rIns="45718" bIns="45718" numCol="1" anchor="t">
              <a:noAutofit/>
            </a:bodyPr>
            <a:lstStyle/>
            <a:p>
              <a:pPr>
                <a:defRPr>
                  <a:solidFill>
                    <a:srgbClr val="92D050"/>
                  </a:solidFill>
                  <a:latin typeface="Arial"/>
                  <a:ea typeface="Arial"/>
                  <a:cs typeface="Arial"/>
                  <a:sym typeface="Arial"/>
                </a:defRPr>
              </a:pPr>
              <a:endParaRPr b="1">
                <a:latin typeface="Calibri"/>
                <a:cs typeface="Calibri"/>
              </a:endParaRPr>
            </a:p>
          </p:txBody>
        </p:sp>
      </p:grpSp>
      <p:sp>
        <p:nvSpPr>
          <p:cNvPr id="1038" name="Shape 1038"/>
          <p:cNvSpPr/>
          <p:nvPr/>
        </p:nvSpPr>
        <p:spPr>
          <a:xfrm>
            <a:off x="2987824" y="5517232"/>
            <a:ext cx="3312367" cy="1077214"/>
          </a:xfrm>
          <a:prstGeom prst="rect">
            <a:avLst/>
          </a:prstGeom>
          <a:solidFill>
            <a:srgbClr val="FF0000"/>
          </a:solidFill>
          <a:ln>
            <a:solidFill>
              <a:srgbClr val="000000"/>
            </a:solidFill>
            <a:miter/>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2800" b="1">
                <a:solidFill>
                  <a:srgbClr val="FFFFFF"/>
                </a:solidFill>
                <a:latin typeface="Arial"/>
                <a:ea typeface="Arial"/>
                <a:cs typeface="Arial"/>
                <a:sym typeface="Arial"/>
              </a:defRPr>
            </a:pPr>
            <a:r>
              <a:rPr sz="3200" b="1" dirty="0" smtClean="0">
                <a:latin typeface="Calibri"/>
                <a:cs typeface="Calibri"/>
              </a:rPr>
              <a:t>Defibril</a:t>
            </a:r>
            <a:r>
              <a:rPr lang="it-IT" sz="3200" b="1" dirty="0" smtClean="0">
                <a:latin typeface="Calibri"/>
                <a:cs typeface="Calibri"/>
              </a:rPr>
              <a:t>latore</a:t>
            </a:r>
            <a:r>
              <a:rPr sz="3200" b="1" dirty="0" smtClean="0">
                <a:latin typeface="Calibri"/>
                <a:cs typeface="Calibri"/>
              </a:rPr>
              <a:t> </a:t>
            </a:r>
            <a:endParaRPr lang="it-IT" sz="3200" b="1" dirty="0" smtClean="0">
              <a:latin typeface="Calibri"/>
              <a:cs typeface="Calibri"/>
            </a:endParaRPr>
          </a:p>
          <a:p>
            <a:pPr algn="ctr">
              <a:defRPr sz="2800" b="1">
                <a:solidFill>
                  <a:srgbClr val="FFFFFF"/>
                </a:solidFill>
                <a:latin typeface="Arial"/>
                <a:ea typeface="Arial"/>
                <a:cs typeface="Arial"/>
                <a:sym typeface="Arial"/>
              </a:defRPr>
            </a:pPr>
            <a:r>
              <a:rPr sz="3200" b="1" dirty="0" smtClean="0">
                <a:latin typeface="Calibri"/>
                <a:cs typeface="Calibri"/>
              </a:rPr>
              <a:t>Manual</a:t>
            </a:r>
            <a:r>
              <a:rPr lang="it-IT" sz="3200" b="1" dirty="0" smtClean="0">
                <a:latin typeface="Calibri"/>
                <a:cs typeface="Calibri"/>
              </a:rPr>
              <a:t>e</a:t>
            </a:r>
            <a:endParaRPr sz="3200" b="1" dirty="0">
              <a:latin typeface="Calibri"/>
              <a:cs typeface="Calibri"/>
            </a:endParaRPr>
          </a:p>
        </p:txBody>
      </p:sp>
      <p:grpSp>
        <p:nvGrpSpPr>
          <p:cNvPr id="1042" name="Group 1042"/>
          <p:cNvGrpSpPr/>
          <p:nvPr/>
        </p:nvGrpSpPr>
        <p:grpSpPr>
          <a:xfrm>
            <a:off x="487986" y="1916832"/>
            <a:ext cx="8188470" cy="1569656"/>
            <a:chOff x="85666" y="0"/>
            <a:chExt cx="8188469" cy="1569655"/>
          </a:xfrm>
        </p:grpSpPr>
        <p:sp>
          <p:nvSpPr>
            <p:cNvPr id="1039" name="Shape 1039"/>
            <p:cNvSpPr/>
            <p:nvPr/>
          </p:nvSpPr>
          <p:spPr>
            <a:xfrm>
              <a:off x="85666" y="146922"/>
              <a:ext cx="3219918" cy="10772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2800" b="1">
                  <a:latin typeface="Arial"/>
                  <a:ea typeface="Arial"/>
                  <a:cs typeface="Arial"/>
                  <a:sym typeface="Arial"/>
                </a:defRPr>
              </a:pPr>
              <a:r>
                <a:rPr sz="3200" b="1" dirty="0" smtClean="0">
                  <a:latin typeface="Calibri"/>
                  <a:cs typeface="Calibri"/>
                </a:rPr>
                <a:t>La</a:t>
              </a:r>
              <a:r>
                <a:rPr lang="it-IT" sz="3200" b="1" dirty="0" err="1" smtClean="0">
                  <a:latin typeface="Calibri"/>
                  <a:cs typeface="Calibri"/>
                </a:rPr>
                <a:t>ttanti</a:t>
              </a:r>
              <a:r>
                <a:rPr sz="3200" b="1" dirty="0" smtClean="0">
                  <a:latin typeface="Calibri"/>
                  <a:cs typeface="Calibri"/>
                </a:rPr>
                <a:t> </a:t>
              </a:r>
              <a:r>
                <a:rPr sz="3200" b="1" dirty="0">
                  <a:latin typeface="Calibri"/>
                  <a:cs typeface="Calibri"/>
                </a:rPr>
                <a:t>&lt; 1 </a:t>
              </a:r>
              <a:r>
                <a:rPr sz="3200" b="1" dirty="0" smtClean="0">
                  <a:latin typeface="Calibri"/>
                  <a:cs typeface="Calibri"/>
                </a:rPr>
                <a:t>a</a:t>
              </a:r>
              <a:r>
                <a:rPr lang="it-IT" sz="3200" b="1" dirty="0" err="1" smtClean="0">
                  <a:latin typeface="Calibri"/>
                  <a:cs typeface="Calibri"/>
                </a:rPr>
                <a:t>nno</a:t>
              </a:r>
              <a:endParaRPr sz="3200" b="1" dirty="0">
                <a:latin typeface="Calibri"/>
                <a:cs typeface="Calibri"/>
              </a:endParaRPr>
            </a:p>
            <a:p>
              <a:pPr algn="ctr">
                <a:defRPr sz="2800" b="1">
                  <a:latin typeface="Arial"/>
                  <a:ea typeface="Arial"/>
                  <a:cs typeface="Arial"/>
                  <a:sym typeface="Arial"/>
                </a:defRPr>
              </a:pPr>
              <a:r>
                <a:rPr sz="3200" b="1" dirty="0">
                  <a:latin typeface="Calibri"/>
                  <a:cs typeface="Calibri"/>
                </a:rPr>
                <a:t>  </a:t>
              </a:r>
              <a:r>
                <a:rPr sz="3200" b="1" dirty="0" smtClean="0">
                  <a:latin typeface="Calibri"/>
                  <a:cs typeface="Calibri"/>
                </a:rPr>
                <a:t>&lt; 10</a:t>
              </a:r>
              <a:r>
                <a:rPr lang="it-IT" sz="3200" b="1" dirty="0" smtClean="0">
                  <a:latin typeface="Calibri"/>
                  <a:cs typeface="Calibri"/>
                </a:rPr>
                <a:t> </a:t>
              </a:r>
              <a:r>
                <a:rPr sz="3200" b="1" dirty="0" smtClean="0">
                  <a:latin typeface="Calibri"/>
                  <a:cs typeface="Calibri"/>
                </a:rPr>
                <a:t>Kg</a:t>
              </a:r>
              <a:endParaRPr sz="3200" b="1" dirty="0">
                <a:latin typeface="Calibri"/>
                <a:cs typeface="Calibri"/>
              </a:endParaRPr>
            </a:p>
          </p:txBody>
        </p:sp>
        <p:sp>
          <p:nvSpPr>
            <p:cNvPr id="1040" name="Shape 1040"/>
            <p:cNvSpPr/>
            <p:nvPr/>
          </p:nvSpPr>
          <p:spPr>
            <a:xfrm>
              <a:off x="3357397" y="432048"/>
              <a:ext cx="1028307" cy="432048"/>
            </a:xfrm>
            <a:prstGeom prst="rightArrow">
              <a:avLst>
                <a:gd name="adj1" fmla="val 50000"/>
                <a:gd name="adj2" fmla="val 50000"/>
              </a:avLst>
            </a:prstGeom>
            <a:solidFill>
              <a:srgbClr val="376092"/>
            </a:solidFill>
            <a:ln w="25400" cap="flat">
              <a:solidFill>
                <a:srgbClr val="FFFFFF"/>
              </a:solid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sz="3200" b="1">
                <a:latin typeface="Calibri"/>
                <a:cs typeface="Calibri"/>
              </a:endParaRPr>
            </a:p>
          </p:txBody>
        </p:sp>
        <p:sp>
          <p:nvSpPr>
            <p:cNvPr id="1041" name="Shape 1041"/>
            <p:cNvSpPr/>
            <p:nvPr/>
          </p:nvSpPr>
          <p:spPr>
            <a:xfrm>
              <a:off x="4673735" y="0"/>
              <a:ext cx="3600400" cy="1569655"/>
            </a:xfrm>
            <a:prstGeom prst="rect">
              <a:avLst/>
            </a:prstGeom>
            <a:noFill/>
            <a:ln w="57150" cap="flat" cmpd="sng">
              <a:solidFill>
                <a:schemeClr val="tx1"/>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r>
                <a:rPr lang="it-IT" sz="3200" b="1" dirty="0" smtClean="0">
                  <a:latin typeface="Calibri"/>
                  <a:cs typeface="Calibri"/>
                </a:rPr>
                <a:t>DEFIBRILLATORE MANUALE</a:t>
              </a:r>
              <a:endParaRPr sz="3200" b="1" dirty="0">
                <a:latin typeface="Calibri"/>
                <a:cs typeface="Calibri"/>
              </a:endParaRPr>
            </a:p>
            <a:p>
              <a:pPr algn="ctr">
                <a:defRPr sz="2800" b="1">
                  <a:solidFill>
                    <a:srgbClr val="FF0000"/>
                  </a:solidFill>
                </a:defRPr>
              </a:pPr>
              <a:r>
                <a:rPr sz="3200" b="1" dirty="0">
                  <a:latin typeface="Calibri"/>
                  <a:cs typeface="Calibri"/>
                </a:rPr>
                <a:t>4J/</a:t>
              </a:r>
              <a:r>
                <a:rPr sz="3200" b="1" dirty="0" smtClean="0">
                  <a:latin typeface="Calibri"/>
                  <a:cs typeface="Calibri"/>
                </a:rPr>
                <a:t>Kg</a:t>
              </a:r>
              <a:endParaRPr sz="3200" b="1" dirty="0">
                <a:latin typeface="Calibri"/>
                <a:cs typeface="Calibri"/>
              </a:endParaRPr>
            </a:p>
          </p:txBody>
        </p:sp>
      </p:grpSp>
      <p:pic>
        <p:nvPicPr>
          <p:cNvPr id="1043" name="image29.png"/>
          <p:cNvPicPr>
            <a:picLocks noChangeAspect="1"/>
          </p:cNvPicPr>
          <p:nvPr/>
        </p:nvPicPr>
        <p:blipFill>
          <a:blip r:embed="rId3">
            <a:extLst/>
          </a:blip>
          <a:stretch>
            <a:fillRect/>
          </a:stretch>
        </p:blipFill>
        <p:spPr>
          <a:xfrm>
            <a:off x="6732240" y="5157192"/>
            <a:ext cx="1800200" cy="1520172"/>
          </a:xfrm>
          <a:prstGeom prst="rect">
            <a:avLst/>
          </a:prstGeom>
          <a:ln w="12700">
            <a:miter lim="400000"/>
          </a:ln>
        </p:spPr>
      </p:pic>
      <p:grpSp>
        <p:nvGrpSpPr>
          <p:cNvPr id="1047" name="Group 1047"/>
          <p:cNvGrpSpPr/>
          <p:nvPr/>
        </p:nvGrpSpPr>
        <p:grpSpPr>
          <a:xfrm>
            <a:off x="755576" y="3717032"/>
            <a:ext cx="7704855" cy="1481066"/>
            <a:chOff x="-242077" y="144016"/>
            <a:chExt cx="7175807" cy="1481065"/>
          </a:xfrm>
        </p:grpSpPr>
        <p:pic>
          <p:nvPicPr>
            <p:cNvPr id="1044" name="image30.png"/>
            <p:cNvPicPr>
              <a:picLocks noChangeAspect="1"/>
            </p:cNvPicPr>
            <p:nvPr/>
          </p:nvPicPr>
          <p:blipFill>
            <a:blip r:embed="rId4">
              <a:extLst/>
            </a:blip>
            <a:stretch>
              <a:fillRect/>
            </a:stretch>
          </p:blipFill>
          <p:spPr>
            <a:xfrm>
              <a:off x="-242077" y="144016"/>
              <a:ext cx="1945858" cy="1481065"/>
            </a:xfrm>
            <a:prstGeom prst="rect">
              <a:avLst/>
            </a:prstGeom>
            <a:ln w="3175" cap="flat" cmpd="sng">
              <a:solidFill>
                <a:schemeClr val="tx1"/>
              </a:solidFill>
              <a:miter lim="400000"/>
            </a:ln>
            <a:effectLst/>
          </p:spPr>
        </p:pic>
        <p:sp>
          <p:nvSpPr>
            <p:cNvPr id="1045" name="Shape 1045"/>
            <p:cNvSpPr/>
            <p:nvPr/>
          </p:nvSpPr>
          <p:spPr>
            <a:xfrm>
              <a:off x="2775786" y="360040"/>
              <a:ext cx="4157944" cy="1077213"/>
            </a:xfrm>
            <a:prstGeom prst="rect">
              <a:avLst/>
            </a:prstGeom>
            <a:noFill/>
            <a:ln w="57150" cap="flat" cmpd="sng">
              <a:solidFill>
                <a:srgbClr val="FF0000"/>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r>
                <a:rPr sz="3200" b="1" dirty="0">
                  <a:latin typeface="Calibri"/>
                  <a:cs typeface="Calibri"/>
                </a:rPr>
                <a:t>P.  </a:t>
              </a:r>
              <a:r>
                <a:rPr sz="3200" b="1" dirty="0" smtClean="0">
                  <a:latin typeface="Calibri"/>
                  <a:cs typeface="Calibri"/>
                </a:rPr>
                <a:t>ANTEROPOSTERIOR</a:t>
              </a:r>
              <a:r>
                <a:rPr lang="it-IT" sz="3200" b="1" dirty="0" smtClean="0">
                  <a:latin typeface="Calibri"/>
                  <a:cs typeface="Calibri"/>
                </a:rPr>
                <a:t>E</a:t>
              </a:r>
              <a:endParaRPr sz="3200" b="1" dirty="0">
                <a:latin typeface="Calibri"/>
                <a:cs typeface="Calibri"/>
              </a:endParaRPr>
            </a:p>
            <a:p>
              <a:pPr algn="ctr"/>
              <a:r>
                <a:rPr sz="3200" b="1" dirty="0" smtClean="0">
                  <a:latin typeface="Calibri"/>
                  <a:cs typeface="Calibri"/>
                </a:rPr>
                <a:t>P</a:t>
              </a:r>
              <a:r>
                <a:rPr lang="it-IT" sz="3200" b="1" dirty="0" smtClean="0">
                  <a:latin typeface="Calibri"/>
                  <a:cs typeface="Calibri"/>
                </a:rPr>
                <a:t>. </a:t>
              </a:r>
              <a:r>
                <a:rPr sz="3200" b="1" dirty="0" smtClean="0">
                  <a:latin typeface="Calibri"/>
                  <a:cs typeface="Calibri"/>
                </a:rPr>
                <a:t> ANTEROLATERAL</a:t>
              </a:r>
              <a:r>
                <a:rPr lang="it-IT" sz="3200" b="1" dirty="0" smtClean="0">
                  <a:latin typeface="Calibri"/>
                  <a:cs typeface="Calibri"/>
                </a:rPr>
                <a:t>E</a:t>
              </a:r>
              <a:endParaRPr sz="3200" b="1" dirty="0">
                <a:latin typeface="Calibri"/>
                <a:cs typeface="Calibri"/>
              </a:endParaRPr>
            </a:p>
          </p:txBody>
        </p:sp>
        <p:sp>
          <p:nvSpPr>
            <p:cNvPr id="1046" name="Shape 1046"/>
            <p:cNvSpPr/>
            <p:nvPr/>
          </p:nvSpPr>
          <p:spPr>
            <a:xfrm>
              <a:off x="1836895" y="720080"/>
              <a:ext cx="720001" cy="395605"/>
            </a:xfrm>
            <a:prstGeom prst="rightArrow">
              <a:avLst>
                <a:gd name="adj1" fmla="val 50000"/>
                <a:gd name="adj2" fmla="val 50000"/>
              </a:avLst>
            </a:prstGeom>
            <a:solidFill>
              <a:srgbClr val="376092"/>
            </a:solidFill>
            <a:ln w="25400" cap="flat">
              <a:no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b="1">
                <a:latin typeface="Calibri"/>
                <a:cs typeface="Calibri"/>
              </a:endParaRPr>
            </a:p>
          </p:txBody>
        </p:sp>
      </p:grpSp>
      <p:sp>
        <p:nvSpPr>
          <p:cNvPr id="18" name="Shape 1011"/>
          <p:cNvSpPr/>
          <p:nvPr/>
        </p:nvSpPr>
        <p:spPr>
          <a:xfrm>
            <a:off x="2411760" y="116632"/>
            <a:ext cx="6048673" cy="13234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3200" b="1">
                <a:solidFill>
                  <a:srgbClr val="00B050"/>
                </a:solidFill>
                <a:latin typeface="Comic Sans MS"/>
                <a:ea typeface="Comic Sans MS"/>
                <a:cs typeface="Comic Sans MS"/>
                <a:sym typeface="Comic Sans MS"/>
              </a:defRPr>
            </a:lvl1pPr>
          </a:lstStyle>
          <a:p>
            <a:pPr algn="ctr"/>
            <a:r>
              <a:rPr lang="it-IT" sz="4000" dirty="0" smtClean="0">
                <a:solidFill>
                  <a:schemeClr val="tx1"/>
                </a:solidFill>
                <a:latin typeface="Calibri"/>
                <a:cs typeface="Calibri"/>
              </a:rPr>
              <a:t>DEFIBRILLAZIONE </a:t>
            </a:r>
          </a:p>
          <a:p>
            <a:pPr algn="ctr"/>
            <a:r>
              <a:rPr lang="it-IT" sz="4000" dirty="0" smtClean="0">
                <a:solidFill>
                  <a:schemeClr val="tx1"/>
                </a:solidFill>
                <a:latin typeface="Calibri"/>
                <a:cs typeface="Calibri"/>
              </a:rPr>
              <a:t>nei bambini &lt; 1 anno </a:t>
            </a:r>
            <a:r>
              <a:rPr lang="it-IT" sz="2800" dirty="0" smtClean="0">
                <a:solidFill>
                  <a:schemeClr val="tx1"/>
                </a:solidFill>
                <a:latin typeface="Calibri"/>
                <a:cs typeface="Calibri"/>
              </a:rPr>
              <a:t>(&lt; 10 Kg)</a:t>
            </a:r>
            <a:endParaRPr sz="2800" dirty="0">
              <a:solidFill>
                <a:schemeClr val="tx1"/>
              </a:solidFill>
              <a:latin typeface="Calibri"/>
              <a:cs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ola\Pictures\BOLIVIA\IMMAGINI PER CORSO BOLIVIA\PEDIATRICO\bambino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07" y="107804"/>
            <a:ext cx="4671900" cy="644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694" y="620688"/>
            <a:ext cx="3959999"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rot="20572531">
            <a:off x="4849366" y="4718247"/>
            <a:ext cx="4185461" cy="923330"/>
          </a:xfrm>
          <a:prstGeom prst="rect">
            <a:avLst/>
          </a:prstGeom>
        </p:spPr>
        <p:txBody>
          <a:bodyPr wrap="none">
            <a:spAutoFit/>
          </a:bodyPr>
          <a:lstStyle/>
          <a:p>
            <a:pPr lvl="0" algn="ctr" fontAlgn="base" hangingPunct="1">
              <a:spcBef>
                <a:spcPct val="0"/>
              </a:spcBef>
              <a:spcAft>
                <a:spcPct val="0"/>
              </a:spcAft>
            </a:pPr>
            <a:r>
              <a:rPr lang="it-IT" sz="5400" b="1" kern="1200" dirty="0">
                <a:solidFill>
                  <a:prstClr val="black"/>
                </a:solidFill>
                <a:latin typeface="Freestyle Script" panose="030804020302050B0404" pitchFamily="66" charset="0"/>
                <a:ea typeface="+mn-ea"/>
                <a:cs typeface="+mn-cs"/>
              </a:rPr>
              <a:t>DOMANDE?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356278" y="1196752"/>
            <a:ext cx="408793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it-IT" sz="4800" b="1" u="none" strike="noStrike" cap="none" spc="0" normalizeH="0" baseline="0" dirty="0" smtClean="0">
                <a:ln>
                  <a:noFill/>
                </a:ln>
                <a:solidFill>
                  <a:srgbClr val="000000"/>
                </a:solidFill>
                <a:effectLst/>
                <a:uFillTx/>
                <a:latin typeface="Calibri"/>
                <a:cs typeface="Calibri"/>
                <a:sym typeface="Times New Roman"/>
              </a:rPr>
              <a:t>RIASSUNTO</a:t>
            </a:r>
            <a:endParaRPr kumimoji="0" lang="it-IT" sz="4800" b="1" u="none" strike="noStrike" cap="none" spc="0" normalizeH="0" baseline="0" dirty="0">
              <a:ln>
                <a:noFill/>
              </a:ln>
              <a:solidFill>
                <a:srgbClr val="000000"/>
              </a:solidFill>
              <a:effectLst/>
              <a:uFillTx/>
              <a:latin typeface="Calibri"/>
              <a:cs typeface="Calibri"/>
              <a:sym typeface="Times New Roman"/>
            </a:endParaRPr>
          </a:p>
        </p:txBody>
      </p:sp>
      <p:sp>
        <p:nvSpPr>
          <p:cNvPr id="2" name="Rettangolo 1"/>
          <p:cNvSpPr/>
          <p:nvPr/>
        </p:nvSpPr>
        <p:spPr>
          <a:xfrm>
            <a:off x="2088232" y="3789040"/>
            <a:ext cx="4572000" cy="1405513"/>
          </a:xfrm>
          <a:prstGeom prst="rect">
            <a:avLst/>
          </a:prstGeom>
        </p:spPr>
        <p:txBody>
          <a:bodyPr>
            <a:spAutoFit/>
          </a:bodyPr>
          <a:lstStyle/>
          <a:p>
            <a:pPr algn="ctr"/>
            <a:endParaRPr lang="it-IT" sz="3200" b="1" baseline="30000" dirty="0"/>
          </a:p>
          <a:p>
            <a:pPr algn="ctr"/>
            <a:r>
              <a:rPr lang="it-IT" sz="3200" b="1" baseline="30000" dirty="0"/>
              <a:t>Linee guida per la rianimazione</a:t>
            </a:r>
          </a:p>
          <a:p>
            <a:pPr algn="ctr"/>
            <a:r>
              <a:rPr lang="it-IT" sz="3200" b="1" baseline="30000" dirty="0"/>
              <a:t>cardiopolmonare </a:t>
            </a:r>
          </a:p>
          <a:p>
            <a:pPr algn="ctr"/>
            <a:r>
              <a:rPr lang="it-IT" sz="3200" b="1" baseline="30000" dirty="0"/>
              <a:t>(ERC 2015)</a:t>
            </a:r>
          </a:p>
        </p:txBody>
      </p:sp>
      <p:sp>
        <p:nvSpPr>
          <p:cNvPr id="4" name="CasellaDiTesto 3"/>
          <p:cNvSpPr txBox="1"/>
          <p:nvPr/>
        </p:nvSpPr>
        <p:spPr>
          <a:xfrm>
            <a:off x="3491880" y="2636912"/>
            <a:ext cx="1835008" cy="769441"/>
          </a:xfrm>
          <a:prstGeom prst="rect">
            <a:avLst/>
          </a:prstGeom>
          <a:noFill/>
        </p:spPr>
        <p:txBody>
          <a:bodyPr wrap="none" rtlCol="0">
            <a:spAutoFit/>
          </a:bodyPr>
          <a:lstStyle/>
          <a:p>
            <a:r>
              <a:rPr lang="it-IT" sz="4400" b="1" dirty="0" smtClean="0"/>
              <a:t>PBLS-D</a:t>
            </a:r>
            <a:endParaRPr lang="it-IT" sz="4400" b="1" dirty="0"/>
          </a:p>
        </p:txBody>
      </p:sp>
    </p:spTree>
    <p:extLst>
      <p:ext uri="{BB962C8B-B14F-4D97-AF65-F5344CB8AC3E}">
        <p14:creationId xmlns:p14="http://schemas.microsoft.com/office/powerpoint/2010/main" val="12278454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arrotondato 22"/>
          <p:cNvSpPr/>
          <p:nvPr/>
        </p:nvSpPr>
        <p:spPr>
          <a:xfrm>
            <a:off x="3995936" y="6309320"/>
            <a:ext cx="1656184" cy="36004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Rettangolo arrotondato 21"/>
          <p:cNvSpPr/>
          <p:nvPr/>
        </p:nvSpPr>
        <p:spPr>
          <a:xfrm>
            <a:off x="3923928" y="4581128"/>
            <a:ext cx="1800200" cy="1584176"/>
          </a:xfrm>
          <a:prstGeom prst="roundRect">
            <a:avLst/>
          </a:prstGeom>
          <a:solidFill>
            <a:schemeClr val="accent2">
              <a:lumMod val="40000"/>
              <a:lumOff val="6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ttangolo 20"/>
          <p:cNvSpPr/>
          <p:nvPr/>
        </p:nvSpPr>
        <p:spPr>
          <a:xfrm>
            <a:off x="2627784" y="3789040"/>
            <a:ext cx="4248472" cy="576064"/>
          </a:xfrm>
          <a:prstGeom prst="rect">
            <a:avLst/>
          </a:prstGeom>
          <a:solidFill>
            <a:schemeClr val="accent2">
              <a:lumMod val="40000"/>
              <a:lumOff val="6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Rettangolo 19"/>
          <p:cNvSpPr/>
          <p:nvPr/>
        </p:nvSpPr>
        <p:spPr>
          <a:xfrm>
            <a:off x="7231874" y="2636912"/>
            <a:ext cx="1512168" cy="576064"/>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Rettangolo 18"/>
          <p:cNvSpPr/>
          <p:nvPr/>
        </p:nvSpPr>
        <p:spPr>
          <a:xfrm>
            <a:off x="377770" y="2643131"/>
            <a:ext cx="1584176" cy="648072"/>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8" name="Rettangolo 17"/>
          <p:cNvSpPr/>
          <p:nvPr/>
        </p:nvSpPr>
        <p:spPr>
          <a:xfrm>
            <a:off x="2987824" y="2924944"/>
            <a:ext cx="3816424" cy="648072"/>
          </a:xfrm>
          <a:prstGeom prst="rect">
            <a:avLst/>
          </a:prstGeom>
          <a:solidFill>
            <a:schemeClr val="accent2">
              <a:lumMod val="40000"/>
              <a:lumOff val="6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ttangolo 16"/>
          <p:cNvSpPr/>
          <p:nvPr/>
        </p:nvSpPr>
        <p:spPr>
          <a:xfrm>
            <a:off x="1197024" y="910403"/>
            <a:ext cx="6984776" cy="1152128"/>
          </a:xfrm>
          <a:prstGeom prst="rect">
            <a:avLst/>
          </a:prstGeom>
          <a:solidFill>
            <a:schemeClr val="accent2">
              <a:lumMod val="40000"/>
              <a:lumOff val="6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Rettangolo 2"/>
          <p:cNvSpPr/>
          <p:nvPr/>
        </p:nvSpPr>
        <p:spPr>
          <a:xfrm>
            <a:off x="2771800" y="260648"/>
            <a:ext cx="4829042" cy="646331"/>
          </a:xfrm>
          <a:prstGeom prst="rect">
            <a:avLst/>
          </a:prstGeom>
        </p:spPr>
        <p:txBody>
          <a:bodyPr wrap="none">
            <a:spAutoFit/>
          </a:bodyPr>
          <a:lstStyle/>
          <a:p>
            <a:pPr lvl="0"/>
            <a:r>
              <a:rPr lang="it-IT" sz="5400" b="1" baseline="30000" dirty="0">
                <a:solidFill>
                  <a:srgbClr val="FF0000"/>
                </a:solidFill>
              </a:rPr>
              <a:t>Sequenza BLS Pediatrica</a:t>
            </a:r>
          </a:p>
        </p:txBody>
      </p:sp>
      <p:sp>
        <p:nvSpPr>
          <p:cNvPr id="4" name="Rettangolo 3"/>
          <p:cNvSpPr/>
          <p:nvPr/>
        </p:nvSpPr>
        <p:spPr>
          <a:xfrm>
            <a:off x="1475656" y="1124744"/>
            <a:ext cx="6696744" cy="913070"/>
          </a:xfrm>
          <a:prstGeom prst="rect">
            <a:avLst/>
          </a:prstGeom>
          <a:noFill/>
          <a:ln w="57150" cmpd="sng">
            <a:noFill/>
          </a:ln>
        </p:spPr>
        <p:txBody>
          <a:bodyPr wrap="square">
            <a:spAutoFit/>
          </a:bodyPr>
          <a:lstStyle/>
          <a:p>
            <a:pPr lvl="0" algn="ctr"/>
            <a:r>
              <a:rPr lang="it-IT" sz="4000" b="1" baseline="30000" dirty="0"/>
              <a:t>Verificare la </a:t>
            </a:r>
            <a:r>
              <a:rPr lang="it-IT" sz="4000" b="1" baseline="30000" dirty="0">
                <a:solidFill>
                  <a:srgbClr val="FF0000"/>
                </a:solidFill>
              </a:rPr>
              <a:t>Sicurezza</a:t>
            </a:r>
            <a:r>
              <a:rPr lang="it-IT" sz="4000" b="1" baseline="30000" dirty="0"/>
              <a:t> e </a:t>
            </a:r>
            <a:r>
              <a:rPr lang="it-IT" sz="4000" b="1" baseline="30000" dirty="0">
                <a:solidFill>
                  <a:srgbClr val="FF0000"/>
                </a:solidFill>
              </a:rPr>
              <a:t>Stimolare</a:t>
            </a:r>
          </a:p>
          <a:p>
            <a:pPr lvl="0" algn="ctr"/>
            <a:r>
              <a:rPr lang="it-IT" sz="4000" b="1" baseline="30000" dirty="0"/>
              <a:t>Se incosciente: gridare per chiamare </a:t>
            </a:r>
            <a:r>
              <a:rPr lang="it-IT" sz="4000" b="1" baseline="30000" dirty="0">
                <a:solidFill>
                  <a:srgbClr val="FF0000"/>
                </a:solidFill>
              </a:rPr>
              <a:t>Soccorso</a:t>
            </a:r>
          </a:p>
        </p:txBody>
      </p:sp>
      <p:sp>
        <p:nvSpPr>
          <p:cNvPr id="5" name="Rettangolo 4"/>
          <p:cNvSpPr/>
          <p:nvPr/>
        </p:nvSpPr>
        <p:spPr>
          <a:xfrm>
            <a:off x="485310" y="2276872"/>
            <a:ext cx="1488480" cy="913070"/>
          </a:xfrm>
          <a:prstGeom prst="rect">
            <a:avLst/>
          </a:prstGeom>
          <a:noFill/>
        </p:spPr>
        <p:txBody>
          <a:bodyPr wrap="square">
            <a:spAutoFit/>
          </a:bodyPr>
          <a:lstStyle/>
          <a:p>
            <a:pPr lvl="0" algn="ctr"/>
            <a:r>
              <a:rPr lang="mr-IN" sz="4000" b="1" baseline="30000" dirty="0"/>
              <a:t> </a:t>
            </a:r>
          </a:p>
          <a:p>
            <a:pPr lvl="0" algn="ctr"/>
            <a:r>
              <a:rPr lang="it-IT" sz="4000" b="1" baseline="30000" dirty="0">
                <a:solidFill>
                  <a:srgbClr val="FF0000"/>
                </a:solidFill>
              </a:rPr>
              <a:t>Lattante</a:t>
            </a:r>
            <a:endParaRPr lang="it-IT" sz="4000" b="1" dirty="0">
              <a:solidFill>
                <a:srgbClr val="FF0000"/>
              </a:solidFill>
            </a:endParaRPr>
          </a:p>
        </p:txBody>
      </p:sp>
      <p:sp>
        <p:nvSpPr>
          <p:cNvPr id="6" name="Rettangolo 5"/>
          <p:cNvSpPr/>
          <p:nvPr/>
        </p:nvSpPr>
        <p:spPr>
          <a:xfrm>
            <a:off x="7303882" y="2854290"/>
            <a:ext cx="1458217" cy="502702"/>
          </a:xfrm>
          <a:prstGeom prst="rect">
            <a:avLst/>
          </a:prstGeom>
          <a:noFill/>
        </p:spPr>
        <p:txBody>
          <a:bodyPr wrap="none">
            <a:spAutoFit/>
          </a:bodyPr>
          <a:lstStyle/>
          <a:p>
            <a:pPr lvl="0" algn="ctr"/>
            <a:r>
              <a:rPr lang="it-IT" sz="4000" b="1" baseline="30000" dirty="0">
                <a:solidFill>
                  <a:srgbClr val="FF0000"/>
                </a:solidFill>
              </a:rPr>
              <a:t>Bambino</a:t>
            </a:r>
          </a:p>
        </p:txBody>
      </p:sp>
      <p:sp>
        <p:nvSpPr>
          <p:cNvPr id="7" name="Rettangolo 6"/>
          <p:cNvSpPr/>
          <p:nvPr/>
        </p:nvSpPr>
        <p:spPr>
          <a:xfrm>
            <a:off x="3203848" y="3091994"/>
            <a:ext cx="3888432" cy="913070"/>
          </a:xfrm>
          <a:prstGeom prst="rect">
            <a:avLst/>
          </a:prstGeom>
          <a:noFill/>
        </p:spPr>
        <p:txBody>
          <a:bodyPr wrap="square">
            <a:spAutoFit/>
          </a:bodyPr>
          <a:lstStyle/>
          <a:p>
            <a:pPr lvl="0"/>
            <a:r>
              <a:rPr lang="it-IT" sz="4000" b="1" baseline="30000" dirty="0"/>
              <a:t>A – Apertura vie </a:t>
            </a:r>
            <a:r>
              <a:rPr lang="it-IT" sz="4000" b="1" baseline="30000" dirty="0" smtClean="0"/>
              <a:t>Aeree</a:t>
            </a:r>
          </a:p>
          <a:p>
            <a:pPr lvl="0"/>
            <a:endParaRPr lang="it-IT" sz="4000" b="1" baseline="30000" dirty="0"/>
          </a:p>
        </p:txBody>
      </p:sp>
      <p:sp>
        <p:nvSpPr>
          <p:cNvPr id="9" name="Rettangolo 8"/>
          <p:cNvSpPr/>
          <p:nvPr/>
        </p:nvSpPr>
        <p:spPr>
          <a:xfrm>
            <a:off x="4067944" y="4769857"/>
            <a:ext cx="1584176" cy="1323439"/>
          </a:xfrm>
          <a:prstGeom prst="rect">
            <a:avLst/>
          </a:prstGeom>
          <a:solidFill>
            <a:schemeClr val="accent2">
              <a:lumMod val="40000"/>
              <a:lumOff val="60000"/>
            </a:schemeClr>
          </a:solidFill>
        </p:spPr>
        <p:txBody>
          <a:bodyPr wrap="square">
            <a:spAutoFit/>
          </a:bodyPr>
          <a:lstStyle/>
          <a:p>
            <a:pPr lvl="0" algn="ctr"/>
            <a:r>
              <a:rPr lang="it-IT" sz="4000" b="1" baseline="30000" dirty="0">
                <a:solidFill>
                  <a:srgbClr val="FF0000"/>
                </a:solidFill>
              </a:rPr>
              <a:t>G</a:t>
            </a:r>
            <a:r>
              <a:rPr lang="it-IT" sz="4000" b="1" baseline="30000" dirty="0"/>
              <a:t>UARDO </a:t>
            </a:r>
            <a:r>
              <a:rPr lang="it-IT" sz="4000" b="1" baseline="30000" dirty="0">
                <a:solidFill>
                  <a:srgbClr val="FF0000"/>
                </a:solidFill>
              </a:rPr>
              <a:t>A</a:t>
            </a:r>
            <a:r>
              <a:rPr lang="it-IT" sz="4000" b="1" baseline="30000" dirty="0"/>
              <a:t>SCOLTO </a:t>
            </a:r>
            <a:r>
              <a:rPr lang="it-IT" sz="4000" b="1" baseline="30000" dirty="0">
                <a:solidFill>
                  <a:srgbClr val="FF0000"/>
                </a:solidFill>
              </a:rPr>
              <a:t>S</a:t>
            </a:r>
            <a:r>
              <a:rPr lang="it-IT" sz="4000" b="1" baseline="30000" dirty="0"/>
              <a:t>ENTO</a:t>
            </a:r>
          </a:p>
        </p:txBody>
      </p:sp>
      <p:sp>
        <p:nvSpPr>
          <p:cNvPr id="10" name="Rettangolo 9"/>
          <p:cNvSpPr/>
          <p:nvPr/>
        </p:nvSpPr>
        <p:spPr>
          <a:xfrm>
            <a:off x="4067944" y="6351711"/>
            <a:ext cx="1544113" cy="461665"/>
          </a:xfrm>
          <a:prstGeom prst="rect">
            <a:avLst/>
          </a:prstGeom>
        </p:spPr>
        <p:txBody>
          <a:bodyPr wrap="none">
            <a:spAutoFit/>
          </a:bodyPr>
          <a:lstStyle/>
          <a:p>
            <a:pPr lvl="0"/>
            <a:r>
              <a:rPr lang="it-IT" sz="3600" b="1" baseline="30000" dirty="0">
                <a:solidFill>
                  <a:schemeClr val="bg1">
                    <a:lumMod val="95000"/>
                  </a:schemeClr>
                </a:solidFill>
              </a:rPr>
              <a:t>10 secondi</a:t>
            </a:r>
          </a:p>
        </p:txBody>
      </p:sp>
      <p:sp>
        <p:nvSpPr>
          <p:cNvPr id="16" name="Rettangolo 15"/>
          <p:cNvSpPr/>
          <p:nvPr/>
        </p:nvSpPr>
        <p:spPr>
          <a:xfrm>
            <a:off x="2771800" y="3934410"/>
            <a:ext cx="4176464" cy="502702"/>
          </a:xfrm>
          <a:prstGeom prst="rect">
            <a:avLst/>
          </a:prstGeom>
          <a:noFill/>
        </p:spPr>
        <p:txBody>
          <a:bodyPr wrap="square">
            <a:spAutoFit/>
          </a:bodyPr>
          <a:lstStyle/>
          <a:p>
            <a:pPr lvl="0"/>
            <a:r>
              <a:rPr lang="it-IT" sz="4000" b="1" baseline="30000" dirty="0"/>
              <a:t>B – Valutare la respirazione</a:t>
            </a:r>
          </a:p>
        </p:txBody>
      </p:sp>
      <p:sp>
        <p:nvSpPr>
          <p:cNvPr id="24" name="Freccia giù 23"/>
          <p:cNvSpPr/>
          <p:nvPr/>
        </p:nvSpPr>
        <p:spPr>
          <a:xfrm>
            <a:off x="4427984" y="2204864"/>
            <a:ext cx="700656" cy="618368"/>
          </a:xfrm>
          <a:prstGeom prst="downArrow">
            <a:avLst>
              <a:gd name="adj1" fmla="val 57940"/>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5" name="Picture 440"/>
          <p:cNvPicPr/>
          <p:nvPr/>
        </p:nvPicPr>
        <p:blipFill>
          <a:blip r:embed="rId2"/>
          <a:stretch>
            <a:fillRect/>
          </a:stretch>
        </p:blipFill>
        <p:spPr>
          <a:xfrm>
            <a:off x="307415" y="3667042"/>
            <a:ext cx="1836419" cy="1396124"/>
          </a:xfrm>
          <a:prstGeom prst="rect">
            <a:avLst/>
          </a:prstGeom>
        </p:spPr>
      </p:pic>
      <p:grpSp>
        <p:nvGrpSpPr>
          <p:cNvPr id="26" name="Group 7514"/>
          <p:cNvGrpSpPr/>
          <p:nvPr/>
        </p:nvGrpSpPr>
        <p:grpSpPr>
          <a:xfrm>
            <a:off x="7107712" y="4365104"/>
            <a:ext cx="1666443" cy="1674136"/>
            <a:chOff x="0" y="0"/>
            <a:chExt cx="2542197" cy="2884932"/>
          </a:xfrm>
        </p:grpSpPr>
        <p:pic>
          <p:nvPicPr>
            <p:cNvPr id="27" name="Picture 442"/>
            <p:cNvPicPr/>
            <p:nvPr/>
          </p:nvPicPr>
          <p:blipFill>
            <a:blip r:embed="rId3"/>
            <a:stretch>
              <a:fillRect/>
            </a:stretch>
          </p:blipFill>
          <p:spPr>
            <a:xfrm>
              <a:off x="0" y="0"/>
              <a:ext cx="2433828" cy="2884932"/>
            </a:xfrm>
            <a:prstGeom prst="rect">
              <a:avLst/>
            </a:prstGeom>
          </p:spPr>
        </p:pic>
        <p:sp>
          <p:nvSpPr>
            <p:cNvPr id="28" name="Rectangle 448"/>
            <p:cNvSpPr/>
            <p:nvPr/>
          </p:nvSpPr>
          <p:spPr>
            <a:xfrm>
              <a:off x="2172335" y="2672538"/>
              <a:ext cx="369862" cy="146698"/>
            </a:xfrm>
            <a:prstGeom prst="rect">
              <a:avLst/>
            </a:prstGeom>
            <a:ln>
              <a:noFill/>
            </a:ln>
          </p:spPr>
          <p:txBody>
            <a:bodyPr lIns="0" tIns="0" rIns="0" bIns="0" rtlCol="0">
              <a:noAutofit/>
            </a:bodyPr>
            <a:lstStyle/>
            <a:p>
              <a:pPr>
                <a:lnSpc>
                  <a:spcPct val="115000"/>
                </a:lnSpc>
                <a:spcAft>
                  <a:spcPts val="0"/>
                </a:spcAft>
              </a:pPr>
              <a:r>
                <a:rPr lang="it-IT" sz="900" b="1">
                  <a:solidFill>
                    <a:srgbClr val="000000"/>
                  </a:solidFill>
                  <a:effectLst/>
                  <a:latin typeface="Calibri" panose="020F0502020204030204" pitchFamily="34" charset="0"/>
                  <a:ea typeface="Calibri" panose="020F0502020204030204" pitchFamily="34" charset="0"/>
                </a:rPr>
                <a:t>©IRC </a:t>
              </a:r>
              <a:endParaRPr lang="it-IT" sz="1100">
                <a:solidFill>
                  <a:srgbClr val="000000"/>
                </a:solidFill>
                <a:effectLst/>
                <a:latin typeface="Calibri" panose="020F0502020204030204" pitchFamily="34" charset="0"/>
                <a:ea typeface="Calibri" panose="020F0502020204030204" pitchFamily="34" charset="0"/>
              </a:endParaRPr>
            </a:p>
          </p:txBody>
        </p:sp>
      </p:grpSp>
      <p:pic>
        <p:nvPicPr>
          <p:cNvPr id="32" name="Picture 993"/>
          <p:cNvPicPr/>
          <p:nvPr/>
        </p:nvPicPr>
        <p:blipFill>
          <a:blip r:embed="rId4"/>
          <a:stretch>
            <a:fillRect/>
          </a:stretch>
        </p:blipFill>
        <p:spPr>
          <a:xfrm>
            <a:off x="286953" y="5360541"/>
            <a:ext cx="1856881" cy="1380827"/>
          </a:xfrm>
          <a:prstGeom prst="rect">
            <a:avLst/>
          </a:prstGeom>
        </p:spPr>
      </p:pic>
    </p:spTree>
    <p:extLst>
      <p:ext uri="{BB962C8B-B14F-4D97-AF65-F5344CB8AC3E}">
        <p14:creationId xmlns:p14="http://schemas.microsoft.com/office/powerpoint/2010/main" val="87855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tangolo arrotondato 27"/>
          <p:cNvSpPr/>
          <p:nvPr/>
        </p:nvSpPr>
        <p:spPr>
          <a:xfrm>
            <a:off x="3635896" y="6024242"/>
            <a:ext cx="1512168" cy="50405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Rettangolo arrotondato 25"/>
          <p:cNvSpPr/>
          <p:nvPr/>
        </p:nvSpPr>
        <p:spPr>
          <a:xfrm>
            <a:off x="2483768" y="5013176"/>
            <a:ext cx="4104456" cy="936104"/>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Rettangolo arrotondato 24"/>
          <p:cNvSpPr/>
          <p:nvPr/>
        </p:nvSpPr>
        <p:spPr>
          <a:xfrm>
            <a:off x="2555776" y="3717032"/>
            <a:ext cx="4320480"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3200" dirty="0"/>
          </a:p>
        </p:txBody>
      </p:sp>
      <p:sp>
        <p:nvSpPr>
          <p:cNvPr id="22" name="Rettangolo 21"/>
          <p:cNvSpPr/>
          <p:nvPr/>
        </p:nvSpPr>
        <p:spPr>
          <a:xfrm>
            <a:off x="4860032" y="1700808"/>
            <a:ext cx="1584176" cy="792088"/>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ttangolo arrotondato 20"/>
          <p:cNvSpPr/>
          <p:nvPr/>
        </p:nvSpPr>
        <p:spPr>
          <a:xfrm>
            <a:off x="2515713" y="1772816"/>
            <a:ext cx="1512168" cy="432048"/>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2F2F2"/>
              </a:solidFill>
            </a:endParaRPr>
          </a:p>
        </p:txBody>
      </p:sp>
      <p:sp>
        <p:nvSpPr>
          <p:cNvPr id="20" name="Rettangolo 19"/>
          <p:cNvSpPr/>
          <p:nvPr/>
        </p:nvSpPr>
        <p:spPr>
          <a:xfrm>
            <a:off x="539552" y="1340768"/>
            <a:ext cx="1512168" cy="1224136"/>
          </a:xfrm>
          <a:prstGeom prst="rect">
            <a:avLst/>
          </a:prstGeom>
          <a:solidFill>
            <a:schemeClr val="accent2">
              <a:lumMod val="40000"/>
              <a:lumOff val="6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ettangolo 1"/>
          <p:cNvSpPr/>
          <p:nvPr/>
        </p:nvSpPr>
        <p:spPr>
          <a:xfrm>
            <a:off x="539552" y="1556792"/>
            <a:ext cx="1584176" cy="1200328"/>
          </a:xfrm>
          <a:prstGeom prst="rect">
            <a:avLst/>
          </a:prstGeom>
        </p:spPr>
        <p:txBody>
          <a:bodyPr wrap="square">
            <a:spAutoFit/>
          </a:bodyPr>
          <a:lstStyle/>
          <a:p>
            <a:pPr lvl="0" algn="ctr"/>
            <a:r>
              <a:rPr lang="it-IT" sz="3600" b="1" baseline="30000" dirty="0">
                <a:solidFill>
                  <a:srgbClr val="FF0000"/>
                </a:solidFill>
                <a:latin typeface="Calibri"/>
                <a:cs typeface="Calibri"/>
              </a:rPr>
              <a:t>G</a:t>
            </a:r>
            <a:r>
              <a:rPr lang="it-IT" sz="3600" b="1" baseline="30000" dirty="0">
                <a:latin typeface="Calibri"/>
                <a:cs typeface="Calibri"/>
              </a:rPr>
              <a:t>UARDO </a:t>
            </a:r>
            <a:r>
              <a:rPr lang="it-IT" sz="3600" b="1" baseline="30000" dirty="0">
                <a:solidFill>
                  <a:srgbClr val="FF0000"/>
                </a:solidFill>
                <a:latin typeface="Calibri"/>
                <a:cs typeface="Calibri"/>
              </a:rPr>
              <a:t>A</a:t>
            </a:r>
            <a:r>
              <a:rPr lang="it-IT" sz="3600" b="1" baseline="30000" dirty="0">
                <a:latin typeface="Calibri"/>
                <a:cs typeface="Calibri"/>
              </a:rPr>
              <a:t>SCOLTO </a:t>
            </a:r>
            <a:r>
              <a:rPr lang="it-IT" sz="3600" b="1" baseline="30000" dirty="0">
                <a:solidFill>
                  <a:srgbClr val="FF0000"/>
                </a:solidFill>
                <a:latin typeface="Calibri"/>
                <a:cs typeface="Calibri"/>
              </a:rPr>
              <a:t>S</a:t>
            </a:r>
            <a:r>
              <a:rPr lang="it-IT" sz="3600" b="1" baseline="30000" dirty="0">
                <a:latin typeface="Calibri"/>
                <a:cs typeface="Calibri"/>
              </a:rPr>
              <a:t>ENTO</a:t>
            </a:r>
          </a:p>
        </p:txBody>
      </p:sp>
      <p:sp>
        <p:nvSpPr>
          <p:cNvPr id="3" name="Rettangolo 2"/>
          <p:cNvSpPr/>
          <p:nvPr/>
        </p:nvSpPr>
        <p:spPr>
          <a:xfrm>
            <a:off x="2771800" y="476672"/>
            <a:ext cx="4313000" cy="584776"/>
          </a:xfrm>
          <a:prstGeom prst="rect">
            <a:avLst/>
          </a:prstGeom>
        </p:spPr>
        <p:txBody>
          <a:bodyPr wrap="none">
            <a:spAutoFit/>
          </a:bodyPr>
          <a:lstStyle/>
          <a:p>
            <a:pPr lvl="0"/>
            <a:r>
              <a:rPr lang="it-IT" sz="4800" b="1" baseline="30000" dirty="0">
                <a:solidFill>
                  <a:srgbClr val="FF0000"/>
                </a:solidFill>
              </a:rPr>
              <a:t>Sequenza BLS Pediatrica</a:t>
            </a:r>
          </a:p>
        </p:txBody>
      </p:sp>
      <p:sp>
        <p:nvSpPr>
          <p:cNvPr id="5" name="Rettangolo 4"/>
          <p:cNvSpPr/>
          <p:nvPr/>
        </p:nvSpPr>
        <p:spPr>
          <a:xfrm>
            <a:off x="2483768" y="1815207"/>
            <a:ext cx="1544113" cy="461665"/>
          </a:xfrm>
          <a:prstGeom prst="rect">
            <a:avLst/>
          </a:prstGeom>
          <a:noFill/>
          <a:ln>
            <a:noFill/>
          </a:ln>
        </p:spPr>
        <p:txBody>
          <a:bodyPr wrap="none">
            <a:spAutoFit/>
          </a:bodyPr>
          <a:lstStyle/>
          <a:p>
            <a:pPr lvl="0"/>
            <a:r>
              <a:rPr lang="it-IT" sz="3600" b="1" baseline="30000" dirty="0">
                <a:solidFill>
                  <a:srgbClr val="F2F2F2"/>
                </a:solidFill>
                <a:latin typeface="Calibri"/>
                <a:cs typeface="Calibri"/>
              </a:rPr>
              <a:t>10 secondi</a:t>
            </a:r>
          </a:p>
        </p:txBody>
      </p:sp>
      <p:sp>
        <p:nvSpPr>
          <p:cNvPr id="8" name="Rettangolo 7"/>
          <p:cNvSpPr/>
          <p:nvPr/>
        </p:nvSpPr>
        <p:spPr>
          <a:xfrm>
            <a:off x="4644008" y="1805915"/>
            <a:ext cx="1854944" cy="830997"/>
          </a:xfrm>
          <a:prstGeom prst="rect">
            <a:avLst/>
          </a:prstGeom>
          <a:ln w="28575" cmpd="sng">
            <a:noFill/>
          </a:ln>
        </p:spPr>
        <p:txBody>
          <a:bodyPr wrap="square">
            <a:spAutoFit/>
          </a:bodyPr>
          <a:lstStyle/>
          <a:p>
            <a:pPr lvl="0" algn="ctr"/>
            <a:r>
              <a:rPr lang="it-IT" sz="3600" b="1" baseline="30000" dirty="0">
                <a:latin typeface="Calibri"/>
                <a:cs typeface="Calibri"/>
              </a:rPr>
              <a:t>Respiro</a:t>
            </a:r>
          </a:p>
          <a:p>
            <a:pPr lvl="0" algn="ctr"/>
            <a:r>
              <a:rPr lang="it-IT" sz="3600" b="1" baseline="30000" dirty="0">
                <a:latin typeface="Calibri"/>
                <a:cs typeface="Calibri"/>
              </a:rPr>
              <a:t>PRESENTE</a:t>
            </a:r>
          </a:p>
        </p:txBody>
      </p:sp>
      <p:sp>
        <p:nvSpPr>
          <p:cNvPr id="9" name="Rettangolo 8"/>
          <p:cNvSpPr/>
          <p:nvPr/>
        </p:nvSpPr>
        <p:spPr>
          <a:xfrm>
            <a:off x="7239372" y="1283276"/>
            <a:ext cx="1581100" cy="1569660"/>
          </a:xfrm>
          <a:prstGeom prst="rect">
            <a:avLst/>
          </a:prstGeom>
        </p:spPr>
        <p:txBody>
          <a:bodyPr wrap="square">
            <a:spAutoFit/>
          </a:bodyPr>
          <a:lstStyle/>
          <a:p>
            <a:pPr lvl="0" algn="ctr"/>
            <a:endParaRPr lang="it-IT" sz="3600" b="1" baseline="30000" dirty="0"/>
          </a:p>
          <a:p>
            <a:pPr lvl="0" algn="ctr"/>
            <a:r>
              <a:rPr lang="it-IT" sz="3600" b="1" baseline="30000" dirty="0"/>
              <a:t>Posizione di sicurezza</a:t>
            </a:r>
          </a:p>
        </p:txBody>
      </p:sp>
      <p:sp>
        <p:nvSpPr>
          <p:cNvPr id="10" name="Rettangolo 9"/>
          <p:cNvSpPr/>
          <p:nvPr/>
        </p:nvSpPr>
        <p:spPr>
          <a:xfrm>
            <a:off x="2379365" y="2814027"/>
            <a:ext cx="1616571" cy="830997"/>
          </a:xfrm>
          <a:prstGeom prst="rect">
            <a:avLst/>
          </a:prstGeom>
        </p:spPr>
        <p:txBody>
          <a:bodyPr wrap="square">
            <a:spAutoFit/>
          </a:bodyPr>
          <a:lstStyle/>
          <a:p>
            <a:pPr lvl="0" algn="ctr"/>
            <a:r>
              <a:rPr lang="it-IT" sz="3600" b="1" baseline="30000" dirty="0">
                <a:latin typeface="Calibri"/>
                <a:cs typeface="Calibri"/>
              </a:rPr>
              <a:t>Respiro</a:t>
            </a:r>
          </a:p>
          <a:p>
            <a:pPr lvl="0" algn="ctr"/>
            <a:r>
              <a:rPr lang="it-IT" sz="3600" b="1" baseline="30000" dirty="0" smtClean="0">
                <a:latin typeface="Calibri"/>
                <a:cs typeface="Calibri"/>
              </a:rPr>
              <a:t>ASSENTE</a:t>
            </a:r>
            <a:endParaRPr lang="it-IT" sz="3600" b="1" baseline="30000" dirty="0">
              <a:latin typeface="Calibri"/>
              <a:cs typeface="Calibri"/>
            </a:endParaRPr>
          </a:p>
        </p:txBody>
      </p:sp>
      <p:sp>
        <p:nvSpPr>
          <p:cNvPr id="11" name="Rettangolo 10"/>
          <p:cNvSpPr/>
          <p:nvPr/>
        </p:nvSpPr>
        <p:spPr>
          <a:xfrm>
            <a:off x="2555776" y="3861048"/>
            <a:ext cx="4326826" cy="502702"/>
          </a:xfrm>
          <a:prstGeom prst="rect">
            <a:avLst/>
          </a:prstGeom>
        </p:spPr>
        <p:txBody>
          <a:bodyPr wrap="none">
            <a:spAutoFit/>
          </a:bodyPr>
          <a:lstStyle/>
          <a:p>
            <a:r>
              <a:rPr lang="it-IT" sz="4000" b="1" baseline="30000" dirty="0">
                <a:latin typeface="Calibri"/>
                <a:cs typeface="Calibri"/>
              </a:rPr>
              <a:t> B – 5 </a:t>
            </a:r>
            <a:r>
              <a:rPr lang="it-IT" sz="4000" b="1" baseline="30000" dirty="0" smtClean="0">
                <a:latin typeface="Calibri"/>
                <a:cs typeface="Calibri"/>
              </a:rPr>
              <a:t>ventilazioni di soccorso</a:t>
            </a:r>
            <a:endParaRPr lang="it-IT" sz="4000" b="1" dirty="0">
              <a:latin typeface="Calibri"/>
              <a:cs typeface="Calibri"/>
            </a:endParaRPr>
          </a:p>
        </p:txBody>
      </p:sp>
      <p:sp>
        <p:nvSpPr>
          <p:cNvPr id="16" name="CasellaDiTesto 15"/>
          <p:cNvSpPr txBox="1"/>
          <p:nvPr/>
        </p:nvSpPr>
        <p:spPr>
          <a:xfrm>
            <a:off x="2627784" y="5013176"/>
            <a:ext cx="3868066" cy="830997"/>
          </a:xfrm>
          <a:prstGeom prst="rect">
            <a:avLst/>
          </a:prstGeom>
          <a:noFill/>
        </p:spPr>
        <p:txBody>
          <a:bodyPr wrap="none" rtlCol="0">
            <a:spAutoFit/>
          </a:bodyPr>
          <a:lstStyle/>
          <a:p>
            <a:r>
              <a:rPr lang="it-IT" b="1" dirty="0" smtClean="0">
                <a:latin typeface="Calibri"/>
                <a:cs typeface="Calibri"/>
              </a:rPr>
              <a:t>C </a:t>
            </a:r>
            <a:r>
              <a:rPr lang="mr-IN" b="1" dirty="0" smtClean="0">
                <a:latin typeface="Calibri"/>
                <a:cs typeface="Calibri"/>
              </a:rPr>
              <a:t>–</a:t>
            </a:r>
            <a:r>
              <a:rPr lang="it-IT" b="1" dirty="0" smtClean="0">
                <a:latin typeface="Calibri"/>
                <a:cs typeface="Calibri"/>
              </a:rPr>
              <a:t> valutare la circolazione</a:t>
            </a:r>
          </a:p>
          <a:p>
            <a:r>
              <a:rPr lang="it-IT" b="1" dirty="0" smtClean="0">
                <a:latin typeface="Calibri"/>
                <a:cs typeface="Calibri"/>
              </a:rPr>
              <a:t>(Segni vitali </a:t>
            </a:r>
            <a:r>
              <a:rPr lang="mr-IN" b="1" dirty="0" smtClean="0">
                <a:latin typeface="Calibri"/>
                <a:cs typeface="Calibri"/>
              </a:rPr>
              <a:t>–</a:t>
            </a:r>
            <a:r>
              <a:rPr lang="it-IT" b="1" dirty="0" smtClean="0">
                <a:latin typeface="Calibri"/>
                <a:cs typeface="Calibri"/>
              </a:rPr>
              <a:t> polso centrale)</a:t>
            </a:r>
            <a:endParaRPr lang="it-IT" b="1" dirty="0">
              <a:latin typeface="Calibri"/>
              <a:cs typeface="Calibri"/>
            </a:endParaRPr>
          </a:p>
        </p:txBody>
      </p:sp>
      <p:sp>
        <p:nvSpPr>
          <p:cNvPr id="17" name="CasellaDiTesto 16"/>
          <p:cNvSpPr txBox="1"/>
          <p:nvPr/>
        </p:nvSpPr>
        <p:spPr>
          <a:xfrm>
            <a:off x="3646343" y="6021288"/>
            <a:ext cx="1544113" cy="461665"/>
          </a:xfrm>
          <a:prstGeom prst="rect">
            <a:avLst/>
          </a:prstGeom>
          <a:noFill/>
        </p:spPr>
        <p:txBody>
          <a:bodyPr wrap="none" rtlCol="0">
            <a:spAutoFit/>
          </a:bodyPr>
          <a:lstStyle/>
          <a:p>
            <a:r>
              <a:rPr lang="it-IT" b="1" dirty="0" smtClean="0">
                <a:solidFill>
                  <a:srgbClr val="F2F2F2"/>
                </a:solidFill>
                <a:latin typeface="Calibri"/>
                <a:cs typeface="Calibri"/>
              </a:rPr>
              <a:t>10 secondi</a:t>
            </a:r>
            <a:endParaRPr lang="it-IT" b="1" dirty="0">
              <a:solidFill>
                <a:srgbClr val="F2F2F2"/>
              </a:solidFill>
              <a:latin typeface="Calibri"/>
              <a:cs typeface="Calibri"/>
            </a:endParaRPr>
          </a:p>
        </p:txBody>
      </p:sp>
      <p:sp>
        <p:nvSpPr>
          <p:cNvPr id="18" name="CasellaDiTesto 17"/>
          <p:cNvSpPr txBox="1"/>
          <p:nvPr/>
        </p:nvSpPr>
        <p:spPr>
          <a:xfrm>
            <a:off x="251520" y="3284984"/>
            <a:ext cx="1424589" cy="523220"/>
          </a:xfrm>
          <a:prstGeom prst="rect">
            <a:avLst/>
          </a:prstGeom>
          <a:solidFill>
            <a:schemeClr val="accent2">
              <a:lumMod val="40000"/>
              <a:lumOff val="60000"/>
            </a:schemeClr>
          </a:solidFill>
        </p:spPr>
        <p:txBody>
          <a:bodyPr wrap="none" rtlCol="0">
            <a:spAutoFit/>
          </a:bodyPr>
          <a:lstStyle/>
          <a:p>
            <a:r>
              <a:rPr lang="it-IT" sz="2800" b="1" dirty="0" smtClean="0">
                <a:solidFill>
                  <a:srgbClr val="FF0000"/>
                </a:solidFill>
                <a:latin typeface="Calibri"/>
                <a:cs typeface="Calibri"/>
              </a:rPr>
              <a:t>Lattante</a:t>
            </a:r>
            <a:endParaRPr lang="it-IT" sz="2800" b="1" dirty="0">
              <a:solidFill>
                <a:srgbClr val="FF0000"/>
              </a:solidFill>
              <a:latin typeface="Calibri"/>
              <a:cs typeface="Calibri"/>
            </a:endParaRPr>
          </a:p>
        </p:txBody>
      </p:sp>
      <p:sp>
        <p:nvSpPr>
          <p:cNvPr id="19" name="CasellaDiTesto 18"/>
          <p:cNvSpPr txBox="1"/>
          <p:nvPr/>
        </p:nvSpPr>
        <p:spPr>
          <a:xfrm>
            <a:off x="7380312" y="3356992"/>
            <a:ext cx="1521896" cy="523220"/>
          </a:xfrm>
          <a:prstGeom prst="rect">
            <a:avLst/>
          </a:prstGeom>
          <a:solidFill>
            <a:srgbClr val="E6B9B8"/>
          </a:solidFill>
        </p:spPr>
        <p:txBody>
          <a:bodyPr wrap="none" rtlCol="0">
            <a:spAutoFit/>
          </a:bodyPr>
          <a:lstStyle/>
          <a:p>
            <a:r>
              <a:rPr lang="it-IT" sz="2800" b="1" dirty="0" smtClean="0">
                <a:solidFill>
                  <a:srgbClr val="FF0000"/>
                </a:solidFill>
                <a:latin typeface="Calibri"/>
                <a:cs typeface="Calibri"/>
              </a:rPr>
              <a:t>Bambino</a:t>
            </a:r>
            <a:endParaRPr lang="it-IT" sz="2800" b="1" dirty="0">
              <a:solidFill>
                <a:srgbClr val="FF0000"/>
              </a:solidFill>
              <a:latin typeface="Calibri"/>
              <a:cs typeface="Calibri"/>
            </a:endParaRPr>
          </a:p>
        </p:txBody>
      </p:sp>
      <p:sp>
        <p:nvSpPr>
          <p:cNvPr id="23" name="Rettangolo 22"/>
          <p:cNvSpPr/>
          <p:nvPr/>
        </p:nvSpPr>
        <p:spPr>
          <a:xfrm>
            <a:off x="7236296" y="1556792"/>
            <a:ext cx="1440160" cy="1152128"/>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Rettangolo 23"/>
          <p:cNvSpPr/>
          <p:nvPr/>
        </p:nvSpPr>
        <p:spPr>
          <a:xfrm>
            <a:off x="2523381" y="2742019"/>
            <a:ext cx="1368152" cy="792088"/>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9" name="Freccia destra 28"/>
          <p:cNvSpPr/>
          <p:nvPr/>
        </p:nvSpPr>
        <p:spPr>
          <a:xfrm>
            <a:off x="4139952" y="1844824"/>
            <a:ext cx="576064" cy="28803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0" name="Freccia destra 29"/>
          <p:cNvSpPr/>
          <p:nvPr/>
        </p:nvSpPr>
        <p:spPr>
          <a:xfrm>
            <a:off x="6588224" y="1844824"/>
            <a:ext cx="576064" cy="28803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2" name="Freccia giù 31"/>
          <p:cNvSpPr/>
          <p:nvPr/>
        </p:nvSpPr>
        <p:spPr>
          <a:xfrm>
            <a:off x="4283968" y="2780928"/>
            <a:ext cx="340616" cy="762384"/>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4" name="Freccia giù 33"/>
          <p:cNvSpPr/>
          <p:nvPr/>
        </p:nvSpPr>
        <p:spPr>
          <a:xfrm>
            <a:off x="4211960" y="4365104"/>
            <a:ext cx="432048" cy="504056"/>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27" name="Group 7619"/>
          <p:cNvGrpSpPr/>
          <p:nvPr/>
        </p:nvGrpSpPr>
        <p:grpSpPr>
          <a:xfrm>
            <a:off x="216283" y="3966106"/>
            <a:ext cx="1899659" cy="1515122"/>
            <a:chOff x="-1650" y="-1777"/>
            <a:chExt cx="3025775" cy="2371725"/>
          </a:xfrm>
        </p:grpSpPr>
        <p:pic>
          <p:nvPicPr>
            <p:cNvPr id="31" name="Picture 7645"/>
            <p:cNvPicPr/>
            <p:nvPr/>
          </p:nvPicPr>
          <p:blipFill>
            <a:blip r:embed="rId2"/>
            <a:stretch>
              <a:fillRect/>
            </a:stretch>
          </p:blipFill>
          <p:spPr>
            <a:xfrm>
              <a:off x="-1650" y="-1777"/>
              <a:ext cx="3025775" cy="2371725"/>
            </a:xfrm>
            <a:prstGeom prst="rect">
              <a:avLst/>
            </a:prstGeom>
          </p:spPr>
        </p:pic>
        <p:sp>
          <p:nvSpPr>
            <p:cNvPr id="33" name="Rectangle 559"/>
            <p:cNvSpPr/>
            <p:nvPr/>
          </p:nvSpPr>
          <p:spPr>
            <a:xfrm>
              <a:off x="2381758" y="2180285"/>
              <a:ext cx="369862" cy="146698"/>
            </a:xfrm>
            <a:prstGeom prst="rect">
              <a:avLst/>
            </a:prstGeom>
            <a:ln>
              <a:noFill/>
            </a:ln>
          </p:spPr>
          <p:txBody>
            <a:bodyPr lIns="0" tIns="0" rIns="0" bIns="0" rtlCol="0">
              <a:noAutofit/>
            </a:bodyPr>
            <a:lstStyle/>
            <a:p>
              <a:pPr>
                <a:lnSpc>
                  <a:spcPct val="115000"/>
                </a:lnSpc>
                <a:spcAft>
                  <a:spcPts val="0"/>
                </a:spcAft>
              </a:pPr>
              <a:r>
                <a:rPr lang="it-IT" sz="900" b="1">
                  <a:solidFill>
                    <a:srgbClr val="000000"/>
                  </a:solidFill>
                  <a:effectLst/>
                  <a:latin typeface="Calibri" panose="020F0502020204030204" pitchFamily="34" charset="0"/>
                  <a:ea typeface="Calibri" panose="020F0502020204030204" pitchFamily="34" charset="0"/>
                </a:rPr>
                <a:t>©IRC</a:t>
              </a:r>
              <a:endParaRPr lang="it-IT" sz="1100">
                <a:solidFill>
                  <a:srgbClr val="000000"/>
                </a:solidFill>
                <a:effectLst/>
                <a:latin typeface="Calibri" panose="020F0502020204030204" pitchFamily="34" charset="0"/>
                <a:ea typeface="Calibri" panose="020F0502020204030204" pitchFamily="34" charset="0"/>
              </a:endParaRPr>
            </a:p>
          </p:txBody>
        </p:sp>
      </p:grpSp>
      <p:grpSp>
        <p:nvGrpSpPr>
          <p:cNvPr id="35" name="Group 7620"/>
          <p:cNvGrpSpPr/>
          <p:nvPr/>
        </p:nvGrpSpPr>
        <p:grpSpPr>
          <a:xfrm>
            <a:off x="7094128" y="4111599"/>
            <a:ext cx="1775073" cy="1224136"/>
            <a:chOff x="-2666" y="-3174"/>
            <a:chExt cx="3203575" cy="2425700"/>
          </a:xfrm>
        </p:grpSpPr>
        <p:pic>
          <p:nvPicPr>
            <p:cNvPr id="36" name="Picture 7646"/>
            <p:cNvPicPr/>
            <p:nvPr/>
          </p:nvPicPr>
          <p:blipFill>
            <a:blip r:embed="rId3"/>
            <a:stretch>
              <a:fillRect/>
            </a:stretch>
          </p:blipFill>
          <p:spPr>
            <a:xfrm>
              <a:off x="-2666" y="-3174"/>
              <a:ext cx="3203575" cy="2425700"/>
            </a:xfrm>
            <a:prstGeom prst="rect">
              <a:avLst/>
            </a:prstGeom>
          </p:spPr>
        </p:pic>
        <p:sp>
          <p:nvSpPr>
            <p:cNvPr id="37" name="Rectangle 560"/>
            <p:cNvSpPr/>
            <p:nvPr/>
          </p:nvSpPr>
          <p:spPr>
            <a:xfrm>
              <a:off x="2760853" y="2251913"/>
              <a:ext cx="369862" cy="146698"/>
            </a:xfrm>
            <a:prstGeom prst="rect">
              <a:avLst/>
            </a:prstGeom>
            <a:ln>
              <a:noFill/>
            </a:ln>
          </p:spPr>
          <p:txBody>
            <a:bodyPr lIns="0" tIns="0" rIns="0" bIns="0" rtlCol="0">
              <a:noAutofit/>
            </a:bodyPr>
            <a:lstStyle/>
            <a:p>
              <a:pPr>
                <a:lnSpc>
                  <a:spcPct val="115000"/>
                </a:lnSpc>
                <a:spcAft>
                  <a:spcPts val="0"/>
                </a:spcAft>
              </a:pPr>
              <a:r>
                <a:rPr lang="it-IT" sz="900" b="1">
                  <a:solidFill>
                    <a:srgbClr val="000000"/>
                  </a:solidFill>
                  <a:effectLst/>
                  <a:latin typeface="Calibri" panose="020F0502020204030204" pitchFamily="34" charset="0"/>
                  <a:ea typeface="Calibri" panose="020F0502020204030204" pitchFamily="34" charset="0"/>
                </a:rPr>
                <a:t>©IRC </a:t>
              </a:r>
              <a:endParaRPr lang="it-IT" sz="1100">
                <a:solidFill>
                  <a:srgbClr val="000000"/>
                </a:solidFill>
                <a:effectLst/>
                <a:latin typeface="Calibri" panose="020F0502020204030204" pitchFamily="34" charset="0"/>
                <a:ea typeface="Calibri" panose="020F0502020204030204" pitchFamily="34" charset="0"/>
              </a:endParaRPr>
            </a:p>
          </p:txBody>
        </p:sp>
      </p:grpSp>
      <p:pic>
        <p:nvPicPr>
          <p:cNvPr id="38" name="Picture 1068"/>
          <p:cNvPicPr/>
          <p:nvPr/>
        </p:nvPicPr>
        <p:blipFill>
          <a:blip r:embed="rId4"/>
          <a:stretch>
            <a:fillRect/>
          </a:stretch>
        </p:blipFill>
        <p:spPr>
          <a:xfrm>
            <a:off x="329409" y="5639130"/>
            <a:ext cx="1615448" cy="1158328"/>
          </a:xfrm>
          <a:prstGeom prst="rect">
            <a:avLst/>
          </a:prstGeom>
        </p:spPr>
      </p:pic>
      <p:pic>
        <p:nvPicPr>
          <p:cNvPr id="39" name="Picture 1072"/>
          <p:cNvPicPr/>
          <p:nvPr/>
        </p:nvPicPr>
        <p:blipFill>
          <a:blip r:embed="rId5"/>
          <a:stretch>
            <a:fillRect/>
          </a:stretch>
        </p:blipFill>
        <p:spPr>
          <a:xfrm>
            <a:off x="7348000" y="5500963"/>
            <a:ext cx="1513205" cy="1256665"/>
          </a:xfrm>
          <a:prstGeom prst="rect">
            <a:avLst/>
          </a:prstGeom>
        </p:spPr>
      </p:pic>
    </p:spTree>
    <p:extLst>
      <p:ext uri="{BB962C8B-B14F-4D97-AF65-F5344CB8AC3E}">
        <p14:creationId xmlns:p14="http://schemas.microsoft.com/office/powerpoint/2010/main" val="3472393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arrotondato 11"/>
          <p:cNvSpPr/>
          <p:nvPr/>
        </p:nvSpPr>
        <p:spPr>
          <a:xfrm>
            <a:off x="2627784" y="5988189"/>
            <a:ext cx="3816424" cy="764704"/>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ettangolo 1"/>
          <p:cNvSpPr/>
          <p:nvPr/>
        </p:nvSpPr>
        <p:spPr>
          <a:xfrm>
            <a:off x="2771800" y="476672"/>
            <a:ext cx="4313000" cy="584776"/>
          </a:xfrm>
          <a:prstGeom prst="rect">
            <a:avLst/>
          </a:prstGeom>
        </p:spPr>
        <p:txBody>
          <a:bodyPr wrap="none">
            <a:spAutoFit/>
          </a:bodyPr>
          <a:lstStyle/>
          <a:p>
            <a:pPr lvl="0"/>
            <a:r>
              <a:rPr lang="it-IT" sz="4800" b="1" baseline="30000" dirty="0">
                <a:solidFill>
                  <a:srgbClr val="FF0000"/>
                </a:solidFill>
              </a:rPr>
              <a:t>Sequenza BLS Pediatrica</a:t>
            </a:r>
          </a:p>
        </p:txBody>
      </p:sp>
      <p:sp>
        <p:nvSpPr>
          <p:cNvPr id="3" name="CasellaDiTesto 2"/>
          <p:cNvSpPr txBox="1"/>
          <p:nvPr/>
        </p:nvSpPr>
        <p:spPr>
          <a:xfrm>
            <a:off x="251520" y="1556792"/>
            <a:ext cx="3868066" cy="830997"/>
          </a:xfrm>
          <a:prstGeom prst="rect">
            <a:avLst/>
          </a:prstGeom>
          <a:noFill/>
          <a:ln w="38100" cmpd="sng">
            <a:solidFill>
              <a:srgbClr val="FF0000"/>
            </a:solidFill>
          </a:ln>
        </p:spPr>
        <p:txBody>
          <a:bodyPr wrap="none" rtlCol="0">
            <a:spAutoFit/>
          </a:bodyPr>
          <a:lstStyle/>
          <a:p>
            <a:r>
              <a:rPr lang="it-IT" b="1" dirty="0" smtClean="0">
                <a:solidFill>
                  <a:srgbClr val="FF0000"/>
                </a:solidFill>
                <a:latin typeface="Calibri"/>
                <a:cs typeface="Calibri"/>
              </a:rPr>
              <a:t>C </a:t>
            </a:r>
            <a:r>
              <a:rPr lang="mr-IN" b="1" dirty="0" smtClean="0">
                <a:solidFill>
                  <a:srgbClr val="FF0000"/>
                </a:solidFill>
                <a:latin typeface="Calibri"/>
                <a:cs typeface="Calibri"/>
              </a:rPr>
              <a:t>–</a:t>
            </a:r>
            <a:r>
              <a:rPr lang="it-IT" b="1" dirty="0" smtClean="0">
                <a:solidFill>
                  <a:srgbClr val="FF0000"/>
                </a:solidFill>
                <a:latin typeface="Calibri"/>
                <a:cs typeface="Calibri"/>
              </a:rPr>
              <a:t> valutare la circolazione</a:t>
            </a:r>
          </a:p>
          <a:p>
            <a:r>
              <a:rPr lang="it-IT" b="1" dirty="0" smtClean="0">
                <a:solidFill>
                  <a:srgbClr val="FF0000"/>
                </a:solidFill>
                <a:latin typeface="Calibri"/>
                <a:cs typeface="Calibri"/>
              </a:rPr>
              <a:t>(Segni vitali </a:t>
            </a:r>
            <a:r>
              <a:rPr lang="mr-IN" b="1" dirty="0" smtClean="0">
                <a:solidFill>
                  <a:srgbClr val="FF0000"/>
                </a:solidFill>
                <a:latin typeface="Calibri"/>
                <a:cs typeface="Calibri"/>
              </a:rPr>
              <a:t>–</a:t>
            </a:r>
            <a:r>
              <a:rPr lang="it-IT" b="1" dirty="0" smtClean="0">
                <a:solidFill>
                  <a:srgbClr val="FF0000"/>
                </a:solidFill>
                <a:latin typeface="Calibri"/>
                <a:cs typeface="Calibri"/>
              </a:rPr>
              <a:t> polso centrale)</a:t>
            </a:r>
            <a:endParaRPr lang="it-IT" b="1" dirty="0">
              <a:solidFill>
                <a:srgbClr val="FF0000"/>
              </a:solidFill>
              <a:latin typeface="Calibri"/>
              <a:cs typeface="Calibri"/>
            </a:endParaRPr>
          </a:p>
        </p:txBody>
      </p:sp>
      <p:sp>
        <p:nvSpPr>
          <p:cNvPr id="4" name="CasellaDiTesto 3"/>
          <p:cNvSpPr txBox="1"/>
          <p:nvPr/>
        </p:nvSpPr>
        <p:spPr>
          <a:xfrm>
            <a:off x="4211960" y="1772816"/>
            <a:ext cx="1544113" cy="461665"/>
          </a:xfrm>
          <a:prstGeom prst="rect">
            <a:avLst/>
          </a:prstGeom>
          <a:solidFill>
            <a:srgbClr val="FF0000"/>
          </a:solidFill>
        </p:spPr>
        <p:txBody>
          <a:bodyPr wrap="none" rtlCol="0">
            <a:spAutoFit/>
          </a:bodyPr>
          <a:lstStyle/>
          <a:p>
            <a:r>
              <a:rPr lang="it-IT" b="1" dirty="0" smtClean="0">
                <a:solidFill>
                  <a:schemeClr val="bg1"/>
                </a:solidFill>
                <a:latin typeface="Calibri"/>
                <a:cs typeface="Calibri"/>
              </a:rPr>
              <a:t>10 secondi</a:t>
            </a:r>
            <a:endParaRPr lang="it-IT" b="1" dirty="0">
              <a:solidFill>
                <a:schemeClr val="bg1"/>
              </a:solidFill>
              <a:latin typeface="Calibri"/>
              <a:cs typeface="Calibri"/>
            </a:endParaRPr>
          </a:p>
        </p:txBody>
      </p:sp>
      <p:sp>
        <p:nvSpPr>
          <p:cNvPr id="5" name="CasellaDiTesto 4"/>
          <p:cNvSpPr txBox="1"/>
          <p:nvPr/>
        </p:nvSpPr>
        <p:spPr>
          <a:xfrm>
            <a:off x="6372200" y="1628800"/>
            <a:ext cx="2411760" cy="830997"/>
          </a:xfrm>
          <a:prstGeom prst="rect">
            <a:avLst/>
          </a:prstGeom>
          <a:noFill/>
          <a:ln w="38100" cmpd="sng">
            <a:solidFill>
              <a:schemeClr val="tx1"/>
            </a:solidFill>
          </a:ln>
        </p:spPr>
        <p:txBody>
          <a:bodyPr wrap="square" rtlCol="0">
            <a:spAutoFit/>
          </a:bodyPr>
          <a:lstStyle/>
          <a:p>
            <a:pPr algn="ctr"/>
            <a:r>
              <a:rPr lang="it-IT" b="1" dirty="0" smtClean="0"/>
              <a:t>Segni Vitali e Polso presenti</a:t>
            </a:r>
            <a:endParaRPr lang="it-IT" b="1" dirty="0"/>
          </a:p>
        </p:txBody>
      </p:sp>
      <p:sp>
        <p:nvSpPr>
          <p:cNvPr id="6" name="CasellaDiTesto 5"/>
          <p:cNvSpPr txBox="1"/>
          <p:nvPr/>
        </p:nvSpPr>
        <p:spPr>
          <a:xfrm>
            <a:off x="5652120" y="3030051"/>
            <a:ext cx="3396633" cy="830997"/>
          </a:xfrm>
          <a:prstGeom prst="rect">
            <a:avLst/>
          </a:prstGeom>
          <a:noFill/>
          <a:ln w="38100" cmpd="sng">
            <a:solidFill>
              <a:srgbClr val="000000"/>
            </a:solidFill>
          </a:ln>
        </p:spPr>
        <p:txBody>
          <a:bodyPr wrap="none" rtlCol="0">
            <a:spAutoFit/>
          </a:bodyPr>
          <a:lstStyle/>
          <a:p>
            <a:pPr algn="ctr"/>
            <a:r>
              <a:rPr lang="it-IT" b="1" dirty="0" smtClean="0"/>
              <a:t>12-20 ventilazioni/</a:t>
            </a:r>
            <a:r>
              <a:rPr lang="it-IT" b="1" dirty="0" err="1" smtClean="0"/>
              <a:t>min</a:t>
            </a:r>
            <a:endParaRPr lang="it-IT" b="1" dirty="0" smtClean="0"/>
          </a:p>
          <a:p>
            <a:pPr algn="ctr"/>
            <a:r>
              <a:rPr lang="it-IT" dirty="0" smtClean="0"/>
              <a:t>(rivalutare</a:t>
            </a:r>
            <a:r>
              <a:rPr lang="it-IT" b="1" dirty="0" smtClean="0"/>
              <a:t> C </a:t>
            </a:r>
            <a:r>
              <a:rPr lang="it-IT" dirty="0" smtClean="0"/>
              <a:t>ogni minuto)</a:t>
            </a:r>
          </a:p>
        </p:txBody>
      </p:sp>
      <p:sp>
        <p:nvSpPr>
          <p:cNvPr id="8" name="CasellaDiTesto 7"/>
          <p:cNvSpPr txBox="1"/>
          <p:nvPr/>
        </p:nvSpPr>
        <p:spPr>
          <a:xfrm>
            <a:off x="899592" y="2636912"/>
            <a:ext cx="2771800" cy="1200328"/>
          </a:xfrm>
          <a:prstGeom prst="rect">
            <a:avLst/>
          </a:prstGeom>
          <a:noFill/>
          <a:ln w="38100" cmpd="sng">
            <a:solidFill>
              <a:srgbClr val="000000"/>
            </a:solidFill>
          </a:ln>
        </p:spPr>
        <p:txBody>
          <a:bodyPr wrap="square" rtlCol="0">
            <a:spAutoFit/>
          </a:bodyPr>
          <a:lstStyle/>
          <a:p>
            <a:pPr algn="ctr"/>
            <a:r>
              <a:rPr lang="it-IT" b="1" dirty="0" smtClean="0"/>
              <a:t>Segni vitali assenti (Polso dubbio o </a:t>
            </a:r>
          </a:p>
          <a:p>
            <a:pPr algn="ctr"/>
            <a:r>
              <a:rPr lang="it-IT" b="1" dirty="0" smtClean="0"/>
              <a:t>FC &lt; 60/ </a:t>
            </a:r>
            <a:r>
              <a:rPr lang="it-IT" b="1" dirty="0" err="1" smtClean="0"/>
              <a:t>min</a:t>
            </a:r>
            <a:r>
              <a:rPr lang="it-IT" b="1" dirty="0" smtClean="0"/>
              <a:t>)</a:t>
            </a:r>
            <a:endParaRPr lang="it-IT" b="1" dirty="0"/>
          </a:p>
        </p:txBody>
      </p:sp>
      <p:sp>
        <p:nvSpPr>
          <p:cNvPr id="9" name="CasellaDiTesto 8"/>
          <p:cNvSpPr txBox="1"/>
          <p:nvPr/>
        </p:nvSpPr>
        <p:spPr>
          <a:xfrm>
            <a:off x="2253383" y="4005064"/>
            <a:ext cx="4756180" cy="1384995"/>
          </a:xfrm>
          <a:prstGeom prst="rect">
            <a:avLst/>
          </a:prstGeom>
          <a:solidFill>
            <a:srgbClr val="FFFF00"/>
          </a:solidFill>
          <a:ln>
            <a:solidFill>
              <a:srgbClr val="000000"/>
            </a:solidFill>
          </a:ln>
        </p:spPr>
        <p:txBody>
          <a:bodyPr wrap="none" rtlCol="0">
            <a:spAutoFit/>
          </a:bodyPr>
          <a:lstStyle/>
          <a:p>
            <a:pPr algn="ctr"/>
            <a:r>
              <a:rPr lang="it-IT" sz="2800" b="1" dirty="0" smtClean="0">
                <a:solidFill>
                  <a:schemeClr val="tx1"/>
                </a:solidFill>
              </a:rPr>
              <a:t>C- Compressioni toraciche</a:t>
            </a:r>
          </a:p>
          <a:p>
            <a:pPr algn="ctr"/>
            <a:r>
              <a:rPr lang="it-IT" sz="2800" b="1" dirty="0" smtClean="0">
                <a:solidFill>
                  <a:schemeClr val="tx1"/>
                </a:solidFill>
              </a:rPr>
              <a:t>15 compressioni/2 ventilazioni</a:t>
            </a:r>
          </a:p>
          <a:p>
            <a:pPr algn="ctr"/>
            <a:r>
              <a:rPr lang="it-IT" sz="2800" b="1" dirty="0" smtClean="0">
                <a:solidFill>
                  <a:schemeClr val="tx1"/>
                </a:solidFill>
              </a:rPr>
              <a:t>5 cicli</a:t>
            </a:r>
            <a:endParaRPr lang="it-IT" sz="2800" b="1" dirty="0">
              <a:solidFill>
                <a:schemeClr val="tx1"/>
              </a:solidFill>
            </a:endParaRPr>
          </a:p>
        </p:txBody>
      </p:sp>
      <p:sp>
        <p:nvSpPr>
          <p:cNvPr id="10" name="CasellaDiTesto 9"/>
          <p:cNvSpPr txBox="1"/>
          <p:nvPr/>
        </p:nvSpPr>
        <p:spPr>
          <a:xfrm>
            <a:off x="6743382" y="6105490"/>
            <a:ext cx="2221106" cy="707886"/>
          </a:xfrm>
          <a:prstGeom prst="rect">
            <a:avLst/>
          </a:prstGeom>
          <a:noFill/>
          <a:ln>
            <a:solidFill>
              <a:srgbClr val="FF0000"/>
            </a:solidFill>
          </a:ln>
        </p:spPr>
        <p:txBody>
          <a:bodyPr wrap="none" rtlCol="0">
            <a:spAutoFit/>
          </a:bodyPr>
          <a:lstStyle/>
          <a:p>
            <a:pPr algn="ctr"/>
            <a:r>
              <a:rPr lang="it-IT" sz="2000" b="1" dirty="0" smtClean="0"/>
              <a:t>Se persiste assenza </a:t>
            </a:r>
          </a:p>
          <a:p>
            <a:pPr algn="ctr"/>
            <a:r>
              <a:rPr lang="it-IT" sz="2000" b="1" dirty="0" smtClean="0"/>
              <a:t>di segni vitali</a:t>
            </a:r>
            <a:endParaRPr lang="it-IT" sz="2000" b="1" dirty="0"/>
          </a:p>
        </p:txBody>
      </p:sp>
      <p:sp>
        <p:nvSpPr>
          <p:cNvPr id="11" name="CasellaDiTesto 10"/>
          <p:cNvSpPr txBox="1"/>
          <p:nvPr/>
        </p:nvSpPr>
        <p:spPr>
          <a:xfrm>
            <a:off x="2700147" y="5877272"/>
            <a:ext cx="3816069" cy="830997"/>
          </a:xfrm>
          <a:prstGeom prst="rect">
            <a:avLst/>
          </a:prstGeom>
          <a:noFill/>
        </p:spPr>
        <p:txBody>
          <a:bodyPr wrap="none" rtlCol="0">
            <a:spAutoFit/>
          </a:bodyPr>
          <a:lstStyle/>
          <a:p>
            <a:pPr algn="ctr"/>
            <a:r>
              <a:rPr lang="it-IT" b="1" dirty="0" smtClean="0"/>
              <a:t>Chiamare soccorso avanzato</a:t>
            </a:r>
          </a:p>
          <a:p>
            <a:pPr algn="ctr"/>
            <a:r>
              <a:rPr lang="it-IT" b="1" dirty="0" smtClean="0"/>
              <a:t>Proseguire RCP</a:t>
            </a:r>
            <a:endParaRPr lang="it-IT" b="1" dirty="0"/>
          </a:p>
        </p:txBody>
      </p:sp>
      <p:sp>
        <p:nvSpPr>
          <p:cNvPr id="13" name="Freccia destra 12"/>
          <p:cNvSpPr/>
          <p:nvPr/>
        </p:nvSpPr>
        <p:spPr>
          <a:xfrm>
            <a:off x="5868144" y="1844824"/>
            <a:ext cx="474352" cy="412624"/>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reccia giù 13"/>
          <p:cNvSpPr/>
          <p:nvPr/>
        </p:nvSpPr>
        <p:spPr>
          <a:xfrm>
            <a:off x="7164288" y="2522600"/>
            <a:ext cx="484632" cy="402344"/>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Freccia giù 15"/>
          <p:cNvSpPr/>
          <p:nvPr/>
        </p:nvSpPr>
        <p:spPr>
          <a:xfrm>
            <a:off x="4427984" y="2738624"/>
            <a:ext cx="504056" cy="1050416"/>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Freccia giù 16"/>
          <p:cNvSpPr/>
          <p:nvPr/>
        </p:nvSpPr>
        <p:spPr>
          <a:xfrm>
            <a:off x="4355976" y="5517232"/>
            <a:ext cx="484632" cy="402344"/>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CasellaDiTesto 17"/>
          <p:cNvSpPr txBox="1"/>
          <p:nvPr/>
        </p:nvSpPr>
        <p:spPr>
          <a:xfrm>
            <a:off x="251520" y="4005064"/>
            <a:ext cx="1424589" cy="523220"/>
          </a:xfrm>
          <a:prstGeom prst="rect">
            <a:avLst/>
          </a:prstGeom>
          <a:solidFill>
            <a:schemeClr val="accent2">
              <a:lumMod val="40000"/>
              <a:lumOff val="60000"/>
            </a:schemeClr>
          </a:solidFill>
        </p:spPr>
        <p:txBody>
          <a:bodyPr wrap="none" rtlCol="0">
            <a:spAutoFit/>
          </a:bodyPr>
          <a:lstStyle/>
          <a:p>
            <a:r>
              <a:rPr lang="it-IT" sz="2800" b="1" dirty="0" smtClean="0">
                <a:solidFill>
                  <a:srgbClr val="FF0000"/>
                </a:solidFill>
                <a:latin typeface="Calibri"/>
                <a:cs typeface="Calibri"/>
              </a:rPr>
              <a:t>Lattante</a:t>
            </a:r>
            <a:endParaRPr lang="it-IT" sz="2800" b="1" dirty="0">
              <a:solidFill>
                <a:srgbClr val="FF0000"/>
              </a:solidFill>
              <a:latin typeface="Calibri"/>
              <a:cs typeface="Calibri"/>
            </a:endParaRPr>
          </a:p>
        </p:txBody>
      </p:sp>
      <p:sp>
        <p:nvSpPr>
          <p:cNvPr id="19" name="CasellaDiTesto 18"/>
          <p:cNvSpPr txBox="1"/>
          <p:nvPr/>
        </p:nvSpPr>
        <p:spPr>
          <a:xfrm>
            <a:off x="7380312" y="4005064"/>
            <a:ext cx="1521896" cy="523220"/>
          </a:xfrm>
          <a:prstGeom prst="rect">
            <a:avLst/>
          </a:prstGeom>
          <a:solidFill>
            <a:srgbClr val="E6B9B8"/>
          </a:solidFill>
        </p:spPr>
        <p:txBody>
          <a:bodyPr wrap="none" rtlCol="0">
            <a:spAutoFit/>
          </a:bodyPr>
          <a:lstStyle/>
          <a:p>
            <a:r>
              <a:rPr lang="it-IT" sz="2800" b="1" dirty="0" smtClean="0">
                <a:solidFill>
                  <a:srgbClr val="FF0000"/>
                </a:solidFill>
                <a:latin typeface="Calibri"/>
                <a:cs typeface="Calibri"/>
              </a:rPr>
              <a:t>Bambino</a:t>
            </a:r>
            <a:endParaRPr lang="it-IT" sz="2800" b="1" dirty="0">
              <a:solidFill>
                <a:srgbClr val="FF0000"/>
              </a:solidFill>
              <a:latin typeface="Calibri"/>
              <a:cs typeface="Calibri"/>
            </a:endParaRPr>
          </a:p>
        </p:txBody>
      </p:sp>
      <p:pic>
        <p:nvPicPr>
          <p:cNvPr id="20" name="Picture 1168"/>
          <p:cNvPicPr/>
          <p:nvPr/>
        </p:nvPicPr>
        <p:blipFill>
          <a:blip r:embed="rId2"/>
          <a:stretch>
            <a:fillRect/>
          </a:stretch>
        </p:blipFill>
        <p:spPr>
          <a:xfrm>
            <a:off x="222099" y="4797152"/>
            <a:ext cx="1511300" cy="1431925"/>
          </a:xfrm>
          <a:prstGeom prst="rect">
            <a:avLst/>
          </a:prstGeom>
        </p:spPr>
      </p:pic>
      <p:pic>
        <p:nvPicPr>
          <p:cNvPr id="21" name="Picture 8116"/>
          <p:cNvPicPr/>
          <p:nvPr/>
        </p:nvPicPr>
        <p:blipFill>
          <a:blip r:embed="rId3"/>
          <a:stretch>
            <a:fillRect/>
          </a:stretch>
        </p:blipFill>
        <p:spPr>
          <a:xfrm>
            <a:off x="7020272" y="4509120"/>
            <a:ext cx="2123728" cy="1602740"/>
          </a:xfrm>
          <a:prstGeom prst="rect">
            <a:avLst/>
          </a:prstGeom>
        </p:spPr>
      </p:pic>
    </p:spTree>
    <p:extLst>
      <p:ext uri="{BB962C8B-B14F-4D97-AF65-F5344CB8AC3E}">
        <p14:creationId xmlns:p14="http://schemas.microsoft.com/office/powerpoint/2010/main" val="2637086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59547" y="116632"/>
            <a:ext cx="5031270" cy="1323439"/>
          </a:xfrm>
          <a:prstGeom prst="rect">
            <a:avLst/>
          </a:prstGeom>
          <a:solidFill>
            <a:srgbClr val="FF0000"/>
          </a:solidFill>
        </p:spPr>
        <p:txBody>
          <a:bodyPr wrap="none" rtlCol="0">
            <a:spAutoFit/>
          </a:bodyPr>
          <a:lstStyle/>
          <a:p>
            <a:pPr algn="ctr"/>
            <a:r>
              <a:rPr lang="it-IT" sz="2800" b="1" dirty="0" smtClean="0">
                <a:solidFill>
                  <a:schemeClr val="bg1"/>
                </a:solidFill>
              </a:rPr>
              <a:t>Dopo 1 minuto di RCP 15/2</a:t>
            </a:r>
          </a:p>
          <a:p>
            <a:pPr algn="ctr"/>
            <a:r>
              <a:rPr lang="it-IT" sz="2800" b="1" dirty="0" smtClean="0">
                <a:solidFill>
                  <a:schemeClr val="bg1"/>
                </a:solidFill>
              </a:rPr>
              <a:t>(senza ricomparsa di segni vitali)</a:t>
            </a:r>
          </a:p>
          <a:p>
            <a:pPr algn="ctr"/>
            <a:r>
              <a:rPr lang="it-IT" b="1" dirty="0" smtClean="0">
                <a:solidFill>
                  <a:schemeClr val="bg1"/>
                </a:solidFill>
              </a:rPr>
              <a:t>nel bambino &gt; 1 anno</a:t>
            </a:r>
            <a:endParaRPr lang="it-IT" b="1" dirty="0">
              <a:solidFill>
                <a:schemeClr val="bg1"/>
              </a:solidFill>
            </a:endParaRPr>
          </a:p>
        </p:txBody>
      </p:sp>
      <p:sp>
        <p:nvSpPr>
          <p:cNvPr id="3" name="CasellaDiTesto 2"/>
          <p:cNvSpPr txBox="1"/>
          <p:nvPr/>
        </p:nvSpPr>
        <p:spPr>
          <a:xfrm>
            <a:off x="3275856" y="1930767"/>
            <a:ext cx="2538626" cy="523220"/>
          </a:xfrm>
          <a:prstGeom prst="rect">
            <a:avLst/>
          </a:prstGeom>
          <a:noFill/>
          <a:ln w="38100" cmpd="sng">
            <a:solidFill>
              <a:srgbClr val="FF0000"/>
            </a:solidFill>
          </a:ln>
        </p:spPr>
        <p:txBody>
          <a:bodyPr wrap="none" rtlCol="0">
            <a:spAutoFit/>
          </a:bodyPr>
          <a:lstStyle/>
          <a:p>
            <a:r>
              <a:rPr lang="it-IT" sz="2800" b="1" dirty="0" smtClean="0">
                <a:solidFill>
                  <a:srgbClr val="FF0000"/>
                </a:solidFill>
              </a:rPr>
              <a:t>Collegare il DAE</a:t>
            </a:r>
            <a:endParaRPr lang="it-IT" sz="2800" b="1" dirty="0">
              <a:solidFill>
                <a:srgbClr val="FF0000"/>
              </a:solidFill>
            </a:endParaRPr>
          </a:p>
        </p:txBody>
      </p:sp>
      <p:sp>
        <p:nvSpPr>
          <p:cNvPr id="4" name="CasellaDiTesto 3"/>
          <p:cNvSpPr txBox="1"/>
          <p:nvPr/>
        </p:nvSpPr>
        <p:spPr>
          <a:xfrm>
            <a:off x="3248316" y="3162028"/>
            <a:ext cx="2619828" cy="461665"/>
          </a:xfrm>
          <a:prstGeom prst="rect">
            <a:avLst/>
          </a:prstGeom>
          <a:noFill/>
          <a:ln w="38100" cmpd="sng">
            <a:solidFill>
              <a:srgbClr val="FF0000"/>
            </a:solidFill>
          </a:ln>
        </p:spPr>
        <p:txBody>
          <a:bodyPr wrap="none" rtlCol="0">
            <a:spAutoFit/>
          </a:bodyPr>
          <a:lstStyle/>
          <a:p>
            <a:r>
              <a:rPr lang="it-IT" b="1" dirty="0" smtClean="0">
                <a:solidFill>
                  <a:srgbClr val="FF0000"/>
                </a:solidFill>
              </a:rPr>
              <a:t>ANALISI del RITMO</a:t>
            </a:r>
            <a:endParaRPr lang="it-IT" b="1" dirty="0">
              <a:solidFill>
                <a:srgbClr val="FF0000"/>
              </a:solidFill>
            </a:endParaRPr>
          </a:p>
        </p:txBody>
      </p:sp>
      <p:sp>
        <p:nvSpPr>
          <p:cNvPr id="5" name="CasellaDiTesto 4"/>
          <p:cNvSpPr txBox="1"/>
          <p:nvPr/>
        </p:nvSpPr>
        <p:spPr>
          <a:xfrm>
            <a:off x="6517654" y="1733907"/>
            <a:ext cx="2518842" cy="830997"/>
          </a:xfrm>
          <a:prstGeom prst="rect">
            <a:avLst/>
          </a:prstGeom>
          <a:noFill/>
          <a:ln w="38100" cmpd="sng">
            <a:solidFill>
              <a:schemeClr val="tx1"/>
            </a:solidFill>
          </a:ln>
        </p:spPr>
        <p:txBody>
          <a:bodyPr wrap="square" rtlCol="0">
            <a:spAutoFit/>
          </a:bodyPr>
          <a:lstStyle/>
          <a:p>
            <a:pPr algn="ctr"/>
            <a:r>
              <a:rPr lang="it-IT" b="1" dirty="0" smtClean="0"/>
              <a:t>Scarica NON</a:t>
            </a:r>
          </a:p>
          <a:p>
            <a:pPr algn="ctr"/>
            <a:r>
              <a:rPr lang="it-IT" b="1" dirty="0" smtClean="0"/>
              <a:t>consigliata</a:t>
            </a:r>
            <a:endParaRPr lang="it-IT" b="1" dirty="0"/>
          </a:p>
        </p:txBody>
      </p:sp>
      <p:sp>
        <p:nvSpPr>
          <p:cNvPr id="6" name="CasellaDiTesto 5"/>
          <p:cNvSpPr txBox="1"/>
          <p:nvPr/>
        </p:nvSpPr>
        <p:spPr>
          <a:xfrm>
            <a:off x="6732240" y="3606115"/>
            <a:ext cx="1853542" cy="830997"/>
          </a:xfrm>
          <a:prstGeom prst="rect">
            <a:avLst/>
          </a:prstGeom>
          <a:noFill/>
          <a:ln w="38100" cmpd="sng">
            <a:solidFill>
              <a:srgbClr val="000000"/>
            </a:solidFill>
          </a:ln>
        </p:spPr>
        <p:txBody>
          <a:bodyPr wrap="none" rtlCol="0">
            <a:spAutoFit/>
          </a:bodyPr>
          <a:lstStyle/>
          <a:p>
            <a:pPr algn="ctr"/>
            <a:r>
              <a:rPr lang="it-IT" b="1" dirty="0" smtClean="0"/>
              <a:t>RCP 15/2 per</a:t>
            </a:r>
          </a:p>
          <a:p>
            <a:pPr algn="ctr"/>
            <a:r>
              <a:rPr lang="it-IT" b="1" dirty="0" smtClean="0"/>
              <a:t> 2 minuti</a:t>
            </a:r>
            <a:endParaRPr lang="it-IT" b="1" dirty="0"/>
          </a:p>
        </p:txBody>
      </p:sp>
      <p:sp>
        <p:nvSpPr>
          <p:cNvPr id="7" name="CasellaDiTesto 6"/>
          <p:cNvSpPr txBox="1"/>
          <p:nvPr/>
        </p:nvSpPr>
        <p:spPr>
          <a:xfrm>
            <a:off x="395536" y="2780928"/>
            <a:ext cx="1944216" cy="830997"/>
          </a:xfrm>
          <a:prstGeom prst="rect">
            <a:avLst/>
          </a:prstGeom>
          <a:noFill/>
          <a:ln w="38100" cmpd="sng">
            <a:solidFill>
              <a:srgbClr val="FF0000"/>
            </a:solidFill>
          </a:ln>
        </p:spPr>
        <p:txBody>
          <a:bodyPr wrap="square" rtlCol="0">
            <a:spAutoFit/>
          </a:bodyPr>
          <a:lstStyle/>
          <a:p>
            <a:pPr algn="ctr"/>
            <a:r>
              <a:rPr lang="it-IT" b="1" dirty="0" smtClean="0">
                <a:solidFill>
                  <a:srgbClr val="FF0000"/>
                </a:solidFill>
              </a:rPr>
              <a:t>Scarica </a:t>
            </a:r>
          </a:p>
          <a:p>
            <a:pPr algn="ctr"/>
            <a:r>
              <a:rPr lang="it-IT" b="1" dirty="0" smtClean="0">
                <a:solidFill>
                  <a:srgbClr val="FF0000"/>
                </a:solidFill>
              </a:rPr>
              <a:t>consigliata</a:t>
            </a:r>
            <a:endParaRPr lang="it-IT" b="1" dirty="0">
              <a:solidFill>
                <a:srgbClr val="FF0000"/>
              </a:solidFill>
            </a:endParaRPr>
          </a:p>
        </p:txBody>
      </p:sp>
      <p:sp>
        <p:nvSpPr>
          <p:cNvPr id="8" name="CasellaDiTesto 7"/>
          <p:cNvSpPr txBox="1"/>
          <p:nvPr/>
        </p:nvSpPr>
        <p:spPr>
          <a:xfrm>
            <a:off x="700245" y="4221088"/>
            <a:ext cx="1279467" cy="461665"/>
          </a:xfrm>
          <a:prstGeom prst="rect">
            <a:avLst/>
          </a:prstGeom>
          <a:noFill/>
          <a:ln w="38100" cmpd="sng">
            <a:solidFill>
              <a:srgbClr val="FF0000"/>
            </a:solidFill>
          </a:ln>
        </p:spPr>
        <p:txBody>
          <a:bodyPr wrap="none" rtlCol="0">
            <a:spAutoFit/>
          </a:bodyPr>
          <a:lstStyle/>
          <a:p>
            <a:r>
              <a:rPr lang="it-IT" b="1" dirty="0" smtClean="0">
                <a:solidFill>
                  <a:srgbClr val="FF0000"/>
                </a:solidFill>
              </a:rPr>
              <a:t>1 scarica</a:t>
            </a:r>
            <a:endParaRPr lang="it-IT" b="1" dirty="0">
              <a:solidFill>
                <a:srgbClr val="FF0000"/>
              </a:solidFill>
            </a:endParaRPr>
          </a:p>
        </p:txBody>
      </p:sp>
      <p:sp>
        <p:nvSpPr>
          <p:cNvPr id="9" name="CasellaDiTesto 8"/>
          <p:cNvSpPr txBox="1"/>
          <p:nvPr/>
        </p:nvSpPr>
        <p:spPr>
          <a:xfrm>
            <a:off x="648398" y="5334307"/>
            <a:ext cx="1354457" cy="830997"/>
          </a:xfrm>
          <a:prstGeom prst="rect">
            <a:avLst/>
          </a:prstGeom>
          <a:noFill/>
          <a:ln w="38100" cmpd="sng">
            <a:solidFill>
              <a:srgbClr val="FF0000"/>
            </a:solidFill>
          </a:ln>
        </p:spPr>
        <p:txBody>
          <a:bodyPr wrap="none" rtlCol="0">
            <a:spAutoFit/>
          </a:bodyPr>
          <a:lstStyle/>
          <a:p>
            <a:r>
              <a:rPr lang="it-IT" b="1" dirty="0" smtClean="0">
                <a:solidFill>
                  <a:srgbClr val="FF0000"/>
                </a:solidFill>
              </a:rPr>
              <a:t>RCP 15/2</a:t>
            </a:r>
          </a:p>
          <a:p>
            <a:r>
              <a:rPr lang="it-IT" b="1" dirty="0" smtClean="0">
                <a:solidFill>
                  <a:srgbClr val="FF0000"/>
                </a:solidFill>
              </a:rPr>
              <a:t>2 minuti</a:t>
            </a:r>
            <a:endParaRPr lang="it-IT" b="1" dirty="0">
              <a:solidFill>
                <a:srgbClr val="FF0000"/>
              </a:solidFill>
            </a:endParaRPr>
          </a:p>
        </p:txBody>
      </p:sp>
      <p:sp>
        <p:nvSpPr>
          <p:cNvPr id="10" name="CasellaDiTesto 9"/>
          <p:cNvSpPr txBox="1"/>
          <p:nvPr/>
        </p:nvSpPr>
        <p:spPr>
          <a:xfrm>
            <a:off x="3131840" y="4509120"/>
            <a:ext cx="3313678" cy="1569660"/>
          </a:xfrm>
          <a:prstGeom prst="rect">
            <a:avLst/>
          </a:prstGeom>
          <a:solidFill>
            <a:schemeClr val="accent2">
              <a:lumMod val="20000"/>
              <a:lumOff val="80000"/>
            </a:schemeClr>
          </a:solidFill>
          <a:ln w="28575" cmpd="sng">
            <a:solidFill>
              <a:schemeClr val="tx1"/>
            </a:solidFill>
          </a:ln>
        </p:spPr>
        <p:txBody>
          <a:bodyPr wrap="none" rtlCol="0">
            <a:spAutoFit/>
          </a:bodyPr>
          <a:lstStyle/>
          <a:p>
            <a:r>
              <a:rPr lang="it-IT" dirty="0" smtClean="0">
                <a:solidFill>
                  <a:srgbClr val="FF0000"/>
                </a:solidFill>
              </a:rPr>
              <a:t>Proseguire RCP fino a:</a:t>
            </a:r>
          </a:p>
          <a:p>
            <a:r>
              <a:rPr lang="it-IT" dirty="0" smtClean="0"/>
              <a:t>Ricomparsa segni vitali</a:t>
            </a:r>
          </a:p>
          <a:p>
            <a:r>
              <a:rPr lang="it-IT" dirty="0" smtClean="0"/>
              <a:t>Arrivo soccorso avanzato</a:t>
            </a:r>
          </a:p>
          <a:p>
            <a:r>
              <a:rPr lang="it-IT" dirty="0" smtClean="0"/>
              <a:t>Esaurimento soccorritori</a:t>
            </a:r>
            <a:endParaRPr lang="it-IT" dirty="0"/>
          </a:p>
        </p:txBody>
      </p:sp>
      <p:sp>
        <p:nvSpPr>
          <p:cNvPr id="11" name="CasellaDiTesto 10"/>
          <p:cNvSpPr txBox="1"/>
          <p:nvPr/>
        </p:nvSpPr>
        <p:spPr>
          <a:xfrm>
            <a:off x="755576" y="6309320"/>
            <a:ext cx="7884368" cy="461665"/>
          </a:xfrm>
          <a:prstGeom prst="rect">
            <a:avLst/>
          </a:prstGeom>
          <a:solidFill>
            <a:schemeClr val="accent2">
              <a:lumMod val="40000"/>
              <a:lumOff val="60000"/>
            </a:schemeClr>
          </a:solidFill>
          <a:ln w="38100" cmpd="sng">
            <a:solidFill>
              <a:srgbClr val="FF0000"/>
            </a:solidFill>
          </a:ln>
        </p:spPr>
        <p:txBody>
          <a:bodyPr wrap="square" rtlCol="0">
            <a:spAutoFit/>
          </a:bodyPr>
          <a:lstStyle/>
          <a:p>
            <a:r>
              <a:rPr lang="it-IT" b="1" dirty="0" smtClean="0"/>
              <a:t>Se ricomparsa dei segni vitali: rivalutazione C           B          A       </a:t>
            </a:r>
            <a:endParaRPr lang="it-IT" b="1" dirty="0"/>
          </a:p>
        </p:txBody>
      </p:sp>
      <p:sp>
        <p:nvSpPr>
          <p:cNvPr id="12" name="Freccia destra 11"/>
          <p:cNvSpPr/>
          <p:nvPr/>
        </p:nvSpPr>
        <p:spPr>
          <a:xfrm>
            <a:off x="6660232" y="6525344"/>
            <a:ext cx="432048" cy="19660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a:p>
        </p:txBody>
      </p:sp>
      <p:sp>
        <p:nvSpPr>
          <p:cNvPr id="13" name="Freccia destra 12"/>
          <p:cNvSpPr/>
          <p:nvPr/>
        </p:nvSpPr>
        <p:spPr>
          <a:xfrm>
            <a:off x="7596336" y="6525344"/>
            <a:ext cx="432048" cy="196600"/>
          </a:xfrm>
          <a:prstGeom prst="right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a:p>
        </p:txBody>
      </p:sp>
      <p:sp>
        <p:nvSpPr>
          <p:cNvPr id="14" name="Freccia giù 13"/>
          <p:cNvSpPr/>
          <p:nvPr/>
        </p:nvSpPr>
        <p:spPr>
          <a:xfrm>
            <a:off x="4283968" y="1484785"/>
            <a:ext cx="484632" cy="36343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Freccia sinistra 15"/>
          <p:cNvSpPr/>
          <p:nvPr/>
        </p:nvSpPr>
        <p:spPr>
          <a:xfrm rot="1612420">
            <a:off x="5989064" y="3361394"/>
            <a:ext cx="652448" cy="372295"/>
          </a:xfrm>
          <a:prstGeom prst="leftArrow">
            <a:avLst>
              <a:gd name="adj1" fmla="val 50000"/>
              <a:gd name="adj2" fmla="val 85731"/>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Freccia giù 16"/>
          <p:cNvSpPr/>
          <p:nvPr/>
        </p:nvSpPr>
        <p:spPr>
          <a:xfrm>
            <a:off x="4283968" y="2585964"/>
            <a:ext cx="484632" cy="43204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Freccia sinistra 17"/>
          <p:cNvSpPr/>
          <p:nvPr/>
        </p:nvSpPr>
        <p:spPr>
          <a:xfrm rot="10800000" flipH="1" flipV="1">
            <a:off x="2483768" y="3090020"/>
            <a:ext cx="576064" cy="504056"/>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Freccia giù 18"/>
          <p:cNvSpPr/>
          <p:nvPr/>
        </p:nvSpPr>
        <p:spPr>
          <a:xfrm>
            <a:off x="1043608" y="3717032"/>
            <a:ext cx="484632" cy="43204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Freccia giù 19"/>
          <p:cNvSpPr/>
          <p:nvPr/>
        </p:nvSpPr>
        <p:spPr>
          <a:xfrm>
            <a:off x="1043608" y="4797152"/>
            <a:ext cx="484632" cy="43204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Freccia giù 20"/>
          <p:cNvSpPr/>
          <p:nvPr/>
        </p:nvSpPr>
        <p:spPr>
          <a:xfrm rot="12912976">
            <a:off x="2523849" y="3643696"/>
            <a:ext cx="484632" cy="154152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2" name="Picture 8137"/>
          <p:cNvPicPr/>
          <p:nvPr/>
        </p:nvPicPr>
        <p:blipFill>
          <a:blip r:embed="rId2"/>
          <a:stretch>
            <a:fillRect/>
          </a:stretch>
        </p:blipFill>
        <p:spPr>
          <a:xfrm>
            <a:off x="6732240" y="4702700"/>
            <a:ext cx="1664755" cy="1376080"/>
          </a:xfrm>
          <a:prstGeom prst="rect">
            <a:avLst/>
          </a:prstGeom>
        </p:spPr>
      </p:pic>
      <p:sp>
        <p:nvSpPr>
          <p:cNvPr id="24" name="Freccia sinistra 23"/>
          <p:cNvSpPr/>
          <p:nvPr/>
        </p:nvSpPr>
        <p:spPr>
          <a:xfrm rot="8506210">
            <a:off x="5769355" y="2582839"/>
            <a:ext cx="652448" cy="372295"/>
          </a:xfrm>
          <a:prstGeom prst="leftArrow">
            <a:avLst>
              <a:gd name="adj1" fmla="val 50000"/>
              <a:gd name="adj2" fmla="val 85731"/>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Freccia sinistra 24"/>
          <p:cNvSpPr/>
          <p:nvPr/>
        </p:nvSpPr>
        <p:spPr>
          <a:xfrm rot="16014338">
            <a:off x="7257574" y="2907055"/>
            <a:ext cx="652448" cy="372295"/>
          </a:xfrm>
          <a:prstGeom prst="leftArrow">
            <a:avLst>
              <a:gd name="adj1" fmla="val 50000"/>
              <a:gd name="adj2" fmla="val 85731"/>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8287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6" name="Group 526"/>
          <p:cNvGrpSpPr/>
          <p:nvPr/>
        </p:nvGrpSpPr>
        <p:grpSpPr>
          <a:xfrm>
            <a:off x="609464" y="285728"/>
            <a:ext cx="7848874" cy="1163258"/>
            <a:chOff x="0" y="0"/>
            <a:chExt cx="7848873" cy="1163257"/>
          </a:xfrm>
        </p:grpSpPr>
        <p:sp>
          <p:nvSpPr>
            <p:cNvPr id="524" name="Shape 524"/>
            <p:cNvSpPr/>
            <p:nvPr/>
          </p:nvSpPr>
          <p:spPr>
            <a:xfrm>
              <a:off x="0" y="0"/>
              <a:ext cx="7848874" cy="1163258"/>
            </a:xfrm>
            <a:prstGeom prst="roundRect">
              <a:avLst>
                <a:gd name="adj" fmla="val 16667"/>
              </a:avLst>
            </a:prstGeom>
            <a:solidFill>
              <a:srgbClr val="1F497D"/>
            </a:solidFill>
            <a:ln w="25400" cap="flat">
              <a:solidFill>
                <a:srgbClr val="FFFFFF"/>
              </a:solidFill>
              <a:prstDash val="solid"/>
              <a:round/>
            </a:ln>
            <a:effectLst/>
          </p:spPr>
          <p:txBody>
            <a:bodyPr wrap="square" lIns="45718" tIns="45718" rIns="45718" bIns="45718" numCol="1" anchor="t">
              <a:noAutofit/>
            </a:bodyPr>
            <a:lstStyle/>
            <a:p>
              <a:endParaRPr/>
            </a:p>
          </p:txBody>
        </p:sp>
        <p:sp>
          <p:nvSpPr>
            <p:cNvPr id="525" name="Shape 525"/>
            <p:cNvSpPr/>
            <p:nvPr/>
          </p:nvSpPr>
          <p:spPr>
            <a:xfrm>
              <a:off x="45692" y="362785"/>
              <a:ext cx="7757489" cy="371843"/>
            </a:xfrm>
            <a:prstGeom prst="rect">
              <a:avLst/>
            </a:prstGeom>
            <a:solidFill>
              <a:srgbClr val="1F497D"/>
            </a:solidFill>
            <a:ln w="12700" cap="flat">
              <a:noFill/>
              <a:miter lim="400000"/>
            </a:ln>
            <a:effectLst/>
          </p:spPr>
          <p:txBody>
            <a:bodyPr wrap="square" lIns="45718" tIns="45718" rIns="45718" bIns="45718" numCol="1" anchor="ctr">
              <a:noAutofit/>
            </a:bodyPr>
            <a:lstStyle/>
            <a:p>
              <a:pPr algn="ctr" defTabSz="1778000">
                <a:lnSpc>
                  <a:spcPct val="90000"/>
                </a:lnSpc>
                <a:spcBef>
                  <a:spcPts val="1000"/>
                </a:spcBef>
                <a:defRPr sz="3200">
                  <a:solidFill>
                    <a:srgbClr val="FFFFFF"/>
                  </a:solidFill>
                  <a:latin typeface="Comic Sans MS"/>
                  <a:ea typeface="Comic Sans MS"/>
                  <a:cs typeface="Comic Sans MS"/>
                  <a:sym typeface="Comic Sans MS"/>
                </a:defRPr>
              </a:pPr>
              <a:endParaRPr/>
            </a:p>
          </p:txBody>
        </p:sp>
      </p:grpSp>
      <p:sp>
        <p:nvSpPr>
          <p:cNvPr id="528" name="Shape 528"/>
          <p:cNvSpPr/>
          <p:nvPr/>
        </p:nvSpPr>
        <p:spPr>
          <a:xfrm>
            <a:off x="402849" y="642917"/>
            <a:ext cx="7803182"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b="1">
                <a:solidFill>
                  <a:srgbClr val="BFBFBF"/>
                </a:solidFill>
              </a:defRPr>
            </a:lvl1pPr>
          </a:lstStyle>
          <a:p>
            <a:r>
              <a:rPr lang="it-IT" dirty="0" smtClean="0"/>
              <a:t>GLI OBIETTIVI DEL</a:t>
            </a:r>
            <a:r>
              <a:rPr dirty="0" smtClean="0"/>
              <a:t> </a:t>
            </a:r>
            <a:r>
              <a:rPr dirty="0" err="1"/>
              <a:t>PBLS</a:t>
            </a:r>
            <a:r>
              <a:rPr dirty="0"/>
              <a:t> - D</a:t>
            </a:r>
          </a:p>
        </p:txBody>
      </p:sp>
      <p:grpSp>
        <p:nvGrpSpPr>
          <p:cNvPr id="531" name="Group 531"/>
          <p:cNvGrpSpPr/>
          <p:nvPr/>
        </p:nvGrpSpPr>
        <p:grpSpPr>
          <a:xfrm>
            <a:off x="88139" y="2420888"/>
            <a:ext cx="8997373" cy="1625827"/>
            <a:chOff x="0" y="0"/>
            <a:chExt cx="8172527" cy="1625826"/>
          </a:xfrm>
        </p:grpSpPr>
        <p:sp>
          <p:nvSpPr>
            <p:cNvPr id="529" name="Shape 529"/>
            <p:cNvSpPr/>
            <p:nvPr/>
          </p:nvSpPr>
          <p:spPr>
            <a:xfrm>
              <a:off x="0" y="0"/>
              <a:ext cx="8172528" cy="1625827"/>
            </a:xfrm>
            <a:prstGeom prst="roundRect">
              <a:avLst>
                <a:gd name="adj" fmla="val 16667"/>
              </a:avLst>
            </a:prstGeom>
            <a:solidFill>
              <a:srgbClr val="1F497D"/>
            </a:solidFill>
            <a:ln w="25400" cap="flat">
              <a:solidFill>
                <a:srgbClr val="FFFFFF"/>
              </a:solidFill>
              <a:prstDash val="solid"/>
              <a:round/>
            </a:ln>
            <a:effectLst/>
          </p:spPr>
          <p:txBody>
            <a:bodyPr wrap="square" lIns="45718" tIns="45718" rIns="45718" bIns="45718" numCol="1" anchor="t">
              <a:noAutofit/>
            </a:bodyPr>
            <a:lstStyle/>
            <a:p>
              <a:endParaRPr/>
            </a:p>
          </p:txBody>
        </p:sp>
        <p:sp>
          <p:nvSpPr>
            <p:cNvPr id="530" name="Shape 530"/>
            <p:cNvSpPr/>
            <p:nvPr/>
          </p:nvSpPr>
          <p:spPr>
            <a:xfrm>
              <a:off x="51417" y="79365"/>
              <a:ext cx="8069692" cy="1467095"/>
            </a:xfrm>
            <a:prstGeom prst="rect">
              <a:avLst/>
            </a:prstGeom>
            <a:solidFill>
              <a:srgbClr val="1F497D"/>
            </a:solidFill>
            <a:ln w="12700" cap="flat">
              <a:noFill/>
              <a:miter lim="400000"/>
            </a:ln>
            <a:effectLst/>
          </p:spPr>
          <p:txBody>
            <a:bodyPr wrap="square" lIns="45718" tIns="45718" rIns="45718" bIns="45718" numCol="1" anchor="ctr">
              <a:noAutofit/>
            </a:bodyPr>
            <a:lstStyle/>
            <a:p>
              <a:pPr algn="ctr" defTabSz="889000">
                <a:lnSpc>
                  <a:spcPct val="90000"/>
                </a:lnSpc>
                <a:spcBef>
                  <a:spcPts val="1000"/>
                </a:spcBef>
                <a:defRPr b="1">
                  <a:solidFill>
                    <a:srgbClr val="EEECE1"/>
                  </a:solidFill>
                  <a:latin typeface="Comic Sans MS"/>
                  <a:ea typeface="Comic Sans MS"/>
                  <a:cs typeface="Comic Sans MS"/>
                  <a:sym typeface="Comic Sans MS"/>
                </a:defRPr>
              </a:pPr>
              <a:endParaRPr/>
            </a:p>
          </p:txBody>
        </p:sp>
      </p:grpSp>
      <p:pic>
        <p:nvPicPr>
          <p:cNvPr id="532" name="image3.png"/>
          <p:cNvPicPr>
            <a:picLocks noChangeAspect="1"/>
          </p:cNvPicPr>
          <p:nvPr/>
        </p:nvPicPr>
        <p:blipFill>
          <a:blip r:embed="rId3">
            <a:extLst/>
          </a:blip>
          <a:stretch>
            <a:fillRect/>
          </a:stretch>
        </p:blipFill>
        <p:spPr>
          <a:xfrm>
            <a:off x="656584" y="2462539"/>
            <a:ext cx="749153" cy="675247"/>
          </a:xfrm>
          <a:prstGeom prst="rect">
            <a:avLst/>
          </a:prstGeom>
          <a:ln w="12700">
            <a:miter lim="400000"/>
          </a:ln>
        </p:spPr>
      </p:pic>
      <p:pic>
        <p:nvPicPr>
          <p:cNvPr id="533" name="image4.png"/>
          <p:cNvPicPr>
            <a:picLocks noChangeAspect="1"/>
          </p:cNvPicPr>
          <p:nvPr/>
        </p:nvPicPr>
        <p:blipFill>
          <a:blip r:embed="rId4">
            <a:extLst/>
          </a:blip>
          <a:stretch>
            <a:fillRect/>
          </a:stretch>
        </p:blipFill>
        <p:spPr>
          <a:xfrm>
            <a:off x="667455" y="3176920"/>
            <a:ext cx="738283" cy="715974"/>
          </a:xfrm>
          <a:prstGeom prst="rect">
            <a:avLst/>
          </a:prstGeom>
          <a:ln w="12700">
            <a:miter lim="400000"/>
          </a:ln>
        </p:spPr>
      </p:pic>
      <p:sp>
        <p:nvSpPr>
          <p:cNvPr id="534" name="Shape 534"/>
          <p:cNvSpPr/>
          <p:nvPr/>
        </p:nvSpPr>
        <p:spPr>
          <a:xfrm>
            <a:off x="1548610" y="2492896"/>
            <a:ext cx="7824934" cy="132343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sz="2000">
                <a:solidFill>
                  <a:srgbClr val="FFFFFF"/>
                </a:solidFill>
              </a:defRPr>
            </a:pPr>
            <a:r>
              <a:rPr lang="it-IT" dirty="0" smtClean="0"/>
              <a:t>Ritardare il danno cerebrale anossico nel bambino in Arresto Cardiaco</a:t>
            </a:r>
            <a:r>
              <a:rPr dirty="0" smtClean="0"/>
              <a:t>: </a:t>
            </a:r>
            <a:endParaRPr dirty="0"/>
          </a:p>
          <a:p>
            <a:pPr>
              <a:defRPr sz="2000">
                <a:solidFill>
                  <a:srgbClr val="FFFFFF"/>
                </a:solidFill>
              </a:defRPr>
            </a:pPr>
            <a:r>
              <a:rPr dirty="0"/>
              <a:t>- </a:t>
            </a:r>
            <a:r>
              <a:rPr lang="it-IT" dirty="0" smtClean="0"/>
              <a:t>Non è cosciente</a:t>
            </a:r>
            <a:endParaRPr dirty="0"/>
          </a:p>
          <a:p>
            <a:pPr>
              <a:defRPr sz="2000">
                <a:solidFill>
                  <a:srgbClr val="FFFFFF"/>
                </a:solidFill>
              </a:defRPr>
            </a:pPr>
            <a:r>
              <a:rPr dirty="0"/>
              <a:t>- </a:t>
            </a:r>
            <a:r>
              <a:rPr dirty="0" smtClean="0"/>
              <a:t>No</a:t>
            </a:r>
            <a:r>
              <a:rPr lang="it-IT" dirty="0" smtClean="0"/>
              <a:t>n</a:t>
            </a:r>
            <a:r>
              <a:rPr dirty="0" smtClean="0"/>
              <a:t> </a:t>
            </a:r>
            <a:r>
              <a:rPr dirty="0" err="1"/>
              <a:t>respira</a:t>
            </a:r>
            <a:endParaRPr dirty="0"/>
          </a:p>
          <a:p>
            <a:pPr>
              <a:defRPr sz="2000">
                <a:solidFill>
                  <a:srgbClr val="FFFFFF"/>
                </a:solidFill>
              </a:defRPr>
            </a:pPr>
            <a:r>
              <a:rPr dirty="0"/>
              <a:t>- </a:t>
            </a:r>
            <a:r>
              <a:rPr lang="it-IT" dirty="0" smtClean="0"/>
              <a:t>Non ha circolo</a:t>
            </a:r>
            <a:endParaRPr dirty="0"/>
          </a:p>
        </p:txBody>
      </p:sp>
      <p:grpSp>
        <p:nvGrpSpPr>
          <p:cNvPr id="537" name="Group 537"/>
          <p:cNvGrpSpPr/>
          <p:nvPr/>
        </p:nvGrpSpPr>
        <p:grpSpPr>
          <a:xfrm>
            <a:off x="5868144" y="2915217"/>
            <a:ext cx="2567200" cy="1017839"/>
            <a:chOff x="-1" y="0"/>
            <a:chExt cx="2446176" cy="985841"/>
          </a:xfrm>
        </p:grpSpPr>
        <p:sp>
          <p:nvSpPr>
            <p:cNvPr id="535" name="Shape 535"/>
            <p:cNvSpPr/>
            <p:nvPr/>
          </p:nvSpPr>
          <p:spPr>
            <a:xfrm>
              <a:off x="-1" y="0"/>
              <a:ext cx="2446176" cy="985841"/>
            </a:xfrm>
            <a:prstGeom prst="ellipse">
              <a:avLst/>
            </a:prstGeom>
            <a:solidFill>
              <a:srgbClr val="FF0000"/>
            </a:solidFill>
            <a:ln w="25400" cap="flat">
              <a:solidFill>
                <a:srgbClr val="3A5E8A"/>
              </a:solid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a:p>
          </p:txBody>
        </p:sp>
        <p:sp>
          <p:nvSpPr>
            <p:cNvPr id="536" name="Shape 536"/>
            <p:cNvSpPr/>
            <p:nvPr/>
          </p:nvSpPr>
          <p:spPr>
            <a:xfrm>
              <a:off x="358233" y="200533"/>
              <a:ext cx="1729707" cy="5847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Comic Sans MS"/>
                  <a:ea typeface="Comic Sans MS"/>
                  <a:cs typeface="Comic Sans MS"/>
                  <a:sym typeface="Comic Sans MS"/>
                </a:defRPr>
              </a:lvl1pPr>
            </a:lstStyle>
            <a:p>
              <a:r>
                <a:rPr sz="3200" b="1" dirty="0" smtClean="0">
                  <a:latin typeface="+mn-lt"/>
                </a:rPr>
                <a:t>PBLS</a:t>
              </a:r>
              <a:endParaRPr sz="3200" b="1" dirty="0">
                <a:latin typeface="+mn-lt"/>
              </a:endParaRPr>
            </a:p>
          </p:txBody>
        </p:sp>
      </p:grpSp>
      <p:grpSp>
        <p:nvGrpSpPr>
          <p:cNvPr id="540" name="Group 540"/>
          <p:cNvGrpSpPr/>
          <p:nvPr/>
        </p:nvGrpSpPr>
        <p:grpSpPr>
          <a:xfrm>
            <a:off x="94999" y="4509119"/>
            <a:ext cx="8941498" cy="1368153"/>
            <a:chOff x="0" y="-146870"/>
            <a:chExt cx="8215371" cy="1027962"/>
          </a:xfrm>
        </p:grpSpPr>
        <p:sp>
          <p:nvSpPr>
            <p:cNvPr id="538" name="Shape 538"/>
            <p:cNvSpPr/>
            <p:nvPr/>
          </p:nvSpPr>
          <p:spPr>
            <a:xfrm>
              <a:off x="0" y="0"/>
              <a:ext cx="8215371" cy="881092"/>
            </a:xfrm>
            <a:prstGeom prst="roundRect">
              <a:avLst>
                <a:gd name="adj" fmla="val 16667"/>
              </a:avLst>
            </a:prstGeom>
            <a:solidFill>
              <a:srgbClr val="1F497D"/>
            </a:solidFill>
            <a:ln w="25400" cap="flat">
              <a:solidFill>
                <a:srgbClr val="FFFFFF"/>
              </a:solidFill>
              <a:prstDash val="solid"/>
              <a:round/>
            </a:ln>
            <a:effectLst/>
          </p:spPr>
          <p:txBody>
            <a:bodyPr wrap="square" lIns="45718" tIns="45718" rIns="45718" bIns="45718" numCol="1" anchor="t">
              <a:noAutofit/>
            </a:bodyPr>
            <a:lstStyle/>
            <a:p>
              <a:endParaRPr/>
            </a:p>
          </p:txBody>
        </p:sp>
        <p:sp>
          <p:nvSpPr>
            <p:cNvPr id="539" name="Shape 539"/>
            <p:cNvSpPr/>
            <p:nvPr/>
          </p:nvSpPr>
          <p:spPr>
            <a:xfrm>
              <a:off x="51686" y="-146870"/>
              <a:ext cx="8111998" cy="795070"/>
            </a:xfrm>
            <a:prstGeom prst="rect">
              <a:avLst/>
            </a:prstGeom>
            <a:solidFill>
              <a:srgbClr val="1F497D"/>
            </a:solidFill>
            <a:ln w="12700" cap="flat">
              <a:noFill/>
              <a:miter lim="400000"/>
            </a:ln>
            <a:effectLst/>
          </p:spPr>
          <p:txBody>
            <a:bodyPr wrap="square" lIns="45718" tIns="45718" rIns="45718" bIns="45718" numCol="1" anchor="ctr">
              <a:noAutofit/>
            </a:bodyPr>
            <a:lstStyle/>
            <a:p>
              <a:pPr algn="ctr" defTabSz="889000">
                <a:lnSpc>
                  <a:spcPct val="90000"/>
                </a:lnSpc>
                <a:spcBef>
                  <a:spcPts val="1000"/>
                </a:spcBef>
                <a:defRPr b="1">
                  <a:solidFill>
                    <a:srgbClr val="EEECE1"/>
                  </a:solidFill>
                  <a:latin typeface="Comic Sans MS"/>
                  <a:ea typeface="Comic Sans MS"/>
                  <a:cs typeface="Comic Sans MS"/>
                  <a:sym typeface="Comic Sans MS"/>
                </a:defRPr>
              </a:pPr>
              <a:endParaRPr/>
            </a:p>
          </p:txBody>
        </p:sp>
      </p:grpSp>
      <p:sp>
        <p:nvSpPr>
          <p:cNvPr id="541" name="Shape 541"/>
          <p:cNvSpPr/>
          <p:nvPr/>
        </p:nvSpPr>
        <p:spPr>
          <a:xfrm>
            <a:off x="1620048" y="4830254"/>
            <a:ext cx="6000779"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solidFill>
                  <a:srgbClr val="FFFFFF"/>
                </a:solidFill>
              </a:defRPr>
            </a:lvl1pPr>
          </a:lstStyle>
          <a:p>
            <a:r>
              <a:rPr lang="it-IT" sz="2400" dirty="0" smtClean="0"/>
              <a:t>Correggere le cause dell’arresto cardiaco se c’è un ritmo suscettibile di shock</a:t>
            </a:r>
            <a:endParaRPr sz="2400" dirty="0"/>
          </a:p>
        </p:txBody>
      </p:sp>
      <p:grpSp>
        <p:nvGrpSpPr>
          <p:cNvPr id="544" name="Group 544"/>
          <p:cNvGrpSpPr/>
          <p:nvPr/>
        </p:nvGrpSpPr>
        <p:grpSpPr>
          <a:xfrm>
            <a:off x="7668761" y="4946863"/>
            <a:ext cx="1128719" cy="714384"/>
            <a:chOff x="0" y="0"/>
            <a:chExt cx="1128717" cy="714382"/>
          </a:xfrm>
        </p:grpSpPr>
        <p:sp>
          <p:nvSpPr>
            <p:cNvPr id="542" name="Shape 542"/>
            <p:cNvSpPr/>
            <p:nvPr/>
          </p:nvSpPr>
          <p:spPr>
            <a:xfrm>
              <a:off x="0" y="0"/>
              <a:ext cx="1128717" cy="714382"/>
            </a:xfrm>
            <a:prstGeom prst="ellipse">
              <a:avLst/>
            </a:prstGeom>
            <a:solidFill>
              <a:srgbClr val="FF0000"/>
            </a:solidFill>
            <a:ln w="25400" cap="flat">
              <a:solidFill>
                <a:srgbClr val="3A5E8A"/>
              </a:solid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sz="3200" b="1" dirty="0"/>
            </a:p>
          </p:txBody>
        </p:sp>
        <p:sp>
          <p:nvSpPr>
            <p:cNvPr id="543" name="Shape 543"/>
            <p:cNvSpPr/>
            <p:nvPr/>
          </p:nvSpPr>
          <p:spPr>
            <a:xfrm>
              <a:off x="165296" y="64804"/>
              <a:ext cx="798124" cy="584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Comic Sans MS"/>
                  <a:ea typeface="Comic Sans MS"/>
                  <a:cs typeface="Comic Sans MS"/>
                  <a:sym typeface="Comic Sans MS"/>
                </a:defRPr>
              </a:lvl1pPr>
            </a:lstStyle>
            <a:p>
              <a:r>
                <a:rPr sz="3200" b="1" dirty="0">
                  <a:latin typeface="+mn-lt"/>
                </a:rPr>
                <a:t>D</a:t>
              </a:r>
            </a:p>
          </p:txBody>
        </p:sp>
      </p:grpSp>
      <p:sp>
        <p:nvSpPr>
          <p:cNvPr id="545" name="Shape 545"/>
          <p:cNvSpPr/>
          <p:nvPr/>
        </p:nvSpPr>
        <p:spPr>
          <a:xfrm>
            <a:off x="467544" y="4725143"/>
            <a:ext cx="922761" cy="864096"/>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0000"/>
          </a:solidFill>
          <a:ln w="25400">
            <a:solidFill>
              <a:srgbClr val="3A5E8A"/>
            </a:solidFill>
          </a:ln>
        </p:spPr>
        <p:txBody>
          <a:bodyPr lIns="45718" tIns="45718" rIns="45718" bIns="45718" anchor="ctr"/>
          <a:lstStyle/>
          <a:p>
            <a:pPr algn="ctr">
              <a:defRPr>
                <a:solidFill>
                  <a:srgbClr val="FFFFFF"/>
                </a:solidFill>
                <a:latin typeface="Comic Sans MS"/>
                <a:ea typeface="Comic Sans MS"/>
                <a:cs typeface="Comic Sans MS"/>
                <a:sym typeface="Comic Sans MS"/>
              </a:defRPr>
            </a:pPr>
            <a:endParaRPr/>
          </a:p>
        </p:txBody>
      </p:sp>
      <p:sp>
        <p:nvSpPr>
          <p:cNvPr id="3" name="Rettangolo 2"/>
          <p:cNvSpPr/>
          <p:nvPr/>
        </p:nvSpPr>
        <p:spPr>
          <a:xfrm>
            <a:off x="2267744" y="1628800"/>
            <a:ext cx="6552728" cy="707886"/>
          </a:xfrm>
          <a:prstGeom prst="rect">
            <a:avLst/>
          </a:prstGeom>
        </p:spPr>
        <p:txBody>
          <a:bodyPr wrap="square">
            <a:spAutoFit/>
          </a:bodyPr>
          <a:lstStyle/>
          <a:p>
            <a:pPr defTabSz="457200">
              <a:defRPr sz="2000" b="1">
                <a:latin typeface="Helvetica"/>
                <a:ea typeface="Helvetica"/>
                <a:cs typeface="Helvetica"/>
                <a:sym typeface="Helvetica"/>
              </a:defRPr>
            </a:pPr>
            <a:r>
              <a:rPr lang="it-IT" dirty="0">
                <a:solidFill>
                  <a:schemeClr val="bg1"/>
                </a:solidFill>
                <a:latin typeface="Calibri"/>
                <a:cs typeface="Calibri"/>
              </a:rPr>
              <a:t>Riconoscimento precoce e trattamento dell’arresto respiratorio e cardiaco</a:t>
            </a:r>
          </a:p>
        </p:txBody>
      </p:sp>
      <p:sp>
        <p:nvSpPr>
          <p:cNvPr id="5" name="Rettangolo 4"/>
          <p:cNvSpPr/>
          <p:nvPr/>
        </p:nvSpPr>
        <p:spPr>
          <a:xfrm>
            <a:off x="539552" y="1772816"/>
            <a:ext cx="7200800" cy="707886"/>
          </a:xfrm>
          <a:prstGeom prst="rect">
            <a:avLst/>
          </a:prstGeom>
        </p:spPr>
        <p:txBody>
          <a:bodyPr wrap="square">
            <a:spAutoFit/>
          </a:bodyPr>
          <a:lstStyle/>
          <a:p>
            <a:pPr defTabSz="457200">
              <a:defRPr sz="2000" b="1">
                <a:latin typeface="Helvetica"/>
                <a:ea typeface="Helvetica"/>
                <a:cs typeface="Helvetica"/>
                <a:sym typeface="Helvetica"/>
              </a:defRPr>
            </a:pPr>
            <a:r>
              <a:rPr lang="it-IT" dirty="0" smtClean="0">
                <a:solidFill>
                  <a:srgbClr val="FFFFFF"/>
                </a:solidFill>
                <a:latin typeface="Calibri"/>
                <a:cs typeface="Calibri"/>
              </a:rPr>
              <a:t>Riconoscimento </a:t>
            </a:r>
            <a:r>
              <a:rPr lang="it-IT" dirty="0">
                <a:solidFill>
                  <a:srgbClr val="FFFFFF"/>
                </a:solidFill>
                <a:latin typeface="Calibri"/>
                <a:cs typeface="Calibri"/>
              </a:rPr>
              <a:t>precoce e trattamento dell’arresto respiratorio e cardiaco</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p:cNvSpPr>
          <p:nvPr>
            <p:ph type="title"/>
          </p:nvPr>
        </p:nvSpPr>
        <p:spPr>
          <a:xfrm>
            <a:off x="685800" y="1546530"/>
            <a:ext cx="7772400" cy="1143002"/>
          </a:xfrm>
          <a:prstGeom prst="rect">
            <a:avLst/>
          </a:prstGeom>
        </p:spPr>
        <p:txBody>
          <a:bodyPr/>
          <a:lstStyle/>
          <a:p>
            <a:pPr defTabSz="905255">
              <a:defRPr sz="3800"/>
            </a:pPr>
            <a:r>
              <a:t>             </a:t>
            </a:r>
            <a:r>
              <a:rPr sz="3500" b="1"/>
              <a:t>La muerte súbita cardíaca</a:t>
            </a:r>
          </a:p>
        </p:txBody>
      </p:sp>
      <p:sp>
        <p:nvSpPr>
          <p:cNvPr id="577" name="Shape 577"/>
          <p:cNvSpPr>
            <a:spLocks noGrp="1"/>
          </p:cNvSpPr>
          <p:nvPr>
            <p:ph idx="1"/>
          </p:nvPr>
        </p:nvSpPr>
        <p:spPr>
          <a:prstGeom prst="rect">
            <a:avLst/>
          </a:prstGeom>
        </p:spPr>
        <p:txBody>
          <a:bodyPr/>
          <a:lstStyle/>
          <a:p>
            <a:pPr marL="0" indent="0">
              <a:lnSpc>
                <a:spcPct val="90000"/>
              </a:lnSpc>
              <a:buNone/>
            </a:pPr>
            <a:endParaRPr dirty="0"/>
          </a:p>
          <a:p>
            <a:pPr>
              <a:lnSpc>
                <a:spcPct val="90000"/>
              </a:lnSpc>
              <a:buSzTx/>
              <a:buNone/>
              <a:defRPr b="1">
                <a:solidFill>
                  <a:srgbClr val="1F497D"/>
                </a:solidFill>
              </a:defRPr>
            </a:pPr>
            <a:endParaRPr lang="it-IT" dirty="0" smtClean="0"/>
          </a:p>
          <a:p>
            <a:pPr>
              <a:lnSpc>
                <a:spcPct val="90000"/>
              </a:lnSpc>
              <a:buSzTx/>
              <a:buNone/>
              <a:defRPr b="1">
                <a:solidFill>
                  <a:srgbClr val="1F497D"/>
                </a:solidFill>
              </a:defRPr>
            </a:pPr>
            <a:r>
              <a:rPr lang="it-IT" dirty="0" smtClean="0"/>
              <a:t>Circa </a:t>
            </a:r>
            <a:r>
              <a:rPr dirty="0" smtClean="0"/>
              <a:t>1 caso / 1.000 abitant</a:t>
            </a:r>
            <a:r>
              <a:rPr lang="it-IT" dirty="0" smtClean="0"/>
              <a:t>i</a:t>
            </a:r>
            <a:r>
              <a:rPr dirty="0" smtClean="0"/>
              <a:t> / a</a:t>
            </a:r>
            <a:r>
              <a:rPr lang="it-IT" dirty="0" err="1" smtClean="0"/>
              <a:t>nn</a:t>
            </a:r>
            <a:r>
              <a:rPr dirty="0" smtClean="0"/>
              <a:t>o</a:t>
            </a:r>
            <a:endParaRPr dirty="0"/>
          </a:p>
        </p:txBody>
      </p:sp>
      <p:grpSp>
        <p:nvGrpSpPr>
          <p:cNvPr id="581" name="Group 581"/>
          <p:cNvGrpSpPr/>
          <p:nvPr/>
        </p:nvGrpSpPr>
        <p:grpSpPr>
          <a:xfrm>
            <a:off x="376000" y="3618693"/>
            <a:ext cx="8429689" cy="2500334"/>
            <a:chOff x="-1" y="0"/>
            <a:chExt cx="8429687" cy="2500332"/>
          </a:xfrm>
        </p:grpSpPr>
        <p:sp>
          <p:nvSpPr>
            <p:cNvPr id="579" name="Shape 579"/>
            <p:cNvSpPr/>
            <p:nvPr/>
          </p:nvSpPr>
          <p:spPr>
            <a:xfrm>
              <a:off x="-1" y="0"/>
              <a:ext cx="8429687" cy="2500332"/>
            </a:xfrm>
            <a:prstGeom prst="rect">
              <a:avLst/>
            </a:prstGeom>
            <a:solidFill>
              <a:srgbClr val="1F497D"/>
            </a:solidFill>
            <a:ln w="25400" cap="flat">
              <a:solidFill>
                <a:srgbClr val="3A5E8A"/>
              </a:solidFill>
              <a:prstDash val="solid"/>
              <a:round/>
            </a:ln>
            <a:effectLst/>
          </p:spPr>
          <p:txBody>
            <a:bodyPr wrap="square" lIns="45718" tIns="45718" rIns="45718" bIns="45718" numCol="1" anchor="ctr">
              <a:noAutofit/>
            </a:bodyPr>
            <a:lstStyle/>
            <a:p>
              <a:pPr algn="ctr">
                <a:defRPr sz="2800" b="1">
                  <a:solidFill>
                    <a:srgbClr val="FFFFFF"/>
                  </a:solidFill>
                  <a:latin typeface="Comic Sans MS"/>
                  <a:ea typeface="Comic Sans MS"/>
                  <a:cs typeface="Comic Sans MS"/>
                  <a:sym typeface="Comic Sans MS"/>
                </a:defRPr>
              </a:pPr>
              <a:endParaRPr/>
            </a:p>
          </p:txBody>
        </p:sp>
        <p:sp>
          <p:nvSpPr>
            <p:cNvPr id="580" name="Shape 580"/>
            <p:cNvSpPr/>
            <p:nvPr/>
          </p:nvSpPr>
          <p:spPr>
            <a:xfrm>
              <a:off x="-1" y="219116"/>
              <a:ext cx="8429687" cy="2062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800" b="1">
                  <a:solidFill>
                    <a:srgbClr val="FFFFFF"/>
                  </a:solidFill>
                  <a:latin typeface="Comic Sans MS"/>
                  <a:ea typeface="Comic Sans MS"/>
                  <a:cs typeface="Comic Sans MS"/>
                  <a:sym typeface="Comic Sans MS"/>
                </a:defRPr>
              </a:lvl1pPr>
            </a:lstStyle>
            <a:p>
              <a:r>
                <a:rPr lang="it-IT" sz="3200" dirty="0" smtClean="0">
                  <a:latin typeface="+mn-lt"/>
                </a:rPr>
                <a:t>L’interruzione improvvisa e inaspettata della attività circolatoria e respiratoria preceduta o no da sintomi</a:t>
              </a:r>
              <a:r>
                <a:rPr sz="3200" dirty="0" smtClean="0">
                  <a:latin typeface="+mn-lt"/>
                </a:rPr>
                <a:t>, </a:t>
              </a:r>
              <a:r>
                <a:rPr lang="it-IT" sz="3200" dirty="0" smtClean="0">
                  <a:latin typeface="+mn-lt"/>
                </a:rPr>
                <a:t>in soggetti con o senza patologia cardiaca conosciuta.</a:t>
              </a:r>
              <a:endParaRPr sz="3200" dirty="0">
                <a:latin typeface="+mn-lt"/>
              </a:endParaRPr>
            </a:p>
          </p:txBody>
        </p:sp>
      </p:grpSp>
      <p:pic>
        <p:nvPicPr>
          <p:cNvPr id="582" name="image3.jpeg" descr="images (1).jpg"/>
          <p:cNvPicPr>
            <a:picLocks noChangeAspect="1"/>
          </p:cNvPicPr>
          <p:nvPr/>
        </p:nvPicPr>
        <p:blipFill>
          <a:blip r:embed="rId3">
            <a:extLst/>
          </a:blip>
          <a:stretch>
            <a:fillRect/>
          </a:stretch>
        </p:blipFill>
        <p:spPr>
          <a:xfrm>
            <a:off x="304877" y="260647"/>
            <a:ext cx="1932341" cy="1285887"/>
          </a:xfrm>
          <a:prstGeom prst="rect">
            <a:avLst/>
          </a:prstGeom>
          <a:ln w="12700">
            <a:miter lim="400000"/>
          </a:ln>
        </p:spPr>
      </p:pic>
      <p:sp>
        <p:nvSpPr>
          <p:cNvPr id="583" name="Shape 583"/>
          <p:cNvSpPr/>
          <p:nvPr/>
        </p:nvSpPr>
        <p:spPr>
          <a:xfrm>
            <a:off x="2987824" y="476675"/>
            <a:ext cx="5328593" cy="1200325"/>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4000" b="1">
                <a:solidFill>
                  <a:srgbClr val="FF0000"/>
                </a:solidFill>
                <a:latin typeface="Comic Sans MS"/>
                <a:ea typeface="Comic Sans MS"/>
                <a:cs typeface="Comic Sans MS"/>
                <a:sym typeface="Comic Sans MS"/>
              </a:defRPr>
            </a:pPr>
            <a:r>
              <a:rPr dirty="0" err="1">
                <a:latin typeface="Calibri"/>
                <a:cs typeface="Calibri"/>
              </a:rPr>
              <a:t>ADULTO</a:t>
            </a:r>
            <a:endParaRPr dirty="0">
              <a:latin typeface="Calibri"/>
              <a:cs typeface="Calibri"/>
              <a:sym typeface="Times New Roman"/>
            </a:endParaRPr>
          </a:p>
          <a:p>
            <a:pPr algn="ctr">
              <a:defRPr sz="2800" b="1">
                <a:solidFill>
                  <a:srgbClr val="FF0000"/>
                </a:solidFill>
                <a:latin typeface="Comic Sans MS"/>
                <a:ea typeface="Comic Sans MS"/>
                <a:cs typeface="Comic Sans MS"/>
                <a:sym typeface="Comic Sans MS"/>
              </a:defRPr>
            </a:pPr>
            <a:r>
              <a:rPr lang="it-IT" dirty="0" smtClean="0">
                <a:latin typeface="Calibri"/>
                <a:cs typeface="Calibri"/>
              </a:rPr>
              <a:t>Arresto Cardiaco </a:t>
            </a:r>
            <a:r>
              <a:rPr sz="3200" u="sng" dirty="0" smtClean="0">
                <a:latin typeface="Calibri"/>
                <a:cs typeface="Calibri"/>
              </a:rPr>
              <a:t>PRIM</a:t>
            </a:r>
            <a:r>
              <a:rPr lang="it-IT" sz="3200" u="sng" dirty="0" err="1" smtClean="0">
                <a:latin typeface="Calibri"/>
                <a:cs typeface="Calibri"/>
              </a:rPr>
              <a:t>ITIVO</a:t>
            </a:r>
            <a:endParaRPr sz="3200" u="sng" dirty="0">
              <a:latin typeface="Calibri"/>
              <a:cs typeface="Calibri"/>
            </a:endParaRPr>
          </a:p>
        </p:txBody>
      </p:sp>
      <p:sp>
        <p:nvSpPr>
          <p:cNvPr id="2" name="CasellaDiTesto 1"/>
          <p:cNvSpPr txBox="1"/>
          <p:nvPr/>
        </p:nvSpPr>
        <p:spPr>
          <a:xfrm>
            <a:off x="2843808" y="1916832"/>
            <a:ext cx="4824536" cy="523220"/>
          </a:xfrm>
          <a:prstGeom prst="rect">
            <a:avLst/>
          </a:prstGeom>
          <a:solidFill>
            <a:schemeClr val="bg1"/>
          </a:solidFill>
          <a:ln>
            <a:solidFill>
              <a:schemeClr val="bg1"/>
            </a:solidFill>
          </a:ln>
        </p:spPr>
        <p:txBody>
          <a:bodyPr wrap="square" rtlCol="0">
            <a:spAutoFit/>
          </a:bodyPr>
          <a:lstStyle/>
          <a:p>
            <a:pPr algn="ctr"/>
            <a:r>
              <a:rPr lang="it-IT" b="1" dirty="0" smtClean="0"/>
              <a:t>MORTE </a:t>
            </a:r>
            <a:r>
              <a:rPr lang="it-IT" sz="2800" b="1" dirty="0" smtClean="0"/>
              <a:t>CARDIACA</a:t>
            </a:r>
            <a:r>
              <a:rPr lang="it-IT" b="1" dirty="0" smtClean="0"/>
              <a:t> IMPROVVISA</a:t>
            </a:r>
            <a:endParaRPr lang="it-IT" b="1"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p:nvPr/>
        </p:nvSpPr>
        <p:spPr>
          <a:xfrm>
            <a:off x="539552" y="198350"/>
            <a:ext cx="8012980" cy="1200325"/>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sz="4000" b="1">
                <a:solidFill>
                  <a:srgbClr val="FF0000"/>
                </a:solidFill>
                <a:latin typeface="Comic Sans MS"/>
                <a:ea typeface="Comic Sans MS"/>
                <a:cs typeface="Comic Sans MS"/>
                <a:sym typeface="Comic Sans MS"/>
              </a:defRPr>
            </a:pPr>
            <a:r>
              <a:rPr lang="it-IT" dirty="0" smtClean="0">
                <a:latin typeface="+mn-lt"/>
                <a:sym typeface="Comic Sans MS"/>
              </a:rPr>
              <a:t>LATTANTE/BAMBINO</a:t>
            </a:r>
            <a:endParaRPr dirty="0">
              <a:latin typeface="+mn-lt"/>
              <a:sym typeface="Times New Roman"/>
            </a:endParaRPr>
          </a:p>
          <a:p>
            <a:pPr algn="ctr">
              <a:defRPr sz="2800" b="1">
                <a:solidFill>
                  <a:srgbClr val="FF0000"/>
                </a:solidFill>
                <a:latin typeface="Comic Sans MS"/>
                <a:ea typeface="Comic Sans MS"/>
                <a:cs typeface="Comic Sans MS"/>
                <a:sym typeface="Comic Sans MS"/>
              </a:defRPr>
            </a:pPr>
            <a:r>
              <a:rPr lang="it-IT" dirty="0" smtClean="0">
                <a:latin typeface="+mn-lt"/>
              </a:rPr>
              <a:t>Arresto Cardiaco </a:t>
            </a:r>
            <a:r>
              <a:rPr sz="3200" u="sng" dirty="0" smtClean="0">
                <a:latin typeface="+mn-lt"/>
              </a:rPr>
              <a:t>SEC</a:t>
            </a:r>
            <a:r>
              <a:rPr lang="it-IT" sz="3200" u="sng" dirty="0" smtClean="0">
                <a:latin typeface="+mn-lt"/>
              </a:rPr>
              <a:t>O</a:t>
            </a:r>
            <a:r>
              <a:rPr sz="3200" u="sng" dirty="0" err="1" smtClean="0">
                <a:latin typeface="+mn-lt"/>
              </a:rPr>
              <a:t>NDARIO</a:t>
            </a:r>
            <a:endParaRPr sz="3200" u="sng" dirty="0">
              <a:latin typeface="+mn-lt"/>
            </a:endParaRPr>
          </a:p>
        </p:txBody>
      </p:sp>
      <p:sp>
        <p:nvSpPr>
          <p:cNvPr id="551" name="Shape 551"/>
          <p:cNvSpPr/>
          <p:nvPr/>
        </p:nvSpPr>
        <p:spPr>
          <a:xfrm>
            <a:off x="92558" y="1786755"/>
            <a:ext cx="2006913" cy="70788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800">
                <a:solidFill>
                  <a:srgbClr val="EEECE1"/>
                </a:solidFill>
                <a:latin typeface="Comic Sans MS"/>
                <a:ea typeface="Comic Sans MS"/>
                <a:cs typeface="Comic Sans MS"/>
                <a:sym typeface="Comic Sans MS"/>
              </a:defRPr>
            </a:pPr>
            <a:r>
              <a:rPr sz="2000" dirty="0" smtClean="0">
                <a:latin typeface="+mn-lt"/>
              </a:rPr>
              <a:t>In</a:t>
            </a:r>
            <a:r>
              <a:rPr lang="it-IT" sz="2000" dirty="0" smtClean="0">
                <a:latin typeface="+mn-lt"/>
              </a:rPr>
              <a:t>s</a:t>
            </a:r>
            <a:r>
              <a:rPr sz="2000" dirty="0" smtClean="0">
                <a:latin typeface="+mn-lt"/>
              </a:rPr>
              <a:t>.</a:t>
            </a:r>
            <a:r>
              <a:rPr sz="2000" dirty="0" err="1" smtClean="0">
                <a:latin typeface="+mn-lt"/>
              </a:rPr>
              <a:t>Respiratoria</a:t>
            </a:r>
            <a:endParaRPr sz="2000" dirty="0">
              <a:latin typeface="+mn-lt"/>
            </a:endParaRPr>
          </a:p>
          <a:p>
            <a:pPr algn="ctr">
              <a:defRPr sz="1800">
                <a:solidFill>
                  <a:srgbClr val="EEECE1"/>
                </a:solidFill>
                <a:latin typeface="Comic Sans MS"/>
                <a:ea typeface="Comic Sans MS"/>
                <a:cs typeface="Comic Sans MS"/>
                <a:sym typeface="Comic Sans MS"/>
              </a:defRPr>
            </a:pPr>
            <a:r>
              <a:rPr sz="2000" dirty="0">
                <a:latin typeface="+mn-lt"/>
              </a:rPr>
              <a:t>Trauma</a:t>
            </a:r>
          </a:p>
        </p:txBody>
      </p:sp>
      <p:sp>
        <p:nvSpPr>
          <p:cNvPr id="552" name="Shape 552"/>
          <p:cNvSpPr/>
          <p:nvPr/>
        </p:nvSpPr>
        <p:spPr>
          <a:xfrm>
            <a:off x="2237975" y="1786755"/>
            <a:ext cx="2088234" cy="70788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800">
                <a:solidFill>
                  <a:srgbClr val="EEECE1"/>
                </a:solidFill>
                <a:latin typeface="Comic Sans MS"/>
                <a:ea typeface="Comic Sans MS"/>
                <a:cs typeface="Comic Sans MS"/>
                <a:sym typeface="Comic Sans MS"/>
              </a:defRPr>
            </a:pPr>
            <a:r>
              <a:rPr sz="2000" dirty="0" smtClean="0">
                <a:latin typeface="+mn-lt"/>
              </a:rPr>
              <a:t>In</a:t>
            </a:r>
            <a:r>
              <a:rPr lang="it-IT" sz="2000" dirty="0" smtClean="0">
                <a:latin typeface="+mn-lt"/>
              </a:rPr>
              <a:t>s</a:t>
            </a:r>
            <a:r>
              <a:rPr sz="2000" dirty="0" smtClean="0">
                <a:latin typeface="+mn-lt"/>
              </a:rPr>
              <a:t>. </a:t>
            </a:r>
            <a:r>
              <a:rPr sz="2000" dirty="0" err="1" smtClean="0">
                <a:latin typeface="+mn-lt"/>
              </a:rPr>
              <a:t>Neurol</a:t>
            </a:r>
            <a:r>
              <a:rPr lang="it-IT" sz="2000" dirty="0" smtClean="0">
                <a:latin typeface="+mn-lt"/>
              </a:rPr>
              <a:t>o</a:t>
            </a:r>
            <a:r>
              <a:rPr sz="2000" dirty="0" err="1" smtClean="0">
                <a:latin typeface="+mn-lt"/>
              </a:rPr>
              <a:t>gica</a:t>
            </a:r>
            <a:endParaRPr sz="2000" dirty="0">
              <a:latin typeface="+mn-lt"/>
            </a:endParaRPr>
          </a:p>
          <a:p>
            <a:pPr algn="ctr">
              <a:defRPr sz="1800">
                <a:solidFill>
                  <a:srgbClr val="EEECE1"/>
                </a:solidFill>
                <a:latin typeface="Comic Sans MS"/>
                <a:ea typeface="Comic Sans MS"/>
                <a:cs typeface="Comic Sans MS"/>
                <a:sym typeface="Comic Sans MS"/>
              </a:defRPr>
            </a:pPr>
            <a:r>
              <a:rPr sz="2000" dirty="0" smtClean="0">
                <a:latin typeface="+mn-lt"/>
              </a:rPr>
              <a:t>Into</a:t>
            </a:r>
            <a:r>
              <a:rPr lang="it-IT" sz="2000" dirty="0" err="1" smtClean="0">
                <a:latin typeface="+mn-lt"/>
              </a:rPr>
              <a:t>ssicazioni</a:t>
            </a:r>
            <a:endParaRPr sz="2000" dirty="0">
              <a:latin typeface="+mn-lt"/>
            </a:endParaRPr>
          </a:p>
        </p:txBody>
      </p:sp>
      <p:sp>
        <p:nvSpPr>
          <p:cNvPr id="553" name="Shape 553"/>
          <p:cNvSpPr/>
          <p:nvPr/>
        </p:nvSpPr>
        <p:spPr>
          <a:xfrm>
            <a:off x="4716021" y="1596756"/>
            <a:ext cx="2006914" cy="101565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800">
                <a:solidFill>
                  <a:srgbClr val="EEECE1"/>
                </a:solidFill>
                <a:latin typeface="Comic Sans MS"/>
                <a:ea typeface="Comic Sans MS"/>
                <a:cs typeface="Comic Sans MS"/>
                <a:sym typeface="Comic Sans MS"/>
              </a:defRPr>
            </a:pPr>
            <a:r>
              <a:rPr lang="it-IT" sz="2000" dirty="0" smtClean="0">
                <a:latin typeface="+mn-lt"/>
              </a:rPr>
              <a:t>Disidratazione</a:t>
            </a:r>
            <a:endParaRPr sz="2000" dirty="0">
              <a:latin typeface="+mn-lt"/>
            </a:endParaRPr>
          </a:p>
          <a:p>
            <a:pPr algn="ctr">
              <a:defRPr sz="1800">
                <a:solidFill>
                  <a:srgbClr val="EEECE1"/>
                </a:solidFill>
                <a:latin typeface="Comic Sans MS"/>
                <a:ea typeface="Comic Sans MS"/>
                <a:cs typeface="Comic Sans MS"/>
                <a:sym typeface="Comic Sans MS"/>
              </a:defRPr>
            </a:pPr>
            <a:r>
              <a:rPr sz="2000" dirty="0" err="1">
                <a:latin typeface="+mn-lt"/>
              </a:rPr>
              <a:t>Emorragia</a:t>
            </a:r>
            <a:endParaRPr sz="2000" dirty="0">
              <a:latin typeface="+mn-lt"/>
            </a:endParaRPr>
          </a:p>
          <a:p>
            <a:pPr algn="ctr">
              <a:defRPr sz="1800">
                <a:solidFill>
                  <a:srgbClr val="EEECE1"/>
                </a:solidFill>
                <a:latin typeface="Comic Sans MS"/>
                <a:ea typeface="Comic Sans MS"/>
                <a:cs typeface="Comic Sans MS"/>
                <a:sym typeface="Comic Sans MS"/>
              </a:defRPr>
            </a:pPr>
            <a:r>
              <a:rPr lang="it-IT" sz="2000" dirty="0" smtClean="0">
                <a:latin typeface="+mn-lt"/>
              </a:rPr>
              <a:t>Ustioni</a:t>
            </a:r>
            <a:endParaRPr sz="2000" dirty="0">
              <a:latin typeface="+mn-lt"/>
            </a:endParaRPr>
          </a:p>
        </p:txBody>
      </p:sp>
      <p:sp>
        <p:nvSpPr>
          <p:cNvPr id="554" name="Shape 554"/>
          <p:cNvSpPr/>
          <p:nvPr/>
        </p:nvSpPr>
        <p:spPr>
          <a:xfrm>
            <a:off x="6926850" y="1735256"/>
            <a:ext cx="2006914" cy="70788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800">
                <a:solidFill>
                  <a:srgbClr val="EEECE1"/>
                </a:solidFill>
                <a:latin typeface="Comic Sans MS"/>
                <a:ea typeface="Comic Sans MS"/>
                <a:cs typeface="Comic Sans MS"/>
                <a:sym typeface="Comic Sans MS"/>
              </a:defRPr>
            </a:pPr>
            <a:r>
              <a:rPr sz="2000" dirty="0" err="1" smtClean="0">
                <a:latin typeface="+mn-lt"/>
              </a:rPr>
              <a:t>Cardiopat</a:t>
            </a:r>
            <a:r>
              <a:rPr lang="it-IT" sz="2000" dirty="0" smtClean="0">
                <a:latin typeface="+mn-lt"/>
              </a:rPr>
              <a:t>i</a:t>
            </a:r>
            <a:r>
              <a:rPr sz="2000" dirty="0" smtClean="0">
                <a:latin typeface="+mn-lt"/>
              </a:rPr>
              <a:t>a</a:t>
            </a:r>
            <a:endParaRPr sz="2000" dirty="0">
              <a:latin typeface="+mn-lt"/>
            </a:endParaRPr>
          </a:p>
          <a:p>
            <a:pPr algn="ctr">
              <a:defRPr sz="1800">
                <a:solidFill>
                  <a:srgbClr val="EEECE1"/>
                </a:solidFill>
                <a:latin typeface="Comic Sans MS"/>
                <a:ea typeface="Comic Sans MS"/>
                <a:cs typeface="Comic Sans MS"/>
                <a:sym typeface="Comic Sans MS"/>
              </a:defRPr>
            </a:pPr>
            <a:r>
              <a:rPr sz="2000" dirty="0" err="1">
                <a:latin typeface="+mn-lt"/>
              </a:rPr>
              <a:t>Aritmia</a:t>
            </a:r>
            <a:endParaRPr sz="2000" dirty="0">
              <a:latin typeface="+mn-lt"/>
            </a:endParaRPr>
          </a:p>
        </p:txBody>
      </p:sp>
      <p:sp>
        <p:nvSpPr>
          <p:cNvPr id="555" name="Shape 555"/>
          <p:cNvSpPr/>
          <p:nvPr/>
        </p:nvSpPr>
        <p:spPr>
          <a:xfrm>
            <a:off x="308247" y="3225704"/>
            <a:ext cx="3543610" cy="83099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solidFill>
                  <a:srgbClr val="EEECE1"/>
                </a:solidFill>
                <a:latin typeface="Comic Sans MS"/>
                <a:ea typeface="Comic Sans MS"/>
                <a:cs typeface="Comic Sans MS"/>
                <a:sym typeface="Comic Sans MS"/>
              </a:defRPr>
            </a:lvl1pPr>
          </a:lstStyle>
          <a:p>
            <a:r>
              <a:rPr dirty="0" err="1" smtClean="0">
                <a:latin typeface="+mn-lt"/>
              </a:rPr>
              <a:t>INSU</a:t>
            </a:r>
            <a:r>
              <a:rPr lang="it-IT" dirty="0" smtClean="0">
                <a:latin typeface="+mn-lt"/>
              </a:rPr>
              <a:t>F</a:t>
            </a:r>
            <a:r>
              <a:rPr dirty="0" err="1" smtClean="0">
                <a:latin typeface="+mn-lt"/>
              </a:rPr>
              <a:t>FICEN</a:t>
            </a:r>
            <a:r>
              <a:rPr lang="it-IT" dirty="0" smtClean="0">
                <a:latin typeface="+mn-lt"/>
              </a:rPr>
              <a:t>Z</a:t>
            </a:r>
            <a:r>
              <a:rPr dirty="0" smtClean="0">
                <a:latin typeface="+mn-lt"/>
              </a:rPr>
              <a:t>A </a:t>
            </a:r>
            <a:r>
              <a:rPr dirty="0" err="1">
                <a:latin typeface="+mn-lt"/>
              </a:rPr>
              <a:t>RESPIRATORIA</a:t>
            </a:r>
            <a:endParaRPr dirty="0">
              <a:latin typeface="+mn-lt"/>
            </a:endParaRPr>
          </a:p>
        </p:txBody>
      </p:sp>
      <p:sp>
        <p:nvSpPr>
          <p:cNvPr id="556" name="Shape 556"/>
          <p:cNvSpPr/>
          <p:nvPr/>
        </p:nvSpPr>
        <p:spPr>
          <a:xfrm>
            <a:off x="5024530" y="3225704"/>
            <a:ext cx="3528002" cy="83099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solidFill>
                  <a:srgbClr val="EEECE1"/>
                </a:solidFill>
                <a:latin typeface="Comic Sans MS"/>
                <a:ea typeface="Comic Sans MS"/>
                <a:cs typeface="Comic Sans MS"/>
                <a:sym typeface="Comic Sans MS"/>
              </a:defRPr>
            </a:lvl1pPr>
          </a:lstStyle>
          <a:p>
            <a:r>
              <a:rPr dirty="0" err="1" smtClean="0">
                <a:latin typeface="+mn-lt"/>
              </a:rPr>
              <a:t>INSUF</a:t>
            </a:r>
            <a:r>
              <a:rPr lang="it-IT" dirty="0" smtClean="0">
                <a:latin typeface="+mn-lt"/>
              </a:rPr>
              <a:t>F</a:t>
            </a:r>
            <a:r>
              <a:rPr dirty="0" err="1" smtClean="0">
                <a:latin typeface="+mn-lt"/>
              </a:rPr>
              <a:t>ICEN</a:t>
            </a:r>
            <a:r>
              <a:rPr lang="it-IT" dirty="0" smtClean="0">
                <a:latin typeface="+mn-lt"/>
              </a:rPr>
              <a:t>ZA</a:t>
            </a:r>
            <a:r>
              <a:rPr dirty="0" smtClean="0">
                <a:latin typeface="+mn-lt"/>
              </a:rPr>
              <a:t> </a:t>
            </a:r>
            <a:r>
              <a:rPr dirty="0" err="1" smtClean="0">
                <a:latin typeface="+mn-lt"/>
              </a:rPr>
              <a:t>CIRC</a:t>
            </a:r>
            <a:r>
              <a:rPr lang="it-IT" dirty="0" smtClean="0">
                <a:latin typeface="+mn-lt"/>
              </a:rPr>
              <a:t>O</a:t>
            </a:r>
            <a:r>
              <a:rPr dirty="0" err="1" smtClean="0">
                <a:latin typeface="+mn-lt"/>
              </a:rPr>
              <a:t>LATORIA</a:t>
            </a:r>
            <a:endParaRPr dirty="0">
              <a:latin typeface="+mn-lt"/>
            </a:endParaRPr>
          </a:p>
        </p:txBody>
      </p:sp>
      <p:sp>
        <p:nvSpPr>
          <p:cNvPr id="557" name="Shape 557"/>
          <p:cNvSpPr/>
          <p:nvPr/>
        </p:nvSpPr>
        <p:spPr>
          <a:xfrm>
            <a:off x="2376128" y="4755240"/>
            <a:ext cx="4227684" cy="523216"/>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2800" b="1">
                <a:solidFill>
                  <a:srgbClr val="FF0000"/>
                </a:solidFill>
                <a:latin typeface="Comic Sans MS"/>
                <a:ea typeface="Comic Sans MS"/>
                <a:cs typeface="Comic Sans MS"/>
                <a:sym typeface="Comic Sans MS"/>
              </a:defRPr>
            </a:lvl1pPr>
          </a:lstStyle>
          <a:p>
            <a:r>
              <a:rPr>
                <a:latin typeface="+mn-lt"/>
              </a:rPr>
              <a:t>BRADICARDIA</a:t>
            </a:r>
          </a:p>
        </p:txBody>
      </p:sp>
      <p:sp>
        <p:nvSpPr>
          <p:cNvPr id="558" name="Shape 558"/>
          <p:cNvSpPr/>
          <p:nvPr/>
        </p:nvSpPr>
        <p:spPr>
          <a:xfrm>
            <a:off x="1331641" y="6033486"/>
            <a:ext cx="6598666" cy="707882"/>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a:defRPr sz="4000" b="1">
                <a:solidFill>
                  <a:srgbClr val="FF0000"/>
                </a:solidFill>
                <a:latin typeface="Comic Sans MS"/>
                <a:ea typeface="Comic Sans MS"/>
                <a:cs typeface="Comic Sans MS"/>
                <a:sym typeface="Comic Sans MS"/>
              </a:defRPr>
            </a:lvl1pPr>
          </a:lstStyle>
          <a:p>
            <a:r>
              <a:rPr lang="it-IT" dirty="0" smtClean="0">
                <a:latin typeface="+mn-lt"/>
              </a:rPr>
              <a:t>ARRESTO</a:t>
            </a:r>
            <a:r>
              <a:rPr dirty="0" smtClean="0">
                <a:latin typeface="+mn-lt"/>
              </a:rPr>
              <a:t> CARD</a:t>
            </a:r>
            <a:r>
              <a:rPr lang="it-IT" dirty="0" smtClean="0">
                <a:latin typeface="+mn-lt"/>
              </a:rPr>
              <a:t>I</a:t>
            </a:r>
            <a:r>
              <a:rPr dirty="0" err="1" smtClean="0">
                <a:latin typeface="+mn-lt"/>
              </a:rPr>
              <a:t>ACO</a:t>
            </a:r>
            <a:endParaRPr dirty="0">
              <a:latin typeface="+mn-lt"/>
            </a:endParaRPr>
          </a:p>
        </p:txBody>
      </p:sp>
      <p:sp>
        <p:nvSpPr>
          <p:cNvPr id="559" name="Shape 559"/>
          <p:cNvSpPr/>
          <p:nvPr/>
        </p:nvSpPr>
        <p:spPr>
          <a:xfrm>
            <a:off x="899591" y="2576261"/>
            <a:ext cx="108002" cy="432002"/>
          </a:xfrm>
          <a:custGeom>
            <a:avLst/>
            <a:gdLst/>
            <a:ahLst/>
            <a:cxnLst>
              <a:cxn ang="0">
                <a:pos x="wd2" y="hd2"/>
              </a:cxn>
              <a:cxn ang="5400000">
                <a:pos x="wd2" y="hd2"/>
              </a:cxn>
              <a:cxn ang="10800000">
                <a:pos x="wd2" y="hd2"/>
              </a:cxn>
              <a:cxn ang="16200000">
                <a:pos x="wd2" y="hd2"/>
              </a:cxn>
            </a:cxnLst>
            <a:rect l="0" t="0" r="r" b="b"/>
            <a:pathLst>
              <a:path w="21600" h="21600" extrusionOk="0">
                <a:moveTo>
                  <a:pt x="0" y="18900"/>
                </a:moveTo>
                <a:lnTo>
                  <a:pt x="5400" y="18900"/>
                </a:lnTo>
                <a:lnTo>
                  <a:pt x="5400" y="0"/>
                </a:lnTo>
                <a:lnTo>
                  <a:pt x="16200" y="0"/>
                </a:lnTo>
                <a:lnTo>
                  <a:pt x="16200" y="18900"/>
                </a:lnTo>
                <a:lnTo>
                  <a:pt x="21600" y="18900"/>
                </a:lnTo>
                <a:lnTo>
                  <a:pt x="10800" y="21600"/>
                </a:lnTo>
                <a:close/>
              </a:path>
            </a:pathLst>
          </a:custGeom>
          <a:solidFill>
            <a:srgbClr val="4F81BD"/>
          </a:solidFill>
          <a:ln w="25400">
            <a:solidFill>
              <a:srgbClr val="4F81BD"/>
            </a:solidFill>
          </a:ln>
        </p:spPr>
        <p:txBody>
          <a:bodyPr lIns="45718" tIns="45718" rIns="45718" bIns="45718" anchor="ctr"/>
          <a:lstStyle/>
          <a:p>
            <a:pPr algn="ctr">
              <a:defRPr>
                <a:solidFill>
                  <a:srgbClr val="FFFFFF"/>
                </a:solidFill>
                <a:latin typeface="Comic Sans MS"/>
                <a:ea typeface="Comic Sans MS"/>
                <a:cs typeface="Comic Sans MS"/>
                <a:sym typeface="Comic Sans MS"/>
              </a:defRPr>
            </a:pPr>
            <a:endParaRPr>
              <a:latin typeface="+mn-lt"/>
            </a:endParaRPr>
          </a:p>
        </p:txBody>
      </p:sp>
      <p:sp>
        <p:nvSpPr>
          <p:cNvPr id="560" name="Shape 560"/>
          <p:cNvSpPr/>
          <p:nvPr/>
        </p:nvSpPr>
        <p:spPr>
          <a:xfrm>
            <a:off x="2987824" y="2576261"/>
            <a:ext cx="108002" cy="432002"/>
          </a:xfrm>
          <a:custGeom>
            <a:avLst/>
            <a:gdLst/>
            <a:ahLst/>
            <a:cxnLst>
              <a:cxn ang="0">
                <a:pos x="wd2" y="hd2"/>
              </a:cxn>
              <a:cxn ang="5400000">
                <a:pos x="wd2" y="hd2"/>
              </a:cxn>
              <a:cxn ang="10800000">
                <a:pos x="wd2" y="hd2"/>
              </a:cxn>
              <a:cxn ang="16200000">
                <a:pos x="wd2" y="hd2"/>
              </a:cxn>
            </a:cxnLst>
            <a:rect l="0" t="0" r="r" b="b"/>
            <a:pathLst>
              <a:path w="21600" h="21600" extrusionOk="0">
                <a:moveTo>
                  <a:pt x="0" y="18900"/>
                </a:moveTo>
                <a:lnTo>
                  <a:pt x="5400" y="18900"/>
                </a:lnTo>
                <a:lnTo>
                  <a:pt x="5400" y="0"/>
                </a:lnTo>
                <a:lnTo>
                  <a:pt x="16200" y="0"/>
                </a:lnTo>
                <a:lnTo>
                  <a:pt x="16200" y="18900"/>
                </a:lnTo>
                <a:lnTo>
                  <a:pt x="21600" y="18900"/>
                </a:lnTo>
                <a:lnTo>
                  <a:pt x="10800" y="21600"/>
                </a:lnTo>
                <a:close/>
              </a:path>
            </a:pathLst>
          </a:custGeom>
          <a:solidFill>
            <a:srgbClr val="4F81BD"/>
          </a:solidFill>
          <a:ln w="25400">
            <a:solidFill>
              <a:srgbClr val="4F81BD"/>
            </a:solidFill>
          </a:ln>
        </p:spPr>
        <p:txBody>
          <a:bodyPr lIns="45718" tIns="45718" rIns="45718" bIns="45718" anchor="ctr"/>
          <a:lstStyle/>
          <a:p>
            <a:pPr algn="ctr">
              <a:defRPr>
                <a:solidFill>
                  <a:srgbClr val="FFFFFF"/>
                </a:solidFill>
                <a:latin typeface="Comic Sans MS"/>
                <a:ea typeface="Comic Sans MS"/>
                <a:cs typeface="Comic Sans MS"/>
                <a:sym typeface="Comic Sans MS"/>
              </a:defRPr>
            </a:pPr>
            <a:endParaRPr>
              <a:latin typeface="+mn-lt"/>
            </a:endParaRPr>
          </a:p>
        </p:txBody>
      </p:sp>
      <p:sp>
        <p:nvSpPr>
          <p:cNvPr id="561" name="Shape 561"/>
          <p:cNvSpPr/>
          <p:nvPr/>
        </p:nvSpPr>
        <p:spPr>
          <a:xfrm>
            <a:off x="5603921" y="2663897"/>
            <a:ext cx="108002" cy="432002"/>
          </a:xfrm>
          <a:custGeom>
            <a:avLst/>
            <a:gdLst/>
            <a:ahLst/>
            <a:cxnLst>
              <a:cxn ang="0">
                <a:pos x="wd2" y="hd2"/>
              </a:cxn>
              <a:cxn ang="5400000">
                <a:pos x="wd2" y="hd2"/>
              </a:cxn>
              <a:cxn ang="10800000">
                <a:pos x="wd2" y="hd2"/>
              </a:cxn>
              <a:cxn ang="16200000">
                <a:pos x="wd2" y="hd2"/>
              </a:cxn>
            </a:cxnLst>
            <a:rect l="0" t="0" r="r" b="b"/>
            <a:pathLst>
              <a:path w="21600" h="21600" extrusionOk="0">
                <a:moveTo>
                  <a:pt x="0" y="18900"/>
                </a:moveTo>
                <a:lnTo>
                  <a:pt x="5400" y="18900"/>
                </a:lnTo>
                <a:lnTo>
                  <a:pt x="5400" y="0"/>
                </a:lnTo>
                <a:lnTo>
                  <a:pt x="16200" y="0"/>
                </a:lnTo>
                <a:lnTo>
                  <a:pt x="16200" y="18900"/>
                </a:lnTo>
                <a:lnTo>
                  <a:pt x="21600" y="18900"/>
                </a:lnTo>
                <a:lnTo>
                  <a:pt x="10800" y="21600"/>
                </a:lnTo>
                <a:close/>
              </a:path>
            </a:pathLst>
          </a:custGeom>
          <a:solidFill>
            <a:srgbClr val="4F81BD"/>
          </a:solidFill>
          <a:ln w="25400">
            <a:solidFill>
              <a:srgbClr val="4F81BD"/>
            </a:solidFill>
          </a:ln>
        </p:spPr>
        <p:txBody>
          <a:bodyPr lIns="45718" tIns="45718" rIns="45718" bIns="45718" anchor="ctr"/>
          <a:lstStyle/>
          <a:p>
            <a:pPr algn="ctr">
              <a:defRPr>
                <a:solidFill>
                  <a:srgbClr val="FFFFFF"/>
                </a:solidFill>
                <a:latin typeface="Comic Sans MS"/>
                <a:ea typeface="Comic Sans MS"/>
                <a:cs typeface="Comic Sans MS"/>
                <a:sym typeface="Comic Sans MS"/>
              </a:defRPr>
            </a:pPr>
            <a:endParaRPr>
              <a:latin typeface="+mn-lt"/>
            </a:endParaRPr>
          </a:p>
        </p:txBody>
      </p:sp>
      <p:sp>
        <p:nvSpPr>
          <p:cNvPr id="562" name="Shape 562"/>
          <p:cNvSpPr/>
          <p:nvPr/>
        </p:nvSpPr>
        <p:spPr>
          <a:xfrm>
            <a:off x="7930039" y="2642680"/>
            <a:ext cx="108002" cy="432002"/>
          </a:xfrm>
          <a:custGeom>
            <a:avLst/>
            <a:gdLst/>
            <a:ahLst/>
            <a:cxnLst>
              <a:cxn ang="0">
                <a:pos x="wd2" y="hd2"/>
              </a:cxn>
              <a:cxn ang="5400000">
                <a:pos x="wd2" y="hd2"/>
              </a:cxn>
              <a:cxn ang="10800000">
                <a:pos x="wd2" y="hd2"/>
              </a:cxn>
              <a:cxn ang="16200000">
                <a:pos x="wd2" y="hd2"/>
              </a:cxn>
            </a:cxnLst>
            <a:rect l="0" t="0" r="r" b="b"/>
            <a:pathLst>
              <a:path w="21600" h="21600" extrusionOk="0">
                <a:moveTo>
                  <a:pt x="0" y="18900"/>
                </a:moveTo>
                <a:lnTo>
                  <a:pt x="5400" y="18900"/>
                </a:lnTo>
                <a:lnTo>
                  <a:pt x="5400" y="0"/>
                </a:lnTo>
                <a:lnTo>
                  <a:pt x="16200" y="0"/>
                </a:lnTo>
                <a:lnTo>
                  <a:pt x="16200" y="18900"/>
                </a:lnTo>
                <a:lnTo>
                  <a:pt x="21600" y="18900"/>
                </a:lnTo>
                <a:lnTo>
                  <a:pt x="10800" y="21600"/>
                </a:lnTo>
                <a:close/>
              </a:path>
            </a:pathLst>
          </a:custGeom>
          <a:solidFill>
            <a:srgbClr val="4F81BD"/>
          </a:solidFill>
          <a:ln w="25400">
            <a:solidFill>
              <a:srgbClr val="4F81BD"/>
            </a:solidFill>
          </a:ln>
        </p:spPr>
        <p:txBody>
          <a:bodyPr lIns="45718" tIns="45718" rIns="45718" bIns="45718" anchor="ctr"/>
          <a:lstStyle/>
          <a:p>
            <a:pPr algn="ctr">
              <a:defRPr>
                <a:solidFill>
                  <a:srgbClr val="FFFFFF"/>
                </a:solidFill>
                <a:latin typeface="Comic Sans MS"/>
                <a:ea typeface="Comic Sans MS"/>
                <a:cs typeface="Comic Sans MS"/>
                <a:sym typeface="Comic Sans MS"/>
              </a:defRPr>
            </a:pPr>
            <a:endParaRPr>
              <a:latin typeface="+mn-lt"/>
            </a:endParaRPr>
          </a:p>
        </p:txBody>
      </p:sp>
      <p:sp>
        <p:nvSpPr>
          <p:cNvPr id="563" name="Shape 563"/>
          <p:cNvSpPr/>
          <p:nvPr/>
        </p:nvSpPr>
        <p:spPr>
          <a:xfrm>
            <a:off x="3969370" y="3640667"/>
            <a:ext cx="972002" cy="216002"/>
          </a:xfrm>
          <a:prstGeom prst="leftRightArrow">
            <a:avLst>
              <a:gd name="adj1" fmla="val 50000"/>
              <a:gd name="adj2" fmla="val 50000"/>
            </a:avLst>
          </a:prstGeom>
          <a:solidFill>
            <a:srgbClr val="4F81BD"/>
          </a:solidFill>
          <a:ln w="25400">
            <a:solidFill>
              <a:srgbClr val="3A5E8A"/>
            </a:solidFill>
          </a:ln>
        </p:spPr>
        <p:txBody>
          <a:bodyPr lIns="45718" tIns="45718" rIns="45718" bIns="45718" anchor="ctr"/>
          <a:lstStyle/>
          <a:p>
            <a:pPr algn="ctr">
              <a:defRPr>
                <a:solidFill>
                  <a:srgbClr val="FFFFFF"/>
                </a:solidFill>
                <a:latin typeface="Comic Sans MS"/>
                <a:ea typeface="Comic Sans MS"/>
                <a:cs typeface="Comic Sans MS"/>
                <a:sym typeface="Comic Sans MS"/>
              </a:defRPr>
            </a:pPr>
            <a:endParaRPr>
              <a:latin typeface="+mn-lt"/>
            </a:endParaRPr>
          </a:p>
        </p:txBody>
      </p:sp>
      <p:grpSp>
        <p:nvGrpSpPr>
          <p:cNvPr id="567" name="Group 567"/>
          <p:cNvGrpSpPr/>
          <p:nvPr/>
        </p:nvGrpSpPr>
        <p:grpSpPr>
          <a:xfrm>
            <a:off x="1547544" y="4305295"/>
            <a:ext cx="540120" cy="853596"/>
            <a:chOff x="-9" y="0"/>
            <a:chExt cx="540119" cy="853595"/>
          </a:xfrm>
        </p:grpSpPr>
        <p:sp>
          <p:nvSpPr>
            <p:cNvPr id="564" name="Shape 564"/>
            <p:cNvSpPr/>
            <p:nvPr/>
          </p:nvSpPr>
          <p:spPr>
            <a:xfrm>
              <a:off x="-10" y="-1"/>
              <a:ext cx="540120" cy="853596"/>
            </a:xfrm>
            <a:custGeom>
              <a:avLst/>
              <a:gdLst/>
              <a:ahLst/>
              <a:cxnLst>
                <a:cxn ang="0">
                  <a:pos x="wd2" y="hd2"/>
                </a:cxn>
                <a:cxn ang="5400000">
                  <a:pos x="wd2" y="hd2"/>
                </a:cxn>
                <a:cxn ang="10800000">
                  <a:pos x="wd2" y="hd2"/>
                </a:cxn>
                <a:cxn ang="16200000">
                  <a:pos x="wd2" y="hd2"/>
                </a:cxn>
              </a:cxnLst>
              <a:rect l="0" t="0" r="r" b="b"/>
              <a:pathLst>
                <a:path w="19790" h="21600" extrusionOk="0">
                  <a:moveTo>
                    <a:pt x="4" y="8371"/>
                  </a:moveTo>
                  <a:cubicBezTo>
                    <a:pt x="4" y="12188"/>
                    <a:pt x="6107" y="15521"/>
                    <a:pt x="14843" y="16476"/>
                  </a:cubicBezTo>
                  <a:lnTo>
                    <a:pt x="14843" y="14768"/>
                  </a:lnTo>
                  <a:lnTo>
                    <a:pt x="19790" y="18450"/>
                  </a:lnTo>
                  <a:lnTo>
                    <a:pt x="14843" y="21600"/>
                  </a:lnTo>
                  <a:lnTo>
                    <a:pt x="14843" y="19892"/>
                  </a:lnTo>
                  <a:cubicBezTo>
                    <a:pt x="6107" y="18938"/>
                    <a:pt x="4" y="15604"/>
                    <a:pt x="4" y="11787"/>
                  </a:cubicBezTo>
                  <a:close/>
                  <a:moveTo>
                    <a:pt x="19790" y="3416"/>
                  </a:moveTo>
                  <a:cubicBezTo>
                    <a:pt x="10418" y="3416"/>
                    <a:pt x="2332" y="6198"/>
                    <a:pt x="420" y="10079"/>
                  </a:cubicBezTo>
                  <a:cubicBezTo>
                    <a:pt x="-1810" y="5553"/>
                    <a:pt x="5055" y="1119"/>
                    <a:pt x="15753" y="176"/>
                  </a:cubicBezTo>
                  <a:cubicBezTo>
                    <a:pt x="17081" y="59"/>
                    <a:pt x="18433" y="0"/>
                    <a:pt x="19790" y="0"/>
                  </a:cubicBezTo>
                  <a:close/>
                </a:path>
              </a:pathLst>
            </a:custGeom>
            <a:solidFill>
              <a:srgbClr val="4F81BD"/>
            </a:solidFill>
            <a:ln w="12700" cap="flat">
              <a:noFill/>
              <a:miter lim="400000"/>
            </a:ln>
            <a:effectLst/>
          </p:spPr>
          <p:txBody>
            <a:bodyPr wrap="square" lIns="45718" tIns="45718" rIns="45718" bIns="45718" numCol="1" anchor="ctr">
              <a:noAutofit/>
            </a:bodyPr>
            <a:lstStyle/>
            <a:p>
              <a:pPr algn="ctr">
                <a:defRPr>
                  <a:latin typeface="Comic Sans MS"/>
                  <a:ea typeface="Comic Sans MS"/>
                  <a:cs typeface="Comic Sans MS"/>
                  <a:sym typeface="Comic Sans MS"/>
                </a:defRPr>
              </a:pPr>
              <a:endParaRPr>
                <a:latin typeface="+mn-lt"/>
              </a:endParaRPr>
            </a:p>
          </p:txBody>
        </p:sp>
        <p:sp>
          <p:nvSpPr>
            <p:cNvPr id="565" name="Shape 565"/>
            <p:cNvSpPr/>
            <p:nvPr/>
          </p:nvSpPr>
          <p:spPr>
            <a:xfrm>
              <a:off x="-10" y="-1"/>
              <a:ext cx="540120" cy="398301"/>
            </a:xfrm>
            <a:custGeom>
              <a:avLst/>
              <a:gdLst/>
              <a:ahLst/>
              <a:cxnLst>
                <a:cxn ang="0">
                  <a:pos x="wd2" y="hd2"/>
                </a:cxn>
                <a:cxn ang="5400000">
                  <a:pos x="wd2" y="hd2"/>
                </a:cxn>
                <a:cxn ang="10800000">
                  <a:pos x="wd2" y="hd2"/>
                </a:cxn>
                <a:cxn ang="16200000">
                  <a:pos x="wd2" y="hd2"/>
                </a:cxn>
              </a:cxnLst>
              <a:rect l="0" t="0" r="r" b="b"/>
              <a:pathLst>
                <a:path w="19790" h="21600" extrusionOk="0">
                  <a:moveTo>
                    <a:pt x="19790" y="7321"/>
                  </a:moveTo>
                  <a:cubicBezTo>
                    <a:pt x="10418" y="7321"/>
                    <a:pt x="2332" y="13282"/>
                    <a:pt x="420" y="21600"/>
                  </a:cubicBezTo>
                  <a:cubicBezTo>
                    <a:pt x="-1810" y="11901"/>
                    <a:pt x="5055" y="2399"/>
                    <a:pt x="15753" y="377"/>
                  </a:cubicBezTo>
                  <a:cubicBezTo>
                    <a:pt x="17081" y="126"/>
                    <a:pt x="18433" y="0"/>
                    <a:pt x="19790" y="0"/>
                  </a:cubicBezTo>
                  <a:close/>
                </a:path>
              </a:pathLst>
            </a:custGeom>
            <a:solidFill>
              <a:srgbClr val="000000">
                <a:alpha val="20000"/>
              </a:srgbClr>
            </a:solidFill>
            <a:ln w="12700" cap="flat">
              <a:noFill/>
              <a:miter lim="400000"/>
            </a:ln>
            <a:effectLst/>
          </p:spPr>
          <p:txBody>
            <a:bodyPr wrap="square" lIns="45718" tIns="45718" rIns="45718" bIns="45718" numCol="1" anchor="ctr">
              <a:noAutofit/>
            </a:bodyPr>
            <a:lstStyle/>
            <a:p>
              <a:pPr algn="ctr">
                <a:defRPr>
                  <a:latin typeface="Comic Sans MS"/>
                  <a:ea typeface="Comic Sans MS"/>
                  <a:cs typeface="Comic Sans MS"/>
                  <a:sym typeface="Comic Sans MS"/>
                </a:defRPr>
              </a:pPr>
              <a:endParaRPr>
                <a:latin typeface="+mn-lt"/>
              </a:endParaRPr>
            </a:p>
          </p:txBody>
        </p:sp>
        <p:sp>
          <p:nvSpPr>
            <p:cNvPr id="566" name="Shape 566"/>
            <p:cNvSpPr/>
            <p:nvPr/>
          </p:nvSpPr>
          <p:spPr>
            <a:xfrm>
              <a:off x="107" y="-1"/>
              <a:ext cx="540004" cy="853596"/>
            </a:xfrm>
            <a:custGeom>
              <a:avLst/>
              <a:gdLst/>
              <a:ahLst/>
              <a:cxnLst>
                <a:cxn ang="0">
                  <a:pos x="wd2" y="hd2"/>
                </a:cxn>
                <a:cxn ang="5400000">
                  <a:pos x="wd2" y="hd2"/>
                </a:cxn>
                <a:cxn ang="10800000">
                  <a:pos x="wd2" y="hd2"/>
                </a:cxn>
                <a:cxn ang="16200000">
                  <a:pos x="wd2" y="hd2"/>
                </a:cxn>
              </a:cxnLst>
              <a:rect l="0" t="0" r="r" b="b"/>
              <a:pathLst>
                <a:path w="21600" h="21600" extrusionOk="0">
                  <a:moveTo>
                    <a:pt x="0" y="8371"/>
                  </a:moveTo>
                  <a:cubicBezTo>
                    <a:pt x="0" y="12188"/>
                    <a:pt x="6663" y="15522"/>
                    <a:pt x="16200" y="16476"/>
                  </a:cubicBezTo>
                  <a:lnTo>
                    <a:pt x="16200" y="14768"/>
                  </a:lnTo>
                  <a:lnTo>
                    <a:pt x="21600" y="18450"/>
                  </a:lnTo>
                  <a:lnTo>
                    <a:pt x="16200" y="21600"/>
                  </a:lnTo>
                  <a:lnTo>
                    <a:pt x="16200" y="19892"/>
                  </a:lnTo>
                  <a:cubicBezTo>
                    <a:pt x="6663" y="18938"/>
                    <a:pt x="0" y="15604"/>
                    <a:pt x="0" y="11787"/>
                  </a:cubicBezTo>
                  <a:lnTo>
                    <a:pt x="0" y="8371"/>
                  </a:lnTo>
                  <a:cubicBezTo>
                    <a:pt x="0" y="3748"/>
                    <a:pt x="9671" y="0"/>
                    <a:pt x="21600" y="0"/>
                  </a:cubicBezTo>
                  <a:lnTo>
                    <a:pt x="21600" y="3416"/>
                  </a:lnTo>
                  <a:cubicBezTo>
                    <a:pt x="11369" y="3416"/>
                    <a:pt x="2542" y="6198"/>
                    <a:pt x="454" y="10079"/>
                  </a:cubicBezTo>
                </a:path>
              </a:pathLst>
            </a:custGeom>
            <a:noFill/>
            <a:ln w="25400" cap="flat">
              <a:solidFill>
                <a:srgbClr val="3A5E8A"/>
              </a:solidFill>
              <a:prstDash val="solid"/>
              <a:round/>
            </a:ln>
            <a:effectLst/>
          </p:spPr>
          <p:txBody>
            <a:bodyPr wrap="square" lIns="45718" tIns="45718" rIns="45718" bIns="45718" numCol="1" anchor="ctr">
              <a:noAutofit/>
            </a:bodyPr>
            <a:lstStyle/>
            <a:p>
              <a:pPr algn="ctr">
                <a:defRPr>
                  <a:latin typeface="Comic Sans MS"/>
                  <a:ea typeface="Comic Sans MS"/>
                  <a:cs typeface="Comic Sans MS"/>
                  <a:sym typeface="Comic Sans MS"/>
                </a:defRPr>
              </a:pPr>
              <a:endParaRPr>
                <a:latin typeface="+mn-lt"/>
              </a:endParaRPr>
            </a:p>
          </p:txBody>
        </p:sp>
      </p:grpSp>
      <p:grpSp>
        <p:nvGrpSpPr>
          <p:cNvPr id="571" name="Group 571"/>
          <p:cNvGrpSpPr/>
          <p:nvPr/>
        </p:nvGrpSpPr>
        <p:grpSpPr>
          <a:xfrm>
            <a:off x="7182153" y="4305293"/>
            <a:ext cx="540081" cy="853500"/>
            <a:chOff x="0" y="0"/>
            <a:chExt cx="540080" cy="853499"/>
          </a:xfrm>
        </p:grpSpPr>
        <p:sp>
          <p:nvSpPr>
            <p:cNvPr id="568" name="Shape 568"/>
            <p:cNvSpPr/>
            <p:nvPr/>
          </p:nvSpPr>
          <p:spPr>
            <a:xfrm>
              <a:off x="-1" y="-1"/>
              <a:ext cx="540082" cy="853501"/>
            </a:xfrm>
            <a:custGeom>
              <a:avLst/>
              <a:gdLst/>
              <a:ahLst/>
              <a:cxnLst>
                <a:cxn ang="0">
                  <a:pos x="wd2" y="hd2"/>
                </a:cxn>
                <a:cxn ang="5400000">
                  <a:pos x="wd2" y="hd2"/>
                </a:cxn>
                <a:cxn ang="10800000">
                  <a:pos x="wd2" y="hd2"/>
                </a:cxn>
                <a:cxn ang="16200000">
                  <a:pos x="wd2" y="hd2"/>
                </a:cxn>
              </a:cxnLst>
              <a:rect l="0" t="0" r="r" b="b"/>
              <a:pathLst>
                <a:path w="19857" h="21600" extrusionOk="0">
                  <a:moveTo>
                    <a:pt x="0" y="18449"/>
                  </a:moveTo>
                  <a:lnTo>
                    <a:pt x="4964" y="14767"/>
                  </a:lnTo>
                  <a:lnTo>
                    <a:pt x="4964" y="16475"/>
                  </a:lnTo>
                  <a:cubicBezTo>
                    <a:pt x="12283" y="15678"/>
                    <a:pt x="17894" y="13199"/>
                    <a:pt x="19436" y="10079"/>
                  </a:cubicBezTo>
                  <a:cubicBezTo>
                    <a:pt x="21600" y="14454"/>
                    <a:pt x="15228" y="18774"/>
                    <a:pt x="4964" y="19892"/>
                  </a:cubicBezTo>
                  <a:lnTo>
                    <a:pt x="4964" y="21600"/>
                  </a:lnTo>
                  <a:close/>
                  <a:moveTo>
                    <a:pt x="19854" y="11787"/>
                  </a:moveTo>
                  <a:cubicBezTo>
                    <a:pt x="19854" y="7164"/>
                    <a:pt x="10965" y="3417"/>
                    <a:pt x="0" y="3417"/>
                  </a:cubicBezTo>
                  <a:lnTo>
                    <a:pt x="0" y="0"/>
                  </a:lnTo>
                  <a:cubicBezTo>
                    <a:pt x="10965" y="0"/>
                    <a:pt x="19854" y="3748"/>
                    <a:pt x="19854" y="8371"/>
                  </a:cubicBezTo>
                  <a:close/>
                </a:path>
              </a:pathLst>
            </a:custGeom>
            <a:solidFill>
              <a:srgbClr val="4F81BD"/>
            </a:solidFill>
            <a:ln w="12700" cap="flat">
              <a:noFill/>
              <a:miter lim="400000"/>
            </a:ln>
            <a:effectLst/>
          </p:spPr>
          <p:txBody>
            <a:bodyPr wrap="square" lIns="45718" tIns="45718" rIns="45718" bIns="45718" numCol="1" anchor="ctr">
              <a:noAutofit/>
            </a:bodyPr>
            <a:lstStyle/>
            <a:p>
              <a:pPr algn="ctr">
                <a:defRPr>
                  <a:latin typeface="Comic Sans MS"/>
                  <a:ea typeface="Comic Sans MS"/>
                  <a:cs typeface="Comic Sans MS"/>
                  <a:sym typeface="Comic Sans MS"/>
                </a:defRPr>
              </a:pPr>
              <a:endParaRPr>
                <a:latin typeface="+mn-lt"/>
              </a:endParaRPr>
            </a:p>
          </p:txBody>
        </p:sp>
        <p:sp>
          <p:nvSpPr>
            <p:cNvPr id="569" name="Shape 569"/>
            <p:cNvSpPr/>
            <p:nvPr/>
          </p:nvSpPr>
          <p:spPr>
            <a:xfrm>
              <a:off x="0" y="-1"/>
              <a:ext cx="540004" cy="4657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3128"/>
                    <a:pt x="11929" y="6261"/>
                    <a:pt x="0" y="6261"/>
                  </a:cubicBezTo>
                  <a:lnTo>
                    <a:pt x="0" y="0"/>
                  </a:lnTo>
                  <a:cubicBezTo>
                    <a:pt x="11929" y="0"/>
                    <a:pt x="21600" y="6868"/>
                    <a:pt x="21600" y="15339"/>
                  </a:cubicBezTo>
                  <a:close/>
                </a:path>
              </a:pathLst>
            </a:custGeom>
            <a:solidFill>
              <a:srgbClr val="000000">
                <a:alpha val="20000"/>
              </a:srgbClr>
            </a:solidFill>
            <a:ln w="12700" cap="flat">
              <a:noFill/>
              <a:miter lim="400000"/>
            </a:ln>
            <a:effectLst/>
          </p:spPr>
          <p:txBody>
            <a:bodyPr wrap="square" lIns="45718" tIns="45718" rIns="45718" bIns="45718" numCol="1" anchor="ctr">
              <a:noAutofit/>
            </a:bodyPr>
            <a:lstStyle/>
            <a:p>
              <a:pPr algn="ctr">
                <a:defRPr>
                  <a:latin typeface="Comic Sans MS"/>
                  <a:ea typeface="Comic Sans MS"/>
                  <a:cs typeface="Comic Sans MS"/>
                  <a:sym typeface="Comic Sans MS"/>
                </a:defRPr>
              </a:pPr>
              <a:endParaRPr>
                <a:latin typeface="+mn-lt"/>
              </a:endParaRPr>
            </a:p>
          </p:txBody>
        </p:sp>
        <p:sp>
          <p:nvSpPr>
            <p:cNvPr id="570" name="Shape 570"/>
            <p:cNvSpPr/>
            <p:nvPr/>
          </p:nvSpPr>
          <p:spPr>
            <a:xfrm>
              <a:off x="0" y="-1"/>
              <a:ext cx="540004" cy="853501"/>
            </a:xfrm>
            <a:custGeom>
              <a:avLst/>
              <a:gdLst/>
              <a:ahLst/>
              <a:cxnLst>
                <a:cxn ang="0">
                  <a:pos x="wd2" y="hd2"/>
                </a:cxn>
                <a:cxn ang="5400000">
                  <a:pos x="wd2" y="hd2"/>
                </a:cxn>
                <a:cxn ang="10800000">
                  <a:pos x="wd2" y="hd2"/>
                </a:cxn>
                <a:cxn ang="16200000">
                  <a:pos x="wd2" y="hd2"/>
                </a:cxn>
              </a:cxnLst>
              <a:rect l="0" t="0" r="r" b="b"/>
              <a:pathLst>
                <a:path w="21600" h="21600" extrusionOk="0">
                  <a:moveTo>
                    <a:pt x="21600" y="11787"/>
                  </a:moveTo>
                  <a:cubicBezTo>
                    <a:pt x="21600" y="7164"/>
                    <a:pt x="11929" y="3417"/>
                    <a:pt x="0" y="3417"/>
                  </a:cubicBezTo>
                  <a:lnTo>
                    <a:pt x="0" y="0"/>
                  </a:lnTo>
                  <a:cubicBezTo>
                    <a:pt x="11929" y="0"/>
                    <a:pt x="21600" y="3748"/>
                    <a:pt x="21600" y="8371"/>
                  </a:cubicBezTo>
                  <a:lnTo>
                    <a:pt x="21600" y="11787"/>
                  </a:lnTo>
                  <a:cubicBezTo>
                    <a:pt x="21600" y="15604"/>
                    <a:pt x="14937" y="18938"/>
                    <a:pt x="5400" y="19892"/>
                  </a:cubicBezTo>
                  <a:lnTo>
                    <a:pt x="5400" y="21600"/>
                  </a:lnTo>
                  <a:lnTo>
                    <a:pt x="0" y="18449"/>
                  </a:lnTo>
                  <a:lnTo>
                    <a:pt x="5400" y="14767"/>
                  </a:lnTo>
                  <a:lnTo>
                    <a:pt x="5400" y="16475"/>
                  </a:lnTo>
                  <a:cubicBezTo>
                    <a:pt x="13363" y="15678"/>
                    <a:pt x="19467" y="13199"/>
                    <a:pt x="21145" y="10079"/>
                  </a:cubicBezTo>
                </a:path>
              </a:pathLst>
            </a:custGeom>
            <a:noFill/>
            <a:ln w="25400" cap="flat">
              <a:solidFill>
                <a:srgbClr val="3A5E8A"/>
              </a:solidFill>
              <a:prstDash val="solid"/>
              <a:round/>
            </a:ln>
            <a:effectLst/>
          </p:spPr>
          <p:txBody>
            <a:bodyPr wrap="square" lIns="45718" tIns="45718" rIns="45718" bIns="45718" numCol="1" anchor="ctr">
              <a:noAutofit/>
            </a:bodyPr>
            <a:lstStyle/>
            <a:p>
              <a:pPr algn="ctr">
                <a:defRPr>
                  <a:latin typeface="Comic Sans MS"/>
                  <a:ea typeface="Comic Sans MS"/>
                  <a:cs typeface="Comic Sans MS"/>
                  <a:sym typeface="Comic Sans MS"/>
                </a:defRPr>
              </a:pPr>
              <a:endParaRPr>
                <a:latin typeface="+mn-lt"/>
              </a:endParaRPr>
            </a:p>
          </p:txBody>
        </p:sp>
      </p:grpSp>
      <p:sp>
        <p:nvSpPr>
          <p:cNvPr id="572" name="Shape 572"/>
          <p:cNvSpPr/>
          <p:nvPr/>
        </p:nvSpPr>
        <p:spPr>
          <a:xfrm>
            <a:off x="4316991" y="5307142"/>
            <a:ext cx="252002" cy="648002"/>
          </a:xfrm>
          <a:custGeom>
            <a:avLst/>
            <a:gdLst/>
            <a:ahLst/>
            <a:cxnLst>
              <a:cxn ang="0">
                <a:pos x="wd2" y="hd2"/>
              </a:cxn>
              <a:cxn ang="5400000">
                <a:pos x="wd2" y="hd2"/>
              </a:cxn>
              <a:cxn ang="10800000">
                <a:pos x="wd2" y="hd2"/>
              </a:cxn>
              <a:cxn ang="16200000">
                <a:pos x="wd2" y="hd2"/>
              </a:cxn>
            </a:cxnLst>
            <a:rect l="0" t="0" r="r" b="b"/>
            <a:pathLst>
              <a:path w="21600" h="21600" extrusionOk="0">
                <a:moveTo>
                  <a:pt x="0" y="17400"/>
                </a:moveTo>
                <a:lnTo>
                  <a:pt x="5400" y="17400"/>
                </a:lnTo>
                <a:lnTo>
                  <a:pt x="5400" y="0"/>
                </a:lnTo>
                <a:lnTo>
                  <a:pt x="16200" y="0"/>
                </a:lnTo>
                <a:lnTo>
                  <a:pt x="16200" y="17400"/>
                </a:lnTo>
                <a:lnTo>
                  <a:pt x="21600" y="17400"/>
                </a:lnTo>
                <a:lnTo>
                  <a:pt x="10800" y="21600"/>
                </a:lnTo>
                <a:close/>
              </a:path>
            </a:pathLst>
          </a:custGeom>
          <a:solidFill>
            <a:srgbClr val="FF0000"/>
          </a:solidFill>
          <a:ln w="25400">
            <a:solidFill>
              <a:srgbClr val="FF0000"/>
            </a:solidFill>
          </a:ln>
        </p:spPr>
        <p:txBody>
          <a:bodyPr lIns="45718" tIns="45718" rIns="45718" bIns="45718" anchor="ctr"/>
          <a:lstStyle/>
          <a:p>
            <a:pPr algn="ctr">
              <a:defRPr>
                <a:solidFill>
                  <a:srgbClr val="FFFFFF"/>
                </a:solidFill>
                <a:latin typeface="Comic Sans MS"/>
                <a:ea typeface="Comic Sans MS"/>
                <a:cs typeface="Comic Sans MS"/>
                <a:sym typeface="Comic Sans MS"/>
              </a:defRPr>
            </a:pPr>
            <a:endParaRPr>
              <a:latin typeface="+mn-l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AutoShape 3"/>
          <p:cNvSpPr>
            <a:spLocks noChangeArrowheads="1"/>
          </p:cNvSpPr>
          <p:nvPr/>
        </p:nvSpPr>
        <p:spPr bwMode="auto">
          <a:xfrm>
            <a:off x="6829425" y="2870845"/>
            <a:ext cx="104775" cy="228600"/>
          </a:xfrm>
          <a:prstGeom prst="can">
            <a:avLst>
              <a:gd name="adj" fmla="val 54545"/>
            </a:avLst>
          </a:prstGeom>
          <a:solidFill>
            <a:schemeClr val="folHlink"/>
          </a:solid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61" name="Rectangle 57"/>
          <p:cNvSpPr>
            <a:spLocks noChangeArrowheads="1"/>
          </p:cNvSpPr>
          <p:nvPr/>
        </p:nvSpPr>
        <p:spPr bwMode="auto">
          <a:xfrm>
            <a:off x="2198688" y="3829695"/>
            <a:ext cx="1266825" cy="955675"/>
          </a:xfrm>
          <a:prstGeom prst="rect">
            <a:avLst/>
          </a:prstGeom>
          <a:noFill/>
          <a:ln w="9525">
            <a:no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62" name="Rectangle 58"/>
          <p:cNvSpPr>
            <a:spLocks noChangeArrowheads="1"/>
          </p:cNvSpPr>
          <p:nvPr/>
        </p:nvSpPr>
        <p:spPr bwMode="auto">
          <a:xfrm>
            <a:off x="3419475" y="3829695"/>
            <a:ext cx="992188" cy="5969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endParaRPr lang="it-IT"/>
          </a:p>
        </p:txBody>
      </p:sp>
      <p:sp>
        <p:nvSpPr>
          <p:cNvPr id="47163" name="Rectangle 59"/>
          <p:cNvSpPr>
            <a:spLocks noChangeArrowheads="1"/>
          </p:cNvSpPr>
          <p:nvPr/>
        </p:nvSpPr>
        <p:spPr bwMode="auto">
          <a:xfrm>
            <a:off x="3287713" y="3772545"/>
            <a:ext cx="1009650" cy="854075"/>
          </a:xfrm>
          <a:prstGeom prst="rect">
            <a:avLst/>
          </a:prstGeom>
          <a:noFill/>
          <a:ln w="9525">
            <a:no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66" name="Rectangle 62"/>
          <p:cNvSpPr>
            <a:spLocks noChangeArrowheads="1"/>
          </p:cNvSpPr>
          <p:nvPr/>
        </p:nvSpPr>
        <p:spPr bwMode="auto">
          <a:xfrm>
            <a:off x="4810125" y="3726507"/>
            <a:ext cx="2062163" cy="973138"/>
          </a:xfrm>
          <a:prstGeom prst="rect">
            <a:avLst/>
          </a:prstGeom>
          <a:noFill/>
          <a:ln w="9525">
            <a:no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67" name="Rectangle 63"/>
          <p:cNvSpPr>
            <a:spLocks noChangeArrowheads="1"/>
          </p:cNvSpPr>
          <p:nvPr/>
        </p:nvSpPr>
        <p:spPr bwMode="auto">
          <a:xfrm>
            <a:off x="7229475" y="3782070"/>
            <a:ext cx="1074738" cy="957262"/>
          </a:xfrm>
          <a:prstGeom prst="rect">
            <a:avLst/>
          </a:prstGeom>
          <a:noFill/>
          <a:ln w="9525">
            <a:no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68" name="Rectangle 64"/>
          <p:cNvSpPr>
            <a:spLocks noChangeArrowheads="1"/>
          </p:cNvSpPr>
          <p:nvPr/>
        </p:nvSpPr>
        <p:spPr bwMode="auto">
          <a:xfrm>
            <a:off x="7170738" y="3716982"/>
            <a:ext cx="1084262" cy="955675"/>
          </a:xfrm>
          <a:prstGeom prst="rect">
            <a:avLst/>
          </a:prstGeom>
          <a:noFill/>
          <a:ln w="9525">
            <a:no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78" name="AutoShape 74"/>
          <p:cNvSpPr>
            <a:spLocks noChangeArrowheads="1"/>
          </p:cNvSpPr>
          <p:nvPr/>
        </p:nvSpPr>
        <p:spPr bwMode="auto">
          <a:xfrm>
            <a:off x="6829425" y="2788295"/>
            <a:ext cx="104775" cy="198437"/>
          </a:xfrm>
          <a:prstGeom prst="can">
            <a:avLst>
              <a:gd name="adj" fmla="val 47348"/>
            </a:avLst>
          </a:prstGeom>
          <a:solidFill>
            <a:schemeClr val="folHlink"/>
          </a:solid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79" name="AutoShape 75"/>
          <p:cNvSpPr>
            <a:spLocks noChangeArrowheads="1"/>
          </p:cNvSpPr>
          <p:nvPr/>
        </p:nvSpPr>
        <p:spPr bwMode="auto">
          <a:xfrm>
            <a:off x="6732588" y="2188220"/>
            <a:ext cx="301625" cy="692150"/>
          </a:xfrm>
          <a:prstGeom prst="can">
            <a:avLst>
              <a:gd name="adj" fmla="val 57368"/>
            </a:avLst>
          </a:prstGeom>
          <a:solidFill>
            <a:schemeClr val="bg1"/>
          </a:solid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grpSp>
        <p:nvGrpSpPr>
          <p:cNvPr id="2" name="Group 76"/>
          <p:cNvGrpSpPr>
            <a:grpSpLocks/>
          </p:cNvGrpSpPr>
          <p:nvPr/>
        </p:nvGrpSpPr>
        <p:grpSpPr bwMode="auto">
          <a:xfrm>
            <a:off x="6732588" y="2085032"/>
            <a:ext cx="301625" cy="195263"/>
            <a:chOff x="4080" y="912"/>
            <a:chExt cx="96" cy="96"/>
          </a:xfrm>
        </p:grpSpPr>
        <p:sp>
          <p:nvSpPr>
            <p:cNvPr id="47181" name="Line 77"/>
            <p:cNvSpPr>
              <a:spLocks noChangeShapeType="1"/>
            </p:cNvSpPr>
            <p:nvPr/>
          </p:nvSpPr>
          <p:spPr bwMode="auto">
            <a:xfrm flipH="1">
              <a:off x="4080" y="912"/>
              <a:ext cx="48" cy="96"/>
            </a:xfrm>
            <a:prstGeom prst="line">
              <a:avLst/>
            </a:prstGeom>
            <a:no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82" name="Line 78"/>
            <p:cNvSpPr>
              <a:spLocks noChangeShapeType="1"/>
            </p:cNvSpPr>
            <p:nvPr/>
          </p:nvSpPr>
          <p:spPr bwMode="auto">
            <a:xfrm>
              <a:off x="4128" y="912"/>
              <a:ext cx="48" cy="96"/>
            </a:xfrm>
            <a:prstGeom prst="line">
              <a:avLst/>
            </a:prstGeom>
            <a:no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grpSp>
      <p:sp>
        <p:nvSpPr>
          <p:cNvPr id="47183" name="Freeform 79"/>
          <p:cNvSpPr>
            <a:spLocks/>
          </p:cNvSpPr>
          <p:nvPr/>
        </p:nvSpPr>
        <p:spPr bwMode="auto">
          <a:xfrm>
            <a:off x="6829425" y="2986732"/>
            <a:ext cx="423863" cy="515938"/>
          </a:xfrm>
          <a:custGeom>
            <a:avLst/>
            <a:gdLst/>
            <a:ahLst/>
            <a:cxnLst>
              <a:cxn ang="0">
                <a:pos x="23" y="0"/>
              </a:cxn>
              <a:cxn ang="0">
                <a:pos x="55" y="141"/>
              </a:cxn>
              <a:cxn ang="0">
                <a:pos x="94" y="131"/>
              </a:cxn>
              <a:cxn ang="0">
                <a:pos x="129" y="41"/>
              </a:cxn>
              <a:cxn ang="0">
                <a:pos x="177" y="73"/>
              </a:cxn>
              <a:cxn ang="0">
                <a:pos x="183" y="93"/>
              </a:cxn>
              <a:cxn ang="0">
                <a:pos x="186" y="102"/>
              </a:cxn>
              <a:cxn ang="0">
                <a:pos x="180" y="221"/>
              </a:cxn>
            </a:cxnLst>
            <a:rect l="0" t="0" r="r" b="b"/>
            <a:pathLst>
              <a:path w="198" h="221">
                <a:moveTo>
                  <a:pt x="23" y="0"/>
                </a:moveTo>
                <a:cubicBezTo>
                  <a:pt x="25" y="62"/>
                  <a:pt x="0" y="116"/>
                  <a:pt x="55" y="141"/>
                </a:cubicBezTo>
                <a:cubicBezTo>
                  <a:pt x="59" y="141"/>
                  <a:pt x="88" y="143"/>
                  <a:pt x="94" y="131"/>
                </a:cubicBezTo>
                <a:cubicBezTo>
                  <a:pt x="109" y="102"/>
                  <a:pt x="94" y="52"/>
                  <a:pt x="129" y="41"/>
                </a:cubicBezTo>
                <a:cubicBezTo>
                  <a:pt x="160" y="47"/>
                  <a:pt x="159" y="50"/>
                  <a:pt x="177" y="73"/>
                </a:cubicBezTo>
                <a:cubicBezTo>
                  <a:pt x="179" y="80"/>
                  <a:pt x="181" y="86"/>
                  <a:pt x="183" y="93"/>
                </a:cubicBezTo>
                <a:cubicBezTo>
                  <a:pt x="184" y="96"/>
                  <a:pt x="186" y="102"/>
                  <a:pt x="186" y="102"/>
                </a:cubicBezTo>
                <a:cubicBezTo>
                  <a:pt x="183" y="217"/>
                  <a:pt x="198" y="180"/>
                  <a:pt x="180" y="221"/>
                </a:cubicBezTo>
              </a:path>
            </a:pathLst>
          </a:custGeom>
          <a:noFill/>
          <a:ln w="9525">
            <a:solidFill>
              <a:schemeClr val="bg1"/>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85" name="Freeform 81"/>
          <p:cNvSpPr>
            <a:spLocks/>
          </p:cNvSpPr>
          <p:nvPr/>
        </p:nvSpPr>
        <p:spPr bwMode="auto">
          <a:xfrm>
            <a:off x="6829425" y="2986732"/>
            <a:ext cx="423863" cy="515938"/>
          </a:xfrm>
          <a:custGeom>
            <a:avLst/>
            <a:gdLst/>
            <a:ahLst/>
            <a:cxnLst>
              <a:cxn ang="0">
                <a:pos x="23" y="0"/>
              </a:cxn>
              <a:cxn ang="0">
                <a:pos x="55" y="141"/>
              </a:cxn>
              <a:cxn ang="0">
                <a:pos x="94" y="131"/>
              </a:cxn>
              <a:cxn ang="0">
                <a:pos x="129" y="41"/>
              </a:cxn>
              <a:cxn ang="0">
                <a:pos x="177" y="73"/>
              </a:cxn>
              <a:cxn ang="0">
                <a:pos x="183" y="93"/>
              </a:cxn>
              <a:cxn ang="0">
                <a:pos x="186" y="102"/>
              </a:cxn>
              <a:cxn ang="0">
                <a:pos x="180" y="221"/>
              </a:cxn>
            </a:cxnLst>
            <a:rect l="0" t="0" r="r" b="b"/>
            <a:pathLst>
              <a:path w="198" h="221">
                <a:moveTo>
                  <a:pt x="23" y="0"/>
                </a:moveTo>
                <a:cubicBezTo>
                  <a:pt x="25" y="62"/>
                  <a:pt x="0" y="116"/>
                  <a:pt x="55" y="141"/>
                </a:cubicBezTo>
                <a:cubicBezTo>
                  <a:pt x="59" y="141"/>
                  <a:pt x="88" y="143"/>
                  <a:pt x="94" y="131"/>
                </a:cubicBezTo>
                <a:cubicBezTo>
                  <a:pt x="109" y="102"/>
                  <a:pt x="94" y="52"/>
                  <a:pt x="129" y="41"/>
                </a:cubicBezTo>
                <a:cubicBezTo>
                  <a:pt x="160" y="47"/>
                  <a:pt x="159" y="50"/>
                  <a:pt x="177" y="73"/>
                </a:cubicBezTo>
                <a:cubicBezTo>
                  <a:pt x="179" y="80"/>
                  <a:pt x="181" y="86"/>
                  <a:pt x="183" y="93"/>
                </a:cubicBezTo>
                <a:cubicBezTo>
                  <a:pt x="184" y="96"/>
                  <a:pt x="186" y="102"/>
                  <a:pt x="186" y="102"/>
                </a:cubicBezTo>
                <a:cubicBezTo>
                  <a:pt x="183" y="217"/>
                  <a:pt x="198" y="180"/>
                  <a:pt x="180" y="221"/>
                </a:cubicBezTo>
              </a:path>
            </a:pathLst>
          </a:custGeom>
          <a:no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08" name="Freeform 4"/>
          <p:cNvSpPr>
            <a:spLocks/>
          </p:cNvSpPr>
          <p:nvPr/>
        </p:nvSpPr>
        <p:spPr bwMode="auto">
          <a:xfrm>
            <a:off x="759683" y="1196752"/>
            <a:ext cx="7704138" cy="3590925"/>
          </a:xfrm>
          <a:custGeom>
            <a:avLst/>
            <a:gdLst/>
            <a:ahLst/>
            <a:cxnLst>
              <a:cxn ang="0">
                <a:pos x="268" y="0"/>
              </a:cxn>
              <a:cxn ang="0">
                <a:pos x="216" y="4"/>
              </a:cxn>
              <a:cxn ang="0">
                <a:pos x="164" y="20"/>
              </a:cxn>
              <a:cxn ang="0">
                <a:pos x="120" y="44"/>
              </a:cxn>
              <a:cxn ang="0">
                <a:pos x="80" y="80"/>
              </a:cxn>
              <a:cxn ang="0">
                <a:pos x="44" y="120"/>
              </a:cxn>
              <a:cxn ang="0">
                <a:pos x="20" y="164"/>
              </a:cxn>
              <a:cxn ang="0">
                <a:pos x="4" y="216"/>
              </a:cxn>
              <a:cxn ang="0">
                <a:pos x="0" y="268"/>
              </a:cxn>
              <a:cxn ang="0">
                <a:pos x="0" y="1872"/>
              </a:cxn>
              <a:cxn ang="0">
                <a:pos x="4" y="1924"/>
              </a:cxn>
              <a:cxn ang="0">
                <a:pos x="20" y="1976"/>
              </a:cxn>
              <a:cxn ang="0">
                <a:pos x="44" y="2020"/>
              </a:cxn>
              <a:cxn ang="0">
                <a:pos x="80" y="2060"/>
              </a:cxn>
              <a:cxn ang="0">
                <a:pos x="120" y="2092"/>
              </a:cxn>
              <a:cxn ang="0">
                <a:pos x="164" y="2116"/>
              </a:cxn>
              <a:cxn ang="0">
                <a:pos x="216" y="2132"/>
              </a:cxn>
              <a:cxn ang="0">
                <a:pos x="268" y="2136"/>
              </a:cxn>
              <a:cxn ang="0">
                <a:pos x="5360" y="2136"/>
              </a:cxn>
              <a:cxn ang="0">
                <a:pos x="5416" y="2132"/>
              </a:cxn>
              <a:cxn ang="0">
                <a:pos x="5464" y="2116"/>
              </a:cxn>
              <a:cxn ang="0">
                <a:pos x="5508" y="2092"/>
              </a:cxn>
              <a:cxn ang="0">
                <a:pos x="5548" y="2060"/>
              </a:cxn>
              <a:cxn ang="0">
                <a:pos x="5584" y="2020"/>
              </a:cxn>
              <a:cxn ang="0">
                <a:pos x="5608" y="1976"/>
              </a:cxn>
              <a:cxn ang="0">
                <a:pos x="5624" y="1924"/>
              </a:cxn>
              <a:cxn ang="0">
                <a:pos x="5628" y="1872"/>
              </a:cxn>
              <a:cxn ang="0">
                <a:pos x="5628" y="268"/>
              </a:cxn>
              <a:cxn ang="0">
                <a:pos x="5624" y="216"/>
              </a:cxn>
              <a:cxn ang="0">
                <a:pos x="5608" y="164"/>
              </a:cxn>
              <a:cxn ang="0">
                <a:pos x="5584" y="120"/>
              </a:cxn>
              <a:cxn ang="0">
                <a:pos x="5548" y="80"/>
              </a:cxn>
              <a:cxn ang="0">
                <a:pos x="5508" y="44"/>
              </a:cxn>
              <a:cxn ang="0">
                <a:pos x="5464" y="20"/>
              </a:cxn>
              <a:cxn ang="0">
                <a:pos x="5416" y="4"/>
              </a:cxn>
              <a:cxn ang="0">
                <a:pos x="5360" y="0"/>
              </a:cxn>
              <a:cxn ang="0">
                <a:pos x="268" y="0"/>
              </a:cxn>
            </a:cxnLst>
            <a:rect l="0" t="0" r="r" b="b"/>
            <a:pathLst>
              <a:path w="5628" h="2136">
                <a:moveTo>
                  <a:pt x="268" y="0"/>
                </a:moveTo>
                <a:lnTo>
                  <a:pt x="216" y="4"/>
                </a:lnTo>
                <a:lnTo>
                  <a:pt x="164" y="20"/>
                </a:lnTo>
                <a:lnTo>
                  <a:pt x="120" y="44"/>
                </a:lnTo>
                <a:lnTo>
                  <a:pt x="80" y="80"/>
                </a:lnTo>
                <a:lnTo>
                  <a:pt x="44" y="120"/>
                </a:lnTo>
                <a:lnTo>
                  <a:pt x="20" y="164"/>
                </a:lnTo>
                <a:lnTo>
                  <a:pt x="4" y="216"/>
                </a:lnTo>
                <a:lnTo>
                  <a:pt x="0" y="268"/>
                </a:lnTo>
                <a:lnTo>
                  <a:pt x="0" y="1872"/>
                </a:lnTo>
                <a:lnTo>
                  <a:pt x="4" y="1924"/>
                </a:lnTo>
                <a:lnTo>
                  <a:pt x="20" y="1976"/>
                </a:lnTo>
                <a:lnTo>
                  <a:pt x="44" y="2020"/>
                </a:lnTo>
                <a:lnTo>
                  <a:pt x="80" y="2060"/>
                </a:lnTo>
                <a:lnTo>
                  <a:pt x="120" y="2092"/>
                </a:lnTo>
                <a:lnTo>
                  <a:pt x="164" y="2116"/>
                </a:lnTo>
                <a:lnTo>
                  <a:pt x="216" y="2132"/>
                </a:lnTo>
                <a:lnTo>
                  <a:pt x="268" y="2136"/>
                </a:lnTo>
                <a:lnTo>
                  <a:pt x="5360" y="2136"/>
                </a:lnTo>
                <a:lnTo>
                  <a:pt x="5416" y="2132"/>
                </a:lnTo>
                <a:lnTo>
                  <a:pt x="5464" y="2116"/>
                </a:lnTo>
                <a:lnTo>
                  <a:pt x="5508" y="2092"/>
                </a:lnTo>
                <a:lnTo>
                  <a:pt x="5548" y="2060"/>
                </a:lnTo>
                <a:lnTo>
                  <a:pt x="5584" y="2020"/>
                </a:lnTo>
                <a:lnTo>
                  <a:pt x="5608" y="1976"/>
                </a:lnTo>
                <a:lnTo>
                  <a:pt x="5624" y="1924"/>
                </a:lnTo>
                <a:lnTo>
                  <a:pt x="5628" y="1872"/>
                </a:lnTo>
                <a:lnTo>
                  <a:pt x="5628" y="268"/>
                </a:lnTo>
                <a:lnTo>
                  <a:pt x="5624" y="216"/>
                </a:lnTo>
                <a:lnTo>
                  <a:pt x="5608" y="164"/>
                </a:lnTo>
                <a:lnTo>
                  <a:pt x="5584" y="120"/>
                </a:lnTo>
                <a:lnTo>
                  <a:pt x="5548" y="80"/>
                </a:lnTo>
                <a:lnTo>
                  <a:pt x="5508" y="44"/>
                </a:lnTo>
                <a:lnTo>
                  <a:pt x="5464" y="20"/>
                </a:lnTo>
                <a:lnTo>
                  <a:pt x="5416" y="4"/>
                </a:lnTo>
                <a:lnTo>
                  <a:pt x="5360" y="0"/>
                </a:lnTo>
                <a:lnTo>
                  <a:pt x="268" y="0"/>
                </a:lnTo>
                <a:close/>
              </a:path>
            </a:pathLst>
          </a:custGeom>
          <a:solidFill>
            <a:srgbClr val="003399"/>
          </a:solidFill>
          <a:ln w="57150" cmpd="sng">
            <a:solidFill>
              <a:srgbClr val="FFFF00"/>
            </a:solidFill>
            <a:prstDash val="solid"/>
            <a:round/>
            <a:headEnd/>
            <a:tailEnd/>
          </a:ln>
          <a:effectLst>
            <a:outerShdw dist="35921" dir="2700000" algn="ctr" rotWithShape="0">
              <a:schemeClr val="tx1"/>
            </a:outerShdw>
          </a:effectLst>
        </p:spPr>
        <p:txBody>
          <a:bodyPr wrap="none" lIns="0" tIns="0" rIns="0" bIns="0">
            <a:spAutoFit/>
          </a:bodyPr>
          <a:lstStyle/>
          <a:p>
            <a:endParaRPr lang="it-IT"/>
          </a:p>
        </p:txBody>
      </p:sp>
      <p:grpSp>
        <p:nvGrpSpPr>
          <p:cNvPr id="3" name="Group 5"/>
          <p:cNvGrpSpPr>
            <a:grpSpLocks/>
          </p:cNvGrpSpPr>
          <p:nvPr/>
        </p:nvGrpSpPr>
        <p:grpSpPr bwMode="auto">
          <a:xfrm>
            <a:off x="1871663" y="2308870"/>
            <a:ext cx="854075" cy="836612"/>
            <a:chOff x="1864" y="2255"/>
            <a:chExt cx="644" cy="525"/>
          </a:xfrm>
        </p:grpSpPr>
        <p:grpSp>
          <p:nvGrpSpPr>
            <p:cNvPr id="4" name="Group 6"/>
            <p:cNvGrpSpPr>
              <a:grpSpLocks/>
            </p:cNvGrpSpPr>
            <p:nvPr/>
          </p:nvGrpSpPr>
          <p:grpSpPr bwMode="auto">
            <a:xfrm>
              <a:off x="1868" y="2259"/>
              <a:ext cx="633" cy="521"/>
              <a:chOff x="1868" y="2259"/>
              <a:chExt cx="633" cy="521"/>
            </a:xfrm>
          </p:grpSpPr>
          <p:grpSp>
            <p:nvGrpSpPr>
              <p:cNvPr id="5" name="Group 7"/>
              <p:cNvGrpSpPr>
                <a:grpSpLocks/>
              </p:cNvGrpSpPr>
              <p:nvPr/>
            </p:nvGrpSpPr>
            <p:grpSpPr bwMode="auto">
              <a:xfrm>
                <a:off x="1989" y="2259"/>
                <a:ext cx="394" cy="521"/>
                <a:chOff x="1989" y="2259"/>
                <a:chExt cx="394" cy="521"/>
              </a:xfrm>
            </p:grpSpPr>
            <p:grpSp>
              <p:nvGrpSpPr>
                <p:cNvPr id="6" name="Group 8"/>
                <p:cNvGrpSpPr>
                  <a:grpSpLocks/>
                </p:cNvGrpSpPr>
                <p:nvPr/>
              </p:nvGrpSpPr>
              <p:grpSpPr bwMode="auto">
                <a:xfrm>
                  <a:off x="1992" y="2259"/>
                  <a:ext cx="391" cy="521"/>
                  <a:chOff x="1992" y="2259"/>
                  <a:chExt cx="391" cy="521"/>
                </a:xfrm>
              </p:grpSpPr>
              <p:sp>
                <p:nvSpPr>
                  <p:cNvPr id="47113" name="AutoShape 9"/>
                  <p:cNvSpPr>
                    <a:spLocks noChangeArrowheads="1"/>
                  </p:cNvSpPr>
                  <p:nvPr/>
                </p:nvSpPr>
                <p:spPr bwMode="auto">
                  <a:xfrm>
                    <a:off x="1992" y="2259"/>
                    <a:ext cx="390" cy="521"/>
                  </a:xfrm>
                  <a:prstGeom prst="roundRect">
                    <a:avLst>
                      <a:gd name="adj" fmla="val 12444"/>
                    </a:avLst>
                  </a:prstGeom>
                  <a:solidFill>
                    <a:srgbClr val="00E0E0"/>
                  </a:solidFill>
                  <a:ln w="1270">
                    <a:solidFill>
                      <a:srgbClr val="000000"/>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14" name="Rectangle 10"/>
                  <p:cNvSpPr>
                    <a:spLocks noChangeArrowheads="1"/>
                  </p:cNvSpPr>
                  <p:nvPr/>
                </p:nvSpPr>
                <p:spPr bwMode="auto">
                  <a:xfrm>
                    <a:off x="1992" y="2465"/>
                    <a:ext cx="391" cy="85"/>
                  </a:xfrm>
                  <a:prstGeom prst="rect">
                    <a:avLst/>
                  </a:prstGeom>
                  <a:solidFill>
                    <a:srgbClr val="008080"/>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15" name="AutoShape 11"/>
                  <p:cNvSpPr>
                    <a:spLocks noChangeArrowheads="1"/>
                  </p:cNvSpPr>
                  <p:nvPr/>
                </p:nvSpPr>
                <p:spPr bwMode="auto">
                  <a:xfrm>
                    <a:off x="1992" y="2501"/>
                    <a:ext cx="391" cy="277"/>
                  </a:xfrm>
                  <a:prstGeom prst="roundRect">
                    <a:avLst>
                      <a:gd name="adj" fmla="val 12389"/>
                    </a:avLst>
                  </a:prstGeom>
                  <a:solidFill>
                    <a:srgbClr val="00E0E0"/>
                  </a:solidFill>
                  <a:ln w="1270">
                    <a:solidFill>
                      <a:srgbClr val="000000"/>
                    </a:solidFill>
                    <a:round/>
                    <a:headEnd/>
                    <a:tailEnd/>
                  </a:ln>
                  <a:effectLst>
                    <a:outerShdw dist="35921" dir="2700000" algn="ctr" rotWithShape="0">
                      <a:schemeClr val="tx1"/>
                    </a:outerShdw>
                  </a:effectLst>
                </p:spPr>
                <p:txBody>
                  <a:bodyPr wrap="none" lIns="0" tIns="0" rIns="0" bIns="0">
                    <a:spAutoFit/>
                  </a:bodyPr>
                  <a:lstStyle/>
                  <a:p>
                    <a:endParaRPr lang="it-IT"/>
                  </a:p>
                </p:txBody>
              </p:sp>
            </p:grpSp>
            <p:sp>
              <p:nvSpPr>
                <p:cNvPr id="47116" name="Freeform 12"/>
                <p:cNvSpPr>
                  <a:spLocks/>
                </p:cNvSpPr>
                <p:nvPr/>
              </p:nvSpPr>
              <p:spPr bwMode="auto">
                <a:xfrm>
                  <a:off x="1989" y="2259"/>
                  <a:ext cx="388" cy="205"/>
                </a:xfrm>
                <a:custGeom>
                  <a:avLst/>
                  <a:gdLst/>
                  <a:ahLst/>
                  <a:cxnLst>
                    <a:cxn ang="0">
                      <a:pos x="461" y="1224"/>
                    </a:cxn>
                    <a:cxn ang="0">
                      <a:pos x="461" y="459"/>
                    </a:cxn>
                    <a:cxn ang="0">
                      <a:pos x="0" y="216"/>
                    </a:cxn>
                    <a:cxn ang="0">
                      <a:pos x="9" y="175"/>
                    </a:cxn>
                    <a:cxn ang="0">
                      <a:pos x="29" y="130"/>
                    </a:cxn>
                    <a:cxn ang="0">
                      <a:pos x="55" y="90"/>
                    </a:cxn>
                    <a:cxn ang="0">
                      <a:pos x="83" y="60"/>
                    </a:cxn>
                    <a:cxn ang="0">
                      <a:pos x="117" y="35"/>
                    </a:cxn>
                    <a:cxn ang="0">
                      <a:pos x="150" y="18"/>
                    </a:cxn>
                    <a:cxn ang="0">
                      <a:pos x="184" y="5"/>
                    </a:cxn>
                    <a:cxn ang="0">
                      <a:pos x="206" y="0"/>
                    </a:cxn>
                    <a:cxn ang="0">
                      <a:pos x="1733" y="1"/>
                    </a:cxn>
                    <a:cxn ang="0">
                      <a:pos x="1759" y="7"/>
                    </a:cxn>
                    <a:cxn ang="0">
                      <a:pos x="1796" y="21"/>
                    </a:cxn>
                    <a:cxn ang="0">
                      <a:pos x="1825" y="34"/>
                    </a:cxn>
                    <a:cxn ang="0">
                      <a:pos x="1849" y="52"/>
                    </a:cxn>
                    <a:cxn ang="0">
                      <a:pos x="1874" y="73"/>
                    </a:cxn>
                    <a:cxn ang="0">
                      <a:pos x="1900" y="104"/>
                    </a:cxn>
                    <a:cxn ang="0">
                      <a:pos x="1915" y="131"/>
                    </a:cxn>
                    <a:cxn ang="0">
                      <a:pos x="1928" y="158"/>
                    </a:cxn>
                    <a:cxn ang="0">
                      <a:pos x="1940" y="199"/>
                    </a:cxn>
                    <a:cxn ang="0">
                      <a:pos x="1484" y="450"/>
                    </a:cxn>
                    <a:cxn ang="0">
                      <a:pos x="1484" y="1233"/>
                    </a:cxn>
                    <a:cxn ang="0">
                      <a:pos x="1357" y="1233"/>
                    </a:cxn>
                    <a:cxn ang="0">
                      <a:pos x="1357" y="380"/>
                    </a:cxn>
                    <a:cxn ang="0">
                      <a:pos x="589" y="380"/>
                    </a:cxn>
                    <a:cxn ang="0">
                      <a:pos x="589" y="1233"/>
                    </a:cxn>
                    <a:cxn ang="0">
                      <a:pos x="461" y="1224"/>
                    </a:cxn>
                  </a:cxnLst>
                  <a:rect l="0" t="0" r="r" b="b"/>
                  <a:pathLst>
                    <a:path w="1940" h="1233">
                      <a:moveTo>
                        <a:pt x="461" y="1224"/>
                      </a:moveTo>
                      <a:lnTo>
                        <a:pt x="461" y="459"/>
                      </a:lnTo>
                      <a:lnTo>
                        <a:pt x="0" y="216"/>
                      </a:lnTo>
                      <a:lnTo>
                        <a:pt x="9" y="175"/>
                      </a:lnTo>
                      <a:lnTo>
                        <a:pt x="29" y="130"/>
                      </a:lnTo>
                      <a:lnTo>
                        <a:pt x="55" y="90"/>
                      </a:lnTo>
                      <a:lnTo>
                        <a:pt x="83" y="60"/>
                      </a:lnTo>
                      <a:lnTo>
                        <a:pt x="117" y="35"/>
                      </a:lnTo>
                      <a:lnTo>
                        <a:pt x="150" y="18"/>
                      </a:lnTo>
                      <a:lnTo>
                        <a:pt x="184" y="5"/>
                      </a:lnTo>
                      <a:lnTo>
                        <a:pt x="206" y="0"/>
                      </a:lnTo>
                      <a:lnTo>
                        <a:pt x="1733" y="1"/>
                      </a:lnTo>
                      <a:lnTo>
                        <a:pt x="1759" y="7"/>
                      </a:lnTo>
                      <a:lnTo>
                        <a:pt x="1796" y="21"/>
                      </a:lnTo>
                      <a:lnTo>
                        <a:pt x="1825" y="34"/>
                      </a:lnTo>
                      <a:lnTo>
                        <a:pt x="1849" y="52"/>
                      </a:lnTo>
                      <a:lnTo>
                        <a:pt x="1874" y="73"/>
                      </a:lnTo>
                      <a:lnTo>
                        <a:pt x="1900" y="104"/>
                      </a:lnTo>
                      <a:lnTo>
                        <a:pt x="1915" y="131"/>
                      </a:lnTo>
                      <a:lnTo>
                        <a:pt x="1928" y="158"/>
                      </a:lnTo>
                      <a:lnTo>
                        <a:pt x="1940" y="199"/>
                      </a:lnTo>
                      <a:lnTo>
                        <a:pt x="1484" y="450"/>
                      </a:lnTo>
                      <a:lnTo>
                        <a:pt x="1484" y="1233"/>
                      </a:lnTo>
                      <a:lnTo>
                        <a:pt x="1357" y="1233"/>
                      </a:lnTo>
                      <a:lnTo>
                        <a:pt x="1357" y="380"/>
                      </a:lnTo>
                      <a:lnTo>
                        <a:pt x="589" y="380"/>
                      </a:lnTo>
                      <a:lnTo>
                        <a:pt x="589" y="1233"/>
                      </a:lnTo>
                      <a:lnTo>
                        <a:pt x="461" y="1224"/>
                      </a:lnTo>
                      <a:close/>
                    </a:path>
                  </a:pathLst>
                </a:custGeom>
                <a:solidFill>
                  <a:srgbClr val="008080"/>
                </a:solidFill>
                <a:ln w="1270">
                  <a:solidFill>
                    <a:srgbClr val="000000"/>
                  </a:solidFill>
                  <a:prstDash val="solid"/>
                  <a:round/>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7" name="Group 13"/>
              <p:cNvGrpSpPr>
                <a:grpSpLocks/>
              </p:cNvGrpSpPr>
              <p:nvPr/>
            </p:nvGrpSpPr>
            <p:grpSpPr bwMode="auto">
              <a:xfrm>
                <a:off x="2088" y="2557"/>
                <a:ext cx="187" cy="164"/>
                <a:chOff x="2088" y="2557"/>
                <a:chExt cx="187" cy="164"/>
              </a:xfrm>
            </p:grpSpPr>
            <p:grpSp>
              <p:nvGrpSpPr>
                <p:cNvPr id="8" name="Group 14"/>
                <p:cNvGrpSpPr>
                  <a:grpSpLocks/>
                </p:cNvGrpSpPr>
                <p:nvPr/>
              </p:nvGrpSpPr>
              <p:grpSpPr bwMode="auto">
                <a:xfrm>
                  <a:off x="2088" y="2686"/>
                  <a:ext cx="53" cy="35"/>
                  <a:chOff x="2088" y="2686"/>
                  <a:chExt cx="53" cy="35"/>
                </a:xfrm>
              </p:grpSpPr>
              <p:sp>
                <p:nvSpPr>
                  <p:cNvPr id="47119" name="Rectangle 15"/>
                  <p:cNvSpPr>
                    <a:spLocks noChangeArrowheads="1"/>
                  </p:cNvSpPr>
                  <p:nvPr/>
                </p:nvSpPr>
                <p:spPr bwMode="auto">
                  <a:xfrm>
                    <a:off x="2088" y="2686"/>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20" name="Rectangle 16"/>
                  <p:cNvSpPr>
                    <a:spLocks noChangeArrowheads="1"/>
                  </p:cNvSpPr>
                  <p:nvPr/>
                </p:nvSpPr>
                <p:spPr bwMode="auto">
                  <a:xfrm>
                    <a:off x="2088" y="2690"/>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9" name="Group 17"/>
                <p:cNvGrpSpPr>
                  <a:grpSpLocks/>
                </p:cNvGrpSpPr>
                <p:nvPr/>
              </p:nvGrpSpPr>
              <p:grpSpPr bwMode="auto">
                <a:xfrm>
                  <a:off x="2155" y="2686"/>
                  <a:ext cx="53" cy="35"/>
                  <a:chOff x="2155" y="2686"/>
                  <a:chExt cx="53" cy="35"/>
                </a:xfrm>
              </p:grpSpPr>
              <p:sp>
                <p:nvSpPr>
                  <p:cNvPr id="47122" name="Rectangle 18"/>
                  <p:cNvSpPr>
                    <a:spLocks noChangeArrowheads="1"/>
                  </p:cNvSpPr>
                  <p:nvPr/>
                </p:nvSpPr>
                <p:spPr bwMode="auto">
                  <a:xfrm>
                    <a:off x="2155" y="2686"/>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23" name="Rectangle 19"/>
                  <p:cNvSpPr>
                    <a:spLocks noChangeArrowheads="1"/>
                  </p:cNvSpPr>
                  <p:nvPr/>
                </p:nvSpPr>
                <p:spPr bwMode="auto">
                  <a:xfrm>
                    <a:off x="2155" y="2690"/>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0" name="Group 20"/>
                <p:cNvGrpSpPr>
                  <a:grpSpLocks/>
                </p:cNvGrpSpPr>
                <p:nvPr/>
              </p:nvGrpSpPr>
              <p:grpSpPr bwMode="auto">
                <a:xfrm>
                  <a:off x="2222" y="2686"/>
                  <a:ext cx="53" cy="35"/>
                  <a:chOff x="2222" y="2686"/>
                  <a:chExt cx="53" cy="35"/>
                </a:xfrm>
              </p:grpSpPr>
              <p:sp>
                <p:nvSpPr>
                  <p:cNvPr id="47125" name="Rectangle 21"/>
                  <p:cNvSpPr>
                    <a:spLocks noChangeArrowheads="1"/>
                  </p:cNvSpPr>
                  <p:nvPr/>
                </p:nvSpPr>
                <p:spPr bwMode="auto">
                  <a:xfrm>
                    <a:off x="2222" y="2686"/>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26" name="Rectangle 22"/>
                  <p:cNvSpPr>
                    <a:spLocks noChangeArrowheads="1"/>
                  </p:cNvSpPr>
                  <p:nvPr/>
                </p:nvSpPr>
                <p:spPr bwMode="auto">
                  <a:xfrm>
                    <a:off x="2222" y="2690"/>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1" name="Group 23"/>
                <p:cNvGrpSpPr>
                  <a:grpSpLocks/>
                </p:cNvGrpSpPr>
                <p:nvPr/>
              </p:nvGrpSpPr>
              <p:grpSpPr bwMode="auto">
                <a:xfrm>
                  <a:off x="2088" y="2643"/>
                  <a:ext cx="53" cy="35"/>
                  <a:chOff x="2088" y="2643"/>
                  <a:chExt cx="53" cy="35"/>
                </a:xfrm>
              </p:grpSpPr>
              <p:sp>
                <p:nvSpPr>
                  <p:cNvPr id="47128" name="Rectangle 24"/>
                  <p:cNvSpPr>
                    <a:spLocks noChangeArrowheads="1"/>
                  </p:cNvSpPr>
                  <p:nvPr/>
                </p:nvSpPr>
                <p:spPr bwMode="auto">
                  <a:xfrm>
                    <a:off x="2088" y="2643"/>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29" name="Rectangle 25"/>
                  <p:cNvSpPr>
                    <a:spLocks noChangeArrowheads="1"/>
                  </p:cNvSpPr>
                  <p:nvPr/>
                </p:nvSpPr>
                <p:spPr bwMode="auto">
                  <a:xfrm>
                    <a:off x="2088" y="2647"/>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2" name="Group 26"/>
                <p:cNvGrpSpPr>
                  <a:grpSpLocks/>
                </p:cNvGrpSpPr>
                <p:nvPr/>
              </p:nvGrpSpPr>
              <p:grpSpPr bwMode="auto">
                <a:xfrm>
                  <a:off x="2088" y="2600"/>
                  <a:ext cx="53" cy="35"/>
                  <a:chOff x="2088" y="2600"/>
                  <a:chExt cx="53" cy="35"/>
                </a:xfrm>
              </p:grpSpPr>
              <p:sp>
                <p:nvSpPr>
                  <p:cNvPr id="47131" name="Rectangle 27"/>
                  <p:cNvSpPr>
                    <a:spLocks noChangeArrowheads="1"/>
                  </p:cNvSpPr>
                  <p:nvPr/>
                </p:nvSpPr>
                <p:spPr bwMode="auto">
                  <a:xfrm>
                    <a:off x="2088" y="2600"/>
                    <a:ext cx="53" cy="30"/>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32" name="Rectangle 28"/>
                  <p:cNvSpPr>
                    <a:spLocks noChangeArrowheads="1"/>
                  </p:cNvSpPr>
                  <p:nvPr/>
                </p:nvSpPr>
                <p:spPr bwMode="auto">
                  <a:xfrm>
                    <a:off x="2088" y="2604"/>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3" name="Group 29"/>
                <p:cNvGrpSpPr>
                  <a:grpSpLocks/>
                </p:cNvGrpSpPr>
                <p:nvPr/>
              </p:nvGrpSpPr>
              <p:grpSpPr bwMode="auto">
                <a:xfrm>
                  <a:off x="2088" y="2557"/>
                  <a:ext cx="53" cy="35"/>
                  <a:chOff x="2088" y="2557"/>
                  <a:chExt cx="53" cy="35"/>
                </a:xfrm>
              </p:grpSpPr>
              <p:sp>
                <p:nvSpPr>
                  <p:cNvPr id="47134" name="Rectangle 30"/>
                  <p:cNvSpPr>
                    <a:spLocks noChangeArrowheads="1"/>
                  </p:cNvSpPr>
                  <p:nvPr/>
                </p:nvSpPr>
                <p:spPr bwMode="auto">
                  <a:xfrm>
                    <a:off x="2088" y="2557"/>
                    <a:ext cx="53" cy="30"/>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35" name="Rectangle 31"/>
                  <p:cNvSpPr>
                    <a:spLocks noChangeArrowheads="1"/>
                  </p:cNvSpPr>
                  <p:nvPr/>
                </p:nvSpPr>
                <p:spPr bwMode="auto">
                  <a:xfrm>
                    <a:off x="2088" y="2561"/>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4" name="Group 32"/>
                <p:cNvGrpSpPr>
                  <a:grpSpLocks/>
                </p:cNvGrpSpPr>
                <p:nvPr/>
              </p:nvGrpSpPr>
              <p:grpSpPr bwMode="auto">
                <a:xfrm>
                  <a:off x="2155" y="2643"/>
                  <a:ext cx="53" cy="35"/>
                  <a:chOff x="2155" y="2643"/>
                  <a:chExt cx="53" cy="35"/>
                </a:xfrm>
              </p:grpSpPr>
              <p:sp>
                <p:nvSpPr>
                  <p:cNvPr id="47137" name="Rectangle 33"/>
                  <p:cNvSpPr>
                    <a:spLocks noChangeArrowheads="1"/>
                  </p:cNvSpPr>
                  <p:nvPr/>
                </p:nvSpPr>
                <p:spPr bwMode="auto">
                  <a:xfrm>
                    <a:off x="2155" y="2643"/>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38" name="Rectangle 34"/>
                  <p:cNvSpPr>
                    <a:spLocks noChangeArrowheads="1"/>
                  </p:cNvSpPr>
                  <p:nvPr/>
                </p:nvSpPr>
                <p:spPr bwMode="auto">
                  <a:xfrm>
                    <a:off x="2155" y="2647"/>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5" name="Group 35"/>
                <p:cNvGrpSpPr>
                  <a:grpSpLocks/>
                </p:cNvGrpSpPr>
                <p:nvPr/>
              </p:nvGrpSpPr>
              <p:grpSpPr bwMode="auto">
                <a:xfrm>
                  <a:off x="2155" y="2600"/>
                  <a:ext cx="53" cy="35"/>
                  <a:chOff x="2155" y="2600"/>
                  <a:chExt cx="53" cy="35"/>
                </a:xfrm>
              </p:grpSpPr>
              <p:sp>
                <p:nvSpPr>
                  <p:cNvPr id="47140" name="Rectangle 36"/>
                  <p:cNvSpPr>
                    <a:spLocks noChangeArrowheads="1"/>
                  </p:cNvSpPr>
                  <p:nvPr/>
                </p:nvSpPr>
                <p:spPr bwMode="auto">
                  <a:xfrm>
                    <a:off x="2155" y="2600"/>
                    <a:ext cx="53" cy="30"/>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41" name="Rectangle 37"/>
                  <p:cNvSpPr>
                    <a:spLocks noChangeArrowheads="1"/>
                  </p:cNvSpPr>
                  <p:nvPr/>
                </p:nvSpPr>
                <p:spPr bwMode="auto">
                  <a:xfrm>
                    <a:off x="2155" y="2604"/>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6" name="Group 38"/>
                <p:cNvGrpSpPr>
                  <a:grpSpLocks/>
                </p:cNvGrpSpPr>
                <p:nvPr/>
              </p:nvGrpSpPr>
              <p:grpSpPr bwMode="auto">
                <a:xfrm>
                  <a:off x="2155" y="2557"/>
                  <a:ext cx="53" cy="35"/>
                  <a:chOff x="2155" y="2557"/>
                  <a:chExt cx="53" cy="35"/>
                </a:xfrm>
              </p:grpSpPr>
              <p:sp>
                <p:nvSpPr>
                  <p:cNvPr id="47143" name="Rectangle 39"/>
                  <p:cNvSpPr>
                    <a:spLocks noChangeArrowheads="1"/>
                  </p:cNvSpPr>
                  <p:nvPr/>
                </p:nvSpPr>
                <p:spPr bwMode="auto">
                  <a:xfrm>
                    <a:off x="2155" y="2557"/>
                    <a:ext cx="53" cy="30"/>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44" name="Rectangle 40"/>
                  <p:cNvSpPr>
                    <a:spLocks noChangeArrowheads="1"/>
                  </p:cNvSpPr>
                  <p:nvPr/>
                </p:nvSpPr>
                <p:spPr bwMode="auto">
                  <a:xfrm>
                    <a:off x="2155" y="2561"/>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7" name="Group 41"/>
                <p:cNvGrpSpPr>
                  <a:grpSpLocks/>
                </p:cNvGrpSpPr>
                <p:nvPr/>
              </p:nvGrpSpPr>
              <p:grpSpPr bwMode="auto">
                <a:xfrm>
                  <a:off x="2222" y="2643"/>
                  <a:ext cx="53" cy="35"/>
                  <a:chOff x="2222" y="2643"/>
                  <a:chExt cx="53" cy="35"/>
                </a:xfrm>
              </p:grpSpPr>
              <p:sp>
                <p:nvSpPr>
                  <p:cNvPr id="47146" name="Rectangle 42"/>
                  <p:cNvSpPr>
                    <a:spLocks noChangeArrowheads="1"/>
                  </p:cNvSpPr>
                  <p:nvPr/>
                </p:nvSpPr>
                <p:spPr bwMode="auto">
                  <a:xfrm>
                    <a:off x="2222" y="2643"/>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47" name="Rectangle 43"/>
                  <p:cNvSpPr>
                    <a:spLocks noChangeArrowheads="1"/>
                  </p:cNvSpPr>
                  <p:nvPr/>
                </p:nvSpPr>
                <p:spPr bwMode="auto">
                  <a:xfrm>
                    <a:off x="2222" y="2647"/>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8" name="Group 44"/>
                <p:cNvGrpSpPr>
                  <a:grpSpLocks/>
                </p:cNvGrpSpPr>
                <p:nvPr/>
              </p:nvGrpSpPr>
              <p:grpSpPr bwMode="auto">
                <a:xfrm>
                  <a:off x="2222" y="2600"/>
                  <a:ext cx="53" cy="35"/>
                  <a:chOff x="2222" y="2600"/>
                  <a:chExt cx="53" cy="35"/>
                </a:xfrm>
              </p:grpSpPr>
              <p:sp>
                <p:nvSpPr>
                  <p:cNvPr id="47149" name="Rectangle 45"/>
                  <p:cNvSpPr>
                    <a:spLocks noChangeArrowheads="1"/>
                  </p:cNvSpPr>
                  <p:nvPr/>
                </p:nvSpPr>
                <p:spPr bwMode="auto">
                  <a:xfrm>
                    <a:off x="2222" y="2600"/>
                    <a:ext cx="53" cy="30"/>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50" name="Rectangle 46"/>
                  <p:cNvSpPr>
                    <a:spLocks noChangeArrowheads="1"/>
                  </p:cNvSpPr>
                  <p:nvPr/>
                </p:nvSpPr>
                <p:spPr bwMode="auto">
                  <a:xfrm>
                    <a:off x="2222" y="2604"/>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19" name="Group 47"/>
                <p:cNvGrpSpPr>
                  <a:grpSpLocks/>
                </p:cNvGrpSpPr>
                <p:nvPr/>
              </p:nvGrpSpPr>
              <p:grpSpPr bwMode="auto">
                <a:xfrm>
                  <a:off x="2222" y="2557"/>
                  <a:ext cx="53" cy="35"/>
                  <a:chOff x="2222" y="2557"/>
                  <a:chExt cx="53" cy="35"/>
                </a:xfrm>
              </p:grpSpPr>
              <p:sp>
                <p:nvSpPr>
                  <p:cNvPr id="47152" name="Rectangle 48"/>
                  <p:cNvSpPr>
                    <a:spLocks noChangeArrowheads="1"/>
                  </p:cNvSpPr>
                  <p:nvPr/>
                </p:nvSpPr>
                <p:spPr bwMode="auto">
                  <a:xfrm>
                    <a:off x="2222" y="2557"/>
                    <a:ext cx="53" cy="30"/>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53" name="Rectangle 49"/>
                  <p:cNvSpPr>
                    <a:spLocks noChangeArrowheads="1"/>
                  </p:cNvSpPr>
                  <p:nvPr/>
                </p:nvSpPr>
                <p:spPr bwMode="auto">
                  <a:xfrm>
                    <a:off x="2222" y="2561"/>
                    <a:ext cx="53" cy="31"/>
                  </a:xfrm>
                  <a:prstGeom prst="rect">
                    <a:avLst/>
                  </a:prstGeom>
                  <a:solidFill>
                    <a:srgbClr val="C0FFFF"/>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grpSp>
            <p:nvGrpSpPr>
              <p:cNvPr id="20" name="Group 50"/>
              <p:cNvGrpSpPr>
                <a:grpSpLocks/>
              </p:cNvGrpSpPr>
              <p:nvPr/>
            </p:nvGrpSpPr>
            <p:grpSpPr bwMode="auto">
              <a:xfrm>
                <a:off x="1868" y="2308"/>
                <a:ext cx="633" cy="155"/>
                <a:chOff x="1868" y="2308"/>
                <a:chExt cx="633" cy="155"/>
              </a:xfrm>
            </p:grpSpPr>
            <p:sp>
              <p:nvSpPr>
                <p:cNvPr id="47155" name="Oval 51"/>
                <p:cNvSpPr>
                  <a:spLocks noChangeArrowheads="1"/>
                </p:cNvSpPr>
                <p:nvPr/>
              </p:nvSpPr>
              <p:spPr bwMode="auto">
                <a:xfrm>
                  <a:off x="1869" y="2308"/>
                  <a:ext cx="182" cy="155"/>
                </a:xfrm>
                <a:prstGeom prst="ellipse">
                  <a:avLst/>
                </a:prstGeom>
                <a:solidFill>
                  <a:srgbClr val="00C0C0"/>
                </a:solidFill>
                <a:ln w="1270">
                  <a:solidFill>
                    <a:srgbClr val="000000"/>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56" name="Freeform 52"/>
                <p:cNvSpPr>
                  <a:spLocks/>
                </p:cNvSpPr>
                <p:nvPr/>
              </p:nvSpPr>
              <p:spPr bwMode="auto">
                <a:xfrm>
                  <a:off x="1868" y="2331"/>
                  <a:ext cx="58" cy="107"/>
                </a:xfrm>
                <a:custGeom>
                  <a:avLst/>
                  <a:gdLst/>
                  <a:ahLst/>
                  <a:cxnLst>
                    <a:cxn ang="0">
                      <a:pos x="288" y="87"/>
                    </a:cxn>
                    <a:cxn ang="0">
                      <a:pos x="289" y="553"/>
                    </a:cxn>
                    <a:cxn ang="0">
                      <a:pos x="122" y="642"/>
                    </a:cxn>
                    <a:cxn ang="0">
                      <a:pos x="89" y="603"/>
                    </a:cxn>
                    <a:cxn ang="0">
                      <a:pos x="52" y="544"/>
                    </a:cxn>
                    <a:cxn ang="0">
                      <a:pos x="30" y="494"/>
                    </a:cxn>
                    <a:cxn ang="0">
                      <a:pos x="12" y="437"/>
                    </a:cxn>
                    <a:cxn ang="0">
                      <a:pos x="4" y="385"/>
                    </a:cxn>
                    <a:cxn ang="0">
                      <a:pos x="0" y="334"/>
                    </a:cxn>
                    <a:cxn ang="0">
                      <a:pos x="3" y="277"/>
                    </a:cxn>
                    <a:cxn ang="0">
                      <a:pos x="14" y="214"/>
                    </a:cxn>
                    <a:cxn ang="0">
                      <a:pos x="34" y="150"/>
                    </a:cxn>
                    <a:cxn ang="0">
                      <a:pos x="58" y="98"/>
                    </a:cxn>
                    <a:cxn ang="0">
                      <a:pos x="89" y="50"/>
                    </a:cxn>
                    <a:cxn ang="0">
                      <a:pos x="130" y="0"/>
                    </a:cxn>
                    <a:cxn ang="0">
                      <a:pos x="288" y="87"/>
                    </a:cxn>
                  </a:cxnLst>
                  <a:rect l="0" t="0" r="r" b="b"/>
                  <a:pathLst>
                    <a:path w="289" h="642">
                      <a:moveTo>
                        <a:pt x="288" y="87"/>
                      </a:moveTo>
                      <a:lnTo>
                        <a:pt x="289" y="553"/>
                      </a:lnTo>
                      <a:lnTo>
                        <a:pt x="122" y="642"/>
                      </a:lnTo>
                      <a:lnTo>
                        <a:pt x="89" y="603"/>
                      </a:lnTo>
                      <a:lnTo>
                        <a:pt x="52" y="544"/>
                      </a:lnTo>
                      <a:lnTo>
                        <a:pt x="30" y="494"/>
                      </a:lnTo>
                      <a:lnTo>
                        <a:pt x="12" y="437"/>
                      </a:lnTo>
                      <a:lnTo>
                        <a:pt x="4" y="385"/>
                      </a:lnTo>
                      <a:lnTo>
                        <a:pt x="0" y="334"/>
                      </a:lnTo>
                      <a:lnTo>
                        <a:pt x="3" y="277"/>
                      </a:lnTo>
                      <a:lnTo>
                        <a:pt x="14" y="214"/>
                      </a:lnTo>
                      <a:lnTo>
                        <a:pt x="34" y="150"/>
                      </a:lnTo>
                      <a:lnTo>
                        <a:pt x="58" y="98"/>
                      </a:lnTo>
                      <a:lnTo>
                        <a:pt x="89" y="50"/>
                      </a:lnTo>
                      <a:lnTo>
                        <a:pt x="130" y="0"/>
                      </a:lnTo>
                      <a:lnTo>
                        <a:pt x="288" y="87"/>
                      </a:lnTo>
                      <a:close/>
                    </a:path>
                  </a:pathLst>
                </a:custGeom>
                <a:solidFill>
                  <a:srgbClr val="008080"/>
                </a:solidFill>
                <a:ln w="1270">
                  <a:solidFill>
                    <a:srgbClr val="000000"/>
                  </a:solidFill>
                  <a:prstDash val="solid"/>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57" name="Oval 53"/>
                <p:cNvSpPr>
                  <a:spLocks noChangeArrowheads="1"/>
                </p:cNvSpPr>
                <p:nvPr/>
              </p:nvSpPr>
              <p:spPr bwMode="auto">
                <a:xfrm>
                  <a:off x="2319" y="2308"/>
                  <a:ext cx="182" cy="155"/>
                </a:xfrm>
                <a:prstGeom prst="ellipse">
                  <a:avLst/>
                </a:prstGeom>
                <a:solidFill>
                  <a:srgbClr val="00C0C0"/>
                </a:solidFill>
                <a:ln w="1270">
                  <a:solidFill>
                    <a:srgbClr val="000000"/>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58" name="Freeform 54"/>
                <p:cNvSpPr>
                  <a:spLocks/>
                </p:cNvSpPr>
                <p:nvPr/>
              </p:nvSpPr>
              <p:spPr bwMode="auto">
                <a:xfrm>
                  <a:off x="2444" y="2331"/>
                  <a:ext cx="57" cy="107"/>
                </a:xfrm>
                <a:custGeom>
                  <a:avLst/>
                  <a:gdLst/>
                  <a:ahLst/>
                  <a:cxnLst>
                    <a:cxn ang="0">
                      <a:pos x="1" y="87"/>
                    </a:cxn>
                    <a:cxn ang="0">
                      <a:pos x="0" y="553"/>
                    </a:cxn>
                    <a:cxn ang="0">
                      <a:pos x="167" y="642"/>
                    </a:cxn>
                    <a:cxn ang="0">
                      <a:pos x="200" y="603"/>
                    </a:cxn>
                    <a:cxn ang="0">
                      <a:pos x="237" y="544"/>
                    </a:cxn>
                    <a:cxn ang="0">
                      <a:pos x="259" y="494"/>
                    </a:cxn>
                    <a:cxn ang="0">
                      <a:pos x="277" y="437"/>
                    </a:cxn>
                    <a:cxn ang="0">
                      <a:pos x="285" y="385"/>
                    </a:cxn>
                    <a:cxn ang="0">
                      <a:pos x="289" y="334"/>
                    </a:cxn>
                    <a:cxn ang="0">
                      <a:pos x="286" y="277"/>
                    </a:cxn>
                    <a:cxn ang="0">
                      <a:pos x="275" y="214"/>
                    </a:cxn>
                    <a:cxn ang="0">
                      <a:pos x="255" y="150"/>
                    </a:cxn>
                    <a:cxn ang="0">
                      <a:pos x="231" y="98"/>
                    </a:cxn>
                    <a:cxn ang="0">
                      <a:pos x="200" y="50"/>
                    </a:cxn>
                    <a:cxn ang="0">
                      <a:pos x="159" y="0"/>
                    </a:cxn>
                    <a:cxn ang="0">
                      <a:pos x="1" y="87"/>
                    </a:cxn>
                  </a:cxnLst>
                  <a:rect l="0" t="0" r="r" b="b"/>
                  <a:pathLst>
                    <a:path w="289" h="642">
                      <a:moveTo>
                        <a:pt x="1" y="87"/>
                      </a:moveTo>
                      <a:lnTo>
                        <a:pt x="0" y="553"/>
                      </a:lnTo>
                      <a:lnTo>
                        <a:pt x="167" y="642"/>
                      </a:lnTo>
                      <a:lnTo>
                        <a:pt x="200" y="603"/>
                      </a:lnTo>
                      <a:lnTo>
                        <a:pt x="237" y="544"/>
                      </a:lnTo>
                      <a:lnTo>
                        <a:pt x="259" y="494"/>
                      </a:lnTo>
                      <a:lnTo>
                        <a:pt x="277" y="437"/>
                      </a:lnTo>
                      <a:lnTo>
                        <a:pt x="285" y="385"/>
                      </a:lnTo>
                      <a:lnTo>
                        <a:pt x="289" y="334"/>
                      </a:lnTo>
                      <a:lnTo>
                        <a:pt x="286" y="277"/>
                      </a:lnTo>
                      <a:lnTo>
                        <a:pt x="275" y="214"/>
                      </a:lnTo>
                      <a:lnTo>
                        <a:pt x="255" y="150"/>
                      </a:lnTo>
                      <a:lnTo>
                        <a:pt x="231" y="98"/>
                      </a:lnTo>
                      <a:lnTo>
                        <a:pt x="200" y="50"/>
                      </a:lnTo>
                      <a:lnTo>
                        <a:pt x="159" y="0"/>
                      </a:lnTo>
                      <a:lnTo>
                        <a:pt x="1" y="87"/>
                      </a:lnTo>
                      <a:close/>
                    </a:path>
                  </a:pathLst>
                </a:custGeom>
                <a:solidFill>
                  <a:srgbClr val="008080"/>
                </a:solidFill>
                <a:ln w="1270">
                  <a:solidFill>
                    <a:srgbClr val="000000"/>
                  </a:solidFill>
                  <a:prstDash val="solid"/>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59" name="Rectangle 55"/>
                <p:cNvSpPr>
                  <a:spLocks noChangeArrowheads="1"/>
                </p:cNvSpPr>
                <p:nvPr/>
              </p:nvSpPr>
              <p:spPr bwMode="auto">
                <a:xfrm>
                  <a:off x="1926" y="2346"/>
                  <a:ext cx="519" cy="77"/>
                </a:xfrm>
                <a:prstGeom prst="rect">
                  <a:avLst/>
                </a:prstGeom>
                <a:solidFill>
                  <a:srgbClr val="00E0E0"/>
                </a:solidFill>
                <a:ln w="127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sp>
          <p:nvSpPr>
            <p:cNvPr id="47160" name="Rectangle 56"/>
            <p:cNvSpPr>
              <a:spLocks noChangeArrowheads="1"/>
            </p:cNvSpPr>
            <p:nvPr/>
          </p:nvSpPr>
          <p:spPr bwMode="auto">
            <a:xfrm>
              <a:off x="1864" y="2255"/>
              <a:ext cx="644" cy="524"/>
            </a:xfrm>
            <a:prstGeom prst="rect">
              <a:avLst/>
            </a:prstGeom>
            <a:noFill/>
            <a:ln w="12700">
              <a:solidFill>
                <a:srgbClr val="000000"/>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21" name="Group 65"/>
          <p:cNvGrpSpPr>
            <a:grpSpLocks/>
          </p:cNvGrpSpPr>
          <p:nvPr/>
        </p:nvGrpSpPr>
        <p:grpSpPr bwMode="auto">
          <a:xfrm>
            <a:off x="3443288" y="2393007"/>
            <a:ext cx="944562" cy="762000"/>
            <a:chOff x="2954" y="2193"/>
            <a:chExt cx="708" cy="480"/>
          </a:xfrm>
        </p:grpSpPr>
        <p:grpSp>
          <p:nvGrpSpPr>
            <p:cNvPr id="22" name="Group 66"/>
            <p:cNvGrpSpPr>
              <a:grpSpLocks/>
            </p:cNvGrpSpPr>
            <p:nvPr/>
          </p:nvGrpSpPr>
          <p:grpSpPr bwMode="auto">
            <a:xfrm>
              <a:off x="3038" y="2193"/>
              <a:ext cx="624" cy="480"/>
              <a:chOff x="3038" y="2193"/>
              <a:chExt cx="624" cy="480"/>
            </a:xfrm>
          </p:grpSpPr>
          <p:sp>
            <p:nvSpPr>
              <p:cNvPr id="47171" name="Freeform 67"/>
              <p:cNvSpPr>
                <a:spLocks/>
              </p:cNvSpPr>
              <p:nvPr/>
            </p:nvSpPr>
            <p:spPr bwMode="auto">
              <a:xfrm>
                <a:off x="3038" y="2193"/>
                <a:ext cx="624" cy="480"/>
              </a:xfrm>
              <a:custGeom>
                <a:avLst/>
                <a:gdLst/>
                <a:ahLst/>
                <a:cxnLst>
                  <a:cxn ang="0">
                    <a:pos x="392" y="144"/>
                  </a:cxn>
                  <a:cxn ang="0">
                    <a:pos x="548" y="284"/>
                  </a:cxn>
                  <a:cxn ang="0">
                    <a:pos x="556" y="304"/>
                  </a:cxn>
                  <a:cxn ang="0">
                    <a:pos x="560" y="328"/>
                  </a:cxn>
                  <a:cxn ang="0">
                    <a:pos x="524" y="480"/>
                  </a:cxn>
                  <a:cxn ang="0">
                    <a:pos x="464" y="444"/>
                  </a:cxn>
                  <a:cxn ang="0">
                    <a:pos x="424" y="444"/>
                  </a:cxn>
                  <a:cxn ang="0">
                    <a:pos x="320" y="456"/>
                  </a:cxn>
                  <a:cxn ang="0">
                    <a:pos x="192" y="456"/>
                  </a:cxn>
                  <a:cxn ang="0">
                    <a:pos x="152" y="456"/>
                  </a:cxn>
                  <a:cxn ang="0">
                    <a:pos x="132" y="440"/>
                  </a:cxn>
                  <a:cxn ang="0">
                    <a:pos x="144" y="420"/>
                  </a:cxn>
                  <a:cxn ang="0">
                    <a:pos x="176" y="404"/>
                  </a:cxn>
                  <a:cxn ang="0">
                    <a:pos x="252" y="392"/>
                  </a:cxn>
                  <a:cxn ang="0">
                    <a:pos x="264" y="352"/>
                  </a:cxn>
                  <a:cxn ang="0">
                    <a:pos x="8" y="212"/>
                  </a:cxn>
                  <a:cxn ang="0">
                    <a:pos x="0" y="200"/>
                  </a:cxn>
                  <a:cxn ang="0">
                    <a:pos x="12" y="184"/>
                  </a:cxn>
                  <a:cxn ang="0">
                    <a:pos x="28" y="176"/>
                  </a:cxn>
                  <a:cxn ang="0">
                    <a:pos x="236" y="268"/>
                  </a:cxn>
                  <a:cxn ang="0">
                    <a:pos x="68" y="136"/>
                  </a:cxn>
                  <a:cxn ang="0">
                    <a:pos x="60" y="120"/>
                  </a:cxn>
                  <a:cxn ang="0">
                    <a:pos x="64" y="108"/>
                  </a:cxn>
                  <a:cxn ang="0">
                    <a:pos x="80" y="100"/>
                  </a:cxn>
                  <a:cxn ang="0">
                    <a:pos x="100" y="104"/>
                  </a:cxn>
                  <a:cxn ang="0">
                    <a:pos x="280" y="212"/>
                  </a:cxn>
                  <a:cxn ang="0">
                    <a:pos x="128" y="72"/>
                  </a:cxn>
                  <a:cxn ang="0">
                    <a:pos x="132" y="56"/>
                  </a:cxn>
                  <a:cxn ang="0">
                    <a:pos x="152" y="48"/>
                  </a:cxn>
                  <a:cxn ang="0">
                    <a:pos x="172" y="56"/>
                  </a:cxn>
                  <a:cxn ang="0">
                    <a:pos x="328" y="168"/>
                  </a:cxn>
                  <a:cxn ang="0">
                    <a:pos x="220" y="16"/>
                  </a:cxn>
                  <a:cxn ang="0">
                    <a:pos x="232" y="0"/>
                  </a:cxn>
                  <a:cxn ang="0">
                    <a:pos x="252" y="4"/>
                  </a:cxn>
                  <a:cxn ang="0">
                    <a:pos x="376" y="136"/>
                  </a:cxn>
                </a:cxnLst>
                <a:rect l="0" t="0" r="r" b="b"/>
                <a:pathLst>
                  <a:path w="624" h="480">
                    <a:moveTo>
                      <a:pt x="376" y="136"/>
                    </a:moveTo>
                    <a:lnTo>
                      <a:pt x="392" y="144"/>
                    </a:lnTo>
                    <a:lnTo>
                      <a:pt x="500" y="224"/>
                    </a:lnTo>
                    <a:lnTo>
                      <a:pt x="548" y="284"/>
                    </a:lnTo>
                    <a:lnTo>
                      <a:pt x="556" y="296"/>
                    </a:lnTo>
                    <a:lnTo>
                      <a:pt x="556" y="304"/>
                    </a:lnTo>
                    <a:lnTo>
                      <a:pt x="556" y="316"/>
                    </a:lnTo>
                    <a:lnTo>
                      <a:pt x="560" y="328"/>
                    </a:lnTo>
                    <a:lnTo>
                      <a:pt x="624" y="384"/>
                    </a:lnTo>
                    <a:lnTo>
                      <a:pt x="524" y="480"/>
                    </a:lnTo>
                    <a:lnTo>
                      <a:pt x="484" y="452"/>
                    </a:lnTo>
                    <a:lnTo>
                      <a:pt x="464" y="444"/>
                    </a:lnTo>
                    <a:lnTo>
                      <a:pt x="444" y="444"/>
                    </a:lnTo>
                    <a:lnTo>
                      <a:pt x="424" y="444"/>
                    </a:lnTo>
                    <a:lnTo>
                      <a:pt x="380" y="456"/>
                    </a:lnTo>
                    <a:lnTo>
                      <a:pt x="320" y="456"/>
                    </a:lnTo>
                    <a:lnTo>
                      <a:pt x="256" y="452"/>
                    </a:lnTo>
                    <a:lnTo>
                      <a:pt x="192" y="456"/>
                    </a:lnTo>
                    <a:lnTo>
                      <a:pt x="172" y="456"/>
                    </a:lnTo>
                    <a:lnTo>
                      <a:pt x="152" y="456"/>
                    </a:lnTo>
                    <a:lnTo>
                      <a:pt x="136" y="448"/>
                    </a:lnTo>
                    <a:lnTo>
                      <a:pt x="132" y="440"/>
                    </a:lnTo>
                    <a:lnTo>
                      <a:pt x="136" y="428"/>
                    </a:lnTo>
                    <a:lnTo>
                      <a:pt x="144" y="420"/>
                    </a:lnTo>
                    <a:lnTo>
                      <a:pt x="152" y="412"/>
                    </a:lnTo>
                    <a:lnTo>
                      <a:pt x="176" y="404"/>
                    </a:lnTo>
                    <a:lnTo>
                      <a:pt x="212" y="396"/>
                    </a:lnTo>
                    <a:lnTo>
                      <a:pt x="252" y="392"/>
                    </a:lnTo>
                    <a:lnTo>
                      <a:pt x="292" y="384"/>
                    </a:lnTo>
                    <a:lnTo>
                      <a:pt x="264" y="352"/>
                    </a:lnTo>
                    <a:lnTo>
                      <a:pt x="12" y="212"/>
                    </a:lnTo>
                    <a:lnTo>
                      <a:pt x="8" y="212"/>
                    </a:lnTo>
                    <a:lnTo>
                      <a:pt x="4" y="204"/>
                    </a:lnTo>
                    <a:lnTo>
                      <a:pt x="0" y="200"/>
                    </a:lnTo>
                    <a:lnTo>
                      <a:pt x="4" y="192"/>
                    </a:lnTo>
                    <a:lnTo>
                      <a:pt x="12" y="184"/>
                    </a:lnTo>
                    <a:lnTo>
                      <a:pt x="20" y="176"/>
                    </a:lnTo>
                    <a:lnTo>
                      <a:pt x="28" y="176"/>
                    </a:lnTo>
                    <a:lnTo>
                      <a:pt x="32" y="176"/>
                    </a:lnTo>
                    <a:lnTo>
                      <a:pt x="236" y="268"/>
                    </a:lnTo>
                    <a:lnTo>
                      <a:pt x="240" y="260"/>
                    </a:lnTo>
                    <a:lnTo>
                      <a:pt x="68" y="136"/>
                    </a:lnTo>
                    <a:lnTo>
                      <a:pt x="60" y="132"/>
                    </a:lnTo>
                    <a:lnTo>
                      <a:pt x="60" y="120"/>
                    </a:lnTo>
                    <a:lnTo>
                      <a:pt x="60" y="116"/>
                    </a:lnTo>
                    <a:lnTo>
                      <a:pt x="64" y="108"/>
                    </a:lnTo>
                    <a:lnTo>
                      <a:pt x="72" y="104"/>
                    </a:lnTo>
                    <a:lnTo>
                      <a:pt x="80" y="100"/>
                    </a:lnTo>
                    <a:lnTo>
                      <a:pt x="88" y="100"/>
                    </a:lnTo>
                    <a:lnTo>
                      <a:pt x="100" y="104"/>
                    </a:lnTo>
                    <a:lnTo>
                      <a:pt x="276" y="216"/>
                    </a:lnTo>
                    <a:lnTo>
                      <a:pt x="280" y="212"/>
                    </a:lnTo>
                    <a:lnTo>
                      <a:pt x="132" y="80"/>
                    </a:lnTo>
                    <a:lnTo>
                      <a:pt x="128" y="72"/>
                    </a:lnTo>
                    <a:lnTo>
                      <a:pt x="132" y="64"/>
                    </a:lnTo>
                    <a:lnTo>
                      <a:pt x="132" y="56"/>
                    </a:lnTo>
                    <a:lnTo>
                      <a:pt x="144" y="52"/>
                    </a:lnTo>
                    <a:lnTo>
                      <a:pt x="152" y="48"/>
                    </a:lnTo>
                    <a:lnTo>
                      <a:pt x="164" y="52"/>
                    </a:lnTo>
                    <a:lnTo>
                      <a:pt x="172" y="56"/>
                    </a:lnTo>
                    <a:lnTo>
                      <a:pt x="320" y="172"/>
                    </a:lnTo>
                    <a:lnTo>
                      <a:pt x="328" y="168"/>
                    </a:lnTo>
                    <a:lnTo>
                      <a:pt x="220" y="24"/>
                    </a:lnTo>
                    <a:lnTo>
                      <a:pt x="220" y="16"/>
                    </a:lnTo>
                    <a:lnTo>
                      <a:pt x="224" y="8"/>
                    </a:lnTo>
                    <a:lnTo>
                      <a:pt x="232" y="0"/>
                    </a:lnTo>
                    <a:lnTo>
                      <a:pt x="244" y="0"/>
                    </a:lnTo>
                    <a:lnTo>
                      <a:pt x="252" y="4"/>
                    </a:lnTo>
                    <a:lnTo>
                      <a:pt x="260" y="8"/>
                    </a:lnTo>
                    <a:lnTo>
                      <a:pt x="376" y="136"/>
                    </a:lnTo>
                    <a:close/>
                  </a:path>
                </a:pathLst>
              </a:custGeom>
              <a:solidFill>
                <a:srgbClr val="FF7C80"/>
              </a:solidFill>
              <a:ln w="9525">
                <a:no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72" name="Freeform 68"/>
              <p:cNvSpPr>
                <a:spLocks/>
              </p:cNvSpPr>
              <p:nvPr/>
            </p:nvSpPr>
            <p:spPr bwMode="auto">
              <a:xfrm>
                <a:off x="3038" y="2193"/>
                <a:ext cx="624" cy="480"/>
              </a:xfrm>
              <a:custGeom>
                <a:avLst/>
                <a:gdLst/>
                <a:ahLst/>
                <a:cxnLst>
                  <a:cxn ang="0">
                    <a:pos x="392" y="144"/>
                  </a:cxn>
                  <a:cxn ang="0">
                    <a:pos x="548" y="284"/>
                  </a:cxn>
                  <a:cxn ang="0">
                    <a:pos x="556" y="304"/>
                  </a:cxn>
                  <a:cxn ang="0">
                    <a:pos x="560" y="328"/>
                  </a:cxn>
                  <a:cxn ang="0">
                    <a:pos x="524" y="480"/>
                  </a:cxn>
                  <a:cxn ang="0">
                    <a:pos x="464" y="444"/>
                  </a:cxn>
                  <a:cxn ang="0">
                    <a:pos x="424" y="444"/>
                  </a:cxn>
                  <a:cxn ang="0">
                    <a:pos x="320" y="456"/>
                  </a:cxn>
                  <a:cxn ang="0">
                    <a:pos x="192" y="456"/>
                  </a:cxn>
                  <a:cxn ang="0">
                    <a:pos x="152" y="456"/>
                  </a:cxn>
                  <a:cxn ang="0">
                    <a:pos x="132" y="440"/>
                  </a:cxn>
                  <a:cxn ang="0">
                    <a:pos x="144" y="420"/>
                  </a:cxn>
                  <a:cxn ang="0">
                    <a:pos x="176" y="404"/>
                  </a:cxn>
                  <a:cxn ang="0">
                    <a:pos x="252" y="392"/>
                  </a:cxn>
                  <a:cxn ang="0">
                    <a:pos x="264" y="352"/>
                  </a:cxn>
                  <a:cxn ang="0">
                    <a:pos x="8" y="212"/>
                  </a:cxn>
                  <a:cxn ang="0">
                    <a:pos x="0" y="200"/>
                  </a:cxn>
                  <a:cxn ang="0">
                    <a:pos x="12" y="184"/>
                  </a:cxn>
                  <a:cxn ang="0">
                    <a:pos x="28" y="176"/>
                  </a:cxn>
                  <a:cxn ang="0">
                    <a:pos x="236" y="268"/>
                  </a:cxn>
                  <a:cxn ang="0">
                    <a:pos x="68" y="136"/>
                  </a:cxn>
                  <a:cxn ang="0">
                    <a:pos x="60" y="120"/>
                  </a:cxn>
                  <a:cxn ang="0">
                    <a:pos x="64" y="108"/>
                  </a:cxn>
                  <a:cxn ang="0">
                    <a:pos x="80" y="100"/>
                  </a:cxn>
                  <a:cxn ang="0">
                    <a:pos x="100" y="104"/>
                  </a:cxn>
                  <a:cxn ang="0">
                    <a:pos x="280" y="212"/>
                  </a:cxn>
                  <a:cxn ang="0">
                    <a:pos x="128" y="72"/>
                  </a:cxn>
                  <a:cxn ang="0">
                    <a:pos x="132" y="56"/>
                  </a:cxn>
                  <a:cxn ang="0">
                    <a:pos x="152" y="48"/>
                  </a:cxn>
                  <a:cxn ang="0">
                    <a:pos x="172" y="56"/>
                  </a:cxn>
                  <a:cxn ang="0">
                    <a:pos x="328" y="168"/>
                  </a:cxn>
                  <a:cxn ang="0">
                    <a:pos x="220" y="16"/>
                  </a:cxn>
                  <a:cxn ang="0">
                    <a:pos x="232" y="0"/>
                  </a:cxn>
                  <a:cxn ang="0">
                    <a:pos x="252" y="4"/>
                  </a:cxn>
                  <a:cxn ang="0">
                    <a:pos x="376" y="136"/>
                  </a:cxn>
                </a:cxnLst>
                <a:rect l="0" t="0" r="r" b="b"/>
                <a:pathLst>
                  <a:path w="624" h="480">
                    <a:moveTo>
                      <a:pt x="376" y="136"/>
                    </a:moveTo>
                    <a:lnTo>
                      <a:pt x="392" y="144"/>
                    </a:lnTo>
                    <a:lnTo>
                      <a:pt x="500" y="224"/>
                    </a:lnTo>
                    <a:lnTo>
                      <a:pt x="548" y="284"/>
                    </a:lnTo>
                    <a:lnTo>
                      <a:pt x="556" y="296"/>
                    </a:lnTo>
                    <a:lnTo>
                      <a:pt x="556" y="304"/>
                    </a:lnTo>
                    <a:lnTo>
                      <a:pt x="556" y="316"/>
                    </a:lnTo>
                    <a:lnTo>
                      <a:pt x="560" y="328"/>
                    </a:lnTo>
                    <a:lnTo>
                      <a:pt x="624" y="384"/>
                    </a:lnTo>
                    <a:lnTo>
                      <a:pt x="524" y="480"/>
                    </a:lnTo>
                    <a:lnTo>
                      <a:pt x="484" y="452"/>
                    </a:lnTo>
                    <a:lnTo>
                      <a:pt x="464" y="444"/>
                    </a:lnTo>
                    <a:lnTo>
                      <a:pt x="444" y="444"/>
                    </a:lnTo>
                    <a:lnTo>
                      <a:pt x="424" y="444"/>
                    </a:lnTo>
                    <a:lnTo>
                      <a:pt x="380" y="456"/>
                    </a:lnTo>
                    <a:lnTo>
                      <a:pt x="320" y="456"/>
                    </a:lnTo>
                    <a:lnTo>
                      <a:pt x="256" y="452"/>
                    </a:lnTo>
                    <a:lnTo>
                      <a:pt x="192" y="456"/>
                    </a:lnTo>
                    <a:lnTo>
                      <a:pt x="172" y="456"/>
                    </a:lnTo>
                    <a:lnTo>
                      <a:pt x="152" y="456"/>
                    </a:lnTo>
                    <a:lnTo>
                      <a:pt x="136" y="448"/>
                    </a:lnTo>
                    <a:lnTo>
                      <a:pt x="132" y="440"/>
                    </a:lnTo>
                    <a:lnTo>
                      <a:pt x="136" y="428"/>
                    </a:lnTo>
                    <a:lnTo>
                      <a:pt x="144" y="420"/>
                    </a:lnTo>
                    <a:lnTo>
                      <a:pt x="152" y="412"/>
                    </a:lnTo>
                    <a:lnTo>
                      <a:pt x="176" y="404"/>
                    </a:lnTo>
                    <a:lnTo>
                      <a:pt x="212" y="396"/>
                    </a:lnTo>
                    <a:lnTo>
                      <a:pt x="252" y="392"/>
                    </a:lnTo>
                    <a:lnTo>
                      <a:pt x="292" y="384"/>
                    </a:lnTo>
                    <a:lnTo>
                      <a:pt x="264" y="352"/>
                    </a:lnTo>
                    <a:lnTo>
                      <a:pt x="12" y="212"/>
                    </a:lnTo>
                    <a:lnTo>
                      <a:pt x="8" y="212"/>
                    </a:lnTo>
                    <a:lnTo>
                      <a:pt x="4" y="204"/>
                    </a:lnTo>
                    <a:lnTo>
                      <a:pt x="0" y="200"/>
                    </a:lnTo>
                    <a:lnTo>
                      <a:pt x="4" y="192"/>
                    </a:lnTo>
                    <a:lnTo>
                      <a:pt x="12" y="184"/>
                    </a:lnTo>
                    <a:lnTo>
                      <a:pt x="20" y="176"/>
                    </a:lnTo>
                    <a:lnTo>
                      <a:pt x="28" y="176"/>
                    </a:lnTo>
                    <a:lnTo>
                      <a:pt x="32" y="176"/>
                    </a:lnTo>
                    <a:lnTo>
                      <a:pt x="236" y="268"/>
                    </a:lnTo>
                    <a:lnTo>
                      <a:pt x="240" y="260"/>
                    </a:lnTo>
                    <a:lnTo>
                      <a:pt x="68" y="136"/>
                    </a:lnTo>
                    <a:lnTo>
                      <a:pt x="60" y="132"/>
                    </a:lnTo>
                    <a:lnTo>
                      <a:pt x="60" y="120"/>
                    </a:lnTo>
                    <a:lnTo>
                      <a:pt x="60" y="116"/>
                    </a:lnTo>
                    <a:lnTo>
                      <a:pt x="64" y="108"/>
                    </a:lnTo>
                    <a:lnTo>
                      <a:pt x="72" y="104"/>
                    </a:lnTo>
                    <a:lnTo>
                      <a:pt x="80" y="100"/>
                    </a:lnTo>
                    <a:lnTo>
                      <a:pt x="88" y="100"/>
                    </a:lnTo>
                    <a:lnTo>
                      <a:pt x="100" y="104"/>
                    </a:lnTo>
                    <a:lnTo>
                      <a:pt x="276" y="216"/>
                    </a:lnTo>
                    <a:lnTo>
                      <a:pt x="280" y="212"/>
                    </a:lnTo>
                    <a:lnTo>
                      <a:pt x="132" y="80"/>
                    </a:lnTo>
                    <a:lnTo>
                      <a:pt x="128" y="72"/>
                    </a:lnTo>
                    <a:lnTo>
                      <a:pt x="132" y="64"/>
                    </a:lnTo>
                    <a:lnTo>
                      <a:pt x="132" y="56"/>
                    </a:lnTo>
                    <a:lnTo>
                      <a:pt x="144" y="52"/>
                    </a:lnTo>
                    <a:lnTo>
                      <a:pt x="152" y="48"/>
                    </a:lnTo>
                    <a:lnTo>
                      <a:pt x="164" y="52"/>
                    </a:lnTo>
                    <a:lnTo>
                      <a:pt x="172" y="56"/>
                    </a:lnTo>
                    <a:lnTo>
                      <a:pt x="320" y="172"/>
                    </a:lnTo>
                    <a:lnTo>
                      <a:pt x="328" y="168"/>
                    </a:lnTo>
                    <a:lnTo>
                      <a:pt x="220" y="24"/>
                    </a:lnTo>
                    <a:lnTo>
                      <a:pt x="220" y="16"/>
                    </a:lnTo>
                    <a:lnTo>
                      <a:pt x="224" y="8"/>
                    </a:lnTo>
                    <a:lnTo>
                      <a:pt x="232" y="0"/>
                    </a:lnTo>
                    <a:lnTo>
                      <a:pt x="244" y="0"/>
                    </a:lnTo>
                    <a:lnTo>
                      <a:pt x="252" y="4"/>
                    </a:lnTo>
                    <a:lnTo>
                      <a:pt x="260" y="8"/>
                    </a:lnTo>
                    <a:lnTo>
                      <a:pt x="376" y="136"/>
                    </a:lnTo>
                  </a:path>
                </a:pathLst>
              </a:custGeom>
              <a:solidFill>
                <a:srgbClr val="FF7C80"/>
              </a:solidFill>
              <a:ln w="12700">
                <a:solidFill>
                  <a:srgbClr val="FFFFFF"/>
                </a:solidFill>
                <a:prstDash val="solid"/>
                <a:round/>
                <a:headEnd/>
                <a:tailEnd/>
              </a:ln>
              <a:effectLst>
                <a:outerShdw dist="35921" dir="2700000" algn="ctr" rotWithShape="0">
                  <a:schemeClr val="tx1"/>
                </a:outerShdw>
              </a:effectLst>
            </p:spPr>
            <p:txBody>
              <a:bodyPr wrap="none" lIns="0" tIns="0" rIns="0" bIns="0">
                <a:spAutoFit/>
              </a:bodyPr>
              <a:lstStyle/>
              <a:p>
                <a:endParaRPr lang="it-IT"/>
              </a:p>
            </p:txBody>
          </p:sp>
        </p:grpSp>
        <p:grpSp>
          <p:nvGrpSpPr>
            <p:cNvPr id="23" name="Group 69"/>
            <p:cNvGrpSpPr>
              <a:grpSpLocks/>
            </p:cNvGrpSpPr>
            <p:nvPr/>
          </p:nvGrpSpPr>
          <p:grpSpPr bwMode="auto">
            <a:xfrm>
              <a:off x="2954" y="2193"/>
              <a:ext cx="624" cy="480"/>
              <a:chOff x="2954" y="2193"/>
              <a:chExt cx="624" cy="480"/>
            </a:xfrm>
          </p:grpSpPr>
          <p:sp>
            <p:nvSpPr>
              <p:cNvPr id="47174" name="Freeform 70"/>
              <p:cNvSpPr>
                <a:spLocks/>
              </p:cNvSpPr>
              <p:nvPr/>
            </p:nvSpPr>
            <p:spPr bwMode="auto">
              <a:xfrm>
                <a:off x="2954" y="2193"/>
                <a:ext cx="624" cy="480"/>
              </a:xfrm>
              <a:custGeom>
                <a:avLst/>
                <a:gdLst/>
                <a:ahLst/>
                <a:cxnLst>
                  <a:cxn ang="0">
                    <a:pos x="232" y="144"/>
                  </a:cxn>
                  <a:cxn ang="0">
                    <a:pos x="80" y="284"/>
                  </a:cxn>
                  <a:cxn ang="0">
                    <a:pos x="68" y="304"/>
                  </a:cxn>
                  <a:cxn ang="0">
                    <a:pos x="64" y="328"/>
                  </a:cxn>
                  <a:cxn ang="0">
                    <a:pos x="104" y="480"/>
                  </a:cxn>
                  <a:cxn ang="0">
                    <a:pos x="160" y="444"/>
                  </a:cxn>
                  <a:cxn ang="0">
                    <a:pos x="200" y="444"/>
                  </a:cxn>
                  <a:cxn ang="0">
                    <a:pos x="308" y="456"/>
                  </a:cxn>
                  <a:cxn ang="0">
                    <a:pos x="432" y="456"/>
                  </a:cxn>
                  <a:cxn ang="0">
                    <a:pos x="472" y="456"/>
                  </a:cxn>
                  <a:cxn ang="0">
                    <a:pos x="496" y="440"/>
                  </a:cxn>
                  <a:cxn ang="0">
                    <a:pos x="480" y="420"/>
                  </a:cxn>
                  <a:cxn ang="0">
                    <a:pos x="452" y="404"/>
                  </a:cxn>
                  <a:cxn ang="0">
                    <a:pos x="376" y="392"/>
                  </a:cxn>
                  <a:cxn ang="0">
                    <a:pos x="364" y="352"/>
                  </a:cxn>
                  <a:cxn ang="0">
                    <a:pos x="616" y="212"/>
                  </a:cxn>
                  <a:cxn ang="0">
                    <a:pos x="624" y="200"/>
                  </a:cxn>
                  <a:cxn ang="0">
                    <a:pos x="616" y="184"/>
                  </a:cxn>
                  <a:cxn ang="0">
                    <a:pos x="600" y="176"/>
                  </a:cxn>
                  <a:cxn ang="0">
                    <a:pos x="392" y="268"/>
                  </a:cxn>
                  <a:cxn ang="0">
                    <a:pos x="560" y="136"/>
                  </a:cxn>
                  <a:cxn ang="0">
                    <a:pos x="568" y="120"/>
                  </a:cxn>
                  <a:cxn ang="0">
                    <a:pos x="560" y="108"/>
                  </a:cxn>
                  <a:cxn ang="0">
                    <a:pos x="544" y="100"/>
                  </a:cxn>
                  <a:cxn ang="0">
                    <a:pos x="528" y="104"/>
                  </a:cxn>
                  <a:cxn ang="0">
                    <a:pos x="344" y="212"/>
                  </a:cxn>
                  <a:cxn ang="0">
                    <a:pos x="496" y="72"/>
                  </a:cxn>
                  <a:cxn ang="0">
                    <a:pos x="492" y="56"/>
                  </a:cxn>
                  <a:cxn ang="0">
                    <a:pos x="476" y="48"/>
                  </a:cxn>
                  <a:cxn ang="0">
                    <a:pos x="452" y="56"/>
                  </a:cxn>
                  <a:cxn ang="0">
                    <a:pos x="296" y="168"/>
                  </a:cxn>
                  <a:cxn ang="0">
                    <a:pos x="404" y="16"/>
                  </a:cxn>
                  <a:cxn ang="0">
                    <a:pos x="392" y="0"/>
                  </a:cxn>
                  <a:cxn ang="0">
                    <a:pos x="372" y="4"/>
                  </a:cxn>
                  <a:cxn ang="0">
                    <a:pos x="248" y="136"/>
                  </a:cxn>
                </a:cxnLst>
                <a:rect l="0" t="0" r="r" b="b"/>
                <a:pathLst>
                  <a:path w="624" h="480">
                    <a:moveTo>
                      <a:pt x="248" y="136"/>
                    </a:moveTo>
                    <a:lnTo>
                      <a:pt x="232" y="144"/>
                    </a:lnTo>
                    <a:lnTo>
                      <a:pt x="124" y="224"/>
                    </a:lnTo>
                    <a:lnTo>
                      <a:pt x="80" y="284"/>
                    </a:lnTo>
                    <a:lnTo>
                      <a:pt x="72" y="296"/>
                    </a:lnTo>
                    <a:lnTo>
                      <a:pt x="68" y="304"/>
                    </a:lnTo>
                    <a:lnTo>
                      <a:pt x="68" y="316"/>
                    </a:lnTo>
                    <a:lnTo>
                      <a:pt x="64" y="328"/>
                    </a:lnTo>
                    <a:lnTo>
                      <a:pt x="0" y="384"/>
                    </a:lnTo>
                    <a:lnTo>
                      <a:pt x="104" y="480"/>
                    </a:lnTo>
                    <a:lnTo>
                      <a:pt x="144" y="452"/>
                    </a:lnTo>
                    <a:lnTo>
                      <a:pt x="160" y="444"/>
                    </a:lnTo>
                    <a:lnTo>
                      <a:pt x="184" y="444"/>
                    </a:lnTo>
                    <a:lnTo>
                      <a:pt x="200" y="444"/>
                    </a:lnTo>
                    <a:lnTo>
                      <a:pt x="248" y="456"/>
                    </a:lnTo>
                    <a:lnTo>
                      <a:pt x="308" y="456"/>
                    </a:lnTo>
                    <a:lnTo>
                      <a:pt x="372" y="452"/>
                    </a:lnTo>
                    <a:lnTo>
                      <a:pt x="432" y="456"/>
                    </a:lnTo>
                    <a:lnTo>
                      <a:pt x="452" y="456"/>
                    </a:lnTo>
                    <a:lnTo>
                      <a:pt x="472" y="456"/>
                    </a:lnTo>
                    <a:lnTo>
                      <a:pt x="488" y="448"/>
                    </a:lnTo>
                    <a:lnTo>
                      <a:pt x="496" y="440"/>
                    </a:lnTo>
                    <a:lnTo>
                      <a:pt x="492" y="428"/>
                    </a:lnTo>
                    <a:lnTo>
                      <a:pt x="480" y="420"/>
                    </a:lnTo>
                    <a:lnTo>
                      <a:pt x="472" y="412"/>
                    </a:lnTo>
                    <a:lnTo>
                      <a:pt x="452" y="404"/>
                    </a:lnTo>
                    <a:lnTo>
                      <a:pt x="412" y="396"/>
                    </a:lnTo>
                    <a:lnTo>
                      <a:pt x="376" y="392"/>
                    </a:lnTo>
                    <a:lnTo>
                      <a:pt x="336" y="384"/>
                    </a:lnTo>
                    <a:lnTo>
                      <a:pt x="364" y="352"/>
                    </a:lnTo>
                    <a:lnTo>
                      <a:pt x="612" y="212"/>
                    </a:lnTo>
                    <a:lnTo>
                      <a:pt x="616" y="212"/>
                    </a:lnTo>
                    <a:lnTo>
                      <a:pt x="624" y="204"/>
                    </a:lnTo>
                    <a:lnTo>
                      <a:pt x="624" y="200"/>
                    </a:lnTo>
                    <a:lnTo>
                      <a:pt x="620" y="192"/>
                    </a:lnTo>
                    <a:lnTo>
                      <a:pt x="616" y="184"/>
                    </a:lnTo>
                    <a:lnTo>
                      <a:pt x="608" y="176"/>
                    </a:lnTo>
                    <a:lnTo>
                      <a:pt x="600" y="176"/>
                    </a:lnTo>
                    <a:lnTo>
                      <a:pt x="592" y="176"/>
                    </a:lnTo>
                    <a:lnTo>
                      <a:pt x="392" y="268"/>
                    </a:lnTo>
                    <a:lnTo>
                      <a:pt x="388" y="260"/>
                    </a:lnTo>
                    <a:lnTo>
                      <a:pt x="560" y="136"/>
                    </a:lnTo>
                    <a:lnTo>
                      <a:pt x="564" y="132"/>
                    </a:lnTo>
                    <a:lnTo>
                      <a:pt x="568" y="120"/>
                    </a:lnTo>
                    <a:lnTo>
                      <a:pt x="568" y="116"/>
                    </a:lnTo>
                    <a:lnTo>
                      <a:pt x="560" y="108"/>
                    </a:lnTo>
                    <a:lnTo>
                      <a:pt x="552" y="104"/>
                    </a:lnTo>
                    <a:lnTo>
                      <a:pt x="544" y="100"/>
                    </a:lnTo>
                    <a:lnTo>
                      <a:pt x="540" y="100"/>
                    </a:lnTo>
                    <a:lnTo>
                      <a:pt x="528" y="104"/>
                    </a:lnTo>
                    <a:lnTo>
                      <a:pt x="352" y="216"/>
                    </a:lnTo>
                    <a:lnTo>
                      <a:pt x="344" y="212"/>
                    </a:lnTo>
                    <a:lnTo>
                      <a:pt x="496" y="80"/>
                    </a:lnTo>
                    <a:lnTo>
                      <a:pt x="496" y="72"/>
                    </a:lnTo>
                    <a:lnTo>
                      <a:pt x="496" y="64"/>
                    </a:lnTo>
                    <a:lnTo>
                      <a:pt x="492" y="56"/>
                    </a:lnTo>
                    <a:lnTo>
                      <a:pt x="480" y="52"/>
                    </a:lnTo>
                    <a:lnTo>
                      <a:pt x="476" y="48"/>
                    </a:lnTo>
                    <a:lnTo>
                      <a:pt x="464" y="52"/>
                    </a:lnTo>
                    <a:lnTo>
                      <a:pt x="452" y="56"/>
                    </a:lnTo>
                    <a:lnTo>
                      <a:pt x="304" y="172"/>
                    </a:lnTo>
                    <a:lnTo>
                      <a:pt x="296" y="168"/>
                    </a:lnTo>
                    <a:lnTo>
                      <a:pt x="404" y="24"/>
                    </a:lnTo>
                    <a:lnTo>
                      <a:pt x="404" y="16"/>
                    </a:lnTo>
                    <a:lnTo>
                      <a:pt x="400" y="8"/>
                    </a:lnTo>
                    <a:lnTo>
                      <a:pt x="392" y="0"/>
                    </a:lnTo>
                    <a:lnTo>
                      <a:pt x="384" y="0"/>
                    </a:lnTo>
                    <a:lnTo>
                      <a:pt x="372" y="4"/>
                    </a:lnTo>
                    <a:lnTo>
                      <a:pt x="364" y="8"/>
                    </a:lnTo>
                    <a:lnTo>
                      <a:pt x="248" y="136"/>
                    </a:lnTo>
                    <a:close/>
                  </a:path>
                </a:pathLst>
              </a:custGeom>
              <a:solidFill>
                <a:srgbClr val="FF7C80"/>
              </a:solidFill>
              <a:ln w="9525">
                <a:no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75" name="Freeform 71"/>
              <p:cNvSpPr>
                <a:spLocks/>
              </p:cNvSpPr>
              <p:nvPr/>
            </p:nvSpPr>
            <p:spPr bwMode="auto">
              <a:xfrm>
                <a:off x="2954" y="2193"/>
                <a:ext cx="624" cy="480"/>
              </a:xfrm>
              <a:custGeom>
                <a:avLst/>
                <a:gdLst/>
                <a:ahLst/>
                <a:cxnLst>
                  <a:cxn ang="0">
                    <a:pos x="232" y="144"/>
                  </a:cxn>
                  <a:cxn ang="0">
                    <a:pos x="80" y="284"/>
                  </a:cxn>
                  <a:cxn ang="0">
                    <a:pos x="68" y="304"/>
                  </a:cxn>
                  <a:cxn ang="0">
                    <a:pos x="64" y="328"/>
                  </a:cxn>
                  <a:cxn ang="0">
                    <a:pos x="104" y="480"/>
                  </a:cxn>
                  <a:cxn ang="0">
                    <a:pos x="160" y="444"/>
                  </a:cxn>
                  <a:cxn ang="0">
                    <a:pos x="200" y="444"/>
                  </a:cxn>
                  <a:cxn ang="0">
                    <a:pos x="308" y="456"/>
                  </a:cxn>
                  <a:cxn ang="0">
                    <a:pos x="432" y="456"/>
                  </a:cxn>
                  <a:cxn ang="0">
                    <a:pos x="472" y="456"/>
                  </a:cxn>
                  <a:cxn ang="0">
                    <a:pos x="496" y="440"/>
                  </a:cxn>
                  <a:cxn ang="0">
                    <a:pos x="480" y="420"/>
                  </a:cxn>
                  <a:cxn ang="0">
                    <a:pos x="452" y="404"/>
                  </a:cxn>
                  <a:cxn ang="0">
                    <a:pos x="376" y="392"/>
                  </a:cxn>
                  <a:cxn ang="0">
                    <a:pos x="364" y="352"/>
                  </a:cxn>
                  <a:cxn ang="0">
                    <a:pos x="616" y="212"/>
                  </a:cxn>
                  <a:cxn ang="0">
                    <a:pos x="624" y="200"/>
                  </a:cxn>
                  <a:cxn ang="0">
                    <a:pos x="616" y="184"/>
                  </a:cxn>
                  <a:cxn ang="0">
                    <a:pos x="600" y="176"/>
                  </a:cxn>
                  <a:cxn ang="0">
                    <a:pos x="392" y="268"/>
                  </a:cxn>
                  <a:cxn ang="0">
                    <a:pos x="560" y="136"/>
                  </a:cxn>
                  <a:cxn ang="0">
                    <a:pos x="568" y="120"/>
                  </a:cxn>
                  <a:cxn ang="0">
                    <a:pos x="560" y="108"/>
                  </a:cxn>
                  <a:cxn ang="0">
                    <a:pos x="544" y="100"/>
                  </a:cxn>
                  <a:cxn ang="0">
                    <a:pos x="528" y="104"/>
                  </a:cxn>
                  <a:cxn ang="0">
                    <a:pos x="344" y="212"/>
                  </a:cxn>
                  <a:cxn ang="0">
                    <a:pos x="496" y="72"/>
                  </a:cxn>
                  <a:cxn ang="0">
                    <a:pos x="492" y="56"/>
                  </a:cxn>
                  <a:cxn ang="0">
                    <a:pos x="476" y="48"/>
                  </a:cxn>
                  <a:cxn ang="0">
                    <a:pos x="452" y="56"/>
                  </a:cxn>
                  <a:cxn ang="0">
                    <a:pos x="296" y="168"/>
                  </a:cxn>
                  <a:cxn ang="0">
                    <a:pos x="404" y="16"/>
                  </a:cxn>
                  <a:cxn ang="0">
                    <a:pos x="392" y="0"/>
                  </a:cxn>
                  <a:cxn ang="0">
                    <a:pos x="372" y="4"/>
                  </a:cxn>
                  <a:cxn ang="0">
                    <a:pos x="248" y="136"/>
                  </a:cxn>
                </a:cxnLst>
                <a:rect l="0" t="0" r="r" b="b"/>
                <a:pathLst>
                  <a:path w="624" h="480">
                    <a:moveTo>
                      <a:pt x="248" y="136"/>
                    </a:moveTo>
                    <a:lnTo>
                      <a:pt x="232" y="144"/>
                    </a:lnTo>
                    <a:lnTo>
                      <a:pt x="124" y="224"/>
                    </a:lnTo>
                    <a:lnTo>
                      <a:pt x="80" y="284"/>
                    </a:lnTo>
                    <a:lnTo>
                      <a:pt x="72" y="296"/>
                    </a:lnTo>
                    <a:lnTo>
                      <a:pt x="68" y="304"/>
                    </a:lnTo>
                    <a:lnTo>
                      <a:pt x="68" y="316"/>
                    </a:lnTo>
                    <a:lnTo>
                      <a:pt x="64" y="328"/>
                    </a:lnTo>
                    <a:lnTo>
                      <a:pt x="0" y="384"/>
                    </a:lnTo>
                    <a:lnTo>
                      <a:pt x="104" y="480"/>
                    </a:lnTo>
                    <a:lnTo>
                      <a:pt x="144" y="452"/>
                    </a:lnTo>
                    <a:lnTo>
                      <a:pt x="160" y="444"/>
                    </a:lnTo>
                    <a:lnTo>
                      <a:pt x="184" y="444"/>
                    </a:lnTo>
                    <a:lnTo>
                      <a:pt x="200" y="444"/>
                    </a:lnTo>
                    <a:lnTo>
                      <a:pt x="248" y="456"/>
                    </a:lnTo>
                    <a:lnTo>
                      <a:pt x="308" y="456"/>
                    </a:lnTo>
                    <a:lnTo>
                      <a:pt x="372" y="452"/>
                    </a:lnTo>
                    <a:lnTo>
                      <a:pt x="432" y="456"/>
                    </a:lnTo>
                    <a:lnTo>
                      <a:pt x="452" y="456"/>
                    </a:lnTo>
                    <a:lnTo>
                      <a:pt x="472" y="456"/>
                    </a:lnTo>
                    <a:lnTo>
                      <a:pt x="488" y="448"/>
                    </a:lnTo>
                    <a:lnTo>
                      <a:pt x="496" y="440"/>
                    </a:lnTo>
                    <a:lnTo>
                      <a:pt x="492" y="428"/>
                    </a:lnTo>
                    <a:lnTo>
                      <a:pt x="480" y="420"/>
                    </a:lnTo>
                    <a:lnTo>
                      <a:pt x="472" y="412"/>
                    </a:lnTo>
                    <a:lnTo>
                      <a:pt x="452" y="404"/>
                    </a:lnTo>
                    <a:lnTo>
                      <a:pt x="412" y="396"/>
                    </a:lnTo>
                    <a:lnTo>
                      <a:pt x="376" y="392"/>
                    </a:lnTo>
                    <a:lnTo>
                      <a:pt x="336" y="384"/>
                    </a:lnTo>
                    <a:lnTo>
                      <a:pt x="364" y="352"/>
                    </a:lnTo>
                    <a:lnTo>
                      <a:pt x="612" y="212"/>
                    </a:lnTo>
                    <a:lnTo>
                      <a:pt x="616" y="212"/>
                    </a:lnTo>
                    <a:lnTo>
                      <a:pt x="624" y="204"/>
                    </a:lnTo>
                    <a:lnTo>
                      <a:pt x="624" y="200"/>
                    </a:lnTo>
                    <a:lnTo>
                      <a:pt x="620" y="192"/>
                    </a:lnTo>
                    <a:lnTo>
                      <a:pt x="616" y="184"/>
                    </a:lnTo>
                    <a:lnTo>
                      <a:pt x="608" y="176"/>
                    </a:lnTo>
                    <a:lnTo>
                      <a:pt x="600" y="176"/>
                    </a:lnTo>
                    <a:lnTo>
                      <a:pt x="592" y="176"/>
                    </a:lnTo>
                    <a:lnTo>
                      <a:pt x="392" y="268"/>
                    </a:lnTo>
                    <a:lnTo>
                      <a:pt x="388" y="260"/>
                    </a:lnTo>
                    <a:lnTo>
                      <a:pt x="560" y="136"/>
                    </a:lnTo>
                    <a:lnTo>
                      <a:pt x="564" y="132"/>
                    </a:lnTo>
                    <a:lnTo>
                      <a:pt x="568" y="120"/>
                    </a:lnTo>
                    <a:lnTo>
                      <a:pt x="568" y="116"/>
                    </a:lnTo>
                    <a:lnTo>
                      <a:pt x="560" y="108"/>
                    </a:lnTo>
                    <a:lnTo>
                      <a:pt x="552" y="104"/>
                    </a:lnTo>
                    <a:lnTo>
                      <a:pt x="544" y="100"/>
                    </a:lnTo>
                    <a:lnTo>
                      <a:pt x="540" y="100"/>
                    </a:lnTo>
                    <a:lnTo>
                      <a:pt x="528" y="104"/>
                    </a:lnTo>
                    <a:lnTo>
                      <a:pt x="352" y="216"/>
                    </a:lnTo>
                    <a:lnTo>
                      <a:pt x="344" y="212"/>
                    </a:lnTo>
                    <a:lnTo>
                      <a:pt x="496" y="80"/>
                    </a:lnTo>
                    <a:lnTo>
                      <a:pt x="496" y="72"/>
                    </a:lnTo>
                    <a:lnTo>
                      <a:pt x="496" y="64"/>
                    </a:lnTo>
                    <a:lnTo>
                      <a:pt x="492" y="56"/>
                    </a:lnTo>
                    <a:lnTo>
                      <a:pt x="480" y="52"/>
                    </a:lnTo>
                    <a:lnTo>
                      <a:pt x="476" y="48"/>
                    </a:lnTo>
                    <a:lnTo>
                      <a:pt x="464" y="52"/>
                    </a:lnTo>
                    <a:lnTo>
                      <a:pt x="452" y="56"/>
                    </a:lnTo>
                    <a:lnTo>
                      <a:pt x="304" y="172"/>
                    </a:lnTo>
                    <a:lnTo>
                      <a:pt x="296" y="168"/>
                    </a:lnTo>
                    <a:lnTo>
                      <a:pt x="404" y="24"/>
                    </a:lnTo>
                    <a:lnTo>
                      <a:pt x="404" y="16"/>
                    </a:lnTo>
                    <a:lnTo>
                      <a:pt x="400" y="8"/>
                    </a:lnTo>
                    <a:lnTo>
                      <a:pt x="392" y="0"/>
                    </a:lnTo>
                    <a:lnTo>
                      <a:pt x="384" y="0"/>
                    </a:lnTo>
                    <a:lnTo>
                      <a:pt x="372" y="4"/>
                    </a:lnTo>
                    <a:lnTo>
                      <a:pt x="364" y="8"/>
                    </a:lnTo>
                    <a:lnTo>
                      <a:pt x="248" y="136"/>
                    </a:lnTo>
                  </a:path>
                </a:pathLst>
              </a:custGeom>
              <a:solidFill>
                <a:srgbClr val="FF7C80"/>
              </a:solidFill>
              <a:ln w="12700">
                <a:solidFill>
                  <a:srgbClr val="FFFFFF"/>
                </a:solidFill>
                <a:prstDash val="solid"/>
                <a:round/>
                <a:headEnd/>
                <a:tailEnd/>
              </a:ln>
              <a:effectLst>
                <a:outerShdw dist="35921" dir="2700000" algn="ctr" rotWithShape="0">
                  <a:schemeClr val="tx1"/>
                </a:outerShdw>
              </a:effectLst>
            </p:spPr>
            <p:txBody>
              <a:bodyPr wrap="none" lIns="0" tIns="0" rIns="0" bIns="0">
                <a:spAutoFit/>
              </a:bodyPr>
              <a:lstStyle/>
              <a:p>
                <a:endParaRPr lang="it-IT"/>
              </a:p>
            </p:txBody>
          </p:sp>
        </p:grpSp>
      </p:grpSp>
      <p:sp>
        <p:nvSpPr>
          <p:cNvPr id="47176" name="Rectangle 72"/>
          <p:cNvSpPr>
            <a:spLocks noChangeArrowheads="1"/>
          </p:cNvSpPr>
          <p:nvPr/>
        </p:nvSpPr>
        <p:spPr bwMode="auto">
          <a:xfrm>
            <a:off x="4643437" y="3769377"/>
            <a:ext cx="1800225" cy="738664"/>
          </a:xfrm>
          <a:prstGeom prst="rect">
            <a:avLst/>
          </a:prstGeom>
          <a:noFill/>
          <a:ln w="9525">
            <a:noFill/>
            <a:miter lim="800000"/>
            <a:headEnd/>
            <a:tailEnd/>
          </a:ln>
          <a:effectLst>
            <a:outerShdw dist="35921" dir="2700000" algn="ctr" rotWithShape="0">
              <a:schemeClr val="tx1"/>
            </a:outerShdw>
          </a:effectLst>
        </p:spPr>
        <p:txBody>
          <a:bodyPr wrap="square" lIns="0" tIns="0" rIns="0" bIns="0">
            <a:spAutoFit/>
          </a:bodyPr>
          <a:lstStyle/>
          <a:p>
            <a:pPr algn="ctr" defTabSz="909638" eaLnBrk="0" hangingPunct="0"/>
            <a:r>
              <a:rPr lang="en-US" sz="1500" b="1" dirty="0">
                <a:solidFill>
                  <a:srgbClr val="FFFF00"/>
                </a:solidFill>
                <a:latin typeface="Verdana" pitchFamily="34" charset="0"/>
              </a:rPr>
              <a:t>DEFIBRILLAZIONE</a:t>
            </a:r>
          </a:p>
          <a:p>
            <a:pPr algn="ctr" defTabSz="909638" eaLnBrk="0" hangingPunct="0">
              <a:lnSpc>
                <a:spcPct val="120000"/>
              </a:lnSpc>
            </a:pPr>
            <a:r>
              <a:rPr lang="en-US" sz="1500" b="1" dirty="0">
                <a:solidFill>
                  <a:srgbClr val="FFFF00"/>
                </a:solidFill>
                <a:latin typeface="Verdana" pitchFamily="34" charset="0"/>
              </a:rPr>
              <a:t>PRECOCE</a:t>
            </a:r>
            <a:endParaRPr lang="it-IT" sz="1100" b="1" dirty="0">
              <a:solidFill>
                <a:srgbClr val="FFFF00"/>
              </a:solidFill>
              <a:latin typeface="Verdana" pitchFamily="34" charset="0"/>
            </a:endParaRPr>
          </a:p>
        </p:txBody>
      </p:sp>
      <p:sp>
        <p:nvSpPr>
          <p:cNvPr id="47177" name="AutoShape 73"/>
          <p:cNvSpPr>
            <a:spLocks noChangeArrowheads="1"/>
          </p:cNvSpPr>
          <p:nvPr/>
        </p:nvSpPr>
        <p:spPr bwMode="auto">
          <a:xfrm>
            <a:off x="5005388" y="1972320"/>
            <a:ext cx="815975" cy="1350962"/>
          </a:xfrm>
          <a:prstGeom prst="lightningBolt">
            <a:avLst/>
          </a:prstGeom>
          <a:solidFill>
            <a:srgbClr val="FF0000"/>
          </a:solidFill>
          <a:ln w="9525">
            <a:solidFill>
              <a:schemeClr val="tx1"/>
            </a:solidFill>
            <a:miter lim="800000"/>
            <a:headEnd/>
            <a:tailEnd/>
          </a:ln>
          <a:effectLst>
            <a:outerShdw dist="35921" dir="2700000" algn="ctr" rotWithShape="0">
              <a:schemeClr val="tx1"/>
            </a:outerShdw>
          </a:effectLst>
        </p:spPr>
        <p:txBody>
          <a:bodyPr wrap="none" lIns="0" tIns="0" rIns="0" bIns="0">
            <a:spAutoFit/>
          </a:bodyPr>
          <a:lstStyle/>
          <a:p>
            <a:endParaRPr lang="it-IT"/>
          </a:p>
        </p:txBody>
      </p:sp>
      <p:sp>
        <p:nvSpPr>
          <p:cNvPr id="47186" name="Text Box 82"/>
          <p:cNvSpPr txBox="1">
            <a:spLocks noChangeArrowheads="1"/>
          </p:cNvSpPr>
          <p:nvPr/>
        </p:nvSpPr>
        <p:spPr bwMode="auto">
          <a:xfrm>
            <a:off x="6169025" y="3731270"/>
            <a:ext cx="1787525" cy="766762"/>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defTabSz="909638" eaLnBrk="0" hangingPunct="0">
              <a:lnSpc>
                <a:spcPct val="120000"/>
              </a:lnSpc>
              <a:spcBef>
                <a:spcPct val="5000"/>
              </a:spcBef>
            </a:pPr>
            <a:r>
              <a:rPr lang="it-IT" sz="1400" b="1">
                <a:solidFill>
                  <a:srgbClr val="FFFFFF"/>
                </a:solidFill>
                <a:latin typeface="Verdana" pitchFamily="34" charset="0"/>
              </a:rPr>
              <a:t>SOCCORSO AVANZATO</a:t>
            </a:r>
          </a:p>
          <a:p>
            <a:pPr algn="ctr" defTabSz="909638" eaLnBrk="0" hangingPunct="0">
              <a:lnSpc>
                <a:spcPct val="120000"/>
              </a:lnSpc>
            </a:pPr>
            <a:r>
              <a:rPr lang="it-IT" sz="1400" b="1">
                <a:solidFill>
                  <a:srgbClr val="FFFFFF"/>
                </a:solidFill>
                <a:latin typeface="Verdana" pitchFamily="34" charset="0"/>
              </a:rPr>
              <a:t>PRECOCE</a:t>
            </a:r>
            <a:endParaRPr lang="it-IT" sz="1400" b="1">
              <a:solidFill>
                <a:srgbClr val="FFFF00"/>
              </a:solidFill>
              <a:latin typeface="Verdana" pitchFamily="34" charset="0"/>
            </a:endParaRPr>
          </a:p>
        </p:txBody>
      </p:sp>
      <p:sp>
        <p:nvSpPr>
          <p:cNvPr id="47187" name="Oval 83"/>
          <p:cNvSpPr>
            <a:spLocks noChangeArrowheads="1"/>
          </p:cNvSpPr>
          <p:nvPr/>
        </p:nvSpPr>
        <p:spPr bwMode="auto">
          <a:xfrm>
            <a:off x="4500563" y="1861195"/>
            <a:ext cx="1871662" cy="1752600"/>
          </a:xfrm>
          <a:prstGeom prst="ellipse">
            <a:avLst/>
          </a:prstGeom>
          <a:noFill/>
          <a:ln w="38100">
            <a:solidFill>
              <a:srgbClr val="FFFF00"/>
            </a:solidFill>
            <a:round/>
            <a:headEnd/>
            <a:tailEnd/>
          </a:ln>
          <a:effectLst>
            <a:outerShdw dist="35921" dir="2700000" algn="ctr" rotWithShape="0">
              <a:schemeClr val="tx1"/>
            </a:outerShdw>
          </a:effectLst>
        </p:spPr>
        <p:txBody>
          <a:bodyPr lIns="0" tIns="0" rIns="0" bIns="0">
            <a:spAutoFit/>
          </a:bodyPr>
          <a:lstStyle/>
          <a:p>
            <a:endParaRPr lang="it-IT"/>
          </a:p>
        </p:txBody>
      </p:sp>
      <p:sp>
        <p:nvSpPr>
          <p:cNvPr id="47188" name="Oval 84"/>
          <p:cNvSpPr>
            <a:spLocks noChangeArrowheads="1"/>
          </p:cNvSpPr>
          <p:nvPr/>
        </p:nvSpPr>
        <p:spPr bwMode="auto">
          <a:xfrm>
            <a:off x="6024563" y="1861195"/>
            <a:ext cx="1860550" cy="1752600"/>
          </a:xfrm>
          <a:prstGeom prst="ellipse">
            <a:avLst/>
          </a:prstGeom>
          <a:noFill/>
          <a:ln w="38100">
            <a:solidFill>
              <a:srgbClr val="FFFFFF"/>
            </a:solidFill>
            <a:round/>
            <a:headEnd/>
            <a:tailEnd/>
          </a:ln>
          <a:effectLst>
            <a:outerShdw dist="35921" dir="2700000" algn="ctr" rotWithShape="0">
              <a:schemeClr val="tx1"/>
            </a:outerShdw>
          </a:effectLst>
        </p:spPr>
        <p:txBody>
          <a:bodyPr lIns="0" tIns="0" rIns="0" bIns="0">
            <a:spAutoFit/>
          </a:bodyPr>
          <a:lstStyle/>
          <a:p>
            <a:endParaRPr lang="it-IT"/>
          </a:p>
        </p:txBody>
      </p:sp>
      <p:sp>
        <p:nvSpPr>
          <p:cNvPr id="47189" name="Oval 85"/>
          <p:cNvSpPr>
            <a:spLocks noChangeArrowheads="1"/>
          </p:cNvSpPr>
          <p:nvPr/>
        </p:nvSpPr>
        <p:spPr bwMode="auto">
          <a:xfrm>
            <a:off x="2987675" y="1861195"/>
            <a:ext cx="1871663" cy="1752600"/>
          </a:xfrm>
          <a:prstGeom prst="ellipse">
            <a:avLst/>
          </a:prstGeom>
          <a:noFill/>
          <a:ln w="38100">
            <a:solidFill>
              <a:srgbClr val="FFFF00"/>
            </a:solidFill>
            <a:round/>
            <a:headEnd/>
            <a:tailEnd/>
          </a:ln>
          <a:effectLst>
            <a:outerShdw dist="35921" dir="2700000" algn="ctr" rotWithShape="0">
              <a:schemeClr val="tx1"/>
            </a:outerShdw>
          </a:effectLst>
        </p:spPr>
        <p:txBody>
          <a:bodyPr lIns="0" tIns="0" rIns="0" bIns="0">
            <a:spAutoFit/>
          </a:bodyPr>
          <a:lstStyle/>
          <a:p>
            <a:endParaRPr lang="it-IT"/>
          </a:p>
        </p:txBody>
      </p:sp>
      <p:sp>
        <p:nvSpPr>
          <p:cNvPr id="47190" name="Oval 86"/>
          <p:cNvSpPr>
            <a:spLocks noChangeArrowheads="1"/>
          </p:cNvSpPr>
          <p:nvPr/>
        </p:nvSpPr>
        <p:spPr bwMode="auto">
          <a:xfrm>
            <a:off x="1331913" y="1861195"/>
            <a:ext cx="1897062" cy="1752600"/>
          </a:xfrm>
          <a:prstGeom prst="ellipse">
            <a:avLst/>
          </a:prstGeom>
          <a:noFill/>
          <a:ln w="38100">
            <a:solidFill>
              <a:srgbClr val="FFFF00"/>
            </a:solidFill>
            <a:round/>
            <a:headEnd/>
            <a:tailEnd/>
          </a:ln>
          <a:effectLst>
            <a:outerShdw dist="35921" dir="2700000" algn="ctr" rotWithShape="0">
              <a:schemeClr val="tx1"/>
            </a:outerShdw>
          </a:effectLst>
        </p:spPr>
        <p:txBody>
          <a:bodyPr lIns="0" tIns="0" rIns="0" bIns="0">
            <a:spAutoFit/>
          </a:bodyPr>
          <a:lstStyle/>
          <a:p>
            <a:endParaRPr lang="it-IT"/>
          </a:p>
        </p:txBody>
      </p:sp>
      <p:sp>
        <p:nvSpPr>
          <p:cNvPr id="47192" name="Text Box 88"/>
          <p:cNvSpPr txBox="1">
            <a:spLocks noChangeArrowheads="1"/>
          </p:cNvSpPr>
          <p:nvPr/>
        </p:nvSpPr>
        <p:spPr bwMode="auto">
          <a:xfrm>
            <a:off x="1042988" y="333375"/>
            <a:ext cx="7433409" cy="523202"/>
          </a:xfrm>
          <a:prstGeom prst="rect">
            <a:avLst/>
          </a:prstGeom>
          <a:noFill/>
          <a:ln w="12700">
            <a:noFill/>
            <a:miter lim="800000"/>
            <a:headEnd/>
            <a:tailEnd/>
          </a:ln>
          <a:effectLst/>
        </p:spPr>
        <p:txBody>
          <a:bodyPr wrap="none" lIns="91422" tIns="45711" rIns="91422" bIns="45711">
            <a:spAutoFit/>
          </a:bodyPr>
          <a:lstStyle/>
          <a:p>
            <a:pPr defTabSz="760413" eaLnBrk="0" hangingPunct="0"/>
            <a:r>
              <a:rPr lang="it-IT" sz="2800" b="1" dirty="0" smtClean="0">
                <a:latin typeface="Verdana" pitchFamily="34" charset="0"/>
              </a:rPr>
              <a:t>LA CATENA DELLA SOPRAVVIVENZA</a:t>
            </a:r>
            <a:endParaRPr lang="it-IT" sz="2800" b="1" dirty="0">
              <a:latin typeface="Verdana" pitchFamily="34" charset="0"/>
            </a:endParaRPr>
          </a:p>
        </p:txBody>
      </p:sp>
      <p:grpSp>
        <p:nvGrpSpPr>
          <p:cNvPr id="24" name="Group 91"/>
          <p:cNvGrpSpPr>
            <a:grpSpLocks/>
          </p:cNvGrpSpPr>
          <p:nvPr/>
        </p:nvGrpSpPr>
        <p:grpSpPr bwMode="auto">
          <a:xfrm>
            <a:off x="6732588" y="2139007"/>
            <a:ext cx="465137" cy="1274763"/>
            <a:chOff x="4167" y="1808"/>
            <a:chExt cx="293" cy="803"/>
          </a:xfrm>
        </p:grpSpPr>
        <p:sp>
          <p:nvSpPr>
            <p:cNvPr id="47196" name="AutoShape 92"/>
            <p:cNvSpPr>
              <a:spLocks noChangeArrowheads="1"/>
            </p:cNvSpPr>
            <p:nvPr/>
          </p:nvSpPr>
          <p:spPr bwMode="auto">
            <a:xfrm>
              <a:off x="4222" y="2207"/>
              <a:ext cx="59" cy="113"/>
            </a:xfrm>
            <a:prstGeom prst="can">
              <a:avLst>
                <a:gd name="adj" fmla="val 47881"/>
              </a:avLst>
            </a:prstGeom>
            <a:solidFill>
              <a:schemeClr val="folHlink"/>
            </a:solid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197" name="AutoShape 93"/>
            <p:cNvSpPr>
              <a:spLocks noChangeArrowheads="1"/>
            </p:cNvSpPr>
            <p:nvPr/>
          </p:nvSpPr>
          <p:spPr bwMode="auto">
            <a:xfrm>
              <a:off x="4167" y="1866"/>
              <a:ext cx="170" cy="393"/>
            </a:xfrm>
            <a:prstGeom prst="can">
              <a:avLst>
                <a:gd name="adj" fmla="val 57794"/>
              </a:avLst>
            </a:prstGeom>
            <a:solidFill>
              <a:schemeClr val="bg1"/>
            </a:solid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grpSp>
          <p:nvGrpSpPr>
            <p:cNvPr id="25" name="Group 94"/>
            <p:cNvGrpSpPr>
              <a:grpSpLocks/>
            </p:cNvGrpSpPr>
            <p:nvPr/>
          </p:nvGrpSpPr>
          <p:grpSpPr bwMode="auto">
            <a:xfrm>
              <a:off x="4167" y="1808"/>
              <a:ext cx="170" cy="111"/>
              <a:chOff x="4080" y="912"/>
              <a:chExt cx="96" cy="96"/>
            </a:xfrm>
          </p:grpSpPr>
          <p:sp>
            <p:nvSpPr>
              <p:cNvPr id="47199" name="Line 95"/>
              <p:cNvSpPr>
                <a:spLocks noChangeShapeType="1"/>
              </p:cNvSpPr>
              <p:nvPr/>
            </p:nvSpPr>
            <p:spPr bwMode="auto">
              <a:xfrm flipH="1">
                <a:off x="4080" y="912"/>
                <a:ext cx="48" cy="96"/>
              </a:xfrm>
              <a:prstGeom prst="line">
                <a:avLst/>
              </a:prstGeom>
              <a:no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200" name="Line 96"/>
              <p:cNvSpPr>
                <a:spLocks noChangeShapeType="1"/>
              </p:cNvSpPr>
              <p:nvPr/>
            </p:nvSpPr>
            <p:spPr bwMode="auto">
              <a:xfrm>
                <a:off x="4128" y="912"/>
                <a:ext cx="48" cy="96"/>
              </a:xfrm>
              <a:prstGeom prst="line">
                <a:avLst/>
              </a:prstGeom>
              <a:no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grpSp>
        <p:sp>
          <p:nvSpPr>
            <p:cNvPr id="47201" name="AutoShape 97"/>
            <p:cNvSpPr>
              <a:spLocks noChangeArrowheads="1"/>
            </p:cNvSpPr>
            <p:nvPr/>
          </p:nvSpPr>
          <p:spPr bwMode="auto">
            <a:xfrm>
              <a:off x="4167" y="1999"/>
              <a:ext cx="170" cy="255"/>
            </a:xfrm>
            <a:prstGeom prst="can">
              <a:avLst>
                <a:gd name="adj" fmla="val 37500"/>
              </a:avLst>
            </a:prstGeom>
            <a:solidFill>
              <a:schemeClr val="folHlink"/>
            </a:solid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sp>
          <p:nvSpPr>
            <p:cNvPr id="47202" name="Freeform 98"/>
            <p:cNvSpPr>
              <a:spLocks/>
            </p:cNvSpPr>
            <p:nvPr/>
          </p:nvSpPr>
          <p:spPr bwMode="auto">
            <a:xfrm>
              <a:off x="4222" y="2320"/>
              <a:ext cx="238" cy="291"/>
            </a:xfrm>
            <a:custGeom>
              <a:avLst/>
              <a:gdLst/>
              <a:ahLst/>
              <a:cxnLst>
                <a:cxn ang="0">
                  <a:pos x="23" y="0"/>
                </a:cxn>
                <a:cxn ang="0">
                  <a:pos x="55" y="141"/>
                </a:cxn>
                <a:cxn ang="0">
                  <a:pos x="94" y="131"/>
                </a:cxn>
                <a:cxn ang="0">
                  <a:pos x="129" y="41"/>
                </a:cxn>
                <a:cxn ang="0">
                  <a:pos x="177" y="73"/>
                </a:cxn>
                <a:cxn ang="0">
                  <a:pos x="183" y="93"/>
                </a:cxn>
                <a:cxn ang="0">
                  <a:pos x="186" y="102"/>
                </a:cxn>
                <a:cxn ang="0">
                  <a:pos x="180" y="221"/>
                </a:cxn>
              </a:cxnLst>
              <a:rect l="0" t="0" r="r" b="b"/>
              <a:pathLst>
                <a:path w="198" h="221">
                  <a:moveTo>
                    <a:pt x="23" y="0"/>
                  </a:moveTo>
                  <a:cubicBezTo>
                    <a:pt x="25" y="62"/>
                    <a:pt x="0" y="116"/>
                    <a:pt x="55" y="141"/>
                  </a:cubicBezTo>
                  <a:cubicBezTo>
                    <a:pt x="59" y="141"/>
                    <a:pt x="88" y="143"/>
                    <a:pt x="94" y="131"/>
                  </a:cubicBezTo>
                  <a:cubicBezTo>
                    <a:pt x="109" y="102"/>
                    <a:pt x="94" y="52"/>
                    <a:pt x="129" y="41"/>
                  </a:cubicBezTo>
                  <a:cubicBezTo>
                    <a:pt x="160" y="47"/>
                    <a:pt x="159" y="50"/>
                    <a:pt x="177" y="73"/>
                  </a:cubicBezTo>
                  <a:cubicBezTo>
                    <a:pt x="179" y="80"/>
                    <a:pt x="181" y="86"/>
                    <a:pt x="183" y="93"/>
                  </a:cubicBezTo>
                  <a:cubicBezTo>
                    <a:pt x="184" y="96"/>
                    <a:pt x="186" y="102"/>
                    <a:pt x="186" y="102"/>
                  </a:cubicBezTo>
                  <a:cubicBezTo>
                    <a:pt x="183" y="217"/>
                    <a:pt x="198" y="180"/>
                    <a:pt x="180" y="221"/>
                  </a:cubicBezTo>
                </a:path>
              </a:pathLst>
            </a:custGeom>
            <a:noFill/>
            <a:ln w="9525">
              <a:solidFill>
                <a:schemeClr val="tx1"/>
              </a:solidFill>
              <a:round/>
              <a:headEnd/>
              <a:tailEnd/>
            </a:ln>
            <a:effectLst>
              <a:outerShdw dist="35921" dir="2700000" algn="ctr" rotWithShape="0">
                <a:schemeClr val="tx1"/>
              </a:outerShdw>
            </a:effectLst>
          </p:spPr>
          <p:txBody>
            <a:bodyPr wrap="none" lIns="0" tIns="0" rIns="0" bIns="0">
              <a:spAutoFit/>
            </a:bodyPr>
            <a:lstStyle/>
            <a:p>
              <a:endParaRPr lang="it-IT"/>
            </a:p>
          </p:txBody>
        </p:sp>
      </p:grpSp>
      <p:sp>
        <p:nvSpPr>
          <p:cNvPr id="96" name="Rettangolo arrotondato 95"/>
          <p:cNvSpPr/>
          <p:nvPr/>
        </p:nvSpPr>
        <p:spPr>
          <a:xfrm>
            <a:off x="4643438" y="3769377"/>
            <a:ext cx="1785950"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dirty="0" smtClean="0">
                <a:solidFill>
                  <a:schemeClr val="bg1"/>
                </a:solidFill>
              </a:rPr>
              <a:t>Defibrillazione precoce</a:t>
            </a:r>
            <a:endParaRPr lang="it-IT" sz="1800" dirty="0">
              <a:solidFill>
                <a:schemeClr val="bg1"/>
              </a:solidFill>
            </a:endParaRPr>
          </a:p>
        </p:txBody>
      </p:sp>
      <p:sp>
        <p:nvSpPr>
          <p:cNvPr id="98" name="Rettangolo arrotondato 97"/>
          <p:cNvSpPr/>
          <p:nvPr/>
        </p:nvSpPr>
        <p:spPr>
          <a:xfrm>
            <a:off x="6500826" y="3769377"/>
            <a:ext cx="1700218" cy="714380"/>
          </a:xfrm>
          <a:prstGeom prst="roundRect">
            <a:avLst>
              <a:gd name="adj" fmla="val 6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smtClean="0">
                <a:solidFill>
                  <a:schemeClr val="bg1"/>
                </a:solidFill>
              </a:rPr>
              <a:t>ALS</a:t>
            </a:r>
            <a:endParaRPr lang="it-IT" sz="2000" dirty="0" smtClean="0">
              <a:solidFill>
                <a:schemeClr val="bg1"/>
              </a:solidFill>
            </a:endParaRPr>
          </a:p>
          <a:p>
            <a:pPr algn="ctr"/>
            <a:r>
              <a:rPr lang="it-IT" sz="2000" dirty="0" smtClean="0">
                <a:solidFill>
                  <a:schemeClr val="bg1"/>
                </a:solidFill>
              </a:rPr>
              <a:t>precoce</a:t>
            </a:r>
          </a:p>
        </p:txBody>
      </p:sp>
      <p:sp>
        <p:nvSpPr>
          <p:cNvPr id="102" name="Rettangolo arrotondato 101"/>
          <p:cNvSpPr/>
          <p:nvPr/>
        </p:nvSpPr>
        <p:spPr>
          <a:xfrm>
            <a:off x="3361002" y="3770955"/>
            <a:ext cx="1221200"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dirty="0" smtClean="0">
                <a:solidFill>
                  <a:schemeClr val="bg1"/>
                </a:solidFill>
              </a:rPr>
              <a:t>RCP</a:t>
            </a:r>
          </a:p>
          <a:p>
            <a:pPr algn="ctr"/>
            <a:r>
              <a:rPr lang="it-IT" sz="1800" dirty="0" smtClean="0">
                <a:solidFill>
                  <a:schemeClr val="bg1"/>
                </a:solidFill>
              </a:rPr>
              <a:t>precoce</a:t>
            </a:r>
            <a:endParaRPr lang="it-IT" sz="1800" dirty="0">
              <a:solidFill>
                <a:schemeClr val="bg1"/>
              </a:solidFill>
            </a:endParaRPr>
          </a:p>
        </p:txBody>
      </p:sp>
      <p:sp>
        <p:nvSpPr>
          <p:cNvPr id="103" name="Rettangolo arrotondato 102"/>
          <p:cNvSpPr/>
          <p:nvPr/>
        </p:nvSpPr>
        <p:spPr>
          <a:xfrm>
            <a:off x="1042988" y="3731270"/>
            <a:ext cx="2185987" cy="895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rPr>
              <a:t>Riconoscimento e allarme precoci</a:t>
            </a:r>
            <a:endParaRPr lang="it-IT" sz="2000" dirty="0">
              <a:solidFill>
                <a:schemeClr val="bg1"/>
              </a:solidFill>
            </a:endParaRPr>
          </a:p>
        </p:txBody>
      </p:sp>
      <p:sp>
        <p:nvSpPr>
          <p:cNvPr id="26" name="CasellaDiTesto 25"/>
          <p:cNvSpPr txBox="1"/>
          <p:nvPr/>
        </p:nvSpPr>
        <p:spPr>
          <a:xfrm>
            <a:off x="1763688" y="5385410"/>
            <a:ext cx="3888432" cy="707886"/>
          </a:xfrm>
          <a:prstGeom prst="rect">
            <a:avLst/>
          </a:prstGeom>
          <a:noFill/>
        </p:spPr>
        <p:txBody>
          <a:bodyPr wrap="square" rtlCol="0">
            <a:spAutoFit/>
          </a:bodyPr>
          <a:lstStyle/>
          <a:p>
            <a:pPr algn="ctr"/>
            <a:r>
              <a:rPr lang="it-IT" sz="4000" b="1" dirty="0" smtClean="0">
                <a:solidFill>
                  <a:srgbClr val="FF0000"/>
                </a:solidFill>
              </a:rPr>
              <a:t>PBLS pediatrico</a:t>
            </a:r>
            <a:endParaRPr lang="it-IT" sz="4000" b="1" dirty="0">
              <a:solidFill>
                <a:srgbClr val="FF0000"/>
              </a:solidFill>
            </a:endParaRPr>
          </a:p>
        </p:txBody>
      </p:sp>
      <p:sp>
        <p:nvSpPr>
          <p:cNvPr id="27" name="CasellaDiTesto 26"/>
          <p:cNvSpPr txBox="1"/>
          <p:nvPr/>
        </p:nvSpPr>
        <p:spPr>
          <a:xfrm>
            <a:off x="4788024" y="5613047"/>
            <a:ext cx="5112568" cy="1200329"/>
          </a:xfrm>
          <a:prstGeom prst="rect">
            <a:avLst/>
          </a:prstGeom>
          <a:noFill/>
        </p:spPr>
        <p:txBody>
          <a:bodyPr wrap="square" rtlCol="0">
            <a:spAutoFit/>
          </a:bodyPr>
          <a:lstStyle/>
          <a:p>
            <a:pPr algn="ctr"/>
            <a:r>
              <a:rPr lang="it-IT" sz="3600" b="1" dirty="0" smtClean="0">
                <a:solidFill>
                  <a:srgbClr val="FF0000"/>
                </a:solidFill>
              </a:rPr>
              <a:t>Soccorso avanzato pediatrico</a:t>
            </a:r>
            <a:endParaRPr lang="it-IT" sz="3600" b="1" dirty="0">
              <a:solidFill>
                <a:srgbClr val="FF0000"/>
              </a:solidFill>
            </a:endParaRPr>
          </a:p>
        </p:txBody>
      </p:sp>
      <p:sp>
        <p:nvSpPr>
          <p:cNvPr id="28" name="Freccia su 27"/>
          <p:cNvSpPr/>
          <p:nvPr/>
        </p:nvSpPr>
        <p:spPr>
          <a:xfrm>
            <a:off x="7164288" y="4941168"/>
            <a:ext cx="484632" cy="79208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9" name="Freccia su 28"/>
          <p:cNvSpPr/>
          <p:nvPr/>
        </p:nvSpPr>
        <p:spPr>
          <a:xfrm>
            <a:off x="2051720" y="4941168"/>
            <a:ext cx="484632" cy="5040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1" name="Freccia su 100"/>
          <p:cNvSpPr/>
          <p:nvPr/>
        </p:nvSpPr>
        <p:spPr>
          <a:xfrm>
            <a:off x="3655320" y="4941168"/>
            <a:ext cx="484632" cy="5040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4" name="Freccia su 103"/>
          <p:cNvSpPr/>
          <p:nvPr/>
        </p:nvSpPr>
        <p:spPr>
          <a:xfrm>
            <a:off x="5023472" y="4941168"/>
            <a:ext cx="484632" cy="5040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58732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 name="image5.png"/>
          <p:cNvPicPr>
            <a:picLocks noChangeAspect="1"/>
          </p:cNvPicPr>
          <p:nvPr/>
        </p:nvPicPr>
        <p:blipFill>
          <a:blip r:embed="rId3">
            <a:extLst/>
          </a:blip>
          <a:stretch>
            <a:fillRect/>
          </a:stretch>
        </p:blipFill>
        <p:spPr>
          <a:xfrm>
            <a:off x="395540" y="1345952"/>
            <a:ext cx="3788617" cy="2520003"/>
          </a:xfrm>
          <a:prstGeom prst="rect">
            <a:avLst/>
          </a:prstGeom>
          <a:ln w="12700">
            <a:miter lim="400000"/>
          </a:ln>
        </p:spPr>
      </p:pic>
      <p:pic>
        <p:nvPicPr>
          <p:cNvPr id="743" name="image6.png"/>
          <p:cNvPicPr>
            <a:picLocks noChangeAspect="1"/>
          </p:cNvPicPr>
          <p:nvPr/>
        </p:nvPicPr>
        <p:blipFill>
          <a:blip r:embed="rId4">
            <a:extLst/>
          </a:blip>
          <a:stretch>
            <a:fillRect/>
          </a:stretch>
        </p:blipFill>
        <p:spPr>
          <a:xfrm>
            <a:off x="525216" y="4149357"/>
            <a:ext cx="3529327" cy="2520003"/>
          </a:xfrm>
          <a:prstGeom prst="rect">
            <a:avLst/>
          </a:prstGeom>
          <a:ln w="12700">
            <a:miter lim="400000"/>
          </a:ln>
        </p:spPr>
      </p:pic>
      <p:grpSp>
        <p:nvGrpSpPr>
          <p:cNvPr id="747" name="Group 747"/>
          <p:cNvGrpSpPr/>
          <p:nvPr/>
        </p:nvGrpSpPr>
        <p:grpSpPr>
          <a:xfrm>
            <a:off x="4619975" y="1557069"/>
            <a:ext cx="4272511" cy="4859960"/>
            <a:chOff x="0" y="-1"/>
            <a:chExt cx="4272510" cy="4859958"/>
          </a:xfrm>
        </p:grpSpPr>
        <p:sp>
          <p:nvSpPr>
            <p:cNvPr id="744" name="Shape 744"/>
            <p:cNvSpPr/>
            <p:nvPr/>
          </p:nvSpPr>
          <p:spPr>
            <a:xfrm>
              <a:off x="6" y="-1"/>
              <a:ext cx="4272504" cy="2123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2800" b="1">
                  <a:latin typeface="Comic Sans MS"/>
                  <a:ea typeface="Comic Sans MS"/>
                  <a:cs typeface="Comic Sans MS"/>
                  <a:sym typeface="Comic Sans MS"/>
                </a:defRPr>
              </a:pPr>
              <a:r>
                <a:rPr lang="it-IT" sz="3600" dirty="0" smtClean="0">
                  <a:latin typeface="Calibri"/>
                  <a:cs typeface="Calibri"/>
                </a:rPr>
                <a:t>LATTANTI</a:t>
              </a:r>
              <a:endParaRPr sz="3600" dirty="0">
                <a:latin typeface="Calibri"/>
                <a:cs typeface="Calibri"/>
                <a:sym typeface="Times New Roman"/>
              </a:endParaRPr>
            </a:p>
            <a:p>
              <a:pPr algn="ctr">
                <a:defRPr sz="2800" b="1">
                  <a:latin typeface="Comic Sans MS"/>
                  <a:ea typeface="Comic Sans MS"/>
                  <a:cs typeface="Comic Sans MS"/>
                  <a:sym typeface="Comic Sans MS"/>
                </a:defRPr>
              </a:pPr>
              <a:endParaRPr sz="3200" dirty="0">
                <a:latin typeface="Calibri"/>
                <a:cs typeface="Calibri"/>
                <a:sym typeface="Times New Roman"/>
              </a:endParaRPr>
            </a:p>
            <a:p>
              <a:pPr>
                <a:defRPr sz="2800">
                  <a:latin typeface="Comic Sans MS"/>
                  <a:ea typeface="Comic Sans MS"/>
                  <a:cs typeface="Comic Sans MS"/>
                  <a:sym typeface="Comic Sans MS"/>
                </a:defRPr>
              </a:pPr>
              <a:r>
                <a:rPr sz="3200" dirty="0">
                  <a:latin typeface="Calibri"/>
                  <a:cs typeface="Calibri"/>
                </a:rPr>
                <a:t>&lt; 1 </a:t>
              </a:r>
              <a:r>
                <a:rPr lang="it-IT" sz="3200" dirty="0" smtClean="0">
                  <a:latin typeface="Calibri"/>
                  <a:cs typeface="Calibri"/>
                </a:rPr>
                <a:t>anno</a:t>
              </a:r>
              <a:endParaRPr sz="3200" dirty="0">
                <a:latin typeface="Calibri"/>
                <a:cs typeface="Calibri"/>
              </a:endParaRPr>
            </a:p>
            <a:p>
              <a:pPr>
                <a:defRPr sz="2800">
                  <a:latin typeface="Comic Sans MS"/>
                  <a:ea typeface="Comic Sans MS"/>
                  <a:cs typeface="Comic Sans MS"/>
                  <a:sym typeface="Comic Sans MS"/>
                </a:defRPr>
              </a:pPr>
              <a:r>
                <a:rPr sz="3200" dirty="0">
                  <a:latin typeface="Calibri"/>
                  <a:cs typeface="Calibri"/>
                </a:rPr>
                <a:t>&lt; 10 Kg</a:t>
              </a:r>
            </a:p>
          </p:txBody>
        </p:sp>
        <p:sp>
          <p:nvSpPr>
            <p:cNvPr id="745" name="Shape 745"/>
            <p:cNvSpPr/>
            <p:nvPr/>
          </p:nvSpPr>
          <p:spPr>
            <a:xfrm>
              <a:off x="0" y="2736304"/>
              <a:ext cx="4272504" cy="2123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2800" b="1">
                  <a:latin typeface="Comic Sans MS"/>
                  <a:ea typeface="Comic Sans MS"/>
                  <a:cs typeface="Comic Sans MS"/>
                  <a:sym typeface="Comic Sans MS"/>
                </a:defRPr>
              </a:pPr>
              <a:r>
                <a:rPr lang="it-IT" sz="3600" dirty="0" smtClean="0">
                  <a:latin typeface="Calibri"/>
                  <a:cs typeface="Calibri"/>
                </a:rPr>
                <a:t>BAMBINI</a:t>
              </a:r>
              <a:endParaRPr sz="3600" dirty="0">
                <a:latin typeface="Calibri"/>
                <a:cs typeface="Calibri"/>
                <a:sym typeface="Times New Roman"/>
              </a:endParaRPr>
            </a:p>
            <a:p>
              <a:pPr algn="ctr">
                <a:defRPr sz="2800" b="1">
                  <a:latin typeface="Comic Sans MS"/>
                  <a:ea typeface="Comic Sans MS"/>
                  <a:cs typeface="Comic Sans MS"/>
                  <a:sym typeface="Comic Sans MS"/>
                </a:defRPr>
              </a:pPr>
              <a:endParaRPr sz="3200" dirty="0">
                <a:latin typeface="Calibri"/>
                <a:cs typeface="Calibri"/>
                <a:sym typeface="Times New Roman"/>
              </a:endParaRPr>
            </a:p>
            <a:p>
              <a:pPr>
                <a:defRPr sz="2800">
                  <a:latin typeface="Comic Sans MS"/>
                  <a:ea typeface="Comic Sans MS"/>
                  <a:cs typeface="Comic Sans MS"/>
                  <a:sym typeface="Comic Sans MS"/>
                </a:defRPr>
              </a:pPr>
              <a:r>
                <a:rPr lang="it-IT" sz="3200" dirty="0" smtClean="0">
                  <a:latin typeface="Calibri"/>
                  <a:cs typeface="Calibri"/>
                </a:rPr>
                <a:t>&gt; </a:t>
              </a:r>
              <a:r>
                <a:rPr sz="3200" dirty="0" smtClean="0">
                  <a:latin typeface="Calibri"/>
                  <a:cs typeface="Calibri"/>
                </a:rPr>
                <a:t>1 </a:t>
              </a:r>
              <a:r>
                <a:rPr lang="it-IT" sz="3200" dirty="0" smtClean="0">
                  <a:latin typeface="Calibri"/>
                  <a:cs typeface="Calibri"/>
                </a:rPr>
                <a:t>anno</a:t>
              </a:r>
              <a:r>
                <a:rPr sz="3200" dirty="0" smtClean="0">
                  <a:latin typeface="Calibri"/>
                  <a:cs typeface="Calibri"/>
                </a:rPr>
                <a:t>             </a:t>
              </a:r>
              <a:r>
                <a:rPr sz="3200" dirty="0" err="1" smtClean="0">
                  <a:latin typeface="Calibri"/>
                  <a:cs typeface="Calibri"/>
                </a:rPr>
                <a:t>pubert</a:t>
              </a:r>
              <a:r>
                <a:rPr lang="it-IT" sz="3200" dirty="0" smtClean="0">
                  <a:latin typeface="Calibri"/>
                  <a:cs typeface="Calibri"/>
                </a:rPr>
                <a:t>à</a:t>
              </a:r>
              <a:r>
                <a:rPr sz="3200" dirty="0" smtClean="0">
                  <a:latin typeface="Calibri"/>
                  <a:cs typeface="Calibri"/>
                </a:rPr>
                <a:t>  </a:t>
              </a:r>
              <a:endParaRPr sz="3200" dirty="0">
                <a:latin typeface="Calibri"/>
                <a:cs typeface="Calibri"/>
              </a:endParaRPr>
            </a:p>
            <a:p>
              <a:pPr>
                <a:defRPr sz="2800">
                  <a:latin typeface="Comic Sans MS"/>
                  <a:ea typeface="Comic Sans MS"/>
                  <a:cs typeface="Comic Sans MS"/>
                  <a:sym typeface="Comic Sans MS"/>
                </a:defRPr>
              </a:pPr>
              <a:r>
                <a:rPr sz="3200" dirty="0">
                  <a:latin typeface="Calibri"/>
                  <a:cs typeface="Calibri"/>
                </a:rPr>
                <a:t>&gt; 10 Kg</a:t>
              </a:r>
            </a:p>
          </p:txBody>
        </p:sp>
        <p:sp>
          <p:nvSpPr>
            <p:cNvPr id="746" name="Shape 746"/>
            <p:cNvSpPr/>
            <p:nvPr/>
          </p:nvSpPr>
          <p:spPr>
            <a:xfrm>
              <a:off x="1608207" y="4104190"/>
              <a:ext cx="936106" cy="144002"/>
            </a:xfrm>
            <a:prstGeom prst="rightArrow">
              <a:avLst>
                <a:gd name="adj1" fmla="val 50000"/>
                <a:gd name="adj2" fmla="val 5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a:defRPr>
                  <a:solidFill>
                    <a:srgbClr val="FFFFFF"/>
                  </a:solidFill>
                  <a:latin typeface="Comic Sans MS"/>
                  <a:ea typeface="Comic Sans MS"/>
                  <a:cs typeface="Comic Sans MS"/>
                  <a:sym typeface="Comic Sans MS"/>
                </a:defRPr>
              </a:pPr>
              <a:endParaRPr/>
            </a:p>
          </p:txBody>
        </p:sp>
      </p:grpSp>
      <p:sp>
        <p:nvSpPr>
          <p:cNvPr id="748" name="Shape 748"/>
          <p:cNvSpPr/>
          <p:nvPr/>
        </p:nvSpPr>
        <p:spPr>
          <a:xfrm>
            <a:off x="1835696" y="404664"/>
            <a:ext cx="5184577"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a:defRPr sz="3200" b="1">
                <a:solidFill>
                  <a:srgbClr val="1F497D"/>
                </a:solidFill>
                <a:latin typeface="Comic Sans MS"/>
                <a:ea typeface="Comic Sans MS"/>
                <a:cs typeface="Comic Sans MS"/>
                <a:sym typeface="Comic Sans MS"/>
              </a:defRPr>
            </a:lvl1pPr>
          </a:lstStyle>
          <a:p>
            <a:r>
              <a:rPr lang="it-IT" sz="3600" dirty="0" smtClean="0">
                <a:solidFill>
                  <a:srgbClr val="000000"/>
                </a:solidFill>
                <a:latin typeface="Calibri"/>
                <a:cs typeface="Calibri"/>
              </a:rPr>
              <a:t>TECNICHE DIVERSE</a:t>
            </a:r>
            <a:endParaRPr sz="3600" dirty="0">
              <a:solidFill>
                <a:srgbClr val="000000"/>
              </a:solidFill>
              <a:latin typeface="Calibri"/>
              <a:cs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p:nvPr/>
        </p:nvSpPr>
        <p:spPr>
          <a:xfrm>
            <a:off x="2987824" y="260648"/>
            <a:ext cx="3423159"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l" defTabSz="457200">
              <a:defRPr b="1">
                <a:latin typeface="Helvetica"/>
                <a:ea typeface="Helvetica"/>
                <a:cs typeface="Helvetica"/>
                <a:sym typeface="Helvetica"/>
              </a:defRPr>
            </a:lvl1pPr>
          </a:lstStyle>
          <a:p>
            <a:r>
              <a:rPr sz="4000" dirty="0">
                <a:solidFill>
                  <a:srgbClr val="FF0000"/>
                </a:solidFill>
                <a:latin typeface="Calibri"/>
                <a:cs typeface="Calibri"/>
              </a:rPr>
              <a:t>Sequenza ABCD</a:t>
            </a:r>
          </a:p>
        </p:txBody>
      </p:sp>
      <p:sp>
        <p:nvSpPr>
          <p:cNvPr id="275" name="Shape 275"/>
          <p:cNvSpPr/>
          <p:nvPr/>
        </p:nvSpPr>
        <p:spPr>
          <a:xfrm>
            <a:off x="1187624" y="1739007"/>
            <a:ext cx="6948264" cy="2842121"/>
          </a:xfrm>
          <a:prstGeom prst="rect">
            <a:avLst/>
          </a:prstGeom>
          <a:ln w="12700">
            <a:solidFill>
              <a:schemeClr val="tx1"/>
            </a:solidFill>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l"/>
            <a:r>
              <a:rPr sz="3600" b="1" dirty="0">
                <a:solidFill>
                  <a:srgbClr val="FF0000"/>
                </a:solidFill>
                <a:latin typeface="Calibri"/>
                <a:cs typeface="Calibri"/>
              </a:rPr>
              <a:t>A</a:t>
            </a:r>
            <a:r>
              <a:rPr sz="3600" b="1" dirty="0">
                <a:latin typeface="Calibri"/>
                <a:cs typeface="Calibri"/>
              </a:rPr>
              <a:t>irway  (vie aeree)</a:t>
            </a:r>
          </a:p>
          <a:p>
            <a:pPr algn="l"/>
            <a:r>
              <a:rPr sz="3600" b="1" dirty="0">
                <a:solidFill>
                  <a:srgbClr val="FF0000"/>
                </a:solidFill>
                <a:latin typeface="Calibri"/>
                <a:cs typeface="Calibri"/>
              </a:rPr>
              <a:t>B</a:t>
            </a:r>
            <a:r>
              <a:rPr sz="3600" b="1" dirty="0">
                <a:latin typeface="Calibri"/>
                <a:cs typeface="Calibri"/>
              </a:rPr>
              <a:t>reathing (respirazione)</a:t>
            </a:r>
          </a:p>
          <a:p>
            <a:pPr algn="l"/>
            <a:r>
              <a:rPr sz="3600" b="1" dirty="0">
                <a:solidFill>
                  <a:srgbClr val="FF0000"/>
                </a:solidFill>
                <a:latin typeface="Calibri"/>
                <a:cs typeface="Calibri"/>
              </a:rPr>
              <a:t>C</a:t>
            </a:r>
            <a:r>
              <a:rPr sz="3600" b="1" dirty="0">
                <a:latin typeface="Calibri"/>
                <a:cs typeface="Calibri"/>
              </a:rPr>
              <a:t>irculation (circolazione)</a:t>
            </a:r>
          </a:p>
          <a:p>
            <a:pPr algn="l"/>
            <a:endParaRPr sz="3600" b="1" dirty="0">
              <a:latin typeface="Calibri"/>
              <a:cs typeface="Calibri"/>
            </a:endParaRPr>
          </a:p>
          <a:p>
            <a:pPr algn="l"/>
            <a:r>
              <a:rPr sz="3600" b="1" dirty="0">
                <a:solidFill>
                  <a:srgbClr val="FF0000"/>
                </a:solidFill>
                <a:latin typeface="Calibri"/>
                <a:cs typeface="Calibri"/>
              </a:rPr>
              <a:t>D</a:t>
            </a:r>
            <a:r>
              <a:rPr sz="3600" b="1" dirty="0">
                <a:latin typeface="Calibri"/>
                <a:cs typeface="Calibri"/>
              </a:rPr>
              <a:t>efibrillation (defibrillazione)</a:t>
            </a:r>
          </a:p>
        </p:txBody>
      </p:sp>
      <p:sp>
        <p:nvSpPr>
          <p:cNvPr id="276" name="Shape 276"/>
          <p:cNvSpPr/>
          <p:nvPr/>
        </p:nvSpPr>
        <p:spPr>
          <a:xfrm>
            <a:off x="677369" y="5157192"/>
            <a:ext cx="7601236" cy="564574"/>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l"/>
          </a:lstStyle>
          <a:p>
            <a:pPr algn="ctr"/>
            <a:r>
              <a:rPr sz="3200" b="1" dirty="0" smtClean="0">
                <a:latin typeface="Calibri"/>
                <a:cs typeface="Calibri"/>
              </a:rPr>
              <a:t>Valutazione</a:t>
            </a:r>
            <a:r>
              <a:rPr lang="it-IT" sz="3200" b="1" dirty="0" smtClean="0">
                <a:latin typeface="Calibri"/>
                <a:cs typeface="Calibri"/>
              </a:rPr>
              <a:t>      </a:t>
            </a:r>
            <a:r>
              <a:rPr sz="3200" b="1" dirty="0" smtClean="0">
                <a:latin typeface="Calibri"/>
                <a:cs typeface="Calibri"/>
              </a:rPr>
              <a:t> </a:t>
            </a:r>
            <a:r>
              <a:rPr lang="it-IT" sz="3200" b="1" dirty="0" smtClean="0">
                <a:latin typeface="Calibri"/>
                <a:cs typeface="Calibri"/>
              </a:rPr>
              <a:t> </a:t>
            </a:r>
            <a:r>
              <a:rPr sz="3200" b="1" dirty="0" smtClean="0">
                <a:latin typeface="Calibri"/>
                <a:cs typeface="Calibri"/>
              </a:rPr>
              <a:t> </a:t>
            </a:r>
            <a:r>
              <a:rPr sz="3200" b="1" dirty="0">
                <a:latin typeface="Calibri"/>
                <a:cs typeface="Calibri"/>
              </a:rPr>
              <a:t>Azione  </a:t>
            </a:r>
            <a:r>
              <a:rPr lang="it-IT" sz="3200" b="1" dirty="0" smtClean="0">
                <a:latin typeface="Calibri"/>
                <a:cs typeface="Calibri"/>
              </a:rPr>
              <a:t>       </a:t>
            </a:r>
            <a:r>
              <a:rPr sz="3200" b="1" dirty="0" smtClean="0">
                <a:latin typeface="Calibri"/>
                <a:cs typeface="Calibri"/>
              </a:rPr>
              <a:t> </a:t>
            </a:r>
            <a:r>
              <a:rPr sz="3200" b="1" dirty="0">
                <a:latin typeface="Calibri"/>
                <a:cs typeface="Calibri"/>
              </a:rPr>
              <a:t>Rivalutazione</a:t>
            </a:r>
          </a:p>
        </p:txBody>
      </p:sp>
      <p:sp>
        <p:nvSpPr>
          <p:cNvPr id="3" name="Freccia destra 2"/>
          <p:cNvSpPr/>
          <p:nvPr/>
        </p:nvSpPr>
        <p:spPr>
          <a:xfrm>
            <a:off x="3089536" y="5373216"/>
            <a:ext cx="546360"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Freccia destra 6"/>
          <p:cNvSpPr/>
          <p:nvPr/>
        </p:nvSpPr>
        <p:spPr>
          <a:xfrm>
            <a:off x="5105760" y="5373216"/>
            <a:ext cx="546360"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36464332"/>
      </p:ext>
    </p:extLst>
  </p:cSld>
  <p:clrMapOvr>
    <a:masterClrMapping/>
  </p:clrMapOvr>
  <p:transition xmlns:p14="http://schemas.microsoft.com/office/powerpoint/2010/main" spd="slow"/>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Struttura predefinita">
  <a:themeElements>
    <a:clrScheme name="10_Struttura predefinita">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10_Struttura predefinita">
      <a:majorFont>
        <a:latin typeface="Times New Roman"/>
        <a:ea typeface="Times New Roman"/>
        <a:cs typeface="Times New Roman"/>
      </a:majorFont>
      <a:minorFont>
        <a:latin typeface="Helvetica"/>
        <a:ea typeface="Helvetica"/>
        <a:cs typeface="Helvetica"/>
      </a:minorFont>
    </a:fontScheme>
    <a:fmtScheme name="10_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99"/>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3741</TotalTime>
  <Words>3068</Words>
  <Application>Microsoft Macintosh PowerPoint</Application>
  <PresentationFormat>Presentazione su schermo (4:3)</PresentationFormat>
  <Paragraphs>426</Paragraphs>
  <Slides>37</Slides>
  <Notes>29</Notes>
  <HiddenSlides>0</HiddenSlides>
  <MMClips>0</MMClips>
  <ScaleCrop>false</ScaleCrop>
  <HeadingPairs>
    <vt:vector size="4" baseType="variant">
      <vt:variant>
        <vt:lpstr>Tema</vt:lpstr>
      </vt:variant>
      <vt:variant>
        <vt:i4>1</vt:i4>
      </vt:variant>
      <vt:variant>
        <vt:lpstr>Titoli diapositive</vt:lpstr>
      </vt:variant>
      <vt:variant>
        <vt:i4>37</vt:i4>
      </vt:variant>
    </vt:vector>
  </HeadingPairs>
  <TitlesOfParts>
    <vt:vector size="38" baseType="lpstr">
      <vt:lpstr>Tema di Office</vt:lpstr>
      <vt:lpstr>Presentazione di PowerPoint</vt:lpstr>
      <vt:lpstr>Presentazione di PowerPoint</vt:lpstr>
      <vt:lpstr>Presentazione di PowerPoint</vt:lpstr>
      <vt:lpstr>Presentazione di PowerPoint</vt:lpstr>
      <vt:lpstr>             La muerte súbita cardíaca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Paola</dc:creator>
  <cp:lastModifiedBy>Francesco</cp:lastModifiedBy>
  <cp:revision>173</cp:revision>
  <dcterms:modified xsi:type="dcterms:W3CDTF">2017-04-08T08:43:55Z</dcterms:modified>
</cp:coreProperties>
</file>