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314" r:id="rId3"/>
    <p:sldId id="543" r:id="rId4"/>
    <p:sldId id="544" r:id="rId5"/>
    <p:sldId id="545" r:id="rId6"/>
    <p:sldId id="546" r:id="rId7"/>
    <p:sldId id="547" r:id="rId8"/>
    <p:sldId id="548" r:id="rId9"/>
    <p:sldId id="549" r:id="rId10"/>
    <p:sldId id="550" r:id="rId11"/>
    <p:sldId id="551" r:id="rId12"/>
    <p:sldId id="552" r:id="rId13"/>
    <p:sldId id="553" r:id="rId14"/>
    <p:sldId id="554" r:id="rId15"/>
    <p:sldId id="555" r:id="rId16"/>
    <p:sldId id="556" r:id="rId17"/>
    <p:sldId id="557" r:id="rId18"/>
    <p:sldId id="558" r:id="rId19"/>
    <p:sldId id="559" r:id="rId20"/>
    <p:sldId id="560" r:id="rId21"/>
    <p:sldId id="561" r:id="rId22"/>
    <p:sldId id="562" r:id="rId23"/>
    <p:sldId id="523" r:id="rId24"/>
    <p:sldId id="525" r:id="rId25"/>
    <p:sldId id="517" r:id="rId26"/>
    <p:sldId id="536" r:id="rId27"/>
    <p:sldId id="542" r:id="rId28"/>
    <p:sldId id="537" r:id="rId29"/>
    <p:sldId id="518" r:id="rId30"/>
    <p:sldId id="519" r:id="rId31"/>
    <p:sldId id="538" r:id="rId32"/>
    <p:sldId id="522" r:id="rId33"/>
    <p:sldId id="529" r:id="rId34"/>
    <p:sldId id="530" r:id="rId35"/>
    <p:sldId id="531" r:id="rId36"/>
    <p:sldId id="532" r:id="rId37"/>
    <p:sldId id="533" r:id="rId38"/>
    <p:sldId id="534" r:id="rId39"/>
    <p:sldId id="540" r:id="rId40"/>
    <p:sldId id="541"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90" autoAdjust="0"/>
    <p:restoredTop sz="77224" autoAdjust="0"/>
  </p:normalViewPr>
  <p:slideViewPr>
    <p:cSldViewPr snapToGrid="0" snapToObjects="1">
      <p:cViewPr>
        <p:scale>
          <a:sx n="50" d="100"/>
          <a:sy n="50" d="100"/>
        </p:scale>
        <p:origin x="-2358"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60B1150-575E-4EE2-85E5-9288E3FE3E6F}" type="datetimeFigureOut">
              <a:rPr lang="en-US"/>
              <a:pPr>
                <a:defRPr/>
              </a:pPr>
              <a:t>4/12/2017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47D4DFF-8FF0-49E5-9CE1-64812754BDAF}" type="slidenum">
              <a:rPr lang="en-US"/>
              <a:pPr>
                <a:defRPr/>
              </a:pPr>
              <a:t>‹N›</a:t>
            </a:fld>
            <a:endParaRPr lang="en-US"/>
          </a:p>
        </p:txBody>
      </p:sp>
    </p:spTree>
    <p:extLst>
      <p:ext uri="{BB962C8B-B14F-4D97-AF65-F5344CB8AC3E}">
        <p14:creationId xmlns:p14="http://schemas.microsoft.com/office/powerpoint/2010/main" val="196728669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p:spPr>
      </p:sp>
      <p:sp>
        <p:nvSpPr>
          <p:cNvPr id="27650"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TextEdit="1"/>
          </p:cNvSpPr>
          <p:nvPr>
            <p:ph type="sldImg"/>
          </p:nvPr>
        </p:nvSpPr>
        <p:spPr bwMode="auto">
          <a:noFill/>
          <a:ln>
            <a:solidFill>
              <a:srgbClr val="000000"/>
            </a:solidFill>
            <a:miter lim="800000"/>
            <a:headEnd/>
            <a:tailEnd/>
          </a:ln>
        </p:spPr>
      </p:sp>
      <p:sp>
        <p:nvSpPr>
          <p:cNvPr id="119810"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TextEdit="1"/>
          </p:cNvSpPr>
          <p:nvPr>
            <p:ph type="sldImg"/>
          </p:nvPr>
        </p:nvSpPr>
        <p:spPr bwMode="auto">
          <a:noFill/>
          <a:ln>
            <a:solidFill>
              <a:srgbClr val="000000"/>
            </a:solidFill>
            <a:miter lim="800000"/>
            <a:headEnd/>
            <a:tailEnd/>
          </a:ln>
        </p:spPr>
      </p:sp>
      <p:sp>
        <p:nvSpPr>
          <p:cNvPr id="101378"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GB" altLang="it-IT">
                <a:solidFill>
                  <a:prstClr val="black"/>
                </a:solidFill>
              </a:rPr>
              <a:t>CRM Mastery Course Basis &amp; Brady</a:t>
            </a:r>
          </a:p>
        </p:txBody>
      </p:sp>
      <p:sp>
        <p:nvSpPr>
          <p:cNvPr id="5" name="Rectangle 3"/>
          <p:cNvSpPr>
            <a:spLocks noGrp="1" noChangeArrowheads="1"/>
          </p:cNvSpPr>
          <p:nvPr>
            <p:ph type="dt" idx="1"/>
          </p:nvPr>
        </p:nvSpPr>
        <p:spPr>
          <a:ln/>
        </p:spPr>
        <p:txBody>
          <a:bodyPr/>
          <a:lstStyle/>
          <a:p>
            <a:r>
              <a:rPr lang="en-GB" altLang="it-IT">
                <a:solidFill>
                  <a:prstClr val="black"/>
                </a:solidFill>
              </a:rPr>
              <a:t>Bradyarrhythmias</a:t>
            </a:r>
          </a:p>
        </p:txBody>
      </p:sp>
      <p:sp>
        <p:nvSpPr>
          <p:cNvPr id="6" name="Rectangle 6"/>
          <p:cNvSpPr>
            <a:spLocks noGrp="1" noChangeArrowheads="1"/>
          </p:cNvSpPr>
          <p:nvPr>
            <p:ph type="ftr" sz="quarter" idx="4"/>
          </p:nvPr>
        </p:nvSpPr>
        <p:spPr>
          <a:ln/>
        </p:spPr>
        <p:txBody>
          <a:bodyPr/>
          <a:lstStyle/>
          <a:p>
            <a:r>
              <a:rPr lang="en-GB" altLang="it-IT">
                <a:solidFill>
                  <a:prstClr val="black"/>
                </a:solidFill>
              </a:rPr>
              <a:t>Sorin Group CRM - Internal Use Only</a:t>
            </a:r>
          </a:p>
        </p:txBody>
      </p:sp>
      <p:sp>
        <p:nvSpPr>
          <p:cNvPr id="7" name="Rectangle 7"/>
          <p:cNvSpPr>
            <a:spLocks noGrp="1" noChangeArrowheads="1"/>
          </p:cNvSpPr>
          <p:nvPr>
            <p:ph type="sldNum" sz="quarter" idx="5"/>
          </p:nvPr>
        </p:nvSpPr>
        <p:spPr>
          <a:ln/>
        </p:spPr>
        <p:txBody>
          <a:bodyPr/>
          <a:lstStyle/>
          <a:p>
            <a:fld id="{F3949597-9C5F-49EA-B8C4-BF93B50AB863}" type="slidenum">
              <a:rPr lang="en-GB" altLang="it-IT">
                <a:solidFill>
                  <a:prstClr val="black"/>
                </a:solidFill>
              </a:rPr>
              <a:pPr/>
              <a:t>12</a:t>
            </a:fld>
            <a:endParaRPr lang="en-GB" altLang="it-IT">
              <a:solidFill>
                <a:prstClr val="black"/>
              </a:solidFill>
            </a:endParaRPr>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GB" altLang="it-IT"/>
              <a:t>CRM Mastery Course Basis &amp; Brady</a:t>
            </a:r>
          </a:p>
        </p:txBody>
      </p:sp>
      <p:sp>
        <p:nvSpPr>
          <p:cNvPr id="5" name="Rectangle 3"/>
          <p:cNvSpPr>
            <a:spLocks noGrp="1" noChangeArrowheads="1"/>
          </p:cNvSpPr>
          <p:nvPr>
            <p:ph type="dt" idx="1"/>
          </p:nvPr>
        </p:nvSpPr>
        <p:spPr>
          <a:ln/>
        </p:spPr>
        <p:txBody>
          <a:bodyPr/>
          <a:lstStyle/>
          <a:p>
            <a:r>
              <a:rPr lang="en-GB" altLang="it-IT"/>
              <a:t>Bradyarrhythmias</a:t>
            </a:r>
          </a:p>
        </p:txBody>
      </p:sp>
      <p:sp>
        <p:nvSpPr>
          <p:cNvPr id="6" name="Rectangle 6"/>
          <p:cNvSpPr>
            <a:spLocks noGrp="1" noChangeArrowheads="1"/>
          </p:cNvSpPr>
          <p:nvPr>
            <p:ph type="ftr" sz="quarter" idx="4"/>
          </p:nvPr>
        </p:nvSpPr>
        <p:spPr>
          <a:ln/>
        </p:spPr>
        <p:txBody>
          <a:bodyPr/>
          <a:lstStyle/>
          <a:p>
            <a:r>
              <a:rPr lang="en-GB" altLang="it-IT"/>
              <a:t>Sorin Group CRM - Internal Use Only</a:t>
            </a:r>
          </a:p>
        </p:txBody>
      </p:sp>
      <p:sp>
        <p:nvSpPr>
          <p:cNvPr id="7" name="Rectangle 7"/>
          <p:cNvSpPr>
            <a:spLocks noGrp="1" noChangeArrowheads="1"/>
          </p:cNvSpPr>
          <p:nvPr>
            <p:ph type="sldNum" sz="quarter" idx="5"/>
          </p:nvPr>
        </p:nvSpPr>
        <p:spPr>
          <a:ln/>
        </p:spPr>
        <p:txBody>
          <a:bodyPr/>
          <a:lstStyle/>
          <a:p>
            <a:fld id="{29655B9F-3531-4E93-BB33-5F2498D57A4C}" type="slidenum">
              <a:rPr lang="en-GB" altLang="it-IT"/>
              <a:pPr/>
              <a:t>13</a:t>
            </a:fld>
            <a:endParaRPr lang="en-GB" altLang="it-IT"/>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GB" altLang="it-IT"/>
              <a:t>CRM Mastery Course Basis &amp; Brady</a:t>
            </a:r>
          </a:p>
        </p:txBody>
      </p:sp>
      <p:sp>
        <p:nvSpPr>
          <p:cNvPr id="5" name="Rectangle 3"/>
          <p:cNvSpPr>
            <a:spLocks noGrp="1" noChangeArrowheads="1"/>
          </p:cNvSpPr>
          <p:nvPr>
            <p:ph type="dt" idx="1"/>
          </p:nvPr>
        </p:nvSpPr>
        <p:spPr>
          <a:ln/>
        </p:spPr>
        <p:txBody>
          <a:bodyPr/>
          <a:lstStyle/>
          <a:p>
            <a:r>
              <a:rPr lang="en-GB" altLang="it-IT"/>
              <a:t>Bradyarrhythmias</a:t>
            </a:r>
          </a:p>
        </p:txBody>
      </p:sp>
      <p:sp>
        <p:nvSpPr>
          <p:cNvPr id="6" name="Rectangle 6"/>
          <p:cNvSpPr>
            <a:spLocks noGrp="1" noChangeArrowheads="1"/>
          </p:cNvSpPr>
          <p:nvPr>
            <p:ph type="ftr" sz="quarter" idx="4"/>
          </p:nvPr>
        </p:nvSpPr>
        <p:spPr>
          <a:ln/>
        </p:spPr>
        <p:txBody>
          <a:bodyPr/>
          <a:lstStyle/>
          <a:p>
            <a:r>
              <a:rPr lang="en-GB" altLang="it-IT"/>
              <a:t>Sorin Group CRM - Internal Use Only</a:t>
            </a:r>
          </a:p>
        </p:txBody>
      </p:sp>
      <p:sp>
        <p:nvSpPr>
          <p:cNvPr id="7" name="Rectangle 7"/>
          <p:cNvSpPr>
            <a:spLocks noGrp="1" noChangeArrowheads="1"/>
          </p:cNvSpPr>
          <p:nvPr>
            <p:ph type="sldNum" sz="quarter" idx="5"/>
          </p:nvPr>
        </p:nvSpPr>
        <p:spPr>
          <a:ln/>
        </p:spPr>
        <p:txBody>
          <a:bodyPr/>
          <a:lstStyle/>
          <a:p>
            <a:fld id="{F57F4BA7-43FF-40CC-A37F-817DD0678207}" type="slidenum">
              <a:rPr lang="en-GB" altLang="it-IT"/>
              <a:pPr/>
              <a:t>14</a:t>
            </a:fld>
            <a:endParaRPr lang="en-GB" altLang="it-IT"/>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GB" altLang="it-IT"/>
              <a:t>CRM Mastery Course Basis &amp; Brady</a:t>
            </a:r>
          </a:p>
        </p:txBody>
      </p:sp>
      <p:sp>
        <p:nvSpPr>
          <p:cNvPr id="5" name="Rectangle 3"/>
          <p:cNvSpPr>
            <a:spLocks noGrp="1" noChangeArrowheads="1"/>
          </p:cNvSpPr>
          <p:nvPr>
            <p:ph type="dt" idx="1"/>
          </p:nvPr>
        </p:nvSpPr>
        <p:spPr>
          <a:ln/>
        </p:spPr>
        <p:txBody>
          <a:bodyPr/>
          <a:lstStyle/>
          <a:p>
            <a:r>
              <a:rPr lang="en-GB" altLang="it-IT"/>
              <a:t>Bradyarrhythmias</a:t>
            </a:r>
          </a:p>
        </p:txBody>
      </p:sp>
      <p:sp>
        <p:nvSpPr>
          <p:cNvPr id="6" name="Rectangle 6"/>
          <p:cNvSpPr>
            <a:spLocks noGrp="1" noChangeArrowheads="1"/>
          </p:cNvSpPr>
          <p:nvPr>
            <p:ph type="ftr" sz="quarter" idx="4"/>
          </p:nvPr>
        </p:nvSpPr>
        <p:spPr>
          <a:ln/>
        </p:spPr>
        <p:txBody>
          <a:bodyPr/>
          <a:lstStyle/>
          <a:p>
            <a:r>
              <a:rPr lang="en-GB" altLang="it-IT"/>
              <a:t>Sorin Group CRM - Internal Use Only</a:t>
            </a:r>
          </a:p>
        </p:txBody>
      </p:sp>
      <p:sp>
        <p:nvSpPr>
          <p:cNvPr id="7" name="Rectangle 7"/>
          <p:cNvSpPr>
            <a:spLocks noGrp="1" noChangeArrowheads="1"/>
          </p:cNvSpPr>
          <p:nvPr>
            <p:ph type="sldNum" sz="quarter" idx="5"/>
          </p:nvPr>
        </p:nvSpPr>
        <p:spPr>
          <a:ln/>
        </p:spPr>
        <p:txBody>
          <a:bodyPr/>
          <a:lstStyle/>
          <a:p>
            <a:fld id="{31A7473B-CD72-43D1-99D4-7AB038CA2AF0}" type="slidenum">
              <a:rPr lang="en-GB" altLang="it-IT"/>
              <a:pPr/>
              <a:t>15</a:t>
            </a:fld>
            <a:endParaRPr lang="en-GB" altLang="it-IT"/>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TextEdit="1"/>
          </p:cNvSpPr>
          <p:nvPr>
            <p:ph type="sldImg"/>
          </p:nvPr>
        </p:nvSpPr>
        <p:spPr bwMode="auto">
          <a:noFill/>
          <a:ln>
            <a:solidFill>
              <a:srgbClr val="000000"/>
            </a:solidFill>
            <a:miter lim="800000"/>
            <a:headEnd/>
            <a:tailEnd/>
          </a:ln>
        </p:spPr>
      </p:sp>
      <p:sp>
        <p:nvSpPr>
          <p:cNvPr id="101378"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TextEdit="1"/>
          </p:cNvSpPr>
          <p:nvPr>
            <p:ph type="sldImg"/>
          </p:nvPr>
        </p:nvSpPr>
        <p:spPr bwMode="auto">
          <a:noFill/>
          <a:ln>
            <a:solidFill>
              <a:srgbClr val="000000"/>
            </a:solidFill>
            <a:miter lim="800000"/>
            <a:headEnd/>
            <a:tailEnd/>
          </a:ln>
        </p:spPr>
      </p:sp>
      <p:sp>
        <p:nvSpPr>
          <p:cNvPr id="103426" name="Rectangle 3"/>
          <p:cNvSpPr>
            <a:spLocks noGrp="1"/>
          </p:cNvSpPr>
          <p:nvPr>
            <p:ph type="body" idx="1"/>
          </p:nvPr>
        </p:nvSpPr>
        <p:spPr bwMode="auto">
          <a:noFill/>
        </p:spPr>
        <p:txBody>
          <a:bodyPr/>
          <a:lstStyle/>
          <a:p>
            <a:pPr eaLnBrk="1" hangingPunct="1"/>
            <a:r>
              <a:rPr lang="es-ES" smtClean="0"/>
              <a:t>Bloqueo AuriculoVentricular (BAV) de </a:t>
            </a:r>
            <a:r>
              <a:rPr lang="en-US" smtClean="0"/>
              <a:t>I grado: </a:t>
            </a:r>
            <a:r>
              <a:rPr lang="es-ES" smtClean="0"/>
              <a:t>P-R &gt; 0,20s </a:t>
            </a:r>
          </a:p>
          <a:p>
            <a:pPr eaLnBrk="1" hangingPunct="1"/>
            <a:r>
              <a:rPr lang="es-ES" smtClean="0">
                <a:solidFill>
                  <a:srgbClr val="FF0000"/>
                </a:solidFill>
              </a:rPr>
              <a:t>Puede</a:t>
            </a:r>
            <a:r>
              <a:rPr lang="es-ES" smtClean="0"/>
              <a:t> estar causado por lesión de la unión AV, toxicidad por digital, quinidina, procainamida, hiperkalemia e infarto cardiaco especialmente de cara inferior.</a:t>
            </a:r>
            <a:r>
              <a:rPr lang="es-ES" smtClean="0">
                <a:solidFill>
                  <a:srgbClr val="FF0000"/>
                </a:solidFill>
              </a:rPr>
              <a:t> </a:t>
            </a:r>
          </a:p>
          <a:p>
            <a:pPr eaLnBrk="1" hangingPunct="1"/>
            <a:r>
              <a:rPr lang="es-ES" smtClean="0">
                <a:solidFill>
                  <a:srgbClr val="FF0000"/>
                </a:solidFill>
              </a:rPr>
              <a:t>suele ser benigno.</a:t>
            </a:r>
          </a:p>
          <a:p>
            <a:pPr eaLnBrk="1" hangingPunct="1"/>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noFill/>
          <a:ln>
            <a:solidFill>
              <a:srgbClr val="000000"/>
            </a:solidFill>
            <a:miter lim="800000"/>
            <a:headEnd/>
            <a:tailEnd/>
          </a:ln>
        </p:spPr>
      </p:sp>
      <p:sp>
        <p:nvSpPr>
          <p:cNvPr id="105474"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a:lstStyle/>
          <a:p>
            <a:pPr eaLnBrk="1" hangingPunct="1"/>
            <a:r>
              <a:rPr lang="es-ES" smtClean="0"/>
              <a:t>BAV de </a:t>
            </a:r>
            <a:r>
              <a:rPr lang="en-US" smtClean="0"/>
              <a:t>II grado - </a:t>
            </a:r>
            <a:r>
              <a:rPr lang="es-ES" smtClean="0"/>
              <a:t>En </a:t>
            </a:r>
            <a:r>
              <a:rPr lang="es-ES" smtClean="0">
                <a:solidFill>
                  <a:srgbClr val="FF0000"/>
                </a:solidFill>
              </a:rPr>
              <a:t>Mobitz tipo I</a:t>
            </a:r>
            <a:r>
              <a:rPr lang="es-ES" smtClean="0"/>
              <a:t>, el bloqueo está en el nivel del nodo AV, es a menudo transitorio y puede ser asintomático , </a:t>
            </a:r>
            <a:r>
              <a:rPr lang="es-ES" smtClean="0">
                <a:solidFill>
                  <a:srgbClr val="FF0000"/>
                </a:solidFill>
              </a:rPr>
              <a:t>bajo riesgo de evolución a bloqueo completo</a:t>
            </a:r>
            <a:r>
              <a:rPr lang="es-ES" smtClean="0"/>
              <a:t> .</a:t>
            </a:r>
          </a:p>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TextEdit="1"/>
          </p:cNvSpPr>
          <p:nvPr>
            <p:ph type="sldImg"/>
          </p:nvPr>
        </p:nvSpPr>
        <p:spPr bwMode="auto">
          <a:noFill/>
          <a:ln>
            <a:solidFill>
              <a:srgbClr val="000000"/>
            </a:solidFill>
            <a:miter lim="800000"/>
            <a:headEnd/>
            <a:tailEnd/>
          </a:ln>
        </p:spPr>
      </p:sp>
      <p:sp>
        <p:nvSpPr>
          <p:cNvPr id="15362"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TextEdit="1"/>
          </p:cNvSpPr>
          <p:nvPr>
            <p:ph type="sldImg"/>
          </p:nvPr>
        </p:nvSpPr>
        <p:spPr bwMode="auto">
          <a:noFill/>
          <a:ln>
            <a:solidFill>
              <a:srgbClr val="000000"/>
            </a:solidFill>
            <a:miter lim="800000"/>
            <a:headEnd/>
            <a:tailEnd/>
          </a:ln>
        </p:spPr>
      </p:sp>
      <p:sp>
        <p:nvSpPr>
          <p:cNvPr id="109570" name="Rectangle 3"/>
          <p:cNvSpPr>
            <a:spLocks noGrp="1"/>
          </p:cNvSpPr>
          <p:nvPr>
            <p:ph type="body" idx="1"/>
          </p:nvPr>
        </p:nvSpPr>
        <p:spPr bwMode="auto">
          <a:noFill/>
        </p:spPr>
        <p:txBody>
          <a:bodyPr/>
          <a:lstStyle/>
          <a:p>
            <a:pPr eaLnBrk="1" hangingPunct="1"/>
            <a:r>
              <a:rPr lang="es-ES" smtClean="0"/>
              <a:t>BAV de </a:t>
            </a:r>
            <a:r>
              <a:rPr lang="en-US" smtClean="0"/>
              <a:t>II grado - </a:t>
            </a:r>
            <a:r>
              <a:rPr lang="es-ES" smtClean="0"/>
              <a:t>En el   </a:t>
            </a:r>
            <a:r>
              <a:rPr lang="es-ES" smtClean="0">
                <a:solidFill>
                  <a:srgbClr val="FF0000"/>
                </a:solidFill>
              </a:rPr>
              <a:t>Mobitz tipo II</a:t>
            </a:r>
            <a:r>
              <a:rPr lang="es-ES" smtClean="0"/>
              <a:t> el bloqueo se encuentra por debajo del nodo AV en el  haz de His o ramas , a menudo es sintomático y </a:t>
            </a:r>
            <a:r>
              <a:rPr lang="es-ES" smtClean="0">
                <a:solidFill>
                  <a:srgbClr val="FF0000"/>
                </a:solidFill>
              </a:rPr>
              <a:t>puede progresar a BAV completo </a:t>
            </a:r>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TextEdit="1"/>
          </p:cNvSpPr>
          <p:nvPr>
            <p:ph type="sldImg"/>
          </p:nvPr>
        </p:nvSpPr>
        <p:spPr bwMode="auto">
          <a:noFill/>
          <a:ln>
            <a:solidFill>
              <a:srgbClr val="000000"/>
            </a:solidFill>
            <a:miter lim="800000"/>
            <a:headEnd/>
            <a:tailEnd/>
          </a:ln>
        </p:spPr>
      </p:sp>
      <p:sp>
        <p:nvSpPr>
          <p:cNvPr id="111618" name="Rectangle 3"/>
          <p:cNvSpPr>
            <a:spLocks noGrp="1"/>
          </p:cNvSpPr>
          <p:nvPr>
            <p:ph type="body" idx="1"/>
          </p:nvPr>
        </p:nvSpPr>
        <p:spPr bwMode="auto">
          <a:noFill/>
        </p:spPr>
        <p:txBody>
          <a:bodyPr/>
          <a:lstStyle/>
          <a:p>
            <a:pPr eaLnBrk="1" hangingPunct="1"/>
            <a:r>
              <a:rPr lang="es-ES" smtClean="0"/>
              <a:t>Llamado tambiénBAV completo: ausencia de conducción entre las aurículas y los ventrículos. El nodo sinusal es el marcapasos de las aurículas, pero los impulsos procedentes del mismo resultan bloqueados a nivel de la unión AV y no pueden alcanzar los ventrículos, los cuales son estimulados por un marcapasos diferente, situado en la unión AV o por debajo de ésta (ritmo idioventricular).</a:t>
            </a:r>
            <a:r>
              <a:rPr lang="it-IT" smtClean="0"/>
              <a:t> </a:t>
            </a:r>
          </a:p>
          <a:p>
            <a:pPr eaLnBrk="1" hangingPunct="1"/>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p:cNvSpPr>
          <p:nvPr>
            <p:ph type="sldImg"/>
          </p:nvPr>
        </p:nvSpPr>
        <p:spPr bwMode="auto">
          <a:noFill/>
          <a:ln>
            <a:solidFill>
              <a:srgbClr val="000000"/>
            </a:solidFill>
            <a:miter lim="800000"/>
            <a:headEnd/>
            <a:tailEnd/>
          </a:ln>
        </p:spPr>
      </p:sp>
      <p:sp>
        <p:nvSpPr>
          <p:cNvPr id="29698" name="Segnaposto note 2"/>
          <p:cNvSpPr>
            <a:spLocks noGrp="1"/>
          </p:cNvSpPr>
          <p:nvPr>
            <p:ph type="body" idx="1"/>
          </p:nvPr>
        </p:nvSpPr>
        <p:spPr bwMode="auto">
          <a:noFill/>
        </p:spPr>
        <p:txBody>
          <a:bodyPr wrap="square" numCol="1" anchor="t" anchorCtr="0" compatLnSpc="1">
            <a:prstTxWarp prst="textNoShape">
              <a:avLst/>
            </a:prstTxWarp>
          </a:bodyPr>
          <a:lstStyle/>
          <a:p>
            <a:r>
              <a:rPr lang="es-ES" smtClean="0"/>
              <a:t>Hacemos analis de este ecg , ritmo sinusale, fc 70 r,  pr normales, qrs entre los limites de la normalidad, en el tracto st en las derivaciones v1-v5 hay una sobraelevacion del tracto st de algunos millimetros (se acuerdan, 5 preguntas mas 1 ??)</a:t>
            </a:r>
          </a:p>
          <a:p>
            <a:r>
              <a:rPr lang="es-ES" smtClean="0"/>
              <a:t>STEMI</a:t>
            </a:r>
          </a:p>
          <a:p>
            <a:endParaRPr lang="it-IT" smtClean="0"/>
          </a:p>
        </p:txBody>
      </p:sp>
      <p:sp>
        <p:nvSpPr>
          <p:cNvPr id="4" name="Segnaposto numero diapositiva 3"/>
          <p:cNvSpPr>
            <a:spLocks noGrp="1"/>
          </p:cNvSpPr>
          <p:nvPr>
            <p:ph type="sldNum" sz="quarter" idx="5"/>
          </p:nvPr>
        </p:nvSpPr>
        <p:spPr/>
        <p:txBody>
          <a:bodyPr/>
          <a:lstStyle/>
          <a:p>
            <a:pPr>
              <a:defRPr/>
            </a:pPr>
            <a:fld id="{B5969BBF-0A39-440A-ABBC-D0288969E5D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immagine diapositiva 1"/>
          <p:cNvSpPr>
            <a:spLocks noGrp="1" noRot="1" noChangeAspect="1"/>
          </p:cNvSpPr>
          <p:nvPr>
            <p:ph type="sldImg"/>
          </p:nvPr>
        </p:nvSpPr>
        <p:spPr bwMode="auto">
          <a:noFill/>
          <a:ln>
            <a:solidFill>
              <a:srgbClr val="000000"/>
            </a:solidFill>
            <a:miter lim="800000"/>
            <a:headEnd/>
            <a:tailEnd/>
          </a:ln>
        </p:spPr>
      </p:sp>
      <p:sp>
        <p:nvSpPr>
          <p:cNvPr id="31746" name="Segnaposto note 2"/>
          <p:cNvSpPr>
            <a:spLocks noGrp="1"/>
          </p:cNvSpPr>
          <p:nvPr>
            <p:ph type="body" idx="1"/>
          </p:nvPr>
        </p:nvSpPr>
        <p:spPr bwMode="auto">
          <a:noFill/>
        </p:spPr>
        <p:txBody>
          <a:bodyPr wrap="square" numCol="1" anchor="t" anchorCtr="0" compatLnSpc="1">
            <a:prstTxWarp prst="textNoShape">
              <a:avLst/>
            </a:prstTxWarp>
          </a:bodyPr>
          <a:lstStyle/>
          <a:p>
            <a:r>
              <a:rPr lang="es-ES" smtClean="0"/>
              <a:t>NSTEMI</a:t>
            </a:r>
            <a:endParaRPr lang="it-IT" smtClean="0"/>
          </a:p>
        </p:txBody>
      </p:sp>
      <p:sp>
        <p:nvSpPr>
          <p:cNvPr id="4" name="Segnaposto numero diapositiva 3"/>
          <p:cNvSpPr>
            <a:spLocks noGrp="1"/>
          </p:cNvSpPr>
          <p:nvPr>
            <p:ph type="sldNum" sz="quarter" idx="5"/>
          </p:nvPr>
        </p:nvSpPr>
        <p:spPr/>
        <p:txBody>
          <a:bodyPr/>
          <a:lstStyle/>
          <a:p>
            <a:pPr>
              <a:defRPr/>
            </a:pPr>
            <a:fld id="{1AF30F0E-03A4-4AB5-9304-7389AA93E26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immagine diapositiva 1"/>
          <p:cNvSpPr>
            <a:spLocks noGrp="1" noRot="1" noChangeAspect="1"/>
          </p:cNvSpPr>
          <p:nvPr>
            <p:ph type="sldImg"/>
          </p:nvPr>
        </p:nvSpPr>
        <p:spPr bwMode="auto">
          <a:noFill/>
          <a:ln>
            <a:solidFill>
              <a:srgbClr val="000000"/>
            </a:solidFill>
            <a:miter lim="800000"/>
            <a:headEnd/>
            <a:tailEnd/>
          </a:ln>
        </p:spPr>
      </p:sp>
      <p:sp>
        <p:nvSpPr>
          <p:cNvPr id="33794" name="Segnaposto note 2"/>
          <p:cNvSpPr>
            <a:spLocks noGrp="1"/>
          </p:cNvSpPr>
          <p:nvPr>
            <p:ph type="body" idx="1"/>
          </p:nvPr>
        </p:nvSpPr>
        <p:spPr bwMode="auto">
          <a:noFill/>
        </p:spPr>
        <p:txBody>
          <a:bodyPr wrap="square" numCol="1" anchor="t" anchorCtr="0" compatLnSpc="1">
            <a:prstTxWarp prst="textNoShape">
              <a:avLst/>
            </a:prstTxWarp>
          </a:bodyPr>
          <a:lstStyle/>
          <a:p>
            <a:r>
              <a:rPr lang="es-ES" smtClean="0"/>
              <a:t>Aunque una rapida RCP ofrece buena probabilidad de sobrevivienca en el paro cardiaco, es claro que es mejor prevenir el paro si posible.</a:t>
            </a:r>
          </a:p>
          <a:p>
            <a:endParaRPr lang="it-IT" smtClean="0"/>
          </a:p>
        </p:txBody>
      </p:sp>
      <p:sp>
        <p:nvSpPr>
          <p:cNvPr id="4" name="Segnaposto numero diapositiva 3"/>
          <p:cNvSpPr>
            <a:spLocks noGrp="1"/>
          </p:cNvSpPr>
          <p:nvPr>
            <p:ph type="sldNum" sz="quarter" idx="5"/>
          </p:nvPr>
        </p:nvSpPr>
        <p:spPr/>
        <p:txBody>
          <a:bodyPr/>
          <a:lstStyle/>
          <a:p>
            <a:pPr>
              <a:defRPr/>
            </a:pPr>
            <a:fld id="{45A5EE46-A6F5-4CE1-AA80-421EEFE2960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p:cNvSpPr>
            <a:spLocks noGrp="1" noRot="1" noChangeAspect="1"/>
          </p:cNvSpPr>
          <p:nvPr>
            <p:ph type="sldImg"/>
          </p:nvPr>
        </p:nvSpPr>
        <p:spPr bwMode="auto">
          <a:noFill/>
          <a:ln>
            <a:solidFill>
              <a:srgbClr val="000000"/>
            </a:solidFill>
            <a:miter lim="800000"/>
            <a:headEnd/>
            <a:tailEnd/>
          </a:ln>
        </p:spPr>
      </p:sp>
      <p:sp>
        <p:nvSpPr>
          <p:cNvPr id="35842" name="Segnaposto note 2"/>
          <p:cNvSpPr>
            <a:spLocks noGrp="1"/>
          </p:cNvSpPr>
          <p:nvPr>
            <p:ph type="body" idx="1"/>
          </p:nvPr>
        </p:nvSpPr>
        <p:spPr bwMode="auto">
          <a:noFill/>
        </p:spPr>
        <p:txBody>
          <a:bodyPr wrap="square" numCol="1" anchor="t" anchorCtr="0" compatLnSpc="1">
            <a:prstTxWarp prst="textNoShape">
              <a:avLst/>
            </a:prstTxWarp>
          </a:bodyPr>
          <a:lstStyle/>
          <a:p>
            <a:pPr>
              <a:lnSpc>
                <a:spcPct val="115000"/>
              </a:lnSpc>
              <a:spcAft>
                <a:spcPts val="1000"/>
              </a:spcAft>
            </a:pPr>
            <a:r>
              <a:rPr lang="es-ES" smtClean="0">
                <a:cs typeface="Times New Roman" pitchFamily="18" charset="0"/>
              </a:rPr>
              <a:t>El paro cardíaco puede ser el primer signo de una patología coronárica. Otras veces hay señales de advertencia,muy diferentes, ligeros o graves, como en caso de infarto miocárdico, con riesgo de paro cardíaco.</a:t>
            </a:r>
            <a:endParaRPr lang="it-IT" smtClean="0">
              <a:cs typeface="Times New Roman" pitchFamily="18" charset="0"/>
            </a:endParaRPr>
          </a:p>
          <a:p>
            <a:pPr>
              <a:lnSpc>
                <a:spcPct val="115000"/>
              </a:lnSpc>
              <a:spcAft>
                <a:spcPts val="1000"/>
              </a:spcAft>
            </a:pPr>
            <a:r>
              <a:rPr lang="es-ES" b="1" smtClean="0">
                <a:cs typeface="Times New Roman" pitchFamily="18" charset="0"/>
              </a:rPr>
              <a:t>El Profesional capacitado debe alarmar y estar listo para hacer el BLSD </a:t>
            </a:r>
            <a:endParaRPr lang="it-IT" smtClean="0">
              <a:cs typeface="Times New Roman" pitchFamily="18" charset="0"/>
            </a:endParaRPr>
          </a:p>
          <a:p>
            <a:endParaRPr lang="it-IT" smtClean="0"/>
          </a:p>
        </p:txBody>
      </p:sp>
      <p:sp>
        <p:nvSpPr>
          <p:cNvPr id="4" name="Segnaposto numero diapositiva 3"/>
          <p:cNvSpPr>
            <a:spLocks noGrp="1"/>
          </p:cNvSpPr>
          <p:nvPr>
            <p:ph type="sldNum" sz="quarter" idx="5"/>
          </p:nvPr>
        </p:nvSpPr>
        <p:spPr/>
        <p:txBody>
          <a:bodyPr/>
          <a:lstStyle/>
          <a:p>
            <a:pPr>
              <a:defRPr/>
            </a:pPr>
            <a:fld id="{FC44C041-74CE-4E45-ACB6-9589C5A6E3D0}" type="slidenum">
              <a:rPr lang="it-IT" smtClean="0">
                <a:solidFill>
                  <a:prstClr val="black"/>
                </a:solidFill>
              </a:rPr>
              <a:pPr>
                <a:defRPr/>
              </a:pPr>
              <a:t>25</a:t>
            </a:fld>
            <a:endParaRPr lang="it-IT"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p:cNvSpPr>
            <a:spLocks noGrp="1" noRot="1" noChangeAspect="1"/>
          </p:cNvSpPr>
          <p:nvPr>
            <p:ph type="sldImg"/>
          </p:nvPr>
        </p:nvSpPr>
        <p:spPr bwMode="auto">
          <a:noFill/>
          <a:ln>
            <a:solidFill>
              <a:srgbClr val="000000"/>
            </a:solidFill>
            <a:miter lim="800000"/>
            <a:headEnd/>
            <a:tailEnd/>
          </a:ln>
        </p:spPr>
      </p:sp>
      <p:sp>
        <p:nvSpPr>
          <p:cNvPr id="37890" name="Segnaposto note 2"/>
          <p:cNvSpPr>
            <a:spLocks noGrp="1"/>
          </p:cNvSpPr>
          <p:nvPr>
            <p:ph type="body" idx="1"/>
          </p:nvPr>
        </p:nvSpPr>
        <p:spPr bwMode="auto">
          <a:noFill/>
        </p:spPr>
        <p:txBody>
          <a:bodyPr wrap="square" numCol="1" anchor="t" anchorCtr="0" compatLnSpc="1">
            <a:prstTxWarp prst="textNoShape">
              <a:avLst/>
            </a:prstTxWarp>
          </a:bodyPr>
          <a:lstStyle/>
          <a:p>
            <a:r>
              <a:rPr lang="es-ES" smtClean="0"/>
              <a:t>Immagine placca che si rompe?  Todos sabeis de la clinica y dell examen obiectivo del infarto miocardico.....ablamos dell’ecg ... </a:t>
            </a:r>
            <a:endParaRPr lang="it-IT" smtClean="0"/>
          </a:p>
        </p:txBody>
      </p:sp>
      <p:sp>
        <p:nvSpPr>
          <p:cNvPr id="4" name="Segnaposto numero diapositiva 3"/>
          <p:cNvSpPr>
            <a:spLocks noGrp="1"/>
          </p:cNvSpPr>
          <p:nvPr>
            <p:ph type="sldNum" sz="quarter" idx="5"/>
          </p:nvPr>
        </p:nvSpPr>
        <p:spPr/>
        <p:txBody>
          <a:bodyPr/>
          <a:lstStyle/>
          <a:p>
            <a:pPr>
              <a:defRPr/>
            </a:pPr>
            <a:fld id="{C1BA7CCA-CCC4-4B14-AA12-B96A1917718D}"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TextEdit="1"/>
          </p:cNvSpPr>
          <p:nvPr>
            <p:ph type="sldImg"/>
          </p:nvPr>
        </p:nvSpPr>
        <p:spPr bwMode="auto">
          <a:noFill/>
          <a:ln>
            <a:solidFill>
              <a:srgbClr val="000000"/>
            </a:solidFill>
            <a:miter lim="800000"/>
            <a:headEnd/>
            <a:tailEnd/>
          </a:ln>
        </p:spPr>
      </p:sp>
      <p:sp>
        <p:nvSpPr>
          <p:cNvPr id="97282"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p:cNvSpPr>
          <p:nvPr>
            <p:ph type="sldImg"/>
          </p:nvPr>
        </p:nvSpPr>
        <p:spPr bwMode="auto">
          <a:noFill/>
          <a:ln>
            <a:solidFill>
              <a:srgbClr val="000000"/>
            </a:solidFill>
            <a:miter lim="800000"/>
            <a:headEnd/>
            <a:tailEnd/>
          </a:ln>
        </p:spPr>
      </p:sp>
      <p:sp>
        <p:nvSpPr>
          <p:cNvPr id="46082" name="Segnaposto note 2"/>
          <p:cNvSpPr>
            <a:spLocks noGrp="1"/>
          </p:cNvSpPr>
          <p:nvPr>
            <p:ph type="body" idx="1"/>
          </p:nvPr>
        </p:nvSpPr>
        <p:spPr bwMode="auto">
          <a:noFill/>
        </p:spPr>
        <p:txBody>
          <a:bodyPr wrap="square" numCol="1" anchor="t" anchorCtr="0" compatLnSpc="1">
            <a:prstTxWarp prst="textNoShape">
              <a:avLst/>
            </a:prstTxWarp>
          </a:bodyPr>
          <a:lstStyle/>
          <a:p>
            <a:r>
              <a:rPr lang="es-ES" smtClean="0"/>
              <a:t>Es importante en valutacion inicial y  en el seguimento della SCA y risposta alla terapia</a:t>
            </a:r>
            <a:endParaRPr lang="it-IT" smtClean="0"/>
          </a:p>
        </p:txBody>
      </p:sp>
      <p:sp>
        <p:nvSpPr>
          <p:cNvPr id="4" name="Segnaposto numero diapositiva 3"/>
          <p:cNvSpPr>
            <a:spLocks noGrp="1"/>
          </p:cNvSpPr>
          <p:nvPr>
            <p:ph type="sldNum" sz="quarter" idx="5"/>
          </p:nvPr>
        </p:nvSpPr>
        <p:spPr/>
        <p:txBody>
          <a:bodyPr/>
          <a:lstStyle/>
          <a:p>
            <a:pPr>
              <a:defRPr/>
            </a:pPr>
            <a:fld id="{874B4900-6F4B-41B2-801B-30110D209913}"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p:spPr>
      </p:sp>
      <p:sp>
        <p:nvSpPr>
          <p:cNvPr id="58370" name="Segnaposto note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4" name="Segnaposto numero diapositiva 3"/>
          <p:cNvSpPr>
            <a:spLocks noGrp="1"/>
          </p:cNvSpPr>
          <p:nvPr>
            <p:ph type="sldNum" sz="quarter" idx="5"/>
          </p:nvPr>
        </p:nvSpPr>
        <p:spPr/>
        <p:txBody>
          <a:bodyPr/>
          <a:lstStyle/>
          <a:p>
            <a:pPr>
              <a:defRPr/>
            </a:pPr>
            <a:fld id="{C8FB4171-476F-4AC2-8B99-02319A57829E}"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noFill/>
          <a:ln>
            <a:solidFill>
              <a:srgbClr val="000000"/>
            </a:solidFill>
            <a:miter lim="800000"/>
            <a:headEnd/>
            <a:tailEnd/>
          </a:ln>
        </p:spPr>
      </p:sp>
      <p:sp>
        <p:nvSpPr>
          <p:cNvPr id="75779" name="Rectangle 3"/>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5" name="Rectangle 3"/>
          <p:cNvSpPr>
            <a:spLocks noGrp="1"/>
          </p:cNvSpPr>
          <p:nvPr>
            <p:ph type="body" idx="1"/>
          </p:nvPr>
        </p:nvSpPr>
        <p:spPr bwMode="auto">
          <a:noFill/>
        </p:spPr>
        <p:txBody>
          <a:bodyPr wrap="square" numCol="1" anchor="t" anchorCtr="0" compatLnSpc="1">
            <a:prstTxWarp prst="textNoShape">
              <a:avLst/>
            </a:prstTxWarp>
          </a:bodyPr>
          <a:lstStyle/>
          <a:p>
            <a:pPr defTabSz="914400"/>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a:lstStyle/>
          <a:p>
            <a:pPr eaLnBrk="1" hangingPunct="1"/>
            <a:r>
              <a:rPr lang="it-IT" smtClean="0"/>
              <a:t>Bradicardia sinusal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a:lstStyle/>
          <a:p>
            <a:pPr eaLnBrk="1" hangingPunct="1"/>
            <a:r>
              <a:rPr lang="it-IT" smtClean="0"/>
              <a:t>Bradicardia sinusal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noFill/>
          <a:ln>
            <a:solidFill>
              <a:srgbClr val="000000"/>
            </a:solidFill>
            <a:miter lim="800000"/>
            <a:headEnd/>
            <a:tailEnd/>
          </a:ln>
        </p:spPr>
      </p:sp>
      <p:sp>
        <p:nvSpPr>
          <p:cNvPr id="113666"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TextEdit="1"/>
          </p:cNvSpPr>
          <p:nvPr>
            <p:ph type="sldImg"/>
          </p:nvPr>
        </p:nvSpPr>
        <p:spPr bwMode="auto">
          <a:noFill/>
          <a:ln>
            <a:solidFill>
              <a:srgbClr val="000000"/>
            </a:solidFill>
            <a:miter lim="800000"/>
            <a:headEnd/>
            <a:tailEnd/>
          </a:ln>
        </p:spPr>
      </p:sp>
      <p:sp>
        <p:nvSpPr>
          <p:cNvPr id="115714"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TextEdit="1"/>
          </p:cNvSpPr>
          <p:nvPr>
            <p:ph type="sldImg"/>
          </p:nvPr>
        </p:nvSpPr>
        <p:spPr bwMode="auto">
          <a:noFill/>
          <a:ln>
            <a:solidFill>
              <a:srgbClr val="000000"/>
            </a:solidFill>
            <a:miter lim="800000"/>
            <a:headEnd/>
            <a:tailEnd/>
          </a:ln>
        </p:spPr>
      </p:sp>
      <p:sp>
        <p:nvSpPr>
          <p:cNvPr id="99330" name="Rectangle 3"/>
          <p:cNvSpPr>
            <a:spLocks noGrp="1"/>
          </p:cNvSpPr>
          <p:nvPr>
            <p:ph type="body" idx="1"/>
          </p:nvPr>
        </p:nvSpPr>
        <p:spPr bwMode="auto">
          <a:noFill/>
        </p:spPr>
        <p:txBody>
          <a:bodyPr/>
          <a:lstStyle/>
          <a:p>
            <a:pPr eaLnBrk="1" hangingPunct="1"/>
            <a:r>
              <a:rPr lang="it-IT" smtClean="0"/>
              <a:t>Bradicardia sinusal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p:spPr>
      </p:sp>
      <p:sp>
        <p:nvSpPr>
          <p:cNvPr id="117762" name="Rectangle 3"/>
          <p:cNvSpPr>
            <a:spLocks noGrp="1"/>
          </p:cNvSpPr>
          <p:nvPr>
            <p:ph type="body" idx="1"/>
          </p:nvPr>
        </p:nvSpPr>
        <p:spPr bwMode="auto">
          <a:noFill/>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EE16DF1-917C-4D7B-9669-46372870C319}" type="datetimeFigureOut">
              <a:rPr lang="en-US"/>
              <a:pPr>
                <a:defRPr/>
              </a:pPr>
              <a:t>4/12/2017</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31BA92EB-FD4A-4818-9831-E8D5238E95AC}"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25A05AD-0536-480B-A646-6D2BA8583019}" type="datetimeFigureOut">
              <a:rPr lang="en-US"/>
              <a:pPr>
                <a:defRPr/>
              </a:pPr>
              <a:t>4/12/2017</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58F9143D-86F8-454D-9BB4-62E846D6A010}"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DCB7FB1-5739-4A27-82BB-7DDF72F0FB8C}" type="datetimeFigureOut">
              <a:rPr lang="en-US"/>
              <a:pPr>
                <a:defRPr/>
              </a:pPr>
              <a:t>4/12/2017</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0B5150ED-8B93-4A33-9D28-6967F685C21A}"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B60C195-895C-4484-ADEF-FA3B893A0678}" type="slidenum">
              <a:rPr lang="it-IT"/>
              <a:pPr>
                <a:defRPr/>
              </a:pPr>
              <a:t>‹N›</a:t>
            </a:fld>
            <a:endParaRPr lang="it-IT"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86CE471-0DFC-4928-968C-AC60F3CE0421}" type="slidenum">
              <a:rPr lang="it-IT"/>
              <a:pPr>
                <a:defRPr/>
              </a:pPr>
              <a:t>‹N›</a:t>
            </a:fld>
            <a:endParaRPr lang="it-IT"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6D276F3-0501-42FE-8B03-96D7FE64627E}" type="slidenum">
              <a:rPr lang="it-IT"/>
              <a:pPr>
                <a:defRPr/>
              </a:pPr>
              <a:t>‹N›</a:t>
            </a:fld>
            <a:endParaRPr lang="it-IT"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05D51095-E08C-4E53-99A8-BF7E8793B4CF}" type="slidenum">
              <a:rPr lang="it-IT"/>
              <a:pPr>
                <a:defRPr/>
              </a:pPr>
              <a:t>‹N›</a:t>
            </a:fld>
            <a:endParaRPr lang="it-IT"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CE0A9741-525A-4E39-BE1F-37B56D3F726D}" type="slidenum">
              <a:rPr lang="it-IT"/>
              <a:pPr>
                <a:defRPr/>
              </a:pPr>
              <a:t>‹N›</a:t>
            </a:fld>
            <a:endParaRPr lang="it-IT"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38972F-39E3-4AB0-85ED-A5B280F583DB}" type="slidenum">
              <a:rPr lang="it-IT"/>
              <a:pPr>
                <a:defRPr/>
              </a:pPr>
              <a:t>‹N›</a:t>
            </a:fld>
            <a:endParaRPr lang="it-IT"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9AF95BAD-1E00-4251-BC75-5B5460777E15}" type="slidenum">
              <a:rPr lang="it-IT"/>
              <a:pPr>
                <a:defRPr/>
              </a:pPr>
              <a:t>‹N›</a:t>
            </a:fld>
            <a:endParaRPr lang="it-IT"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2EA5AEE-F509-4178-B1B2-9010B41530CB}" type="slidenum">
              <a:rPr lang="it-IT"/>
              <a:pPr>
                <a:defRPr/>
              </a:pPr>
              <a:t>‹N›</a:t>
            </a:fld>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7526944-327E-4E7C-B57D-B6B9D9C2FD68}" type="datetimeFigureOut">
              <a:rPr lang="en-US"/>
              <a:pPr>
                <a:defRPr/>
              </a:pPr>
              <a:t>4/12/2017</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5EAA1483-6C25-4366-82E9-D3328B87F8C4}" type="slidenum">
              <a:rPr lang="en-US"/>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BDFB10B-C885-4C6B-83E3-C0FEBD89C41A}" type="slidenum">
              <a:rPr lang="it-IT"/>
              <a:pPr>
                <a:defRPr/>
              </a:pPr>
              <a:t>‹N›</a:t>
            </a:fld>
            <a:endParaRPr lang="it-IT"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F6781AF5-5593-4E4E-AB1D-951BE4670B47}" type="slidenum">
              <a:rPr lang="it-IT"/>
              <a:pPr>
                <a:defRPr/>
              </a:pPr>
              <a:t>‹N›</a:t>
            </a:fld>
            <a:endParaRPr lang="it-IT"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it-IT"/>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F171909-4FB0-4C77-9058-0BB9E7F8A680}" type="slidenum">
              <a:rPr lang="it-IT"/>
              <a:pPr>
                <a:defRPr/>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9DCB913-831C-4C51-96AE-299484134043}" type="datetimeFigureOut">
              <a:rPr lang="en-US"/>
              <a:pPr>
                <a:defRPr/>
              </a:pPr>
              <a:t>4/12/2017</a:t>
            </a:fld>
            <a:endParaRPr lang="en-US"/>
          </a:p>
        </p:txBody>
      </p:sp>
      <p:sp>
        <p:nvSpPr>
          <p:cNvPr id="5" name="Segnaposto piè di pagina 4"/>
          <p:cNvSpPr>
            <a:spLocks noGrp="1"/>
          </p:cNvSpPr>
          <p:nvPr>
            <p:ph type="ftr" sz="quarter" idx="11"/>
          </p:nvPr>
        </p:nvSpPr>
        <p:spPr/>
        <p:txBody>
          <a:bodyPr/>
          <a:lstStyle>
            <a:lvl1pPr>
              <a:defRPr/>
            </a:lvl1pPr>
          </a:lstStyle>
          <a:p>
            <a:pPr>
              <a:defRPr/>
            </a:pPr>
            <a:endParaRPr lang="en-US"/>
          </a:p>
        </p:txBody>
      </p:sp>
      <p:sp>
        <p:nvSpPr>
          <p:cNvPr id="6" name="Segnaposto numero diapositiva 5"/>
          <p:cNvSpPr>
            <a:spLocks noGrp="1"/>
          </p:cNvSpPr>
          <p:nvPr>
            <p:ph type="sldNum" sz="quarter" idx="12"/>
          </p:nvPr>
        </p:nvSpPr>
        <p:spPr/>
        <p:txBody>
          <a:bodyPr/>
          <a:lstStyle>
            <a:lvl1pPr>
              <a:defRPr/>
            </a:lvl1pPr>
          </a:lstStyle>
          <a:p>
            <a:pPr>
              <a:defRPr/>
            </a:pPr>
            <a:fld id="{E00B51A7-BC52-4911-8F21-6ABAC741F0E8}"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CA75FBF-CD8F-43F6-A593-71ABB56C442C}" type="datetimeFigureOut">
              <a:rPr lang="en-US"/>
              <a:pPr>
                <a:defRPr/>
              </a:pPr>
              <a:t>4/12/2017</a:t>
            </a:fld>
            <a:endParaRPr lang="en-US"/>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1515D5CB-D12D-4B12-A9BD-E90AA33C670C}"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566B462F-7DE8-4806-B9FD-DB1D73FF7B5A}" type="datetimeFigureOut">
              <a:rPr lang="en-US"/>
              <a:pPr>
                <a:defRPr/>
              </a:pPr>
              <a:t>4/12/2017</a:t>
            </a:fld>
            <a:endParaRPr lang="en-US"/>
          </a:p>
        </p:txBody>
      </p:sp>
      <p:sp>
        <p:nvSpPr>
          <p:cNvPr id="8" name="Segnaposto piè di pagina 4"/>
          <p:cNvSpPr>
            <a:spLocks noGrp="1"/>
          </p:cNvSpPr>
          <p:nvPr>
            <p:ph type="ftr" sz="quarter" idx="11"/>
          </p:nvPr>
        </p:nvSpPr>
        <p:spPr/>
        <p:txBody>
          <a:bodyPr/>
          <a:lstStyle>
            <a:lvl1pPr>
              <a:defRPr/>
            </a:lvl1pPr>
          </a:lstStyle>
          <a:p>
            <a:pPr>
              <a:defRPr/>
            </a:pPr>
            <a:endParaRPr lang="en-US"/>
          </a:p>
        </p:txBody>
      </p:sp>
      <p:sp>
        <p:nvSpPr>
          <p:cNvPr id="9" name="Segnaposto numero diapositiva 5"/>
          <p:cNvSpPr>
            <a:spLocks noGrp="1"/>
          </p:cNvSpPr>
          <p:nvPr>
            <p:ph type="sldNum" sz="quarter" idx="12"/>
          </p:nvPr>
        </p:nvSpPr>
        <p:spPr/>
        <p:txBody>
          <a:bodyPr/>
          <a:lstStyle>
            <a:lvl1pPr>
              <a:defRPr/>
            </a:lvl1pPr>
          </a:lstStyle>
          <a:p>
            <a:pPr>
              <a:defRPr/>
            </a:pPr>
            <a:fld id="{867FBC18-8A80-453B-B1B9-02DAE788ED7C}"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2BF9E79-6613-4B34-BAE0-3E2C0841EDA9}" type="datetimeFigureOut">
              <a:rPr lang="en-US"/>
              <a:pPr>
                <a:defRPr/>
              </a:pPr>
              <a:t>4/12/2017</a:t>
            </a:fld>
            <a:endParaRPr lang="en-US"/>
          </a:p>
        </p:txBody>
      </p:sp>
      <p:sp>
        <p:nvSpPr>
          <p:cNvPr id="4" name="Segnaposto piè di pagina 4"/>
          <p:cNvSpPr>
            <a:spLocks noGrp="1"/>
          </p:cNvSpPr>
          <p:nvPr>
            <p:ph type="ftr" sz="quarter" idx="11"/>
          </p:nvPr>
        </p:nvSpPr>
        <p:spPr/>
        <p:txBody>
          <a:bodyPr/>
          <a:lstStyle>
            <a:lvl1pPr>
              <a:defRPr/>
            </a:lvl1pPr>
          </a:lstStyle>
          <a:p>
            <a:pPr>
              <a:defRPr/>
            </a:pPr>
            <a:endParaRPr lang="en-US"/>
          </a:p>
        </p:txBody>
      </p:sp>
      <p:sp>
        <p:nvSpPr>
          <p:cNvPr id="5" name="Segnaposto numero diapositiva 5"/>
          <p:cNvSpPr>
            <a:spLocks noGrp="1"/>
          </p:cNvSpPr>
          <p:nvPr>
            <p:ph type="sldNum" sz="quarter" idx="12"/>
          </p:nvPr>
        </p:nvSpPr>
        <p:spPr/>
        <p:txBody>
          <a:bodyPr/>
          <a:lstStyle>
            <a:lvl1pPr>
              <a:defRPr/>
            </a:lvl1pPr>
          </a:lstStyle>
          <a:p>
            <a:pPr>
              <a:defRPr/>
            </a:pPr>
            <a:fld id="{D2DE152B-3B61-485D-BD25-C71E916A0F9B}"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4117905-334B-496F-ABC7-0BD58D817E3B}" type="datetimeFigureOut">
              <a:rPr lang="en-US"/>
              <a:pPr>
                <a:defRPr/>
              </a:pPr>
              <a:t>4/12/2017</a:t>
            </a:fld>
            <a:endParaRPr lang="en-US"/>
          </a:p>
        </p:txBody>
      </p:sp>
      <p:sp>
        <p:nvSpPr>
          <p:cNvPr id="3" name="Segnaposto piè di pagina 4"/>
          <p:cNvSpPr>
            <a:spLocks noGrp="1"/>
          </p:cNvSpPr>
          <p:nvPr>
            <p:ph type="ftr" sz="quarter" idx="11"/>
          </p:nvPr>
        </p:nvSpPr>
        <p:spPr/>
        <p:txBody>
          <a:bodyPr/>
          <a:lstStyle>
            <a:lvl1pPr>
              <a:defRPr/>
            </a:lvl1pPr>
          </a:lstStyle>
          <a:p>
            <a:pPr>
              <a:defRPr/>
            </a:pPr>
            <a:endParaRPr lang="en-US"/>
          </a:p>
        </p:txBody>
      </p:sp>
      <p:sp>
        <p:nvSpPr>
          <p:cNvPr id="4" name="Segnaposto numero diapositiva 5"/>
          <p:cNvSpPr>
            <a:spLocks noGrp="1"/>
          </p:cNvSpPr>
          <p:nvPr>
            <p:ph type="sldNum" sz="quarter" idx="12"/>
          </p:nvPr>
        </p:nvSpPr>
        <p:spPr/>
        <p:txBody>
          <a:bodyPr/>
          <a:lstStyle>
            <a:lvl1pPr>
              <a:defRPr/>
            </a:lvl1pPr>
          </a:lstStyle>
          <a:p>
            <a:pPr>
              <a:defRPr/>
            </a:pPr>
            <a:fld id="{B1C8C2A8-7A52-42FD-A3B3-EDB43054D79B}"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7B7B375-DD1F-40D9-B0B1-E24C282140AF}" type="datetimeFigureOut">
              <a:rPr lang="en-US"/>
              <a:pPr>
                <a:defRPr/>
              </a:pPr>
              <a:t>4/12/2017</a:t>
            </a:fld>
            <a:endParaRPr lang="en-US"/>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B236EBF8-8FD6-49A6-AC27-29024792CFA5}"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BBDEA7C-E359-45B3-B83D-092DB21938BA}" type="datetimeFigureOut">
              <a:rPr lang="en-US"/>
              <a:pPr>
                <a:defRPr/>
              </a:pPr>
              <a:t>4/12/2017</a:t>
            </a:fld>
            <a:endParaRPr lang="en-US"/>
          </a:p>
        </p:txBody>
      </p:sp>
      <p:sp>
        <p:nvSpPr>
          <p:cNvPr id="6" name="Segnaposto piè di pagina 4"/>
          <p:cNvSpPr>
            <a:spLocks noGrp="1"/>
          </p:cNvSpPr>
          <p:nvPr>
            <p:ph type="ftr" sz="quarter" idx="11"/>
          </p:nvPr>
        </p:nvSpPr>
        <p:spPr/>
        <p:txBody>
          <a:bodyPr/>
          <a:lstStyle>
            <a:lvl1pPr>
              <a:defRPr/>
            </a:lvl1pPr>
          </a:lstStyle>
          <a:p>
            <a:pPr>
              <a:defRPr/>
            </a:pPr>
            <a:endParaRPr lang="en-US"/>
          </a:p>
        </p:txBody>
      </p:sp>
      <p:sp>
        <p:nvSpPr>
          <p:cNvPr id="7" name="Segnaposto numero diapositiva 5"/>
          <p:cNvSpPr>
            <a:spLocks noGrp="1"/>
          </p:cNvSpPr>
          <p:nvPr>
            <p:ph type="sldNum" sz="quarter" idx="12"/>
          </p:nvPr>
        </p:nvSpPr>
        <p:spPr/>
        <p:txBody>
          <a:bodyPr/>
          <a:lstStyle>
            <a:lvl1pPr>
              <a:defRPr/>
            </a:lvl1pPr>
          </a:lstStyle>
          <a:p>
            <a:pPr>
              <a:defRPr/>
            </a:pPr>
            <a:fld id="{24C3E679-2231-472C-9F7F-5966E679EBAD}"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9FA3CDF-E41D-4081-A22A-03F0221FC01E}" type="datetimeFigureOut">
              <a:rPr lang="en-US"/>
              <a:pPr>
                <a:defRPr/>
              </a:pPr>
              <a:t>4/12/2017</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83B6B29-F523-42E4-A660-2601CE48889C}"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pitchFamily="18" charset="0"/>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pitchFamily="18"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itchFamily="18" charset="0"/>
              </a:defRPr>
            </a:lvl1pPr>
          </a:lstStyle>
          <a:p>
            <a:pPr>
              <a:defRPr/>
            </a:pPr>
            <a:fld id="{42973589-3EDA-4C2C-97D6-27C7CDE8C4CE}" type="slidenum">
              <a:rPr lang="it-IT"/>
              <a:pPr>
                <a:defRPr/>
              </a:pPr>
              <a:t>‹N›</a:t>
            </a:fld>
            <a:endParaRPr lang="it-IT" dirty="0"/>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685800" y="450850"/>
            <a:ext cx="7772400" cy="5802313"/>
          </a:xfrm>
          <a:solidFill>
            <a:schemeClr val="tx2">
              <a:lumMod val="25000"/>
              <a:alpha val="55000"/>
            </a:schemeClr>
          </a:solidFill>
        </p:spPr>
        <p:txBody>
          <a:bodyPr>
            <a:normAutofit/>
          </a:bodyPr>
          <a:lstStyle/>
          <a:p>
            <a:pPr eaLnBrk="1" hangingPunct="1"/>
            <a:r>
              <a:rPr lang="en-US" sz="6000" smtClean="0">
                <a:solidFill>
                  <a:schemeClr val="bg1"/>
                </a:solidFill>
              </a:rPr>
              <a:t>SINDROME CORONARICA ACUTA</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olo 1"/>
          <p:cNvSpPr>
            <a:spLocks noGrp="1"/>
          </p:cNvSpPr>
          <p:nvPr>
            <p:ph type="title" idx="4294967295"/>
          </p:nvPr>
        </p:nvSpPr>
        <p:spPr/>
        <p:txBody>
          <a:bodyPr/>
          <a:lstStyle/>
          <a:p>
            <a:pPr eaLnBrk="1" hangingPunct="1"/>
            <a:r>
              <a:rPr lang="it-IT" smtClean="0">
                <a:solidFill>
                  <a:srgbClr val="FF0000"/>
                </a:solidFill>
              </a:rPr>
              <a:t>Algoritmo delle Bradicardie</a:t>
            </a:r>
          </a:p>
        </p:txBody>
      </p:sp>
      <p:sp>
        <p:nvSpPr>
          <p:cNvPr id="118786" name="Segnaposto contenuto 2"/>
          <p:cNvSpPr>
            <a:spLocks noGrp="1"/>
          </p:cNvSpPr>
          <p:nvPr>
            <p:ph idx="4294967295"/>
          </p:nvPr>
        </p:nvSpPr>
        <p:spPr>
          <a:xfrm>
            <a:off x="228600" y="1417638"/>
            <a:ext cx="8724900" cy="5199062"/>
          </a:xfrm>
        </p:spPr>
        <p:txBody>
          <a:bodyPr/>
          <a:lstStyle/>
          <a:p>
            <a:pPr marL="0" indent="0" eaLnBrk="1" hangingPunct="1">
              <a:buFontTx/>
              <a:buNone/>
            </a:pPr>
            <a:r>
              <a:rPr lang="it-IT" sz="2800" dirty="0" smtClean="0"/>
              <a:t>Farmaci alternativi: </a:t>
            </a:r>
            <a:endParaRPr lang="it-IT" dirty="0" smtClean="0"/>
          </a:p>
          <a:p>
            <a:pPr marL="0" indent="0" eaLnBrk="1" hangingPunct="1"/>
            <a:r>
              <a:rPr lang="it-IT" sz="2800" dirty="0" err="1" smtClean="0"/>
              <a:t>Aminofillina</a:t>
            </a:r>
            <a:endParaRPr lang="it-IT" sz="2800" dirty="0" smtClean="0"/>
          </a:p>
          <a:p>
            <a:pPr marL="0" indent="0" eaLnBrk="1" hangingPunct="1"/>
            <a:r>
              <a:rPr lang="it-IT" sz="2800" dirty="0" smtClean="0"/>
              <a:t>Dopamina</a:t>
            </a:r>
          </a:p>
          <a:p>
            <a:pPr marL="0" indent="0" eaLnBrk="1" hangingPunct="1"/>
            <a:r>
              <a:rPr lang="it-IT" sz="2800" dirty="0" err="1" smtClean="0"/>
              <a:t>Glucagone</a:t>
            </a:r>
            <a:r>
              <a:rPr lang="it-IT" sz="2800" dirty="0" smtClean="0"/>
              <a:t> (in caso di intossicazione da beta-</a:t>
            </a:r>
            <a:r>
              <a:rPr lang="it-IT" sz="2800" dirty="0" err="1" smtClean="0"/>
              <a:t>blocc</a:t>
            </a:r>
            <a:r>
              <a:rPr lang="it-IT" sz="2800" dirty="0" smtClean="0"/>
              <a:t>. o Calcio-antagonisti</a:t>
            </a:r>
          </a:p>
          <a:p>
            <a:pPr marL="0" indent="0" eaLnBrk="1" hangingPunct="1">
              <a:buNone/>
            </a:pPr>
            <a:endParaRPr lang="it-IT" sz="2800" dirty="0" smtClean="0"/>
          </a:p>
          <a:p>
            <a:pPr marL="0" indent="0" eaLnBrk="1" hangingPunct="1">
              <a:buNone/>
            </a:pPr>
            <a:r>
              <a:rPr lang="it-IT" sz="2800" dirty="0" smtClean="0"/>
              <a:t>CONSIDERA IL PACEING TRANSCUTANEO!!!</a:t>
            </a:r>
          </a:p>
          <a:p>
            <a:pPr marL="0" indent="0" eaLnBrk="1" hangingPunct="1">
              <a:buFontTx/>
              <a:buNone/>
            </a:pPr>
            <a:endParaRPr lang="it-IT" sz="2800" dirty="0" smtClean="0"/>
          </a:p>
          <a:p>
            <a:pPr marL="0" indent="0" algn="ctr" eaLnBrk="1" hangingPunct="1">
              <a:buFontTx/>
              <a:buNone/>
            </a:pPr>
            <a:r>
              <a:rPr lang="it-IT" sz="2800" dirty="0" smtClean="0"/>
              <a:t>CHIEDI SEMPRE IL PARERE DI UN ESPERTO!!!</a:t>
            </a:r>
          </a:p>
          <a:p>
            <a:pPr marL="0" indent="0" eaLnBrk="1" hangingPunct="1">
              <a:buFontTx/>
              <a:buNone/>
            </a:pPr>
            <a:endParaRPr lang="it-IT" sz="2800" dirty="0" smtClean="0"/>
          </a:p>
        </p:txBody>
      </p:sp>
    </p:spTree>
    <p:extLst>
      <p:ext uri="{BB962C8B-B14F-4D97-AF65-F5344CB8AC3E}">
        <p14:creationId xmlns:p14="http://schemas.microsoft.com/office/powerpoint/2010/main" val="97156119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idx="4294967295"/>
          </p:nvPr>
        </p:nvSpPr>
        <p:spPr>
          <a:xfrm>
            <a:off x="457200" y="274638"/>
            <a:ext cx="8229600" cy="877268"/>
          </a:xfrm>
        </p:spPr>
        <p:txBody>
          <a:bodyPr/>
          <a:lstStyle/>
          <a:p>
            <a:pPr eaLnBrk="1" hangingPunct="1"/>
            <a:r>
              <a:rPr lang="en-US" sz="4000" dirty="0" smtClean="0">
                <a:solidFill>
                  <a:srgbClr val="FF0000"/>
                </a:solidFill>
              </a:rPr>
              <a:t>PACEING TRANSCUTANEO</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4221678" cy="3552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371" y="1959429"/>
            <a:ext cx="2819400" cy="2469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5984715"/>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4" name="Text Box 4"/>
          <p:cNvSpPr txBox="1">
            <a:spLocks noChangeArrowheads="1"/>
          </p:cNvSpPr>
          <p:nvPr/>
        </p:nvSpPr>
        <p:spPr bwMode="auto">
          <a:xfrm>
            <a:off x="914400" y="685800"/>
            <a:ext cx="706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3600" smtClean="0">
                <a:solidFill>
                  <a:srgbClr val="FFFF00"/>
                </a:solidFill>
                <a:latin typeface="EngraversGothic BT" pitchFamily="34" charset="0"/>
              </a:rPr>
              <a:t>Indicazioni al pacing transcutaneo</a:t>
            </a:r>
          </a:p>
        </p:txBody>
      </p:sp>
      <p:sp>
        <p:nvSpPr>
          <p:cNvPr id="184325" name="Text Box 5"/>
          <p:cNvSpPr txBox="1">
            <a:spLocks noChangeArrowheads="1"/>
          </p:cNvSpPr>
          <p:nvPr/>
        </p:nvSpPr>
        <p:spPr bwMode="auto">
          <a:xfrm>
            <a:off x="685800" y="2057400"/>
            <a:ext cx="68580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FF00"/>
              </a:buClr>
              <a:buFont typeface="Wingdings" pitchFamily="2" charset="2"/>
              <a:buChar char="ü"/>
            </a:pPr>
            <a:r>
              <a:rPr lang="it-IT" altLang="it-IT" sz="2000" dirty="0" smtClean="0">
                <a:solidFill>
                  <a:srgbClr val="FFFFFF"/>
                </a:solidFill>
                <a:latin typeface="EngraversGothic BT" pitchFamily="34" charset="0"/>
              </a:rPr>
              <a:t> Bradicardia emodinamicamente instabile</a:t>
            </a:r>
          </a:p>
          <a:p>
            <a:pPr>
              <a:buClr>
                <a:srgbClr val="00FF00"/>
              </a:buClr>
              <a:buFont typeface="Wingdings" pitchFamily="2" charset="2"/>
              <a:buChar char="ü"/>
            </a:pPr>
            <a:endParaRPr lang="it-IT" altLang="it-IT" sz="2000" dirty="0" smtClean="0">
              <a:solidFill>
                <a:srgbClr val="FFFFFF"/>
              </a:solidFill>
              <a:latin typeface="EngraversGothic BT" pitchFamily="34" charset="0"/>
            </a:endParaRPr>
          </a:p>
          <a:p>
            <a:pPr>
              <a:buClr>
                <a:srgbClr val="00FF00"/>
              </a:buClr>
              <a:buFont typeface="Wingdings" pitchFamily="2" charset="2"/>
              <a:buChar char="ü"/>
            </a:pPr>
            <a:r>
              <a:rPr lang="it-IT" altLang="it-IT" sz="2000" dirty="0" smtClean="0">
                <a:solidFill>
                  <a:srgbClr val="FFFFFF"/>
                </a:solidFill>
                <a:latin typeface="EngraversGothic BT" pitchFamily="34" charset="0"/>
              </a:rPr>
              <a:t>In corso di infarto miocardico in presenza di </a:t>
            </a:r>
          </a:p>
          <a:p>
            <a:pPr lvl="1">
              <a:buClr>
                <a:srgbClr val="FFCC66"/>
              </a:buClr>
              <a:buFontTx/>
              <a:buChar char="-"/>
            </a:pPr>
            <a:r>
              <a:rPr lang="it-IT" altLang="it-IT" sz="2000" dirty="0" smtClean="0">
                <a:solidFill>
                  <a:srgbClr val="FFFFFF"/>
                </a:solidFill>
                <a:latin typeface="EngraversGothic BT" pitchFamily="34" charset="0"/>
              </a:rPr>
              <a:t>disfunzione sinusale</a:t>
            </a:r>
          </a:p>
          <a:p>
            <a:pPr lvl="1">
              <a:buClr>
                <a:srgbClr val="FFCC66"/>
              </a:buClr>
              <a:buFontTx/>
              <a:buChar char="-"/>
            </a:pPr>
            <a:r>
              <a:rPr lang="it-IT" altLang="it-IT" sz="2000" dirty="0" smtClean="0">
                <a:solidFill>
                  <a:srgbClr val="FFFFFF"/>
                </a:solidFill>
                <a:latin typeface="EngraversGothic BT" pitchFamily="34" charset="0"/>
              </a:rPr>
              <a:t>Blocco AV II grado tipo II</a:t>
            </a:r>
          </a:p>
          <a:p>
            <a:pPr lvl="1">
              <a:buClr>
                <a:srgbClr val="FFCC66"/>
              </a:buClr>
              <a:buFontTx/>
              <a:buChar char="-"/>
            </a:pPr>
            <a:r>
              <a:rPr lang="it-IT" altLang="it-IT" sz="2000" dirty="0" smtClean="0">
                <a:solidFill>
                  <a:srgbClr val="FFFFFF"/>
                </a:solidFill>
                <a:latin typeface="EngraversGothic BT" pitchFamily="34" charset="0"/>
              </a:rPr>
              <a:t>Blocco AV di III grado</a:t>
            </a:r>
          </a:p>
          <a:p>
            <a:pPr lvl="1">
              <a:buClr>
                <a:srgbClr val="FFCC66"/>
              </a:buClr>
            </a:pPr>
            <a:endParaRPr lang="it-IT" altLang="it-IT" sz="2000" dirty="0" smtClean="0">
              <a:solidFill>
                <a:srgbClr val="FFFFFF"/>
              </a:solidFill>
              <a:latin typeface="EngraversGothic BT" pitchFamily="34" charset="0"/>
            </a:endParaRPr>
          </a:p>
          <a:p>
            <a:pPr>
              <a:buClr>
                <a:srgbClr val="00FF00"/>
              </a:buClr>
              <a:buFont typeface="Wingdings" pitchFamily="2" charset="2"/>
              <a:buChar char="ü"/>
            </a:pPr>
            <a:r>
              <a:rPr lang="it-IT" altLang="it-IT" sz="2000" dirty="0" smtClean="0">
                <a:solidFill>
                  <a:srgbClr val="FFFFFF"/>
                </a:solidFill>
                <a:latin typeface="EngraversGothic BT" pitchFamily="34" charset="0"/>
              </a:rPr>
              <a:t>Bradicardia sintomatica con ritmo di scappamento ventricolare</a:t>
            </a:r>
          </a:p>
        </p:txBody>
      </p:sp>
    </p:spTree>
    <p:extLst>
      <p:ext uri="{BB962C8B-B14F-4D97-AF65-F5344CB8AC3E}">
        <p14:creationId xmlns:p14="http://schemas.microsoft.com/office/powerpoint/2010/main" val="376046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nvSpPr>
        <p:spPr bwMode="auto">
          <a:xfrm>
            <a:off x="690563" y="0"/>
            <a:ext cx="7772400" cy="1143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PH" altLang="it-IT" sz="4400" b="1">
                <a:solidFill>
                  <a:schemeClr val="folHlink"/>
                </a:solidFill>
              </a:rPr>
              <a:t>Transcutaneous Pacing</a:t>
            </a:r>
          </a:p>
        </p:txBody>
      </p:sp>
      <p:pic>
        <p:nvPicPr>
          <p:cNvPr id="185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267200"/>
            <a:ext cx="7824788" cy="24114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066800"/>
            <a:ext cx="5405438" cy="2895600"/>
          </a:xfrm>
          <a:prstGeom prst="rect">
            <a:avLst/>
          </a:prstGeom>
          <a:noFill/>
          <a:ln w="9525">
            <a:solidFill>
              <a:schemeClr val="tx1">
                <a:alpha val="0"/>
              </a:schemeClr>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3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Content Placeholder 2"/>
          <p:cNvSpPr>
            <a:spLocks noGrp="1"/>
          </p:cNvSpPr>
          <p:nvPr/>
        </p:nvSpPr>
        <p:spPr bwMode="auto">
          <a:xfrm>
            <a:off x="685800" y="1447800"/>
            <a:ext cx="81978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buClr>
                <a:srgbClr val="003399"/>
              </a:buClr>
              <a:buSzPts val="2000"/>
              <a:buFont typeface="Monotype Sorts" pitchFamily="2" charset="2"/>
              <a:buChar char="t"/>
            </a:pPr>
            <a:r>
              <a:rPr lang="en-PH" altLang="it-IT" sz="3000"/>
              <a:t>IIn caso di arresto cardiaco o con paziente privo di coscienza, è raccomandato programmare la corrente di stimolazione alla massima intensità (200 mA) per assicurare la cattura ventricolare</a:t>
            </a:r>
          </a:p>
          <a:p>
            <a:pPr eaLnBrk="0" hangingPunct="0">
              <a:buClr>
                <a:srgbClr val="003399"/>
              </a:buClr>
              <a:buSzPts val="2000"/>
              <a:buFont typeface="Monotype Sorts" pitchFamily="2" charset="2"/>
              <a:buChar char="t"/>
            </a:pPr>
            <a:r>
              <a:rPr lang="en-PH" altLang="it-IT" sz="3000"/>
              <a:t>Uuna volta che la cattura ventricolare è stata ottenuta, la corrente può essere gradualmente ridotta, fino a quando si verifica la perdita di cattura; l’energia minima di stimolazione rappresenta la soglia</a:t>
            </a:r>
          </a:p>
        </p:txBody>
      </p:sp>
      <p:sp>
        <p:nvSpPr>
          <p:cNvPr id="187396" name="Text Box 1028"/>
          <p:cNvSpPr txBox="1">
            <a:spLocks noChangeArrowheads="1"/>
          </p:cNvSpPr>
          <p:nvPr/>
        </p:nvSpPr>
        <p:spPr bwMode="auto">
          <a:xfrm>
            <a:off x="1905000" y="609600"/>
            <a:ext cx="434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3600">
                <a:solidFill>
                  <a:schemeClr val="folHlink"/>
                </a:solidFill>
                <a:latin typeface="EngraversGothic BT" pitchFamily="34" charset="0"/>
              </a:rPr>
              <a:t>Pacing transcutaneo</a:t>
            </a:r>
          </a:p>
        </p:txBody>
      </p:sp>
    </p:spTree>
    <p:extLst>
      <p:ext uri="{BB962C8B-B14F-4D97-AF65-F5344CB8AC3E}">
        <p14:creationId xmlns:p14="http://schemas.microsoft.com/office/powerpoint/2010/main" val="677746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9" name="Picture 7" descr="Case7-9a"/>
          <p:cNvPicPr>
            <a:picLocks noChangeAspect="1" noChangeArrowheads="1"/>
          </p:cNvPicPr>
          <p:nvPr/>
        </p:nvPicPr>
        <p:blipFill>
          <a:blip r:embed="rId3">
            <a:extLst>
              <a:ext uri="{28A0092B-C50C-407E-A947-70E740481C1C}">
                <a14:useLocalDpi xmlns:a14="http://schemas.microsoft.com/office/drawing/2010/main" val="0"/>
              </a:ext>
            </a:extLst>
          </a:blip>
          <a:srcRect l="8141" t="24100" r="7756" b="22150"/>
          <a:stretch>
            <a:fillRect/>
          </a:stretch>
        </p:blipFill>
        <p:spPr bwMode="auto">
          <a:xfrm>
            <a:off x="4138613" y="3467100"/>
            <a:ext cx="4716462" cy="1041400"/>
          </a:xfrm>
          <a:prstGeom prst="rect">
            <a:avLst/>
          </a:prstGeom>
          <a:noFill/>
          <a:ln w="38100">
            <a:solidFill>
              <a:srgbClr val="FC0128"/>
            </a:solidFill>
            <a:miter lim="800000"/>
            <a:headEnd/>
            <a:tailEnd/>
          </a:ln>
          <a:extLst>
            <a:ext uri="{909E8E84-426E-40DD-AFC4-6F175D3DCCD1}">
              <a14:hiddenFill xmlns:a14="http://schemas.microsoft.com/office/drawing/2010/main">
                <a:solidFill>
                  <a:srgbClr val="FFFFFF"/>
                </a:solidFill>
              </a14:hiddenFill>
            </a:ext>
          </a:extLst>
        </p:spPr>
      </p:pic>
      <p:pic>
        <p:nvPicPr>
          <p:cNvPr id="193540" name="Picture 8" descr="Case7-9b"/>
          <p:cNvPicPr>
            <a:picLocks noChangeAspect="1" noChangeArrowheads="1"/>
          </p:cNvPicPr>
          <p:nvPr/>
        </p:nvPicPr>
        <p:blipFill>
          <a:blip r:embed="rId4">
            <a:extLst>
              <a:ext uri="{28A0092B-C50C-407E-A947-70E740481C1C}">
                <a14:useLocalDpi xmlns:a14="http://schemas.microsoft.com/office/drawing/2010/main" val="0"/>
              </a:ext>
            </a:extLst>
          </a:blip>
          <a:srcRect l="5835" t="22240" r="8028" b="22540"/>
          <a:stretch>
            <a:fillRect/>
          </a:stretch>
        </p:blipFill>
        <p:spPr bwMode="auto">
          <a:xfrm>
            <a:off x="4114800" y="5300663"/>
            <a:ext cx="4730750" cy="1054100"/>
          </a:xfrm>
          <a:prstGeom prst="rect">
            <a:avLst/>
          </a:prstGeom>
          <a:noFill/>
          <a:ln w="38100">
            <a:solidFill>
              <a:srgbClr val="FC0128"/>
            </a:solidFill>
            <a:miter lim="800000"/>
            <a:headEnd/>
            <a:tailEnd/>
          </a:ln>
          <a:extLst>
            <a:ext uri="{909E8E84-426E-40DD-AFC4-6F175D3DCCD1}">
              <a14:hiddenFill xmlns:a14="http://schemas.microsoft.com/office/drawing/2010/main">
                <a:solidFill>
                  <a:srgbClr val="FFFFFF"/>
                </a:solidFill>
              </a14:hiddenFill>
            </a:ext>
          </a:extLst>
        </p:spPr>
      </p:pic>
      <p:pic>
        <p:nvPicPr>
          <p:cNvPr id="193541" name="Picture 9" descr="Case4-5"/>
          <p:cNvPicPr>
            <a:picLocks noChangeArrowheads="1"/>
          </p:cNvPicPr>
          <p:nvPr/>
        </p:nvPicPr>
        <p:blipFill>
          <a:blip r:embed="rId5">
            <a:extLst>
              <a:ext uri="{28A0092B-C50C-407E-A947-70E740481C1C}">
                <a14:useLocalDpi xmlns:a14="http://schemas.microsoft.com/office/drawing/2010/main" val="0"/>
              </a:ext>
            </a:extLst>
          </a:blip>
          <a:srcRect l="5200" t="18079" r="6799" b="18079"/>
          <a:stretch>
            <a:fillRect/>
          </a:stretch>
        </p:blipFill>
        <p:spPr bwMode="auto">
          <a:xfrm>
            <a:off x="4114800" y="1603375"/>
            <a:ext cx="4716463" cy="1044575"/>
          </a:xfrm>
          <a:prstGeom prst="rect">
            <a:avLst/>
          </a:prstGeom>
          <a:noFill/>
          <a:ln w="38100">
            <a:solidFill>
              <a:srgbClr val="FC0128"/>
            </a:solidFill>
            <a:miter lim="800000"/>
            <a:headEnd/>
            <a:tailEnd/>
          </a:ln>
          <a:extLst>
            <a:ext uri="{909E8E84-426E-40DD-AFC4-6F175D3DCCD1}">
              <a14:hiddenFill xmlns:a14="http://schemas.microsoft.com/office/drawing/2010/main">
                <a:solidFill>
                  <a:srgbClr val="FFFFFF"/>
                </a:solidFill>
              </a14:hiddenFill>
            </a:ext>
          </a:extLst>
        </p:spPr>
      </p:pic>
      <p:sp>
        <p:nvSpPr>
          <p:cNvPr id="193542" name="Rectangle 12"/>
          <p:cNvSpPr>
            <a:spLocks noChangeArrowheads="1"/>
          </p:cNvSpPr>
          <p:nvPr/>
        </p:nvSpPr>
        <p:spPr bwMode="auto">
          <a:xfrm>
            <a:off x="381000" y="3559175"/>
            <a:ext cx="2736850" cy="479425"/>
          </a:xfrm>
          <a:prstGeom prst="rect">
            <a:avLst/>
          </a:prstGeom>
          <a:solidFill>
            <a:srgbClr val="800000"/>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eaLnBrk="0" hangingPunct="0"/>
            <a:endParaRPr lang="en-PH" altLang="it-IT" sz="2000" b="1">
              <a:solidFill>
                <a:schemeClr val="bg1"/>
              </a:solidFill>
            </a:endParaRPr>
          </a:p>
        </p:txBody>
      </p:sp>
      <p:sp>
        <p:nvSpPr>
          <p:cNvPr id="193543" name="Text Box 13"/>
          <p:cNvSpPr txBox="1">
            <a:spLocks noChangeArrowheads="1"/>
          </p:cNvSpPr>
          <p:nvPr/>
        </p:nvSpPr>
        <p:spPr bwMode="auto">
          <a:xfrm>
            <a:off x="381000" y="3581400"/>
            <a:ext cx="27606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algn="ctr" eaLnBrk="0" hangingPunct="0">
              <a:lnSpc>
                <a:spcPct val="80000"/>
              </a:lnSpc>
            </a:pPr>
            <a:r>
              <a:rPr lang="en-US" altLang="it-IT" sz="1600" b="1">
                <a:latin typeface="Arial Narrow" pitchFamily="34" charset="0"/>
              </a:rPr>
              <a:t>Pacing sotto la soglia:</a:t>
            </a:r>
          </a:p>
          <a:p>
            <a:pPr algn="ctr" eaLnBrk="0" hangingPunct="0">
              <a:lnSpc>
                <a:spcPct val="80000"/>
              </a:lnSpc>
            </a:pPr>
            <a:r>
              <a:rPr lang="en-US" altLang="it-IT" sz="1600" b="1">
                <a:latin typeface="Arial Narrow" pitchFamily="34" charset="0"/>
              </a:rPr>
              <a:t>no cattura</a:t>
            </a:r>
          </a:p>
        </p:txBody>
      </p:sp>
      <p:sp>
        <p:nvSpPr>
          <p:cNvPr id="193544" name="Rectangle 14"/>
          <p:cNvSpPr>
            <a:spLocks noChangeArrowheads="1"/>
          </p:cNvSpPr>
          <p:nvPr/>
        </p:nvSpPr>
        <p:spPr bwMode="auto">
          <a:xfrm>
            <a:off x="381000" y="5540375"/>
            <a:ext cx="2736850" cy="479425"/>
          </a:xfrm>
          <a:prstGeom prst="rect">
            <a:avLst/>
          </a:prstGeom>
          <a:solidFill>
            <a:srgbClr val="800000"/>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eaLnBrk="0" hangingPunct="0"/>
            <a:endParaRPr lang="en-PH" altLang="it-IT" sz="2000" b="1">
              <a:solidFill>
                <a:schemeClr val="bg1"/>
              </a:solidFill>
            </a:endParaRPr>
          </a:p>
        </p:txBody>
      </p:sp>
      <p:sp>
        <p:nvSpPr>
          <p:cNvPr id="193545" name="Text Box 15"/>
          <p:cNvSpPr txBox="1">
            <a:spLocks noChangeArrowheads="1"/>
          </p:cNvSpPr>
          <p:nvPr/>
        </p:nvSpPr>
        <p:spPr bwMode="auto">
          <a:xfrm>
            <a:off x="381000" y="5537200"/>
            <a:ext cx="27606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algn="ctr" eaLnBrk="0" hangingPunct="0">
              <a:lnSpc>
                <a:spcPct val="80000"/>
              </a:lnSpc>
            </a:pPr>
            <a:r>
              <a:rPr lang="en-US" altLang="it-IT" sz="1600" b="1">
                <a:latin typeface="Arial Narrow" pitchFamily="34" charset="0"/>
              </a:rPr>
              <a:t>Pacing sopra la soglia:</a:t>
            </a:r>
          </a:p>
          <a:p>
            <a:pPr algn="ctr" eaLnBrk="0" hangingPunct="0">
              <a:lnSpc>
                <a:spcPct val="80000"/>
              </a:lnSpc>
            </a:pPr>
            <a:r>
              <a:rPr lang="en-US" altLang="it-IT" sz="1600" b="1">
                <a:latin typeface="Arial Narrow" pitchFamily="34" charset="0"/>
              </a:rPr>
              <a:t>con cattura</a:t>
            </a:r>
          </a:p>
        </p:txBody>
      </p:sp>
      <p:sp>
        <p:nvSpPr>
          <p:cNvPr id="193546" name="Text Box 16"/>
          <p:cNvSpPr txBox="1">
            <a:spLocks noChangeArrowheads="1"/>
          </p:cNvSpPr>
          <p:nvPr/>
        </p:nvSpPr>
        <p:spPr bwMode="auto">
          <a:xfrm>
            <a:off x="363538" y="3022600"/>
            <a:ext cx="27606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algn="r" eaLnBrk="0" hangingPunct="0">
              <a:lnSpc>
                <a:spcPct val="80000"/>
              </a:lnSpc>
            </a:pPr>
            <a:r>
              <a:rPr lang="en-US" altLang="it-IT" sz="1600" b="1">
                <a:latin typeface="Arial Narrow" pitchFamily="34" charset="0"/>
              </a:rPr>
              <a:t>Pacing Spike</a:t>
            </a:r>
          </a:p>
        </p:txBody>
      </p:sp>
      <p:sp>
        <p:nvSpPr>
          <p:cNvPr id="193547" name="Line 17"/>
          <p:cNvSpPr>
            <a:spLocks noChangeShapeType="1"/>
          </p:cNvSpPr>
          <p:nvPr/>
        </p:nvSpPr>
        <p:spPr bwMode="auto">
          <a:xfrm>
            <a:off x="3073400" y="3189288"/>
            <a:ext cx="1377950" cy="7381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93548" name="Text Box 18"/>
          <p:cNvSpPr txBox="1">
            <a:spLocks noChangeArrowheads="1"/>
          </p:cNvSpPr>
          <p:nvPr/>
        </p:nvSpPr>
        <p:spPr bwMode="auto">
          <a:xfrm>
            <a:off x="398463" y="4546600"/>
            <a:ext cx="2760662"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342900" indent="-109538">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eaLnBrk="0" hangingPunct="0">
              <a:lnSpc>
                <a:spcPct val="80000"/>
              </a:lnSpc>
            </a:pPr>
            <a:r>
              <a:rPr lang="en-US" altLang="it-IT" sz="1600" b="1">
                <a:latin typeface="Arial Narrow" pitchFamily="34" charset="0"/>
              </a:rPr>
              <a:t>Cattura:</a:t>
            </a:r>
          </a:p>
          <a:p>
            <a:pPr lvl="1" eaLnBrk="0" hangingPunct="0">
              <a:lnSpc>
                <a:spcPct val="80000"/>
              </a:lnSpc>
              <a:buFontTx/>
              <a:buChar char="•"/>
            </a:pPr>
            <a:r>
              <a:rPr lang="en-US" altLang="it-IT" sz="1600" b="1">
                <a:latin typeface="Arial Narrow" pitchFamily="34" charset="0"/>
              </a:rPr>
              <a:t>Spike + QRS slargato</a:t>
            </a:r>
          </a:p>
          <a:p>
            <a:pPr lvl="1" eaLnBrk="0" hangingPunct="0">
              <a:lnSpc>
                <a:spcPct val="80000"/>
              </a:lnSpc>
              <a:buFontTx/>
              <a:buChar char="•"/>
            </a:pPr>
            <a:r>
              <a:rPr lang="en-US" altLang="it-IT" sz="1600" b="1">
                <a:latin typeface="Arial Narrow" pitchFamily="34" charset="0"/>
              </a:rPr>
              <a:t>QRS:  polarità opposta</a:t>
            </a:r>
          </a:p>
        </p:txBody>
      </p:sp>
      <p:sp>
        <p:nvSpPr>
          <p:cNvPr id="193549" name="Line 19"/>
          <p:cNvSpPr>
            <a:spLocks noChangeShapeType="1"/>
          </p:cNvSpPr>
          <p:nvPr/>
        </p:nvSpPr>
        <p:spPr bwMode="auto">
          <a:xfrm>
            <a:off x="2673350" y="4829175"/>
            <a:ext cx="2382838" cy="768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93550" name="Text Box 20"/>
          <p:cNvSpPr txBox="1">
            <a:spLocks noChangeArrowheads="1"/>
          </p:cNvSpPr>
          <p:nvPr/>
        </p:nvSpPr>
        <p:spPr bwMode="auto">
          <a:xfrm>
            <a:off x="4114800" y="1295400"/>
            <a:ext cx="4589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eaLnBrk="0" hangingPunct="0">
              <a:lnSpc>
                <a:spcPct val="80000"/>
              </a:lnSpc>
            </a:pPr>
            <a:r>
              <a:rPr lang="en-US" altLang="it-IT" sz="1400">
                <a:latin typeface="Arial Narrow" pitchFamily="34" charset="0"/>
              </a:rPr>
              <a:t>Lead I       Size 1.0     HR=41</a:t>
            </a:r>
          </a:p>
        </p:txBody>
      </p:sp>
      <p:sp>
        <p:nvSpPr>
          <p:cNvPr id="193551" name="Text Box 21"/>
          <p:cNvSpPr txBox="1">
            <a:spLocks noChangeArrowheads="1"/>
          </p:cNvSpPr>
          <p:nvPr/>
        </p:nvSpPr>
        <p:spPr bwMode="auto">
          <a:xfrm>
            <a:off x="4108450" y="3205163"/>
            <a:ext cx="45894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eaLnBrk="0" hangingPunct="0">
              <a:lnSpc>
                <a:spcPct val="80000"/>
              </a:lnSpc>
            </a:pPr>
            <a:r>
              <a:rPr lang="en-US" altLang="it-IT" sz="1400">
                <a:latin typeface="Arial Narrow" pitchFamily="34" charset="0"/>
              </a:rPr>
              <a:t>Lead I       Size 1.0     HR=43     35 mA</a:t>
            </a:r>
          </a:p>
        </p:txBody>
      </p:sp>
      <p:sp>
        <p:nvSpPr>
          <p:cNvPr id="193552" name="Text Box 22"/>
          <p:cNvSpPr txBox="1">
            <a:spLocks noChangeArrowheads="1"/>
          </p:cNvSpPr>
          <p:nvPr/>
        </p:nvSpPr>
        <p:spPr bwMode="auto">
          <a:xfrm>
            <a:off x="4114800" y="5064125"/>
            <a:ext cx="4589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eaLnBrk="0" hangingPunct="0">
              <a:lnSpc>
                <a:spcPct val="80000"/>
              </a:lnSpc>
            </a:pPr>
            <a:r>
              <a:rPr lang="en-US" altLang="it-IT" sz="1400">
                <a:latin typeface="Arial Narrow" pitchFamily="34" charset="0"/>
              </a:rPr>
              <a:t>Lead I       Size 1.0     HR=71     60 mA</a:t>
            </a:r>
          </a:p>
        </p:txBody>
      </p:sp>
      <p:sp>
        <p:nvSpPr>
          <p:cNvPr id="193553" name="Text Box 23"/>
          <p:cNvSpPr txBox="1">
            <a:spLocks noChangeArrowheads="1"/>
          </p:cNvSpPr>
          <p:nvPr/>
        </p:nvSpPr>
        <p:spPr bwMode="auto">
          <a:xfrm>
            <a:off x="4038600" y="2638425"/>
            <a:ext cx="45894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eaLnBrk="0" hangingPunct="0">
              <a:lnSpc>
                <a:spcPct val="80000"/>
              </a:lnSpc>
            </a:pPr>
            <a:r>
              <a:rPr lang="en-US" altLang="it-IT" sz="1400">
                <a:latin typeface="Arial Narrow" pitchFamily="34" charset="0"/>
              </a:rPr>
              <a:t>Bradicardiaa: No Pacing</a:t>
            </a:r>
          </a:p>
        </p:txBody>
      </p:sp>
      <p:sp>
        <p:nvSpPr>
          <p:cNvPr id="193554" name="Text Box 24"/>
          <p:cNvSpPr txBox="1">
            <a:spLocks noChangeArrowheads="1"/>
          </p:cNvSpPr>
          <p:nvPr/>
        </p:nvSpPr>
        <p:spPr bwMode="auto">
          <a:xfrm>
            <a:off x="4019550" y="4516438"/>
            <a:ext cx="45894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eaLnBrk="0" hangingPunct="0">
              <a:lnSpc>
                <a:spcPct val="80000"/>
              </a:lnSpc>
            </a:pPr>
            <a:r>
              <a:rPr lang="en-US" altLang="it-IT" sz="1400">
                <a:latin typeface="Arial Narrow" pitchFamily="34" charset="0"/>
              </a:rPr>
              <a:t>Pacing sotto la soglia (35 mA): No Cattura</a:t>
            </a:r>
          </a:p>
        </p:txBody>
      </p:sp>
      <p:sp>
        <p:nvSpPr>
          <p:cNvPr id="193555" name="Text Box 25"/>
          <p:cNvSpPr txBox="1">
            <a:spLocks noChangeArrowheads="1"/>
          </p:cNvSpPr>
          <p:nvPr/>
        </p:nvSpPr>
        <p:spPr bwMode="auto">
          <a:xfrm>
            <a:off x="4019550" y="6367463"/>
            <a:ext cx="51244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eaLnBrk="0" hangingPunct="0">
              <a:lnSpc>
                <a:spcPct val="80000"/>
              </a:lnSpc>
            </a:pPr>
            <a:r>
              <a:rPr lang="en-US" altLang="it-IT" sz="1400">
                <a:latin typeface="Arial Narrow" pitchFamily="34" charset="0"/>
              </a:rPr>
              <a:t>Pacing sopra la soglia (60 mA): con cattura (Pacing-PulseMarker     )</a:t>
            </a:r>
          </a:p>
        </p:txBody>
      </p:sp>
      <p:sp>
        <p:nvSpPr>
          <p:cNvPr id="193562" name="Rectangle 34"/>
          <p:cNvSpPr>
            <a:spLocks noChangeArrowheads="1"/>
          </p:cNvSpPr>
          <p:nvPr/>
        </p:nvSpPr>
        <p:spPr bwMode="auto">
          <a:xfrm>
            <a:off x="381000" y="1828800"/>
            <a:ext cx="2736850" cy="479425"/>
          </a:xfrm>
          <a:prstGeom prst="rect">
            <a:avLst/>
          </a:prstGeom>
          <a:solidFill>
            <a:srgbClr val="800000"/>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eaLnBrk="0" hangingPunct="0"/>
            <a:endParaRPr lang="en-PH" altLang="it-IT" sz="2000" b="1">
              <a:solidFill>
                <a:schemeClr val="bg1"/>
              </a:solidFill>
            </a:endParaRPr>
          </a:p>
        </p:txBody>
      </p:sp>
      <p:sp>
        <p:nvSpPr>
          <p:cNvPr id="193563" name="Text Box 35"/>
          <p:cNvSpPr txBox="1">
            <a:spLocks noChangeArrowheads="1"/>
          </p:cNvSpPr>
          <p:nvPr/>
        </p:nvSpPr>
        <p:spPr bwMode="auto">
          <a:xfrm>
            <a:off x="363538" y="1905000"/>
            <a:ext cx="27606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indent="-114300">
              <a:tabLst>
                <a:tab pos="2116138" algn="ctr"/>
              </a:tabLst>
              <a:defRPr sz="2400">
                <a:solidFill>
                  <a:schemeClr val="tx1"/>
                </a:solidFill>
                <a:latin typeface="Times New Roman" pitchFamily="18" charset="0"/>
              </a:defRPr>
            </a:lvl1pPr>
            <a:lvl2pPr marL="742950" indent="-285750">
              <a:tabLst>
                <a:tab pos="2116138" algn="ctr"/>
              </a:tabLst>
              <a:defRPr sz="2400">
                <a:solidFill>
                  <a:schemeClr val="tx1"/>
                </a:solidFill>
                <a:latin typeface="Times New Roman" pitchFamily="18" charset="0"/>
              </a:defRPr>
            </a:lvl2pPr>
            <a:lvl3pPr marL="1143000" indent="-228600">
              <a:tabLst>
                <a:tab pos="2116138" algn="ctr"/>
              </a:tabLst>
              <a:defRPr sz="2400">
                <a:solidFill>
                  <a:schemeClr val="tx1"/>
                </a:solidFill>
                <a:latin typeface="Times New Roman" pitchFamily="18" charset="0"/>
              </a:defRPr>
            </a:lvl3pPr>
            <a:lvl4pPr marL="1600200" indent="-228600">
              <a:tabLst>
                <a:tab pos="2116138" algn="ctr"/>
              </a:tabLst>
              <a:defRPr sz="2400">
                <a:solidFill>
                  <a:schemeClr val="tx1"/>
                </a:solidFill>
                <a:latin typeface="Times New Roman" pitchFamily="18" charset="0"/>
              </a:defRPr>
            </a:lvl4pPr>
            <a:lvl5pPr marL="2057400" indent="-228600">
              <a:tabLst>
                <a:tab pos="2116138" algn="ctr"/>
              </a:tabLst>
              <a:defRPr sz="2400">
                <a:solidFill>
                  <a:schemeClr val="tx1"/>
                </a:solidFill>
                <a:latin typeface="Times New Roman" pitchFamily="18" charset="0"/>
              </a:defRPr>
            </a:lvl5pPr>
            <a:lvl6pPr marL="2514600" indent="-228600" fontAlgn="base">
              <a:spcBef>
                <a:spcPct val="0"/>
              </a:spcBef>
              <a:spcAft>
                <a:spcPct val="0"/>
              </a:spcAft>
              <a:tabLst>
                <a:tab pos="2116138" algn="ctr"/>
              </a:tabLst>
              <a:defRPr sz="2400">
                <a:solidFill>
                  <a:schemeClr val="tx1"/>
                </a:solidFill>
                <a:latin typeface="Times New Roman" pitchFamily="18" charset="0"/>
              </a:defRPr>
            </a:lvl6pPr>
            <a:lvl7pPr marL="2971800" indent="-228600" fontAlgn="base">
              <a:spcBef>
                <a:spcPct val="0"/>
              </a:spcBef>
              <a:spcAft>
                <a:spcPct val="0"/>
              </a:spcAft>
              <a:tabLst>
                <a:tab pos="2116138" algn="ctr"/>
              </a:tabLst>
              <a:defRPr sz="2400">
                <a:solidFill>
                  <a:schemeClr val="tx1"/>
                </a:solidFill>
                <a:latin typeface="Times New Roman" pitchFamily="18" charset="0"/>
              </a:defRPr>
            </a:lvl7pPr>
            <a:lvl8pPr marL="3429000" indent="-228600" fontAlgn="base">
              <a:spcBef>
                <a:spcPct val="0"/>
              </a:spcBef>
              <a:spcAft>
                <a:spcPct val="0"/>
              </a:spcAft>
              <a:tabLst>
                <a:tab pos="2116138" algn="ctr"/>
              </a:tabLst>
              <a:defRPr sz="2400">
                <a:solidFill>
                  <a:schemeClr val="tx1"/>
                </a:solidFill>
                <a:latin typeface="Times New Roman" pitchFamily="18" charset="0"/>
              </a:defRPr>
            </a:lvl8pPr>
            <a:lvl9pPr marL="3886200" indent="-228600" fontAlgn="base">
              <a:spcBef>
                <a:spcPct val="0"/>
              </a:spcBef>
              <a:spcAft>
                <a:spcPct val="0"/>
              </a:spcAft>
              <a:tabLst>
                <a:tab pos="2116138" algn="ctr"/>
              </a:tabLst>
              <a:defRPr sz="2400">
                <a:solidFill>
                  <a:schemeClr val="tx1"/>
                </a:solidFill>
                <a:latin typeface="Times New Roman" pitchFamily="18" charset="0"/>
              </a:defRPr>
            </a:lvl9pPr>
          </a:lstStyle>
          <a:p>
            <a:pPr algn="ctr" eaLnBrk="0" hangingPunct="0">
              <a:lnSpc>
                <a:spcPct val="80000"/>
              </a:lnSpc>
            </a:pPr>
            <a:r>
              <a:rPr lang="en-US" altLang="it-IT" sz="1600" b="1">
                <a:latin typeface="Arial Narrow" pitchFamily="34" charset="0"/>
              </a:rPr>
              <a:t>Bradicardia: no pacing</a:t>
            </a:r>
          </a:p>
        </p:txBody>
      </p:sp>
      <p:sp>
        <p:nvSpPr>
          <p:cNvPr id="193564" name="Text Box 28"/>
          <p:cNvSpPr txBox="1">
            <a:spLocks noChangeArrowheads="1"/>
          </p:cNvSpPr>
          <p:nvPr/>
        </p:nvSpPr>
        <p:spPr bwMode="auto">
          <a:xfrm>
            <a:off x="457200" y="228600"/>
            <a:ext cx="83169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a:solidFill>
                  <a:schemeClr val="folHlink"/>
                </a:solidFill>
                <a:latin typeface="EngraversGothic BT" pitchFamily="34" charset="0"/>
              </a:rPr>
              <a:t>Pacing transcutaneo</a:t>
            </a:r>
          </a:p>
          <a:p>
            <a:pPr algn="ctr"/>
            <a:r>
              <a:rPr lang="it-IT" altLang="it-IT">
                <a:solidFill>
                  <a:schemeClr val="folHlink"/>
                </a:solidFill>
                <a:latin typeface="EngraversGothic BT" pitchFamily="34" charset="0"/>
              </a:rPr>
              <a:t>“cattura” vs “non cattura”</a:t>
            </a:r>
          </a:p>
        </p:txBody>
      </p:sp>
    </p:spTree>
    <p:extLst>
      <p:ext uri="{BB962C8B-B14F-4D97-AF65-F5344CB8AC3E}">
        <p14:creationId xmlns:p14="http://schemas.microsoft.com/office/powerpoint/2010/main" val="291124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idx="4294967295"/>
          </p:nvPr>
        </p:nvSpPr>
        <p:spPr/>
        <p:txBody>
          <a:bodyPr/>
          <a:lstStyle/>
          <a:p>
            <a:pPr eaLnBrk="1" hangingPunct="1"/>
            <a:r>
              <a:rPr lang="en-US" smtClean="0"/>
              <a:t>Blocco AV I grado</a:t>
            </a:r>
          </a:p>
        </p:txBody>
      </p:sp>
      <p:sp>
        <p:nvSpPr>
          <p:cNvPr id="100354" name="Content Placeholder 2"/>
          <p:cNvSpPr>
            <a:spLocks noGrp="1"/>
          </p:cNvSpPr>
          <p:nvPr>
            <p:ph idx="4294967295"/>
          </p:nvPr>
        </p:nvSpPr>
        <p:spPr/>
        <p:txBody>
          <a:bodyPr/>
          <a:lstStyle/>
          <a:p>
            <a:pPr marL="0" indent="0" algn="just" eaLnBrk="1" hangingPunct="1">
              <a:buFontTx/>
              <a:buNone/>
            </a:pPr>
            <a:r>
              <a:rPr lang="it-IT" sz="4000" smtClean="0"/>
              <a:t>Il blocco AV di primo grado si definisce come un prolungamento dell’intervallo P-R (&gt;0,20s) ed è di solito benigno. </a:t>
            </a:r>
          </a:p>
          <a:p>
            <a:pPr marL="0" indent="0" eaLnBrk="1" hangingPunct="1"/>
            <a:endParaRPr lang="en-US" smtClean="0"/>
          </a:p>
        </p:txBody>
      </p:sp>
    </p:spTree>
    <p:extLst>
      <p:ext uri="{BB962C8B-B14F-4D97-AF65-F5344CB8AC3E}">
        <p14:creationId xmlns:p14="http://schemas.microsoft.com/office/powerpoint/2010/main" val="963900483"/>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stavblock.jpg"/>
          <p:cNvPicPr>
            <a:picLocks noGrp="1" noChangeAspect="1"/>
          </p:cNvPicPr>
          <p:nvPr>
            <p:ph idx="4294967295"/>
          </p:nvPr>
        </p:nvPicPr>
        <p:blipFill>
          <a:blip r:embed="rId3" cstate="email">
            <a:extLst/>
          </a:blip>
          <a:srcRect t="29" b="29"/>
          <a:stretch>
            <a:fillRect/>
          </a:stretch>
        </p:blipFill>
        <p:spPr>
          <a:xfrm>
            <a:off x="457200" y="750125"/>
            <a:ext cx="6785364" cy="3731689"/>
          </a:xfrm>
          <a:effectLst>
            <a:softEdge rad="112500"/>
          </a:effectLst>
        </p:spPr>
      </p:pic>
      <p:pic>
        <p:nvPicPr>
          <p:cNvPr id="6" name="Picture 5" descr="printerval.jpg"/>
          <p:cNvPicPr>
            <a:picLocks noChangeAspect="1"/>
          </p:cNvPicPr>
          <p:nvPr/>
        </p:nvPicPr>
        <p:blipFill>
          <a:blip r:embed="rId4" cstate="email">
            <a:extLst/>
          </a:blip>
          <a:stretch>
            <a:fillRect/>
          </a:stretch>
        </p:blipFill>
        <p:spPr>
          <a:xfrm>
            <a:off x="4505849" y="4295508"/>
            <a:ext cx="4638151" cy="2410378"/>
          </a:xfrm>
          <a:prstGeom prst="rect">
            <a:avLst/>
          </a:prstGeom>
          <a:ln>
            <a:noFill/>
          </a:ln>
          <a:effectLst>
            <a:softEdge rad="112500"/>
          </a:effectLst>
        </p:spPr>
      </p:pic>
      <p:pic>
        <p:nvPicPr>
          <p:cNvPr id="102403" name="Picture 5" descr="GarciaIIFig18"/>
          <p:cNvPicPr>
            <a:picLocks noChangeAspect="1" noChangeArrowheads="1"/>
          </p:cNvPicPr>
          <p:nvPr/>
        </p:nvPicPr>
        <p:blipFill>
          <a:blip r:embed="rId5"/>
          <a:srcRect/>
          <a:stretch>
            <a:fillRect/>
          </a:stretch>
        </p:blipFill>
        <p:spPr bwMode="auto">
          <a:xfrm>
            <a:off x="152400" y="4954588"/>
            <a:ext cx="4514850" cy="1619250"/>
          </a:xfrm>
          <a:prstGeom prst="rect">
            <a:avLst/>
          </a:prstGeom>
          <a:noFill/>
          <a:ln w="9525">
            <a:noFill/>
            <a:miter lim="800000"/>
            <a:headEnd/>
            <a:tailEnd/>
          </a:ln>
        </p:spPr>
      </p:pic>
    </p:spTree>
    <p:extLst>
      <p:ext uri="{BB962C8B-B14F-4D97-AF65-F5344CB8AC3E}">
        <p14:creationId xmlns:p14="http://schemas.microsoft.com/office/powerpoint/2010/main" val="131667808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idx="4294967295"/>
          </p:nvPr>
        </p:nvSpPr>
        <p:spPr/>
        <p:txBody>
          <a:bodyPr/>
          <a:lstStyle/>
          <a:p>
            <a:pPr eaLnBrk="1" hangingPunct="1"/>
            <a:r>
              <a:rPr lang="en-US" smtClean="0"/>
              <a:t>Blocco AV di II grado</a:t>
            </a:r>
          </a:p>
        </p:txBody>
      </p:sp>
      <p:sp>
        <p:nvSpPr>
          <p:cNvPr id="104450" name="Content Placeholder 2"/>
          <p:cNvSpPr>
            <a:spLocks noGrp="1"/>
          </p:cNvSpPr>
          <p:nvPr>
            <p:ph idx="4294967295"/>
          </p:nvPr>
        </p:nvSpPr>
        <p:spPr/>
        <p:txBody>
          <a:bodyPr/>
          <a:lstStyle/>
          <a:p>
            <a:pPr marL="0" indent="0" eaLnBrk="1" hangingPunct="1">
              <a:lnSpc>
                <a:spcPct val="90000"/>
              </a:lnSpc>
              <a:buFontTx/>
              <a:buNone/>
            </a:pPr>
            <a:r>
              <a:rPr lang="it-IT" sz="3000" smtClean="0"/>
              <a:t>I blocchi AV di secondo grado si dividono in due tipi: Mobitz I e II:</a:t>
            </a:r>
          </a:p>
          <a:p>
            <a:pPr marL="0" indent="0" algn="just" eaLnBrk="1" hangingPunct="1">
              <a:lnSpc>
                <a:spcPct val="90000"/>
              </a:lnSpc>
            </a:pPr>
            <a:r>
              <a:rPr lang="it-IT" sz="3000" smtClean="0"/>
              <a:t>Nel tipo Mobitz I, il blocco è a livello del nodo AV, è spesso transitorio e può essere asintomatico, basso rischio di evolutività. </a:t>
            </a:r>
          </a:p>
          <a:p>
            <a:pPr marL="0" indent="0" algn="just" eaLnBrk="1" hangingPunct="1">
              <a:lnSpc>
                <a:spcPct val="90000"/>
              </a:lnSpc>
            </a:pPr>
            <a:r>
              <a:rPr lang="it-IT" sz="3000" smtClean="0"/>
              <a:t>Nel tipo </a:t>
            </a:r>
            <a:r>
              <a:rPr lang="it-IT" sz="3000" smtClean="0">
                <a:solidFill>
                  <a:srgbClr val="FF0000"/>
                </a:solidFill>
              </a:rPr>
              <a:t>Mobitz II il blocco è spesso localizzato al di sotto del nodo AV</a:t>
            </a:r>
            <a:r>
              <a:rPr lang="it-IT" sz="3000" smtClean="0"/>
              <a:t>, a livello del fascio di His o delle branche, è spesso sintomatico </a:t>
            </a:r>
            <a:r>
              <a:rPr lang="it-IT" sz="3000" b="1" smtClean="0"/>
              <a:t>e </a:t>
            </a:r>
            <a:r>
              <a:rPr lang="it-IT" sz="3000" b="1" smtClean="0">
                <a:solidFill>
                  <a:srgbClr val="FF0000"/>
                </a:solidFill>
              </a:rPr>
              <a:t>può progredire verso il blocco AV completo</a:t>
            </a:r>
            <a:r>
              <a:rPr lang="it-IT" sz="3000" b="1" smtClean="0"/>
              <a:t>. </a:t>
            </a:r>
          </a:p>
          <a:p>
            <a:pPr marL="0" indent="0" algn="just" eaLnBrk="1" hangingPunct="1">
              <a:lnSpc>
                <a:spcPct val="90000"/>
              </a:lnSpc>
            </a:pPr>
            <a:endParaRPr lang="en-US" sz="3000" smtClean="0"/>
          </a:p>
        </p:txBody>
      </p:sp>
    </p:spTree>
    <p:extLst>
      <p:ext uri="{BB962C8B-B14F-4D97-AF65-F5344CB8AC3E}">
        <p14:creationId xmlns:p14="http://schemas.microsoft.com/office/powerpoint/2010/main" val="209114608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idx="4294967295"/>
          </p:nvPr>
        </p:nvSpPr>
        <p:spPr/>
        <p:txBody>
          <a:bodyPr/>
          <a:lstStyle/>
          <a:p>
            <a:pPr eaLnBrk="1" hangingPunct="1"/>
            <a:r>
              <a:rPr lang="en-US" smtClean="0"/>
              <a:t>Mobitz I ( _ __ ___ X)</a:t>
            </a:r>
          </a:p>
        </p:txBody>
      </p:sp>
      <p:pic>
        <p:nvPicPr>
          <p:cNvPr id="5" name="Picture 4" descr="Untitled.png"/>
          <p:cNvPicPr>
            <a:picLocks noChangeAspect="1"/>
          </p:cNvPicPr>
          <p:nvPr/>
        </p:nvPicPr>
        <p:blipFill>
          <a:blip r:embed="rId3">
            <a:extLst/>
          </a:blip>
          <a:stretch>
            <a:fillRect/>
          </a:stretch>
        </p:blipFill>
        <p:spPr>
          <a:xfrm>
            <a:off x="463550" y="1973259"/>
            <a:ext cx="8338600" cy="4313069"/>
          </a:xfrm>
          <a:prstGeom prst="rect">
            <a:avLst/>
          </a:prstGeom>
          <a:ln>
            <a:noFill/>
          </a:ln>
          <a:effectLst>
            <a:softEdge rad="112500"/>
          </a:effectLst>
        </p:spPr>
      </p:pic>
    </p:spTree>
    <p:extLst>
      <p:ext uri="{BB962C8B-B14F-4D97-AF65-F5344CB8AC3E}">
        <p14:creationId xmlns:p14="http://schemas.microsoft.com/office/powerpoint/2010/main" val="6247108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685800" y="450850"/>
            <a:ext cx="7772400" cy="5802313"/>
          </a:xfrm>
          <a:solidFill>
            <a:schemeClr val="tx2">
              <a:lumMod val="25000"/>
              <a:alpha val="55000"/>
            </a:schemeClr>
          </a:solidFill>
        </p:spPr>
        <p:txBody>
          <a:bodyPr>
            <a:normAutofit/>
          </a:bodyPr>
          <a:lstStyle/>
          <a:p>
            <a:pPr eaLnBrk="1" hangingPunct="1"/>
            <a:r>
              <a:rPr lang="en-US" sz="6600" smtClean="0">
                <a:solidFill>
                  <a:srgbClr val="FF0000"/>
                </a:solidFill>
              </a:rPr>
              <a:t>Aritmie e Periarresto cardiaco</a:t>
            </a:r>
          </a:p>
        </p:txBody>
      </p:sp>
    </p:spTree>
    <p:extLst>
      <p:ext uri="{BB962C8B-B14F-4D97-AF65-F5344CB8AC3E}">
        <p14:creationId xmlns:p14="http://schemas.microsoft.com/office/powerpoint/2010/main" val="25997338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idx="4294967295"/>
          </p:nvPr>
        </p:nvSpPr>
        <p:spPr/>
        <p:txBody>
          <a:bodyPr/>
          <a:lstStyle/>
          <a:p>
            <a:pPr eaLnBrk="1" hangingPunct="1"/>
            <a:r>
              <a:rPr lang="en-US" smtClean="0"/>
              <a:t>Mobitz II ( _ _ _ X )</a:t>
            </a:r>
          </a:p>
        </p:txBody>
      </p:sp>
      <p:pic>
        <p:nvPicPr>
          <p:cNvPr id="5" name="Picture 4" descr="634449_xlarge.jpg"/>
          <p:cNvPicPr>
            <a:picLocks noChangeAspect="1"/>
          </p:cNvPicPr>
          <p:nvPr/>
        </p:nvPicPr>
        <p:blipFill rotWithShape="1">
          <a:blip r:embed="rId3">
            <a:extLst/>
          </a:blip>
          <a:srcRect l="2710" t="26240" r="1660" b="38913"/>
          <a:stretch/>
        </p:blipFill>
        <p:spPr>
          <a:xfrm>
            <a:off x="743440" y="2431860"/>
            <a:ext cx="7651300" cy="2091090"/>
          </a:xfrm>
          <a:prstGeom prst="rect">
            <a:avLst/>
          </a:prstGeom>
          <a:ln>
            <a:noFill/>
          </a:ln>
          <a:effectLst>
            <a:softEdge rad="112500"/>
          </a:effectLst>
        </p:spPr>
      </p:pic>
    </p:spTree>
    <p:extLst>
      <p:ext uri="{BB962C8B-B14F-4D97-AF65-F5344CB8AC3E}">
        <p14:creationId xmlns:p14="http://schemas.microsoft.com/office/powerpoint/2010/main" val="3882297641"/>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idx="4294967295"/>
          </p:nvPr>
        </p:nvSpPr>
        <p:spPr/>
        <p:txBody>
          <a:bodyPr/>
          <a:lstStyle/>
          <a:p>
            <a:pPr eaLnBrk="1" hangingPunct="1"/>
            <a:r>
              <a:rPr lang="en-US" smtClean="0">
                <a:solidFill>
                  <a:srgbClr val="FF0000"/>
                </a:solidFill>
              </a:rPr>
              <a:t>BAV III grado</a:t>
            </a:r>
          </a:p>
        </p:txBody>
      </p:sp>
      <p:pic>
        <p:nvPicPr>
          <p:cNvPr id="110594" name="Picture 3" descr="CompleteHeartBlock.jpg"/>
          <p:cNvPicPr>
            <a:picLocks noChangeAspect="1"/>
          </p:cNvPicPr>
          <p:nvPr/>
        </p:nvPicPr>
        <p:blipFill>
          <a:blip r:embed="rId3"/>
          <a:srcRect/>
          <a:stretch>
            <a:fillRect/>
          </a:stretch>
        </p:blipFill>
        <p:spPr bwMode="auto">
          <a:xfrm>
            <a:off x="255588" y="1968500"/>
            <a:ext cx="8686800" cy="4235450"/>
          </a:xfrm>
          <a:prstGeom prst="rect">
            <a:avLst/>
          </a:prstGeom>
          <a:noFill/>
          <a:ln w="9525">
            <a:noFill/>
            <a:miter lim="800000"/>
            <a:headEnd/>
            <a:tailEnd/>
          </a:ln>
        </p:spPr>
      </p:pic>
      <p:pic>
        <p:nvPicPr>
          <p:cNvPr id="110595" name="Picture 2" descr="Pacemaker Photo.jpg"/>
          <p:cNvPicPr>
            <a:picLocks noChangeAspect="1"/>
          </p:cNvPicPr>
          <p:nvPr/>
        </p:nvPicPr>
        <p:blipFill>
          <a:blip r:embed="rId4"/>
          <a:srcRect/>
          <a:stretch>
            <a:fillRect/>
          </a:stretch>
        </p:blipFill>
        <p:spPr bwMode="auto">
          <a:xfrm>
            <a:off x="6583363" y="0"/>
            <a:ext cx="2359025" cy="2360613"/>
          </a:xfrm>
          <a:prstGeom prst="rect">
            <a:avLst/>
          </a:prstGeom>
          <a:noFill/>
          <a:ln w="9525">
            <a:noFill/>
            <a:miter lim="800000"/>
            <a:headEnd/>
            <a:tailEnd/>
          </a:ln>
        </p:spPr>
      </p:pic>
    </p:spTree>
    <p:extLst>
      <p:ext uri="{BB962C8B-B14F-4D97-AF65-F5344CB8AC3E}">
        <p14:creationId xmlns:p14="http://schemas.microsoft.com/office/powerpoint/2010/main" val="41826998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Grp="1" noChangeAspect="1" noChangeArrowheads="1"/>
          </p:cNvPicPr>
          <p:nvPr>
            <p:ph idx="1"/>
          </p:nvPr>
        </p:nvPicPr>
        <p:blipFill>
          <a:blip r:embed="rId3"/>
          <a:srcRect/>
          <a:stretch>
            <a:fillRect/>
          </a:stretch>
        </p:blipFill>
        <p:spPr>
          <a:xfrm>
            <a:off x="279400" y="800100"/>
            <a:ext cx="8686800" cy="5075238"/>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Grp="1" noChangeAspect="1" noChangeArrowheads="1"/>
          </p:cNvPicPr>
          <p:nvPr>
            <p:ph idx="1"/>
          </p:nvPr>
        </p:nvPicPr>
        <p:blipFill>
          <a:blip r:embed="rId3"/>
          <a:srcRect/>
          <a:stretch>
            <a:fillRect/>
          </a:stretch>
        </p:blipFill>
        <p:spPr>
          <a:xfrm>
            <a:off x="133350" y="998538"/>
            <a:ext cx="8686800" cy="4802187"/>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p:txBody>
          <a:bodyPr/>
          <a:lstStyle/>
          <a:p>
            <a:pPr eaLnBrk="1" hangingPunct="1"/>
            <a:r>
              <a:rPr lang="es-ES" smtClean="0"/>
              <a:t>Sindrome coronarica acuta (SCA)</a:t>
            </a:r>
            <a:endParaRPr lang="it-IT" smtClean="0"/>
          </a:p>
        </p:txBody>
      </p:sp>
      <p:sp>
        <p:nvSpPr>
          <p:cNvPr id="32770" name="Segnaposto contenuto 2"/>
          <p:cNvSpPr>
            <a:spLocks noGrp="1"/>
          </p:cNvSpPr>
          <p:nvPr>
            <p:ph idx="1"/>
          </p:nvPr>
        </p:nvSpPr>
        <p:spPr/>
        <p:txBody>
          <a:bodyPr/>
          <a:lstStyle/>
          <a:p>
            <a:pPr marL="0" indent="0" algn="ctr" eaLnBrk="1" hangingPunct="1">
              <a:buFont typeface="Arial" charset="0"/>
              <a:buNone/>
            </a:pPr>
            <a:r>
              <a:rPr lang="es-ES" sz="4800" smtClean="0">
                <a:solidFill>
                  <a:srgbClr val="FF0000"/>
                </a:solidFill>
                <a:latin typeface="Comic Sans MS" pitchFamily="66" charset="0"/>
              </a:rPr>
              <a:t>RECONOSCERE e TRATTARE</a:t>
            </a:r>
          </a:p>
          <a:p>
            <a:pPr marL="0" indent="0" algn="ctr" eaLnBrk="1" hangingPunct="1">
              <a:buFont typeface="Arial" charset="0"/>
              <a:buNone/>
            </a:pPr>
            <a:endParaRPr lang="es-ES" sz="4800" smtClean="0">
              <a:solidFill>
                <a:srgbClr val="FF0000"/>
              </a:solidFill>
              <a:latin typeface="Comic Sans MS" pitchFamily="66" charset="0"/>
            </a:endParaRPr>
          </a:p>
          <a:p>
            <a:pPr marL="0" indent="0" algn="ctr" eaLnBrk="1" hangingPunct="1">
              <a:buFont typeface="Arial" charset="0"/>
              <a:buNone/>
            </a:pPr>
            <a:endParaRPr lang="es-ES" sz="4800" smtClean="0">
              <a:solidFill>
                <a:srgbClr val="FF0000"/>
              </a:solidFill>
              <a:latin typeface="Comic Sans MS" pitchFamily="66" charset="0"/>
            </a:endParaRPr>
          </a:p>
          <a:p>
            <a:pPr marL="0" indent="0" algn="ctr" eaLnBrk="1" hangingPunct="1">
              <a:buFont typeface="Arial" charset="0"/>
              <a:buNone/>
            </a:pPr>
            <a:r>
              <a:rPr lang="es-ES" sz="4800" smtClean="0">
                <a:solidFill>
                  <a:srgbClr val="FF0000"/>
                </a:solidFill>
                <a:latin typeface="Comic Sans MS" pitchFamily="66" charset="0"/>
              </a:rPr>
              <a:t>ARRESTO CARDIACO</a:t>
            </a:r>
            <a:endParaRPr lang="it-IT" sz="4800" smtClean="0">
              <a:solidFill>
                <a:srgbClr val="FF0000"/>
              </a:solidFill>
              <a:latin typeface="Comic Sans MS" pitchFamily="66" charset="0"/>
            </a:endParaRPr>
          </a:p>
        </p:txBody>
      </p:sp>
      <p:sp>
        <p:nvSpPr>
          <p:cNvPr id="4" name="Freccia in giù 3"/>
          <p:cNvSpPr/>
          <p:nvPr/>
        </p:nvSpPr>
        <p:spPr>
          <a:xfrm>
            <a:off x="4495800" y="3381375"/>
            <a:ext cx="133350" cy="12001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srcRect/>
          <a:stretch>
            <a:fillRect/>
          </a:stretch>
        </p:blipFill>
        <p:spPr bwMode="auto">
          <a:xfrm>
            <a:off x="161925" y="2065338"/>
            <a:ext cx="3981450" cy="3484562"/>
          </a:xfrm>
          <a:prstGeom prst="rect">
            <a:avLst/>
          </a:prstGeom>
          <a:noFill/>
          <a:ln w="9525">
            <a:noFill/>
            <a:miter lim="800000"/>
            <a:headEnd/>
            <a:tailEnd/>
          </a:ln>
        </p:spPr>
      </p:pic>
      <p:sp>
        <p:nvSpPr>
          <p:cNvPr id="34819" name="Segnaposto numero diapositiva 3"/>
          <p:cNvSpPr>
            <a:spLocks noGrp="1"/>
          </p:cNvSpPr>
          <p:nvPr>
            <p:ph type="sldNum" sz="quarter" idx="12"/>
          </p:nvPr>
        </p:nvSpPr>
        <p:spPr>
          <a:noFill/>
          <a:ln>
            <a:miter lim="800000"/>
            <a:headEnd/>
            <a:tailEnd/>
          </a:ln>
        </p:spPr>
        <p:txBody>
          <a:bodyPr/>
          <a:lstStyle/>
          <a:p>
            <a:fld id="{E1E09D35-C480-4769-8AE1-6F1EBBA974E3}" type="slidenum">
              <a:rPr lang="it-IT" smtClean="0"/>
              <a:pPr/>
              <a:t>25</a:t>
            </a:fld>
            <a:endParaRPr lang="it-IT" smtClean="0"/>
          </a:p>
        </p:txBody>
      </p:sp>
      <p:sp>
        <p:nvSpPr>
          <p:cNvPr id="34820" name="CasellaDiTesto 7"/>
          <p:cNvSpPr txBox="1">
            <a:spLocks noChangeArrowheads="1"/>
          </p:cNvSpPr>
          <p:nvPr/>
        </p:nvSpPr>
        <p:spPr bwMode="auto">
          <a:xfrm>
            <a:off x="4286250" y="2228850"/>
            <a:ext cx="4286250" cy="1552575"/>
          </a:xfrm>
          <a:prstGeom prst="rect">
            <a:avLst/>
          </a:prstGeom>
          <a:solidFill>
            <a:srgbClr val="00B0F0"/>
          </a:solidFill>
          <a:ln w="9525">
            <a:noFill/>
            <a:miter lim="800000"/>
            <a:headEnd/>
            <a:tailEnd/>
          </a:ln>
        </p:spPr>
        <p:txBody>
          <a:bodyPr>
            <a:spAutoFit/>
          </a:bodyPr>
          <a:lstStyle/>
          <a:p>
            <a:r>
              <a:rPr lang="it-IT" sz="2400">
                <a:solidFill>
                  <a:srgbClr val="FFFFFF"/>
                </a:solidFill>
                <a:latin typeface="Times New Roman" pitchFamily="18" charset="0"/>
              </a:rPr>
              <a:t>Dolore nel centro del petto o della mandíbola, gola  o simile al mal di stomaco, irradiazione al braccio sinistro</a:t>
            </a:r>
          </a:p>
        </p:txBody>
      </p:sp>
      <p:sp>
        <p:nvSpPr>
          <p:cNvPr id="9" name="CasellaDiTesto 8"/>
          <p:cNvSpPr txBox="1"/>
          <p:nvPr/>
        </p:nvSpPr>
        <p:spPr>
          <a:xfrm>
            <a:off x="4286250" y="3803650"/>
            <a:ext cx="4286250" cy="822325"/>
          </a:xfrm>
          <a:prstGeom prst="rect">
            <a:avLst/>
          </a:prstGeom>
          <a:solidFill>
            <a:schemeClr val="accent2">
              <a:lumMod val="75000"/>
            </a:schemeClr>
          </a:solidFill>
        </p:spPr>
        <p:txBody>
          <a:bodyPr>
            <a:spAutoFit/>
          </a:bodyPr>
          <a:lstStyle/>
          <a:p>
            <a:r>
              <a:rPr lang="it-IT" sz="2400">
                <a:solidFill>
                  <a:srgbClr val="FFFFFF"/>
                </a:solidFill>
                <a:latin typeface="Times New Roman" pitchFamily="18" charset="0"/>
              </a:rPr>
              <a:t>Difficoltà respiratoria</a:t>
            </a:r>
            <a:br>
              <a:rPr lang="it-IT" sz="2400">
                <a:solidFill>
                  <a:srgbClr val="FFFFFF"/>
                </a:solidFill>
                <a:latin typeface="Times New Roman" pitchFamily="18" charset="0"/>
              </a:rPr>
            </a:br>
            <a:r>
              <a:rPr lang="it-IT" sz="2400">
                <a:solidFill>
                  <a:srgbClr val="FFFFFF"/>
                </a:solidFill>
                <a:latin typeface="Times New Roman" pitchFamily="18" charset="0"/>
              </a:rPr>
              <a:t>o debolezza</a:t>
            </a:r>
          </a:p>
        </p:txBody>
      </p:sp>
      <p:sp>
        <p:nvSpPr>
          <p:cNvPr id="10" name="CasellaDiTesto 9"/>
          <p:cNvSpPr txBox="1"/>
          <p:nvPr/>
        </p:nvSpPr>
        <p:spPr>
          <a:xfrm>
            <a:off x="4286250" y="4625975"/>
            <a:ext cx="4292600" cy="1187450"/>
          </a:xfrm>
          <a:prstGeom prst="rect">
            <a:avLst/>
          </a:prstGeom>
          <a:solidFill>
            <a:schemeClr val="bg1">
              <a:lumMod val="20000"/>
              <a:lumOff val="80000"/>
            </a:schemeClr>
          </a:solidFill>
        </p:spPr>
        <p:txBody>
          <a:bodyPr>
            <a:spAutoFit/>
          </a:bodyPr>
          <a:lstStyle/>
          <a:p>
            <a:r>
              <a:rPr lang="it-IT" sz="2400">
                <a:solidFill>
                  <a:schemeClr val="bg1"/>
                </a:solidFill>
                <a:latin typeface="Times New Roman" pitchFamily="18" charset="0"/>
              </a:rPr>
              <a:t>Nausea, vomito o sudorazione fredda</a:t>
            </a:r>
            <a:br>
              <a:rPr lang="it-IT" sz="2400">
                <a:solidFill>
                  <a:schemeClr val="bg1"/>
                </a:solidFill>
                <a:latin typeface="Times New Roman" pitchFamily="18" charset="0"/>
              </a:rPr>
            </a:br>
            <a:endParaRPr lang="it-IT" sz="2400">
              <a:solidFill>
                <a:schemeClr val="bg1"/>
              </a:solidFill>
              <a:latin typeface="Times New Roman" pitchFamily="18" charset="0"/>
            </a:endParaRPr>
          </a:p>
        </p:txBody>
      </p:sp>
      <p:sp>
        <p:nvSpPr>
          <p:cNvPr id="34825" name="Text Box 9"/>
          <p:cNvSpPr txBox="1">
            <a:spLocks noChangeArrowheads="1"/>
          </p:cNvSpPr>
          <p:nvPr/>
        </p:nvSpPr>
        <p:spPr bwMode="auto">
          <a:xfrm>
            <a:off x="773113" y="477838"/>
            <a:ext cx="7770812" cy="457200"/>
          </a:xfrm>
          <a:prstGeom prst="rect">
            <a:avLst/>
          </a:prstGeom>
          <a:noFill/>
          <a:ln w="9525">
            <a:noFill/>
            <a:miter lim="800000"/>
            <a:headEnd/>
            <a:tailEnd/>
          </a:ln>
          <a:effectLst/>
        </p:spPr>
        <p:txBody>
          <a:bodyPr wrap="none">
            <a:spAutoFit/>
          </a:bodyPr>
          <a:lstStyle/>
          <a:p>
            <a:r>
              <a:rPr lang="it-IT" sz="2400" b="1"/>
              <a:t>SEGNI CLINICI DI SINDROME CORONARICA ACUTA</a:t>
            </a:r>
          </a:p>
        </p:txBody>
      </p:sp>
      <p:sp>
        <p:nvSpPr>
          <p:cNvPr id="34826" name="Text Box 10"/>
          <p:cNvSpPr txBox="1">
            <a:spLocks noChangeArrowheads="1"/>
          </p:cNvSpPr>
          <p:nvPr/>
        </p:nvSpPr>
        <p:spPr bwMode="auto">
          <a:xfrm>
            <a:off x="565150" y="6003925"/>
            <a:ext cx="8578850" cy="701675"/>
          </a:xfrm>
          <a:prstGeom prst="rect">
            <a:avLst/>
          </a:prstGeom>
          <a:noFill/>
          <a:ln w="9525">
            <a:noFill/>
            <a:miter lim="800000"/>
            <a:headEnd/>
            <a:tailEnd/>
          </a:ln>
          <a:effectLst/>
        </p:spPr>
        <p:txBody>
          <a:bodyPr>
            <a:spAutoFit/>
          </a:bodyPr>
          <a:lstStyle/>
          <a:p>
            <a:r>
              <a:rPr lang="it-IT" sz="2000" b="1">
                <a:solidFill>
                  <a:srgbClr val="FF0000"/>
                </a:solidFill>
              </a:rPr>
              <a:t>L’arresto cardiaco può essere il primo segno di una patologia coronarica acuta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61" descr="fig02-subt occ artery"/>
          <p:cNvPicPr>
            <a:picLocks noChangeAspect="1" noChangeArrowheads="1"/>
          </p:cNvPicPr>
          <p:nvPr/>
        </p:nvPicPr>
        <p:blipFill>
          <a:blip r:embed="rId3"/>
          <a:srcRect l="6522" t="7234" r="10870" b="5948"/>
          <a:stretch>
            <a:fillRect/>
          </a:stretch>
        </p:blipFill>
        <p:spPr bwMode="auto">
          <a:xfrm>
            <a:off x="611188" y="3589338"/>
            <a:ext cx="3643312" cy="2000250"/>
          </a:xfrm>
          <a:prstGeom prst="rect">
            <a:avLst/>
          </a:prstGeom>
          <a:noFill/>
          <a:ln w="9525">
            <a:noFill/>
            <a:miter lim="800000"/>
            <a:headEnd/>
            <a:tailEnd/>
          </a:ln>
        </p:spPr>
      </p:pic>
      <p:pic>
        <p:nvPicPr>
          <p:cNvPr id="80899" name="Picture 62" descr="fig02-tott occ artery"/>
          <p:cNvPicPr>
            <a:picLocks noChangeAspect="1" noChangeArrowheads="1"/>
          </p:cNvPicPr>
          <p:nvPr/>
        </p:nvPicPr>
        <p:blipFill>
          <a:blip r:embed="rId4"/>
          <a:srcRect l="2499" r="2499"/>
          <a:stretch>
            <a:fillRect/>
          </a:stretch>
        </p:blipFill>
        <p:spPr bwMode="auto">
          <a:xfrm>
            <a:off x="5508625" y="3573463"/>
            <a:ext cx="3143250" cy="2043112"/>
          </a:xfrm>
          <a:prstGeom prst="rect">
            <a:avLst/>
          </a:prstGeom>
          <a:noFill/>
          <a:ln w="9525">
            <a:noFill/>
            <a:miter lim="800000"/>
            <a:headEnd/>
            <a:tailEnd/>
          </a:ln>
        </p:spPr>
      </p:pic>
      <p:pic>
        <p:nvPicPr>
          <p:cNvPr id="80900" name="Picture 2"/>
          <p:cNvPicPr>
            <a:picLocks noChangeAspect="1" noChangeArrowheads="1"/>
          </p:cNvPicPr>
          <p:nvPr/>
        </p:nvPicPr>
        <p:blipFill>
          <a:blip r:embed="rId5"/>
          <a:srcRect l="45233" t="26321" r="24130" b="44336"/>
          <a:stretch>
            <a:fillRect/>
          </a:stretch>
        </p:blipFill>
        <p:spPr bwMode="auto">
          <a:xfrm>
            <a:off x="539750" y="569913"/>
            <a:ext cx="5786438" cy="2714625"/>
          </a:xfrm>
          <a:prstGeom prst="rect">
            <a:avLst/>
          </a:prstGeom>
          <a:noFill/>
          <a:ln w="9525">
            <a:noFill/>
            <a:miter lim="800000"/>
            <a:headEnd/>
            <a:tailEnd/>
          </a:ln>
        </p:spPr>
      </p:pic>
      <p:sp>
        <p:nvSpPr>
          <p:cNvPr id="5" name="TextBox 4"/>
          <p:cNvSpPr txBox="1"/>
          <p:nvPr/>
        </p:nvSpPr>
        <p:spPr>
          <a:xfrm>
            <a:off x="639763" y="5661025"/>
            <a:ext cx="3571875" cy="7270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r>
              <a:rPr lang="en-US" sz="2000" b="1">
                <a:solidFill>
                  <a:srgbClr val="FFFF00"/>
                </a:solidFill>
                <a:effectLst>
                  <a:outerShdw blurRad="38100" dist="38100" dir="2700000" algn="tl">
                    <a:srgbClr val="000000"/>
                  </a:outerShdw>
                </a:effectLst>
                <a:latin typeface="Tahoma" pitchFamily="34" charset="0"/>
                <a:cs typeface="Arial" charset="0"/>
              </a:rPr>
              <a:t>Trombo non occlusivo</a:t>
            </a:r>
          </a:p>
          <a:p>
            <a:pPr algn="ctr"/>
            <a:r>
              <a:rPr lang="en-US" sz="2000" b="1">
                <a:solidFill>
                  <a:srgbClr val="FF3300"/>
                </a:solidFill>
                <a:effectLst>
                  <a:outerShdw blurRad="38100" dist="38100" dir="2700000" algn="tl">
                    <a:srgbClr val="000000"/>
                  </a:outerShdw>
                </a:effectLst>
                <a:latin typeface="Tahoma" pitchFamily="34" charset="0"/>
                <a:cs typeface="Arial" charset="0"/>
              </a:rPr>
              <a:t>SCA NSTE</a:t>
            </a:r>
            <a:endParaRPr lang="en-IN" sz="2000" b="1">
              <a:solidFill>
                <a:srgbClr val="FF3300"/>
              </a:solidFill>
              <a:effectLst>
                <a:outerShdw blurRad="38100" dist="38100" dir="2700000" algn="tl">
                  <a:srgbClr val="000000"/>
                </a:outerShdw>
              </a:effectLst>
              <a:latin typeface="Tahoma" pitchFamily="34" charset="0"/>
              <a:cs typeface="Arial" charset="0"/>
            </a:endParaRPr>
          </a:p>
        </p:txBody>
      </p:sp>
      <p:sp>
        <p:nvSpPr>
          <p:cNvPr id="6" name="TextBox 5"/>
          <p:cNvSpPr txBox="1"/>
          <p:nvPr/>
        </p:nvSpPr>
        <p:spPr>
          <a:xfrm>
            <a:off x="5508625" y="5661025"/>
            <a:ext cx="3143250" cy="7270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r>
              <a:rPr lang="en-US" sz="2000" b="1">
                <a:solidFill>
                  <a:srgbClr val="FFFF00"/>
                </a:solidFill>
                <a:effectLst>
                  <a:outerShdw blurRad="38100" dist="38100" dir="2700000" algn="tl">
                    <a:srgbClr val="000000"/>
                  </a:outerShdw>
                </a:effectLst>
                <a:latin typeface="Tahoma" pitchFamily="34" charset="0"/>
                <a:cs typeface="Arial" charset="0"/>
              </a:rPr>
              <a:t>Trombo occlusivo</a:t>
            </a:r>
          </a:p>
          <a:p>
            <a:pPr algn="ctr"/>
            <a:r>
              <a:rPr lang="en-US" sz="2000" b="1">
                <a:solidFill>
                  <a:srgbClr val="FF3300"/>
                </a:solidFill>
                <a:effectLst>
                  <a:outerShdw blurRad="38100" dist="38100" dir="2700000" algn="tl">
                    <a:srgbClr val="000000"/>
                  </a:outerShdw>
                </a:effectLst>
                <a:latin typeface="Tahoma" pitchFamily="34" charset="0"/>
                <a:cs typeface="Arial" charset="0"/>
              </a:rPr>
              <a:t>STEMI</a:t>
            </a:r>
            <a:endParaRPr lang="en-IN" sz="2000" b="1">
              <a:solidFill>
                <a:srgbClr val="FF3300"/>
              </a:solidFill>
              <a:effectLst>
                <a:outerShdw blurRad="38100" dist="38100" dir="2700000" algn="tl">
                  <a:srgbClr val="000000"/>
                </a:outerShdw>
              </a:effectLst>
              <a:latin typeface="Tahoma" pitchFamily="34" charset="0"/>
              <a:cs typeface="Arial" charset="0"/>
            </a:endParaRPr>
          </a:p>
        </p:txBody>
      </p:sp>
      <p:sp>
        <p:nvSpPr>
          <p:cNvPr id="7" name="TextBox 6"/>
          <p:cNvSpPr txBox="1"/>
          <p:nvPr/>
        </p:nvSpPr>
        <p:spPr>
          <a:xfrm>
            <a:off x="6588125" y="611188"/>
            <a:ext cx="1928813" cy="26733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endParaRPr lang="en-IN" sz="2400">
              <a:solidFill>
                <a:schemeClr val="bg1"/>
              </a:solidFill>
              <a:latin typeface="Arial" charset="0"/>
              <a:cs typeface="Arial" charset="0"/>
            </a:endParaRPr>
          </a:p>
          <a:p>
            <a:pPr algn="ctr"/>
            <a:r>
              <a:rPr lang="en-IN" sz="2400" b="1">
                <a:solidFill>
                  <a:srgbClr val="FFFF00"/>
                </a:solidFill>
                <a:effectLst>
                  <a:outerShdw blurRad="38100" dist="38100" dir="2700000" algn="tl">
                    <a:srgbClr val="000000"/>
                  </a:outerShdw>
                </a:effectLst>
                <a:latin typeface="Tahoma" pitchFamily="34" charset="0"/>
                <a:cs typeface="Arial" charset="0"/>
              </a:rPr>
              <a:t>Placca stabile </a:t>
            </a:r>
          </a:p>
          <a:p>
            <a:pPr algn="ctr"/>
            <a:r>
              <a:rPr lang="en-IN" sz="2400" b="1">
                <a:solidFill>
                  <a:srgbClr val="FFFF00"/>
                </a:solidFill>
                <a:effectLst>
                  <a:outerShdw blurRad="38100" dist="38100" dir="2700000" algn="tl">
                    <a:srgbClr val="000000"/>
                  </a:outerShdw>
                </a:effectLst>
                <a:latin typeface="Tahoma" pitchFamily="34" charset="0"/>
                <a:cs typeface="Arial" charset="0"/>
              </a:rPr>
              <a:t> vs  </a:t>
            </a:r>
          </a:p>
          <a:p>
            <a:pPr algn="ctr"/>
            <a:r>
              <a:rPr lang="en-IN" sz="2400" b="1">
                <a:solidFill>
                  <a:srgbClr val="FFFF00"/>
                </a:solidFill>
                <a:effectLst>
                  <a:outerShdw blurRad="38100" dist="38100" dir="2700000" algn="tl">
                    <a:srgbClr val="000000"/>
                  </a:outerShdw>
                </a:effectLst>
                <a:latin typeface="Tahoma" pitchFamily="34" charset="0"/>
                <a:cs typeface="Arial" charset="0"/>
              </a:rPr>
              <a:t>placca instabile</a:t>
            </a:r>
          </a:p>
          <a:p>
            <a:pPr algn="ctr"/>
            <a:endParaRPr lang="en-IN" sz="2400">
              <a:solidFill>
                <a:schemeClr val="bg1"/>
              </a:solidFill>
              <a:latin typeface="Arial" charset="0"/>
              <a:cs typeface="Arial" charset="0"/>
            </a:endParaRPr>
          </a:p>
        </p:txBody>
      </p:sp>
      <p:cxnSp>
        <p:nvCxnSpPr>
          <p:cNvPr id="9" name="Straight Connector 8"/>
          <p:cNvCxnSpPr/>
          <p:nvPr/>
        </p:nvCxnSpPr>
        <p:spPr>
          <a:xfrm>
            <a:off x="468313" y="3357563"/>
            <a:ext cx="82804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Grp="1" noChangeAspect="1" noChangeArrowheads="1"/>
          </p:cNvPicPr>
          <p:nvPr>
            <p:ph idx="1"/>
          </p:nvPr>
        </p:nvPicPr>
        <p:blipFill>
          <a:blip r:embed="rId3"/>
          <a:srcRect/>
          <a:stretch>
            <a:fillRect/>
          </a:stretch>
        </p:blipFill>
        <p:spPr>
          <a:xfrm>
            <a:off x="223838" y="465138"/>
            <a:ext cx="5260975" cy="5580062"/>
          </a:xfrm>
        </p:spPr>
      </p:pic>
      <p:sp>
        <p:nvSpPr>
          <p:cNvPr id="4" name="Freccia a destra 3"/>
          <p:cNvSpPr/>
          <p:nvPr/>
        </p:nvSpPr>
        <p:spPr>
          <a:xfrm>
            <a:off x="5219700" y="1211263"/>
            <a:ext cx="1162050" cy="198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Freccia a destra 5"/>
          <p:cNvSpPr/>
          <p:nvPr/>
        </p:nvSpPr>
        <p:spPr>
          <a:xfrm>
            <a:off x="5219700" y="2659063"/>
            <a:ext cx="1162050" cy="1984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Freccia a destra 7"/>
          <p:cNvSpPr/>
          <p:nvPr/>
        </p:nvSpPr>
        <p:spPr>
          <a:xfrm>
            <a:off x="5324475" y="4583113"/>
            <a:ext cx="1162050" cy="19843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8917" name="CasellaDiTesto 4"/>
          <p:cNvSpPr txBox="1">
            <a:spLocks noChangeArrowheads="1"/>
          </p:cNvSpPr>
          <p:nvPr/>
        </p:nvSpPr>
        <p:spPr bwMode="auto">
          <a:xfrm>
            <a:off x="6686550" y="685800"/>
            <a:ext cx="1981200" cy="946150"/>
          </a:xfrm>
          <a:prstGeom prst="rect">
            <a:avLst/>
          </a:prstGeom>
          <a:noFill/>
          <a:ln w="9525">
            <a:noFill/>
            <a:miter lim="800000"/>
            <a:headEnd/>
            <a:tailEnd/>
          </a:ln>
        </p:spPr>
        <p:txBody>
          <a:bodyPr>
            <a:spAutoFit/>
          </a:bodyPr>
          <a:lstStyle/>
          <a:p>
            <a:pPr algn="ctr"/>
            <a:r>
              <a:rPr lang="es-ES" sz="2800">
                <a:latin typeface="Comic Sans MS" pitchFamily="66" charset="0"/>
              </a:rPr>
              <a:t>FLUSSO NORMALE</a:t>
            </a:r>
            <a:endParaRPr lang="it-IT" sz="2800">
              <a:latin typeface="Comic Sans MS" pitchFamily="66" charset="0"/>
            </a:endParaRPr>
          </a:p>
        </p:txBody>
      </p:sp>
      <p:sp>
        <p:nvSpPr>
          <p:cNvPr id="38918" name="CasellaDiTesto 9"/>
          <p:cNvSpPr txBox="1">
            <a:spLocks noChangeArrowheads="1"/>
          </p:cNvSpPr>
          <p:nvPr/>
        </p:nvSpPr>
        <p:spPr bwMode="auto">
          <a:xfrm>
            <a:off x="6877050" y="2182813"/>
            <a:ext cx="1847850" cy="946150"/>
          </a:xfrm>
          <a:prstGeom prst="rect">
            <a:avLst/>
          </a:prstGeom>
          <a:noFill/>
          <a:ln w="9525">
            <a:noFill/>
            <a:miter lim="800000"/>
            <a:headEnd/>
            <a:tailEnd/>
          </a:ln>
        </p:spPr>
        <p:txBody>
          <a:bodyPr>
            <a:spAutoFit/>
          </a:bodyPr>
          <a:lstStyle/>
          <a:p>
            <a:pPr algn="ctr"/>
            <a:r>
              <a:rPr lang="es-ES" sz="2800">
                <a:latin typeface="Comic Sans MS" pitchFamily="66" charset="0"/>
              </a:rPr>
              <a:t>ANGINA STABILE</a:t>
            </a:r>
            <a:endParaRPr lang="it-IT" sz="2800">
              <a:latin typeface="Comic Sans MS" pitchFamily="66" charset="0"/>
            </a:endParaRPr>
          </a:p>
        </p:txBody>
      </p:sp>
      <p:sp>
        <p:nvSpPr>
          <p:cNvPr id="38919" name="CasellaDiTesto 10"/>
          <p:cNvSpPr txBox="1">
            <a:spLocks noChangeArrowheads="1"/>
          </p:cNvSpPr>
          <p:nvPr/>
        </p:nvSpPr>
        <p:spPr bwMode="auto">
          <a:xfrm>
            <a:off x="6686550" y="4329113"/>
            <a:ext cx="2457450" cy="708025"/>
          </a:xfrm>
          <a:prstGeom prst="rect">
            <a:avLst/>
          </a:prstGeom>
          <a:noFill/>
          <a:ln w="9525">
            <a:noFill/>
            <a:miter lim="800000"/>
            <a:headEnd/>
            <a:tailEnd/>
          </a:ln>
        </p:spPr>
        <p:txBody>
          <a:bodyPr>
            <a:spAutoFit/>
          </a:bodyPr>
          <a:lstStyle/>
          <a:p>
            <a:pPr algn="ctr"/>
            <a:r>
              <a:rPr lang="es-ES" sz="4000">
                <a:latin typeface="Comic Sans MS" pitchFamily="66" charset="0"/>
              </a:rPr>
              <a:t>SCA</a:t>
            </a:r>
            <a:endParaRPr lang="it-IT" sz="4000">
              <a:latin typeface="Comic Sans MS" pitchFamily="66"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olo 1"/>
          <p:cNvSpPr>
            <a:spLocks noGrp="1"/>
          </p:cNvSpPr>
          <p:nvPr>
            <p:ph type="title"/>
          </p:nvPr>
        </p:nvSpPr>
        <p:spPr/>
        <p:txBody>
          <a:bodyPr/>
          <a:lstStyle/>
          <a:p>
            <a:pPr eaLnBrk="1" hangingPunct="1"/>
            <a:r>
              <a:rPr lang="es-ES" u="sng" smtClean="0"/>
              <a:t>Sindromi coronariche acute</a:t>
            </a:r>
            <a:endParaRPr lang="it-IT" u="sng" smtClean="0"/>
          </a:p>
        </p:txBody>
      </p:sp>
      <p:sp>
        <p:nvSpPr>
          <p:cNvPr id="36866" name="Segnaposto contenuto 2"/>
          <p:cNvSpPr>
            <a:spLocks noGrp="1"/>
          </p:cNvSpPr>
          <p:nvPr>
            <p:ph idx="1"/>
          </p:nvPr>
        </p:nvSpPr>
        <p:spPr/>
        <p:txBody>
          <a:bodyPr/>
          <a:lstStyle/>
          <a:p>
            <a:pPr eaLnBrk="1" hangingPunct="1"/>
            <a:r>
              <a:rPr lang="es-ES" smtClean="0"/>
              <a:t>Tre sindromi cliniche che sono parte di un medesimo evento patogenetico che  normalmente inizia con una rottura di una placca ateromasica coronarica con seguente emorragia, vasospasmo, formazione di una trombosi con ostruzione parziale o totale del vaso coronarico e/o embolizzazione distale</a:t>
            </a:r>
            <a:endParaRPr lang="it-IT"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hangingPunct="1"/>
            <a:r>
              <a:rPr lang="es-ES" sz="4000" smtClean="0"/>
              <a:t>Sindromi coronariche acute</a:t>
            </a:r>
            <a:br>
              <a:rPr lang="es-ES" sz="4000" smtClean="0"/>
            </a:br>
            <a:endParaRPr lang="it-IT" sz="4000" smtClean="0"/>
          </a:p>
        </p:txBody>
      </p:sp>
      <p:sp>
        <p:nvSpPr>
          <p:cNvPr id="3" name="Segnaposto contenuto 2"/>
          <p:cNvSpPr>
            <a:spLocks noGrp="1"/>
          </p:cNvSpPr>
          <p:nvPr>
            <p:ph idx="1"/>
          </p:nvPr>
        </p:nvSpPr>
        <p:spPr/>
        <p:txBody>
          <a:bodyPr>
            <a:normAutofit/>
          </a:bodyPr>
          <a:lstStyle/>
          <a:p>
            <a:pPr eaLnBrk="1" hangingPunct="1">
              <a:lnSpc>
                <a:spcPct val="80000"/>
              </a:lnSpc>
            </a:pPr>
            <a:r>
              <a:rPr lang="es-ES" sz="2200" smtClean="0">
                <a:solidFill>
                  <a:srgbClr val="FF0000"/>
                </a:solidFill>
              </a:rPr>
              <a:t>- angina instabile</a:t>
            </a:r>
          </a:p>
          <a:p>
            <a:pPr eaLnBrk="1" hangingPunct="1">
              <a:lnSpc>
                <a:spcPct val="80000"/>
              </a:lnSpc>
              <a:buFont typeface="Arial" charset="0"/>
              <a:buNone/>
            </a:pPr>
            <a:r>
              <a:rPr lang="es-ES" sz="2200" smtClean="0"/>
              <a:t>-</a:t>
            </a:r>
            <a:r>
              <a:rPr lang="es-ES" sz="2200" smtClean="0">
                <a:solidFill>
                  <a:srgbClr val="FF0000"/>
                </a:solidFill>
              </a:rPr>
              <a:t>  </a:t>
            </a:r>
            <a:r>
              <a:rPr lang="es-ES" sz="2200" smtClean="0"/>
              <a:t>ecg: può essere normale o alterato con ST sottoslivellato o con onda t invertita </a:t>
            </a:r>
          </a:p>
          <a:p>
            <a:pPr eaLnBrk="1" hangingPunct="1">
              <a:lnSpc>
                <a:spcPct val="80000"/>
              </a:lnSpc>
              <a:buFont typeface="Arial" charset="0"/>
              <a:buNone/>
            </a:pPr>
            <a:r>
              <a:rPr lang="es-ES" sz="2200" smtClean="0"/>
              <a:t>- enzimi di citolisi miocardica negativi</a:t>
            </a:r>
          </a:p>
          <a:p>
            <a:pPr eaLnBrk="1" hangingPunct="1">
              <a:lnSpc>
                <a:spcPct val="80000"/>
              </a:lnSpc>
            </a:pPr>
            <a:r>
              <a:rPr lang="es-ES" sz="2200" smtClean="0">
                <a:solidFill>
                  <a:srgbClr val="FF0000"/>
                </a:solidFill>
              </a:rPr>
              <a:t>- NSTEMI </a:t>
            </a:r>
            <a:r>
              <a:rPr lang="es-ES" sz="2200" smtClean="0"/>
              <a:t>( infarto miocardico senza sopraslivellamento del tratto st)</a:t>
            </a:r>
          </a:p>
          <a:p>
            <a:pPr eaLnBrk="1" hangingPunct="1">
              <a:lnSpc>
                <a:spcPct val="80000"/>
              </a:lnSpc>
              <a:buFontTx/>
              <a:buChar char="-"/>
            </a:pPr>
            <a:r>
              <a:rPr lang="es-ES" sz="2200" smtClean="0"/>
              <a:t>Ecg:  può essere normale o alterato con ST sottoslivellato o con onda t invertita </a:t>
            </a:r>
          </a:p>
          <a:p>
            <a:pPr eaLnBrk="1" hangingPunct="1">
              <a:lnSpc>
                <a:spcPct val="80000"/>
              </a:lnSpc>
              <a:buFontTx/>
              <a:buChar char="-"/>
            </a:pPr>
            <a:r>
              <a:rPr lang="es-ES" sz="2200" smtClean="0"/>
              <a:t>elevazione degli  enzimi miocardispecifici </a:t>
            </a:r>
          </a:p>
          <a:p>
            <a:pPr eaLnBrk="1" hangingPunct="1">
              <a:lnSpc>
                <a:spcPct val="80000"/>
              </a:lnSpc>
            </a:pPr>
            <a:r>
              <a:rPr lang="es-ES" sz="2200" smtClean="0">
                <a:solidFill>
                  <a:srgbClr val="FF0000"/>
                </a:solidFill>
              </a:rPr>
              <a:t>STEMI </a:t>
            </a:r>
            <a:r>
              <a:rPr lang="es-ES" sz="2200" smtClean="0"/>
              <a:t>( infarto miocardico con sopraslivellamento del tratto st all’ecg)</a:t>
            </a:r>
          </a:p>
          <a:p>
            <a:pPr eaLnBrk="1" hangingPunct="1">
              <a:lnSpc>
                <a:spcPct val="80000"/>
              </a:lnSpc>
              <a:buFontTx/>
              <a:buChar char="-"/>
            </a:pPr>
            <a:r>
              <a:rPr lang="es-ES" sz="2200" smtClean="0"/>
              <a:t>ecg: sopraslivellamento del tratto ST, blocco di branca sinistra di nuova insorgenza</a:t>
            </a:r>
          </a:p>
          <a:p>
            <a:pPr eaLnBrk="1" hangingPunct="1">
              <a:lnSpc>
                <a:spcPct val="80000"/>
              </a:lnSpc>
              <a:buFontTx/>
              <a:buChar char="-"/>
            </a:pPr>
            <a:r>
              <a:rPr lang="es-ES" sz="2200" smtClean="0"/>
              <a:t>elevazione degli enzimi miocardispecifici </a:t>
            </a:r>
          </a:p>
          <a:p>
            <a:pPr eaLnBrk="1" hangingPunct="1">
              <a:lnSpc>
                <a:spcPct val="80000"/>
              </a:lnSpc>
              <a:buFontTx/>
              <a:buChar char="-"/>
            </a:pPr>
            <a:endParaRPr lang="it-IT" sz="22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idx="4294967295"/>
          </p:nvPr>
        </p:nvSpPr>
        <p:spPr/>
        <p:txBody>
          <a:bodyPr/>
          <a:lstStyle/>
          <a:p>
            <a:pPr eaLnBrk="1" hangingPunct="1"/>
            <a:r>
              <a:rPr lang="en-US" smtClean="0"/>
              <a:t>Bradicardia</a:t>
            </a:r>
          </a:p>
        </p:txBody>
      </p:sp>
      <p:sp>
        <p:nvSpPr>
          <p:cNvPr id="96258" name="Content Placeholder 2"/>
          <p:cNvSpPr>
            <a:spLocks noGrp="1"/>
          </p:cNvSpPr>
          <p:nvPr>
            <p:ph idx="4294967295"/>
          </p:nvPr>
        </p:nvSpPr>
        <p:spPr/>
        <p:txBody>
          <a:bodyPr/>
          <a:lstStyle/>
          <a:p>
            <a:pPr marL="0" indent="0" eaLnBrk="1" hangingPunct="1">
              <a:lnSpc>
                <a:spcPct val="80000"/>
              </a:lnSpc>
              <a:buFontTx/>
              <a:buNone/>
            </a:pPr>
            <a:r>
              <a:rPr lang="it-IT" sz="3000" smtClean="0"/>
              <a:t>Definita come frequenza cardiaca inferiore a 60 battiti/min. Cause:</a:t>
            </a:r>
          </a:p>
          <a:p>
            <a:pPr marL="0" indent="0" algn="just" eaLnBrk="1" hangingPunct="1">
              <a:lnSpc>
                <a:spcPct val="80000"/>
              </a:lnSpc>
            </a:pPr>
            <a:r>
              <a:rPr lang="it-IT" sz="3000" smtClean="0">
                <a:solidFill>
                  <a:srgbClr val="FF0000"/>
                </a:solidFill>
              </a:rPr>
              <a:t>cardiache</a:t>
            </a:r>
            <a:r>
              <a:rPr lang="it-IT" sz="3000" smtClean="0"/>
              <a:t> (per es. infarto o ischemia miocardica, malattia del nodo del seno, blocchi AV ecc.)</a:t>
            </a:r>
          </a:p>
          <a:p>
            <a:pPr marL="0" indent="0" algn="just" eaLnBrk="1" hangingPunct="1">
              <a:lnSpc>
                <a:spcPct val="80000"/>
              </a:lnSpc>
            </a:pPr>
            <a:r>
              <a:rPr lang="it-IT" sz="3000" smtClean="0">
                <a:solidFill>
                  <a:srgbClr val="FF0000"/>
                </a:solidFill>
              </a:rPr>
              <a:t>non cardiache </a:t>
            </a:r>
            <a:r>
              <a:rPr lang="it-IT" sz="3000" smtClean="0"/>
              <a:t>(per es. reazione vasovagale, ipotermia, ipoglicemia, ipotiroidismo, ipertensione endocranica)</a:t>
            </a:r>
          </a:p>
          <a:p>
            <a:pPr marL="0" indent="0" algn="just" eaLnBrk="1" hangingPunct="1">
              <a:lnSpc>
                <a:spcPct val="80000"/>
              </a:lnSpc>
            </a:pPr>
            <a:r>
              <a:rPr lang="it-IT" sz="3000" smtClean="0">
                <a:solidFill>
                  <a:srgbClr val="FF0000"/>
                </a:solidFill>
              </a:rPr>
              <a:t>farmacologiche </a:t>
            </a:r>
            <a:r>
              <a:rPr lang="it-IT" sz="3000" smtClean="0"/>
              <a:t>(per es. digossina, beta-bloccanti, calcio- antagonisti).</a:t>
            </a:r>
            <a:br>
              <a:rPr lang="it-IT" sz="3000" smtClean="0"/>
            </a:br>
            <a:endParaRPr lang="it-IT" sz="3000" smtClean="0"/>
          </a:p>
          <a:p>
            <a:pPr marL="0" indent="0" eaLnBrk="1" hangingPunct="1">
              <a:lnSpc>
                <a:spcPct val="80000"/>
              </a:lnSpc>
            </a:pPr>
            <a:endParaRPr lang="it-IT" sz="3000" smtClean="0"/>
          </a:p>
        </p:txBody>
      </p:sp>
    </p:spTree>
    <p:extLst>
      <p:ext uri="{BB962C8B-B14F-4D97-AF65-F5344CB8AC3E}">
        <p14:creationId xmlns:p14="http://schemas.microsoft.com/office/powerpoint/2010/main" val="917538754"/>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hangingPunct="1"/>
            <a:r>
              <a:rPr lang="es-ES" sz="4000" smtClean="0"/>
              <a:t>Sindromi coronariche acute</a:t>
            </a:r>
            <a:br>
              <a:rPr lang="es-ES" sz="4000" smtClean="0"/>
            </a:br>
            <a:endParaRPr lang="it-IT" sz="4000" smtClean="0"/>
          </a:p>
        </p:txBody>
      </p:sp>
      <p:sp>
        <p:nvSpPr>
          <p:cNvPr id="3" name="Segnaposto contenuto 2"/>
          <p:cNvSpPr>
            <a:spLocks noGrp="1"/>
          </p:cNvSpPr>
          <p:nvPr>
            <p:ph idx="1"/>
          </p:nvPr>
        </p:nvSpPr>
        <p:spPr>
          <a:xfrm>
            <a:off x="0" y="1123950"/>
            <a:ext cx="9144000" cy="5832475"/>
          </a:xfrm>
        </p:spPr>
        <p:txBody>
          <a:bodyPr>
            <a:normAutofit/>
          </a:bodyPr>
          <a:lstStyle/>
          <a:p>
            <a:pPr marL="0" indent="0" eaLnBrk="1" hangingPunct="1">
              <a:lnSpc>
                <a:spcPct val="90000"/>
              </a:lnSpc>
              <a:buFont typeface="Arial" charset="0"/>
              <a:buNone/>
            </a:pPr>
            <a:r>
              <a:rPr lang="es-ES" smtClean="0">
                <a:solidFill>
                  <a:srgbClr val="FF0000"/>
                </a:solidFill>
              </a:rPr>
              <a:t> ANGINA INSTABILE:	ECG Normale</a:t>
            </a:r>
          </a:p>
          <a:p>
            <a:pPr marL="0" indent="0" eaLnBrk="1" hangingPunct="1">
              <a:lnSpc>
                <a:spcPct val="90000"/>
              </a:lnSpc>
              <a:buFont typeface="Arial" charset="0"/>
              <a:buNone/>
            </a:pPr>
            <a:r>
              <a:rPr lang="es-ES" smtClean="0">
                <a:solidFill>
                  <a:srgbClr val="FF0000"/>
                </a:solidFill>
              </a:rPr>
              <a:t>			       ST sottoslivellato</a:t>
            </a:r>
          </a:p>
          <a:p>
            <a:pPr marL="0" indent="0" eaLnBrk="1" hangingPunct="1">
              <a:lnSpc>
                <a:spcPct val="90000"/>
              </a:lnSpc>
              <a:buFont typeface="Arial" charset="0"/>
              <a:buNone/>
            </a:pPr>
            <a:r>
              <a:rPr lang="es-ES" smtClean="0">
                <a:solidFill>
                  <a:srgbClr val="FF0000"/>
                </a:solidFill>
              </a:rPr>
              <a:t>				T Invertita</a:t>
            </a:r>
          </a:p>
          <a:p>
            <a:pPr marL="0" indent="0" eaLnBrk="1" hangingPunct="1">
              <a:lnSpc>
                <a:spcPct val="90000"/>
              </a:lnSpc>
              <a:buFont typeface="Arial" charset="0"/>
              <a:buNone/>
            </a:pPr>
            <a:endParaRPr lang="es-ES" smtClean="0">
              <a:solidFill>
                <a:srgbClr val="FF0000"/>
              </a:solidFill>
            </a:endParaRPr>
          </a:p>
          <a:p>
            <a:pPr marL="0" indent="0" eaLnBrk="1" hangingPunct="1">
              <a:lnSpc>
                <a:spcPct val="90000"/>
              </a:lnSpc>
              <a:buFont typeface="Arial" charset="0"/>
              <a:buNone/>
            </a:pPr>
            <a:r>
              <a:rPr lang="es-ES" smtClean="0">
                <a:solidFill>
                  <a:srgbClr val="FF0000"/>
                </a:solidFill>
              </a:rPr>
              <a:t> NSTEMI:			ECG Normal</a:t>
            </a:r>
          </a:p>
          <a:p>
            <a:pPr marL="0" indent="0" eaLnBrk="1" hangingPunct="1">
              <a:lnSpc>
                <a:spcPct val="90000"/>
              </a:lnSpc>
              <a:buFont typeface="Arial" charset="0"/>
              <a:buNone/>
            </a:pPr>
            <a:r>
              <a:rPr lang="es-ES" smtClean="0">
                <a:solidFill>
                  <a:srgbClr val="FF0000"/>
                </a:solidFill>
              </a:rPr>
              <a:t>				ST sottoslivellato</a:t>
            </a:r>
          </a:p>
          <a:p>
            <a:pPr marL="0" indent="0" eaLnBrk="1" hangingPunct="1">
              <a:lnSpc>
                <a:spcPct val="90000"/>
              </a:lnSpc>
              <a:buFont typeface="Arial" charset="0"/>
              <a:buNone/>
            </a:pPr>
            <a:r>
              <a:rPr lang="es-ES" smtClean="0">
                <a:solidFill>
                  <a:srgbClr val="FF0000"/>
                </a:solidFill>
              </a:rPr>
              <a:t>				T Invertita</a:t>
            </a:r>
          </a:p>
          <a:p>
            <a:pPr marL="0" indent="0" eaLnBrk="1" hangingPunct="1">
              <a:lnSpc>
                <a:spcPct val="90000"/>
              </a:lnSpc>
              <a:buFont typeface="Arial" charset="0"/>
              <a:buNone/>
            </a:pPr>
            <a:endParaRPr lang="es-ES" smtClean="0"/>
          </a:p>
          <a:p>
            <a:pPr marL="0" indent="0" eaLnBrk="1" hangingPunct="1">
              <a:lnSpc>
                <a:spcPct val="90000"/>
              </a:lnSpc>
              <a:buFont typeface="Arial" charset="0"/>
              <a:buNone/>
            </a:pPr>
            <a:r>
              <a:rPr lang="es-ES" smtClean="0">
                <a:solidFill>
                  <a:srgbClr val="FF0000"/>
                </a:solidFill>
              </a:rPr>
              <a:t> STEMI:	       ECG  st sopraslivellato</a:t>
            </a:r>
          </a:p>
          <a:p>
            <a:pPr marL="0" indent="0" eaLnBrk="1" hangingPunct="1">
              <a:lnSpc>
                <a:spcPct val="90000"/>
              </a:lnSpc>
              <a:buFont typeface="Arial" charset="0"/>
              <a:buNone/>
            </a:pPr>
            <a:r>
              <a:rPr lang="es-ES" smtClean="0">
                <a:solidFill>
                  <a:srgbClr val="FF0000"/>
                </a:solidFill>
              </a:rPr>
              <a:t>				BBr Sx</a:t>
            </a:r>
          </a:p>
          <a:p>
            <a:pPr marL="0" indent="0" eaLnBrk="1" hangingPunct="1">
              <a:lnSpc>
                <a:spcPct val="90000"/>
              </a:lnSpc>
              <a:buFont typeface="Arial" charset="0"/>
              <a:buNone/>
            </a:pPr>
            <a:endParaRPr lang="it-IT" smtClean="0"/>
          </a:p>
        </p:txBody>
      </p:sp>
      <p:sp>
        <p:nvSpPr>
          <p:cNvPr id="4" name="Fumetto 1 3"/>
          <p:cNvSpPr/>
          <p:nvPr/>
        </p:nvSpPr>
        <p:spPr>
          <a:xfrm rot="5400000">
            <a:off x="7015956" y="432595"/>
            <a:ext cx="1368425" cy="2620962"/>
          </a:xfrm>
          <a:prstGeom prst="wedgeRectCallou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p>
        </p:txBody>
      </p:sp>
      <p:sp>
        <p:nvSpPr>
          <p:cNvPr id="43012" name="CasellaDiTesto 4"/>
          <p:cNvSpPr txBox="1">
            <a:spLocks noChangeArrowheads="1"/>
          </p:cNvSpPr>
          <p:nvPr/>
        </p:nvSpPr>
        <p:spPr bwMode="auto">
          <a:xfrm>
            <a:off x="6280150" y="1123950"/>
            <a:ext cx="2228850" cy="822325"/>
          </a:xfrm>
          <a:prstGeom prst="rect">
            <a:avLst/>
          </a:prstGeom>
          <a:noFill/>
          <a:ln w="9525">
            <a:noFill/>
            <a:miter lim="800000"/>
            <a:headEnd/>
            <a:tailEnd/>
          </a:ln>
        </p:spPr>
        <p:txBody>
          <a:bodyPr>
            <a:spAutoFit/>
          </a:bodyPr>
          <a:lstStyle/>
          <a:p>
            <a:pPr algn="ctr"/>
            <a:r>
              <a:rPr lang="es-ES" sz="2400"/>
              <a:t>ENZIMI NEGATIVI</a:t>
            </a:r>
            <a:endParaRPr lang="it-IT" sz="2400"/>
          </a:p>
        </p:txBody>
      </p:sp>
      <p:sp>
        <p:nvSpPr>
          <p:cNvPr id="6" name="Fumetto 1 5"/>
          <p:cNvSpPr>
            <a:spLocks noChangeArrowheads="1"/>
          </p:cNvSpPr>
          <p:nvPr/>
        </p:nvSpPr>
        <p:spPr bwMode="auto">
          <a:xfrm rot="5400000">
            <a:off x="7150100" y="2762251"/>
            <a:ext cx="1366837" cy="2620962"/>
          </a:xfrm>
          <a:prstGeom prst="wedgeRectCallout">
            <a:avLst>
              <a:gd name="adj1" fmla="val -20833"/>
              <a:gd name="adj2" fmla="val 62500"/>
            </a:avLst>
          </a:prstGeom>
          <a:solidFill>
            <a:schemeClr val="bg1"/>
          </a:solidFill>
          <a:ln w="25400" algn="ctr">
            <a:solidFill>
              <a:srgbClr val="F79646"/>
            </a:solidFill>
            <a:miter lim="800000"/>
            <a:headEnd/>
            <a:tailEnd/>
          </a:ln>
        </p:spPr>
        <p:txBody>
          <a:bodyPr rot="10800000" vert="eaVert" anchor="ctr"/>
          <a:lstStyle/>
          <a:p>
            <a:pPr algn="ctr">
              <a:defRPr/>
            </a:pPr>
            <a:endParaRPr lang="it-IT">
              <a:solidFill>
                <a:schemeClr val="dk1"/>
              </a:solidFill>
              <a:latin typeface="+mn-lt"/>
            </a:endParaRPr>
          </a:p>
        </p:txBody>
      </p:sp>
      <p:sp>
        <p:nvSpPr>
          <p:cNvPr id="43014" name="CasellaDiTesto 6"/>
          <p:cNvSpPr txBox="1">
            <a:spLocks noChangeArrowheads="1"/>
          </p:cNvSpPr>
          <p:nvPr/>
        </p:nvSpPr>
        <p:spPr bwMode="auto">
          <a:xfrm>
            <a:off x="6672263" y="3389313"/>
            <a:ext cx="2228850" cy="822325"/>
          </a:xfrm>
          <a:prstGeom prst="rect">
            <a:avLst/>
          </a:prstGeom>
          <a:noFill/>
          <a:ln w="9525">
            <a:noFill/>
            <a:miter lim="800000"/>
            <a:headEnd/>
            <a:tailEnd/>
          </a:ln>
        </p:spPr>
        <p:txBody>
          <a:bodyPr>
            <a:spAutoFit/>
          </a:bodyPr>
          <a:lstStyle/>
          <a:p>
            <a:pPr algn="ctr"/>
            <a:r>
              <a:rPr lang="es-ES" sz="2400">
                <a:solidFill>
                  <a:srgbClr val="000000"/>
                </a:solidFill>
              </a:rPr>
              <a:t>ENZIMI</a:t>
            </a:r>
          </a:p>
          <a:p>
            <a:pPr algn="ctr"/>
            <a:r>
              <a:rPr lang="es-ES" sz="2400">
                <a:solidFill>
                  <a:srgbClr val="000000"/>
                </a:solidFill>
              </a:rPr>
              <a:t>POSITIVI</a:t>
            </a:r>
            <a:endParaRPr lang="it-IT" sz="2400">
              <a:solidFill>
                <a:srgbClr val="000000"/>
              </a:solidFill>
            </a:endParaRPr>
          </a:p>
        </p:txBody>
      </p:sp>
      <p:sp>
        <p:nvSpPr>
          <p:cNvPr id="8" name="Fumetto 1 7"/>
          <p:cNvSpPr>
            <a:spLocks noChangeArrowheads="1"/>
          </p:cNvSpPr>
          <p:nvPr/>
        </p:nvSpPr>
        <p:spPr bwMode="auto">
          <a:xfrm rot="5400000">
            <a:off x="7016750" y="4578351"/>
            <a:ext cx="1366837" cy="2620962"/>
          </a:xfrm>
          <a:prstGeom prst="wedgeRectCallout">
            <a:avLst>
              <a:gd name="adj1" fmla="val -19343"/>
              <a:gd name="adj2" fmla="val 55148"/>
            </a:avLst>
          </a:prstGeom>
          <a:solidFill>
            <a:schemeClr val="bg1"/>
          </a:solidFill>
          <a:ln w="25400" algn="ctr">
            <a:solidFill>
              <a:srgbClr val="F79646"/>
            </a:solidFill>
            <a:miter lim="800000"/>
            <a:headEnd/>
            <a:tailEnd/>
          </a:ln>
        </p:spPr>
        <p:txBody>
          <a:bodyPr rot="10800000" vert="eaVert" anchor="ctr"/>
          <a:lstStyle/>
          <a:p>
            <a:pPr algn="ctr">
              <a:defRPr/>
            </a:pPr>
            <a:endParaRPr lang="it-IT">
              <a:solidFill>
                <a:schemeClr val="dk1"/>
              </a:solidFill>
              <a:latin typeface="+mn-lt"/>
            </a:endParaRPr>
          </a:p>
        </p:txBody>
      </p:sp>
      <p:sp>
        <p:nvSpPr>
          <p:cNvPr id="43016" name="CasellaDiTesto 8"/>
          <p:cNvSpPr txBox="1">
            <a:spLocks noChangeArrowheads="1"/>
          </p:cNvSpPr>
          <p:nvPr/>
        </p:nvSpPr>
        <p:spPr bwMode="auto">
          <a:xfrm>
            <a:off x="6496050" y="5445125"/>
            <a:ext cx="2228850" cy="822325"/>
          </a:xfrm>
          <a:prstGeom prst="rect">
            <a:avLst/>
          </a:prstGeom>
          <a:noFill/>
          <a:ln w="9525">
            <a:noFill/>
            <a:miter lim="800000"/>
            <a:headEnd/>
            <a:tailEnd/>
          </a:ln>
        </p:spPr>
        <p:txBody>
          <a:bodyPr>
            <a:spAutoFit/>
          </a:bodyPr>
          <a:lstStyle/>
          <a:p>
            <a:pPr algn="ctr"/>
            <a:r>
              <a:rPr lang="es-ES" sz="2400">
                <a:solidFill>
                  <a:srgbClr val="000000"/>
                </a:solidFill>
              </a:rPr>
              <a:t>ENZIMI</a:t>
            </a:r>
          </a:p>
          <a:p>
            <a:pPr algn="ctr"/>
            <a:r>
              <a:rPr lang="es-ES" sz="2400">
                <a:solidFill>
                  <a:srgbClr val="000000"/>
                </a:solidFill>
              </a:rPr>
              <a:t>POSITIVI</a:t>
            </a:r>
            <a:endParaRPr lang="it-IT" sz="2400">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hangingPunct="1"/>
            <a:r>
              <a:rPr lang="es-ES" sz="4000" smtClean="0"/>
              <a:t>Sindromi Coronariche Acute</a:t>
            </a:r>
            <a:br>
              <a:rPr lang="es-ES" sz="4000" smtClean="0"/>
            </a:br>
            <a:endParaRPr lang="it-IT" sz="4000" smtClean="0"/>
          </a:p>
        </p:txBody>
      </p:sp>
      <p:pic>
        <p:nvPicPr>
          <p:cNvPr id="45058" name="Picture 2"/>
          <p:cNvPicPr>
            <a:picLocks noChangeAspect="1" noChangeArrowheads="1"/>
          </p:cNvPicPr>
          <p:nvPr/>
        </p:nvPicPr>
        <p:blipFill>
          <a:blip r:embed="rId3"/>
          <a:srcRect/>
          <a:stretch>
            <a:fillRect/>
          </a:stretch>
        </p:blipFill>
        <p:spPr bwMode="auto">
          <a:xfrm>
            <a:off x="936625" y="1633538"/>
            <a:ext cx="7197725" cy="2222500"/>
          </a:xfrm>
          <a:prstGeom prst="rect">
            <a:avLst/>
          </a:prstGeom>
          <a:noFill/>
          <a:ln w="9525">
            <a:noFill/>
            <a:miter lim="800000"/>
            <a:headEnd/>
            <a:tailEnd/>
          </a:ln>
        </p:spPr>
      </p:pic>
      <p:pic>
        <p:nvPicPr>
          <p:cNvPr id="45059" name="Picture 3"/>
          <p:cNvPicPr>
            <a:picLocks noChangeAspect="1" noChangeArrowheads="1"/>
          </p:cNvPicPr>
          <p:nvPr/>
        </p:nvPicPr>
        <p:blipFill>
          <a:blip r:embed="rId4"/>
          <a:srcRect/>
          <a:stretch>
            <a:fillRect/>
          </a:stretch>
        </p:blipFill>
        <p:spPr bwMode="auto">
          <a:xfrm>
            <a:off x="936625" y="4313238"/>
            <a:ext cx="7197725"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hangingPunct="1"/>
            <a:r>
              <a:rPr lang="it-IT" sz="4000" smtClean="0"/>
              <a:t>Sindromi coronariche acute</a:t>
            </a:r>
            <a:br>
              <a:rPr lang="it-IT" sz="4000" smtClean="0"/>
            </a:br>
            <a:r>
              <a:rPr lang="it-IT" sz="4000" smtClean="0"/>
              <a:t>Terapia</a:t>
            </a:r>
          </a:p>
        </p:txBody>
      </p:sp>
      <p:sp>
        <p:nvSpPr>
          <p:cNvPr id="47106" name="Segnaposto contenuto 2"/>
          <p:cNvSpPr>
            <a:spLocks noGrp="1"/>
          </p:cNvSpPr>
          <p:nvPr>
            <p:ph idx="1"/>
          </p:nvPr>
        </p:nvSpPr>
        <p:spPr>
          <a:xfrm>
            <a:off x="514350" y="2019300"/>
            <a:ext cx="8229600" cy="4525963"/>
          </a:xfrm>
        </p:spPr>
        <p:txBody>
          <a:bodyPr/>
          <a:lstStyle/>
          <a:p>
            <a:pPr eaLnBrk="1" hangingPunct="1"/>
            <a:r>
              <a:rPr lang="es-ES" smtClean="0"/>
              <a:t>ASA 300 mg per os o e.v.</a:t>
            </a:r>
          </a:p>
          <a:p>
            <a:pPr eaLnBrk="1" hangingPunct="1"/>
            <a:r>
              <a:rPr lang="es-ES" smtClean="0"/>
              <a:t>Nitroglicerina sub linguale o e.v </a:t>
            </a:r>
          </a:p>
          <a:p>
            <a:pPr eaLnBrk="1" hangingPunct="1"/>
            <a:r>
              <a:rPr lang="es-ES" smtClean="0"/>
              <a:t>O2 --</a:t>
            </a:r>
            <a:r>
              <a:rPr lang="es-ES" smtClean="0">
                <a:sym typeface="Wingdings" pitchFamily="2" charset="2"/>
              </a:rPr>
              <a:t> SpO</a:t>
            </a:r>
            <a:r>
              <a:rPr lang="es-ES" sz="2800" smtClean="0">
                <a:sym typeface="Wingdings" pitchFamily="2" charset="2"/>
              </a:rPr>
              <a:t>2</a:t>
            </a:r>
            <a:r>
              <a:rPr lang="es-ES" smtClean="0">
                <a:sym typeface="Wingdings" pitchFamily="2" charset="2"/>
              </a:rPr>
              <a:t> </a:t>
            </a:r>
            <a:r>
              <a:rPr lang="es-ES" smtClean="0"/>
              <a:t>94-98%</a:t>
            </a:r>
          </a:p>
          <a:p>
            <a:pPr eaLnBrk="1" hangingPunct="1"/>
            <a:r>
              <a:rPr lang="es-ES" smtClean="0"/>
              <a:t>Morfina 0.08mg/Kg </a:t>
            </a:r>
          </a:p>
          <a:p>
            <a:pPr eaLnBrk="1" hangingPunct="1"/>
            <a:r>
              <a:rPr lang="es-ES" smtClean="0"/>
              <a:t>Clopidogrel 300-600 mg o prasugrel 60 mg </a:t>
            </a:r>
          </a:p>
          <a:p>
            <a:pPr eaLnBrk="1" hangingPunct="1"/>
            <a:r>
              <a:rPr lang="es-ES" smtClean="0"/>
              <a:t>Eparina ( e.v. Sub cutanea o fondaparinux) </a:t>
            </a:r>
            <a:endParaRPr lang="it-IT"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olo 1"/>
          <p:cNvSpPr>
            <a:spLocks noGrp="1"/>
          </p:cNvSpPr>
          <p:nvPr>
            <p:ph type="title"/>
          </p:nvPr>
        </p:nvSpPr>
        <p:spPr/>
        <p:txBody>
          <a:bodyPr/>
          <a:lstStyle/>
          <a:p>
            <a:pPr eaLnBrk="1" hangingPunct="1"/>
            <a:r>
              <a:rPr lang="it-IT" smtClean="0"/>
              <a:t>STEMI</a:t>
            </a:r>
          </a:p>
        </p:txBody>
      </p:sp>
      <p:sp>
        <p:nvSpPr>
          <p:cNvPr id="3" name="Segnaposto contenuto 2"/>
          <p:cNvSpPr>
            <a:spLocks noGrp="1"/>
          </p:cNvSpPr>
          <p:nvPr>
            <p:ph idx="1"/>
          </p:nvPr>
        </p:nvSpPr>
        <p:spPr/>
        <p:txBody>
          <a:bodyPr>
            <a:normAutofit/>
          </a:bodyPr>
          <a:lstStyle/>
          <a:p>
            <a:pPr marL="0" indent="0" algn="ctr" eaLnBrk="1" hangingPunct="1">
              <a:buFont typeface="Arial" charset="0"/>
              <a:buNone/>
            </a:pPr>
            <a:r>
              <a:rPr lang="es-ES" smtClean="0">
                <a:latin typeface="Comic Sans MS" pitchFamily="66" charset="0"/>
              </a:rPr>
              <a:t>RIPERFUSIONE CORONARICA</a:t>
            </a:r>
          </a:p>
          <a:p>
            <a:pPr marL="0" indent="0" eaLnBrk="1" hangingPunct="1">
              <a:buFont typeface="Arial" charset="0"/>
              <a:buNone/>
            </a:pPr>
            <a:endParaRPr lang="es-ES" smtClean="0"/>
          </a:p>
          <a:p>
            <a:pPr marL="0" indent="0" eaLnBrk="1" hangingPunct="1"/>
            <a:endParaRPr lang="es-ES" smtClean="0"/>
          </a:p>
        </p:txBody>
      </p:sp>
      <p:cxnSp>
        <p:nvCxnSpPr>
          <p:cNvPr id="5" name="Connettore 2 4"/>
          <p:cNvCxnSpPr/>
          <p:nvPr/>
        </p:nvCxnSpPr>
        <p:spPr>
          <a:xfrm flipH="1">
            <a:off x="2076450" y="2857500"/>
            <a:ext cx="933450" cy="14097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49156" name="Picture 2"/>
          <p:cNvPicPr>
            <a:picLocks noChangeAspect="1" noChangeArrowheads="1"/>
          </p:cNvPicPr>
          <p:nvPr/>
        </p:nvPicPr>
        <p:blipFill>
          <a:blip r:embed="rId3"/>
          <a:srcRect/>
          <a:stretch>
            <a:fillRect/>
          </a:stretch>
        </p:blipFill>
        <p:spPr bwMode="auto">
          <a:xfrm>
            <a:off x="4570413" y="2770188"/>
            <a:ext cx="1116012" cy="1584325"/>
          </a:xfrm>
          <a:prstGeom prst="rect">
            <a:avLst/>
          </a:prstGeom>
          <a:noFill/>
          <a:ln w="9525">
            <a:noFill/>
            <a:miter lim="800000"/>
            <a:headEnd/>
            <a:tailEnd/>
          </a:ln>
        </p:spPr>
      </p:pic>
      <p:sp>
        <p:nvSpPr>
          <p:cNvPr id="49157" name="CasellaDiTesto 5"/>
          <p:cNvSpPr txBox="1">
            <a:spLocks noChangeArrowheads="1"/>
          </p:cNvSpPr>
          <p:nvPr/>
        </p:nvSpPr>
        <p:spPr bwMode="auto">
          <a:xfrm>
            <a:off x="781050" y="4413250"/>
            <a:ext cx="2093913" cy="579438"/>
          </a:xfrm>
          <a:prstGeom prst="rect">
            <a:avLst/>
          </a:prstGeom>
          <a:noFill/>
          <a:ln w="9525">
            <a:noFill/>
            <a:miter lim="800000"/>
            <a:headEnd/>
            <a:tailEnd/>
          </a:ln>
        </p:spPr>
        <p:txBody>
          <a:bodyPr wrap="none">
            <a:spAutoFit/>
          </a:bodyPr>
          <a:lstStyle/>
          <a:p>
            <a:r>
              <a:rPr lang="es-ES" sz="3200">
                <a:latin typeface="Comic Sans MS" pitchFamily="66" charset="0"/>
              </a:rPr>
              <a:t>meccanica</a:t>
            </a:r>
            <a:endParaRPr lang="it-IT" sz="3200">
              <a:latin typeface="Comic Sans MS" pitchFamily="66" charset="0"/>
            </a:endParaRPr>
          </a:p>
        </p:txBody>
      </p:sp>
      <p:sp>
        <p:nvSpPr>
          <p:cNvPr id="49158" name="CasellaDiTesto 9"/>
          <p:cNvSpPr txBox="1">
            <a:spLocks noChangeArrowheads="1"/>
          </p:cNvSpPr>
          <p:nvPr/>
        </p:nvSpPr>
        <p:spPr bwMode="auto">
          <a:xfrm>
            <a:off x="5129213" y="4413250"/>
            <a:ext cx="2814637" cy="579438"/>
          </a:xfrm>
          <a:prstGeom prst="rect">
            <a:avLst/>
          </a:prstGeom>
          <a:noFill/>
          <a:ln w="9525">
            <a:noFill/>
            <a:miter lim="800000"/>
            <a:headEnd/>
            <a:tailEnd/>
          </a:ln>
        </p:spPr>
        <p:txBody>
          <a:bodyPr wrap="none">
            <a:spAutoFit/>
          </a:bodyPr>
          <a:lstStyle/>
          <a:p>
            <a:r>
              <a:rPr lang="es-ES" sz="3200">
                <a:latin typeface="Comic Sans MS" pitchFamily="66" charset="0"/>
              </a:rPr>
              <a:t>farmacologica</a:t>
            </a:r>
            <a:endParaRPr lang="it-IT" sz="3200">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hangingPunct="1"/>
            <a:r>
              <a:rPr lang="es-ES" sz="4000" smtClean="0"/>
              <a:t>Meccanica :PCI angioplastica coronarica </a:t>
            </a:r>
            <a:endParaRPr lang="it-IT" sz="4000" smtClean="0"/>
          </a:p>
        </p:txBody>
      </p:sp>
      <p:sp>
        <p:nvSpPr>
          <p:cNvPr id="3" name="Segnaposto contenuto 2"/>
          <p:cNvSpPr>
            <a:spLocks noGrp="1"/>
          </p:cNvSpPr>
          <p:nvPr>
            <p:ph idx="1"/>
          </p:nvPr>
        </p:nvSpPr>
        <p:spPr/>
        <p:txBody>
          <a:bodyPr>
            <a:normAutofit/>
          </a:bodyPr>
          <a:lstStyle/>
          <a:p>
            <a:pPr eaLnBrk="1" hangingPunct="1"/>
            <a:endParaRPr lang="es-ES" smtClean="0"/>
          </a:p>
          <a:p>
            <a:pPr eaLnBrk="1" hangingPunct="1"/>
            <a:r>
              <a:rPr lang="es-ES" smtClean="0"/>
              <a:t>Terapia di elezione (personale esperto).</a:t>
            </a:r>
          </a:p>
          <a:p>
            <a:pPr eaLnBrk="1" hangingPunct="1">
              <a:buFont typeface="Arial" charset="0"/>
              <a:buNone/>
            </a:pPr>
            <a:endParaRPr lang="es-ES" smtClean="0"/>
          </a:p>
          <a:p>
            <a:pPr eaLnBrk="1" hangingPunct="1"/>
            <a:r>
              <a:rPr lang="es-ES" smtClean="0"/>
              <a:t>Se non è disponibile in 2 ore, opzione farmacologica</a:t>
            </a:r>
          </a:p>
          <a:p>
            <a:pPr eaLnBrk="1" hangingPunct="1"/>
            <a:endParaRPr lang="it-IT"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hangingPunct="1"/>
            <a:r>
              <a:rPr lang="it-IT" sz="4000" smtClean="0"/>
              <a:t>TROMBOLISI</a:t>
            </a:r>
            <a:br>
              <a:rPr lang="it-IT" sz="4000" smtClean="0"/>
            </a:br>
            <a:r>
              <a:rPr lang="it-IT" sz="4000" smtClean="0"/>
              <a:t>FARMACOLOGICA</a:t>
            </a:r>
          </a:p>
        </p:txBody>
      </p:sp>
      <p:sp>
        <p:nvSpPr>
          <p:cNvPr id="53250" name="Segnaposto contenuto 2"/>
          <p:cNvSpPr>
            <a:spLocks noGrp="1"/>
          </p:cNvSpPr>
          <p:nvPr>
            <p:ph idx="1"/>
          </p:nvPr>
        </p:nvSpPr>
        <p:spPr/>
        <p:txBody>
          <a:bodyPr/>
          <a:lstStyle/>
          <a:p>
            <a:pPr eaLnBrk="1" hangingPunct="1"/>
            <a:r>
              <a:rPr lang="es-ES" smtClean="0">
                <a:latin typeface="Comic Sans MS" pitchFamily="66" charset="0"/>
              </a:rPr>
              <a:t>E’ economica</a:t>
            </a:r>
          </a:p>
          <a:p>
            <a:pPr eaLnBrk="1" hangingPunct="1"/>
            <a:r>
              <a:rPr lang="es-ES" smtClean="0">
                <a:latin typeface="Comic Sans MS" pitchFamily="66" charset="0"/>
              </a:rPr>
              <a:t>Se può eseguire in qualsiasi luogo</a:t>
            </a:r>
            <a:endParaRPr lang="it-IT" smtClean="0">
              <a:latin typeface="Comic Sans MS" pitchFamily="66" charset="0"/>
            </a:endParaRPr>
          </a:p>
          <a:p>
            <a:pPr eaLnBrk="1" hangingPunct="1"/>
            <a:r>
              <a:rPr lang="it-IT" smtClean="0">
                <a:latin typeface="Comic Sans MS" pitchFamily="66" charset="0"/>
              </a:rPr>
              <a:t>Non può ritardare più di 12 ore</a:t>
            </a:r>
          </a:p>
          <a:p>
            <a:pPr eaLnBrk="1" hangingPunct="1"/>
            <a:r>
              <a:rPr lang="es-ES" smtClean="0">
                <a:latin typeface="Comic Sans MS" pitchFamily="66" charset="0"/>
              </a:rPr>
              <a:t>Elevato rischio di sanguinamento</a:t>
            </a:r>
          </a:p>
          <a:p>
            <a:pPr eaLnBrk="1" hangingPunct="1"/>
            <a:r>
              <a:rPr lang="es-ES" smtClean="0">
                <a:latin typeface="Comic Sans MS" pitchFamily="66" charset="0"/>
              </a:rPr>
              <a:t>Monitorare e eseguire ECG 12 deriv. dopo 60-90’ (se non si riduce la elevazione del ST, la trombolisi è stata inefficace).</a:t>
            </a:r>
            <a:endParaRPr lang="it-IT" smtClean="0">
              <a:latin typeface="Comic Sans MS" pitchFamily="66" charset="0"/>
            </a:endParaRPr>
          </a:p>
          <a:p>
            <a:pPr eaLnBrk="1" hangingPunct="1"/>
            <a:endParaRPr lang="it-IT" smtClean="0"/>
          </a:p>
          <a:p>
            <a:pPr eaLnBrk="1" hangingPunct="1"/>
            <a:endParaRPr lang="it-IT"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eaLnBrk="1" hangingPunct="1"/>
            <a:r>
              <a:rPr lang="it-IT" sz="4000" smtClean="0"/>
              <a:t>CONTROINDICAZIONI</a:t>
            </a:r>
            <a:br>
              <a:rPr lang="it-IT" sz="4000" smtClean="0"/>
            </a:br>
            <a:r>
              <a:rPr lang="it-IT" sz="4000" smtClean="0"/>
              <a:t>assolute</a:t>
            </a:r>
          </a:p>
        </p:txBody>
      </p:sp>
      <p:sp>
        <p:nvSpPr>
          <p:cNvPr id="3" name="Segnaposto contenuto 2"/>
          <p:cNvSpPr>
            <a:spLocks noGrp="1"/>
          </p:cNvSpPr>
          <p:nvPr>
            <p:ph idx="1"/>
          </p:nvPr>
        </p:nvSpPr>
        <p:spPr>
          <a:xfrm>
            <a:off x="171450" y="1600200"/>
            <a:ext cx="8801100" cy="4525963"/>
          </a:xfrm>
        </p:spPr>
        <p:txBody>
          <a:bodyPr>
            <a:normAutofit/>
          </a:bodyPr>
          <a:lstStyle/>
          <a:p>
            <a:pPr marL="0" indent="0" eaLnBrk="1" hangingPunct="1">
              <a:lnSpc>
                <a:spcPct val="90000"/>
              </a:lnSpc>
              <a:buFont typeface="Arial" charset="0"/>
              <a:buNone/>
            </a:pPr>
            <a:endParaRPr lang="es-ES" sz="3000" smtClean="0"/>
          </a:p>
          <a:p>
            <a:pPr marL="0" indent="0" eaLnBrk="1" hangingPunct="1">
              <a:lnSpc>
                <a:spcPct val="90000"/>
              </a:lnSpc>
              <a:buFontTx/>
              <a:buChar char="-"/>
            </a:pPr>
            <a:r>
              <a:rPr lang="es-ES" sz="3000" smtClean="0"/>
              <a:t>Anamnesi de  ictus emorragico</a:t>
            </a:r>
          </a:p>
          <a:p>
            <a:pPr marL="0" indent="0" eaLnBrk="1" hangingPunct="1">
              <a:lnSpc>
                <a:spcPct val="90000"/>
              </a:lnSpc>
              <a:buFontTx/>
              <a:buChar char="-"/>
            </a:pPr>
            <a:r>
              <a:rPr lang="es-ES" sz="3000" smtClean="0"/>
              <a:t>Ictus ischemico nei precedenti 6 mesi</a:t>
            </a:r>
          </a:p>
          <a:p>
            <a:pPr marL="0" indent="0" eaLnBrk="1" hangingPunct="1">
              <a:lnSpc>
                <a:spcPct val="90000"/>
              </a:lnSpc>
              <a:buFontTx/>
              <a:buChar char="-"/>
            </a:pPr>
            <a:r>
              <a:rPr lang="es-ES" sz="3000" smtClean="0"/>
              <a:t>Neoplasia SNC</a:t>
            </a:r>
          </a:p>
          <a:p>
            <a:pPr marL="0" indent="0" eaLnBrk="1" hangingPunct="1">
              <a:lnSpc>
                <a:spcPct val="90000"/>
              </a:lnSpc>
              <a:buFontTx/>
              <a:buChar char="-"/>
            </a:pPr>
            <a:r>
              <a:rPr lang="es-ES" sz="3000" smtClean="0"/>
              <a:t> Recente Chirurgia maggiore, trauma maggiore o trauma endocraneale</a:t>
            </a:r>
          </a:p>
          <a:p>
            <a:pPr marL="0" indent="0" eaLnBrk="1" hangingPunct="1">
              <a:lnSpc>
                <a:spcPct val="90000"/>
              </a:lnSpc>
              <a:buFontTx/>
              <a:buChar char="-"/>
            </a:pPr>
            <a:r>
              <a:rPr lang="es-ES" sz="3000" smtClean="0"/>
              <a:t>Emorragia in atto</a:t>
            </a:r>
          </a:p>
          <a:p>
            <a:pPr marL="0" indent="0" eaLnBrk="1" hangingPunct="1">
              <a:lnSpc>
                <a:spcPct val="90000"/>
              </a:lnSpc>
              <a:buFontTx/>
              <a:buChar char="-"/>
            </a:pPr>
            <a:r>
              <a:rPr lang="es-ES" sz="3000" smtClean="0"/>
              <a:t>Dissezione aortica nota</a:t>
            </a:r>
          </a:p>
          <a:p>
            <a:pPr marL="0" indent="0" eaLnBrk="1" hangingPunct="1">
              <a:lnSpc>
                <a:spcPct val="90000"/>
              </a:lnSpc>
              <a:buFontTx/>
              <a:buChar char="-"/>
            </a:pPr>
            <a:r>
              <a:rPr lang="es-ES" sz="3000" smtClean="0"/>
              <a:t>Sindromi emorragiche note </a:t>
            </a:r>
            <a:endParaRPr lang="it-IT" sz="300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asellaDiTesto 2"/>
          <p:cNvSpPr txBox="1">
            <a:spLocks noChangeArrowheads="1"/>
          </p:cNvSpPr>
          <p:nvPr/>
        </p:nvSpPr>
        <p:spPr bwMode="auto">
          <a:xfrm>
            <a:off x="1581150" y="1162050"/>
            <a:ext cx="184150" cy="369888"/>
          </a:xfrm>
          <a:prstGeom prst="rect">
            <a:avLst/>
          </a:prstGeom>
          <a:noFill/>
          <a:ln w="9525">
            <a:noFill/>
            <a:miter lim="800000"/>
            <a:headEnd/>
            <a:tailEnd/>
          </a:ln>
        </p:spPr>
        <p:txBody>
          <a:bodyPr wrap="none">
            <a:spAutoFit/>
          </a:bodyPr>
          <a:lstStyle/>
          <a:p>
            <a:endParaRPr lang="it-IT"/>
          </a:p>
        </p:txBody>
      </p:sp>
      <p:sp>
        <p:nvSpPr>
          <p:cNvPr id="6" name="Segnaposto contenuto 2"/>
          <p:cNvSpPr txBox="1">
            <a:spLocks/>
          </p:cNvSpPr>
          <p:nvPr/>
        </p:nvSpPr>
        <p:spPr>
          <a:xfrm>
            <a:off x="457200" y="1531938"/>
            <a:ext cx="8229600" cy="4525962"/>
          </a:xfrm>
          <a:prstGeom prst="rect">
            <a:avLst/>
          </a:prstGeom>
        </p:spPr>
        <p:txBody>
          <a:bodyPr>
            <a:normAutofit fontScale="92500" lnSpcReduction="10000"/>
          </a:bodyPr>
          <a:lstStyle/>
          <a:p>
            <a:pPr marL="342900" indent="-342900">
              <a:spcBef>
                <a:spcPct val="20000"/>
              </a:spcBef>
              <a:buFontTx/>
              <a:buChar char="-"/>
            </a:pPr>
            <a:r>
              <a:rPr lang="es-ES" sz="3000">
                <a:latin typeface="Calibri" pitchFamily="34" charset="0"/>
              </a:rPr>
              <a:t>Ipertensione arteriosa non controllata &gt; 180 mmhg</a:t>
            </a:r>
          </a:p>
          <a:p>
            <a:pPr marL="342900" indent="-342900">
              <a:spcBef>
                <a:spcPct val="20000"/>
              </a:spcBef>
              <a:buFontTx/>
              <a:buChar char="-"/>
            </a:pPr>
            <a:r>
              <a:rPr lang="es-ES" sz="3000">
                <a:latin typeface="Calibri" pitchFamily="34" charset="0"/>
              </a:rPr>
              <a:t>TIA ( attacco ischemico transitorio cerebrale) recente (6 mesi)</a:t>
            </a:r>
          </a:p>
          <a:p>
            <a:pPr marL="342900" indent="-342900">
              <a:spcBef>
                <a:spcPct val="20000"/>
              </a:spcBef>
              <a:buFontTx/>
              <a:buChar char="-"/>
            </a:pPr>
            <a:r>
              <a:rPr lang="es-ES" sz="3000">
                <a:latin typeface="Calibri" pitchFamily="34" charset="0"/>
              </a:rPr>
              <a:t>Terapia con dicumarolici</a:t>
            </a:r>
          </a:p>
          <a:p>
            <a:pPr marL="342900" indent="-342900">
              <a:spcBef>
                <a:spcPct val="20000"/>
              </a:spcBef>
              <a:buFontTx/>
              <a:buChar char="-"/>
            </a:pPr>
            <a:r>
              <a:rPr lang="es-ES" sz="3000">
                <a:latin typeface="Calibri" pitchFamily="34" charset="0"/>
              </a:rPr>
              <a:t>Gravidanza o parto recente (1 settimana)</a:t>
            </a:r>
          </a:p>
          <a:p>
            <a:pPr marL="342900" indent="-342900">
              <a:spcBef>
                <a:spcPct val="20000"/>
              </a:spcBef>
              <a:buFontTx/>
              <a:buChar char="-"/>
            </a:pPr>
            <a:r>
              <a:rPr lang="es-ES" sz="3000">
                <a:latin typeface="Calibri" pitchFamily="34" charset="0"/>
              </a:rPr>
              <a:t>Ulcera gastrica attiva</a:t>
            </a:r>
          </a:p>
          <a:p>
            <a:pPr marL="342900" indent="-342900">
              <a:spcBef>
                <a:spcPct val="20000"/>
              </a:spcBef>
              <a:buFontTx/>
              <a:buChar char="-"/>
            </a:pPr>
            <a:r>
              <a:rPr lang="es-ES" sz="3000">
                <a:latin typeface="Calibri" pitchFamily="34" charset="0"/>
              </a:rPr>
              <a:t>Epatopatia avanzata</a:t>
            </a:r>
          </a:p>
          <a:p>
            <a:pPr marL="342900" indent="-342900">
              <a:spcBef>
                <a:spcPct val="20000"/>
              </a:spcBef>
              <a:buFontTx/>
              <a:buChar char="-"/>
            </a:pPr>
            <a:r>
              <a:rPr lang="es-ES" sz="3000">
                <a:latin typeface="Calibri" pitchFamily="34" charset="0"/>
              </a:rPr>
              <a:t>Endocardite infettiva</a:t>
            </a:r>
          </a:p>
          <a:p>
            <a:pPr marL="342900" indent="-342900">
              <a:spcBef>
                <a:spcPct val="20000"/>
              </a:spcBef>
              <a:buFontTx/>
              <a:buChar char="-"/>
            </a:pPr>
            <a:r>
              <a:rPr lang="es-ES" sz="3000">
                <a:latin typeface="Calibri" pitchFamily="34" charset="0"/>
              </a:rPr>
              <a:t>Allergia al farmaco.</a:t>
            </a:r>
          </a:p>
          <a:p>
            <a:pPr marL="342900" indent="-342900">
              <a:spcBef>
                <a:spcPct val="20000"/>
              </a:spcBef>
              <a:buFontTx/>
              <a:buChar char="-"/>
            </a:pPr>
            <a:endParaRPr lang="it-IT" sz="3000">
              <a:latin typeface="Calibri" pitchFamily="34" charset="0"/>
            </a:endParaRPr>
          </a:p>
        </p:txBody>
      </p:sp>
      <p:sp>
        <p:nvSpPr>
          <p:cNvPr id="2" name="CasellaDiTesto 1"/>
          <p:cNvSpPr txBox="1"/>
          <p:nvPr/>
        </p:nvSpPr>
        <p:spPr>
          <a:xfrm>
            <a:off x="266700" y="100013"/>
            <a:ext cx="8553450" cy="1431925"/>
          </a:xfrm>
          <a:prstGeom prst="rect">
            <a:avLst/>
          </a:prstGeom>
          <a:noFill/>
        </p:spPr>
        <p:txBody>
          <a:bodyPr>
            <a:spAutoFit/>
          </a:bodyPr>
          <a:lstStyle/>
          <a:p>
            <a:pPr algn="ctr"/>
            <a:r>
              <a:rPr lang="it-IT" sz="4400">
                <a:solidFill>
                  <a:srgbClr val="000000"/>
                </a:solidFill>
                <a:latin typeface="Calibri" pitchFamily="34" charset="0"/>
              </a:rPr>
              <a:t>CONTROINDICAZIONI</a:t>
            </a:r>
            <a:br>
              <a:rPr lang="it-IT" sz="4400">
                <a:solidFill>
                  <a:srgbClr val="000000"/>
                </a:solidFill>
                <a:latin typeface="Calibri" pitchFamily="34" charset="0"/>
              </a:rPr>
            </a:br>
            <a:r>
              <a:rPr lang="it-IT" sz="4400">
                <a:solidFill>
                  <a:srgbClr val="000000"/>
                </a:solidFill>
                <a:latin typeface="Calibri" pitchFamily="34" charset="0"/>
              </a:rPr>
              <a:t>relative</a:t>
            </a:r>
            <a:endParaRPr lang="it-IT"/>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p:txBody>
          <a:bodyPr/>
          <a:lstStyle/>
          <a:p>
            <a:r>
              <a:rPr lang="it-IT" smtClean="0"/>
              <a:t>ALS 2015 </a:t>
            </a:r>
          </a:p>
        </p:txBody>
      </p:sp>
      <p:sp>
        <p:nvSpPr>
          <p:cNvPr id="74755" name="Rectangle 3"/>
          <p:cNvSpPr>
            <a:spLocks noGrp="1"/>
          </p:cNvSpPr>
          <p:nvPr>
            <p:ph type="body" idx="1"/>
          </p:nvPr>
        </p:nvSpPr>
        <p:spPr/>
        <p:txBody>
          <a:bodyPr/>
          <a:lstStyle/>
          <a:p>
            <a:r>
              <a:rPr lang="es-ES" smtClean="0"/>
              <a:t>Tutti questi pazienti che eseguono una trombolisi efficace</a:t>
            </a:r>
          </a:p>
          <a:p>
            <a:pPr>
              <a:buFont typeface="Arial" charset="0"/>
              <a:buNone/>
            </a:pPr>
            <a:r>
              <a:rPr lang="es-ES" smtClean="0"/>
              <a:t>Entro le 72 ore o nello stesso ricovero eseguire angiografia  </a:t>
            </a:r>
            <a:endParaRPr lang="it-IT" smtClean="0"/>
          </a:p>
          <a:p>
            <a:endParaRPr lang="it-IT" smtClean="0"/>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noGrp="1"/>
          </p:cNvSpPr>
          <p:nvPr/>
        </p:nvSpPr>
        <p:spPr>
          <a:xfrm>
            <a:off x="6553200" y="6356350"/>
            <a:ext cx="2133600" cy="365125"/>
          </a:xfrm>
          <a:prstGeom prst="rect">
            <a:avLst/>
          </a:prstGeom>
          <a:noFill/>
        </p:spPr>
        <p:txBody>
          <a:bodyPr anchor="ctr"/>
          <a:lstStyle/>
          <a:p>
            <a:pPr algn="r">
              <a:defRPr/>
            </a:pPr>
            <a:fld id="{9BDBF3DF-CF78-41A3-8BB0-66081669A5D4}" type="slidenum">
              <a:rPr lang="it-IT" sz="1200">
                <a:solidFill>
                  <a:schemeClr val="tx1">
                    <a:tint val="75000"/>
                  </a:schemeClr>
                </a:solidFill>
                <a:latin typeface="Times New Roman" pitchFamily="18" charset="0"/>
              </a:rPr>
              <a:pPr algn="r">
                <a:defRPr/>
              </a:pPr>
              <a:t>39</a:t>
            </a:fld>
            <a:endParaRPr lang="it-IT" sz="1200" dirty="0">
              <a:solidFill>
                <a:schemeClr val="tx1">
                  <a:tint val="75000"/>
                </a:schemeClr>
              </a:solidFill>
              <a:latin typeface="Times New Roman" pitchFamily="18" charset="0"/>
            </a:endParaRPr>
          </a:p>
        </p:txBody>
      </p:sp>
      <p:pic>
        <p:nvPicPr>
          <p:cNvPr id="78851" name="Picture 2" descr="C:\Users\Paola\Documents\BOLIVIA\EMERGENZA BOLIVIA\IMMAGINI PER CORSO BOLIVIA\domande 6.jpg"/>
          <p:cNvPicPr>
            <a:picLocks noChangeAspect="1" noChangeArrowheads="1"/>
          </p:cNvPicPr>
          <p:nvPr/>
        </p:nvPicPr>
        <p:blipFill>
          <a:blip r:embed="rId3"/>
          <a:srcRect/>
          <a:stretch>
            <a:fillRect/>
          </a:stretch>
        </p:blipFill>
        <p:spPr bwMode="auto">
          <a:xfrm>
            <a:off x="2124075" y="908050"/>
            <a:ext cx="4248150" cy="4248150"/>
          </a:xfrm>
          <a:prstGeom prst="rect">
            <a:avLst/>
          </a:prstGeom>
          <a:noFill/>
          <a:ln w="9525">
            <a:noFill/>
            <a:miter lim="800000"/>
            <a:headEnd/>
            <a:tailEnd/>
          </a:ln>
        </p:spPr>
      </p:pic>
      <p:sp>
        <p:nvSpPr>
          <p:cNvPr id="78852" name="CasellaDiTesto 1"/>
          <p:cNvSpPr txBox="1">
            <a:spLocks noChangeArrowheads="1"/>
          </p:cNvSpPr>
          <p:nvPr/>
        </p:nvSpPr>
        <p:spPr bwMode="auto">
          <a:xfrm rot="-1375211">
            <a:off x="2001838" y="4819650"/>
            <a:ext cx="4897437" cy="1108075"/>
          </a:xfrm>
          <a:prstGeom prst="rect">
            <a:avLst/>
          </a:prstGeom>
          <a:noFill/>
          <a:ln w="9525">
            <a:noFill/>
            <a:miter lim="800000"/>
            <a:headEnd/>
            <a:tailEnd/>
          </a:ln>
        </p:spPr>
        <p:txBody>
          <a:bodyPr>
            <a:spAutoFit/>
          </a:bodyPr>
          <a:lstStyle/>
          <a:p>
            <a:pPr algn="ctr"/>
            <a:r>
              <a:rPr lang="it-IT" sz="6600">
                <a:latin typeface="Freestyle Script" pitchFamily="66" charset="0"/>
              </a:rPr>
              <a:t>DOMANDE?</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5" descr="SP0610_10_12"/>
          <p:cNvPicPr>
            <a:picLocks noChangeAspect="1" noChangeArrowheads="1"/>
          </p:cNvPicPr>
          <p:nvPr/>
        </p:nvPicPr>
        <p:blipFill>
          <a:blip r:embed="rId3"/>
          <a:srcRect/>
          <a:stretch>
            <a:fillRect/>
          </a:stretch>
        </p:blipFill>
        <p:spPr bwMode="auto">
          <a:xfrm>
            <a:off x="681038" y="2560638"/>
            <a:ext cx="7731125" cy="2725737"/>
          </a:xfrm>
          <a:prstGeom prst="rect">
            <a:avLst/>
          </a:prstGeom>
          <a:noFill/>
          <a:ln w="9525">
            <a:noFill/>
            <a:miter lim="800000"/>
            <a:headEnd/>
            <a:tailEnd/>
          </a:ln>
        </p:spPr>
      </p:pic>
    </p:spTree>
    <p:extLst>
      <p:ext uri="{BB962C8B-B14F-4D97-AF65-F5344CB8AC3E}">
        <p14:creationId xmlns:p14="http://schemas.microsoft.com/office/powerpoint/2010/main" val="399799275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78" y="399011"/>
            <a:ext cx="4937760" cy="5902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916" y="3541222"/>
            <a:ext cx="2607946" cy="224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96571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olo 1"/>
          <p:cNvSpPr>
            <a:spLocks noGrp="1"/>
          </p:cNvSpPr>
          <p:nvPr>
            <p:ph type="title" idx="4294967295"/>
          </p:nvPr>
        </p:nvSpPr>
        <p:spPr/>
        <p:txBody>
          <a:bodyPr/>
          <a:lstStyle/>
          <a:p>
            <a:pPr eaLnBrk="1" hangingPunct="1"/>
            <a:r>
              <a:rPr lang="it-IT" smtClean="0">
                <a:solidFill>
                  <a:srgbClr val="FF0000"/>
                </a:solidFill>
              </a:rPr>
              <a:t>Algoritmo delle Bradicardie</a:t>
            </a:r>
          </a:p>
        </p:txBody>
      </p:sp>
      <p:sp>
        <p:nvSpPr>
          <p:cNvPr id="112642" name="Segnaposto contenuto 2"/>
          <p:cNvSpPr>
            <a:spLocks noGrp="1"/>
          </p:cNvSpPr>
          <p:nvPr>
            <p:ph idx="4294967295"/>
          </p:nvPr>
        </p:nvSpPr>
        <p:spPr>
          <a:xfrm>
            <a:off x="228600" y="1417638"/>
            <a:ext cx="8724900" cy="5199062"/>
          </a:xfrm>
        </p:spPr>
        <p:txBody>
          <a:bodyPr/>
          <a:lstStyle/>
          <a:p>
            <a:pPr eaLnBrk="1" hangingPunct="1"/>
            <a:r>
              <a:rPr lang="it-IT" sz="2800" dirty="0" smtClean="0"/>
              <a:t>Valuta sempre ABCDE</a:t>
            </a:r>
          </a:p>
          <a:p>
            <a:pPr eaLnBrk="1" hangingPunct="1"/>
            <a:r>
              <a:rPr lang="it-IT" sz="2800" dirty="0" smtClean="0"/>
              <a:t>Somministra ossigeno se indicato</a:t>
            </a:r>
          </a:p>
          <a:p>
            <a:pPr eaLnBrk="1" hangingPunct="1"/>
            <a:r>
              <a:rPr lang="it-IT" sz="2800" dirty="0" smtClean="0"/>
              <a:t>Monitorizza ECG, SpO2, PA. ECG a 12 derivazioni.</a:t>
            </a:r>
          </a:p>
          <a:p>
            <a:pPr eaLnBrk="1" hangingPunct="1"/>
            <a:r>
              <a:rPr lang="it-IT" sz="2800" dirty="0" smtClean="0"/>
              <a:t>Identifica e tratta le cause reversibili (4 I e 4T, EGA)</a:t>
            </a:r>
          </a:p>
          <a:p>
            <a:pPr eaLnBrk="1" hangingPunct="1">
              <a:buFontTx/>
              <a:buNone/>
            </a:pPr>
            <a:endParaRPr lang="it-IT" dirty="0" smtClean="0"/>
          </a:p>
        </p:txBody>
      </p:sp>
    </p:spTree>
    <p:extLst>
      <p:ext uri="{BB962C8B-B14F-4D97-AF65-F5344CB8AC3E}">
        <p14:creationId xmlns:p14="http://schemas.microsoft.com/office/powerpoint/2010/main" val="293668241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olo 1"/>
          <p:cNvSpPr>
            <a:spLocks noGrp="1"/>
          </p:cNvSpPr>
          <p:nvPr>
            <p:ph type="title" idx="4294967295"/>
          </p:nvPr>
        </p:nvSpPr>
        <p:spPr/>
        <p:txBody>
          <a:bodyPr/>
          <a:lstStyle/>
          <a:p>
            <a:pPr eaLnBrk="1" hangingPunct="1"/>
            <a:r>
              <a:rPr lang="it-IT" smtClean="0">
                <a:solidFill>
                  <a:srgbClr val="FF0000"/>
                </a:solidFill>
              </a:rPr>
              <a:t>Algoritmo delle Bradicardie</a:t>
            </a:r>
          </a:p>
        </p:txBody>
      </p:sp>
      <p:sp>
        <p:nvSpPr>
          <p:cNvPr id="114690" name="Segnaposto contenuto 2"/>
          <p:cNvSpPr>
            <a:spLocks noGrp="1"/>
          </p:cNvSpPr>
          <p:nvPr>
            <p:ph idx="4294967295"/>
          </p:nvPr>
        </p:nvSpPr>
        <p:spPr>
          <a:xfrm>
            <a:off x="228600" y="1417638"/>
            <a:ext cx="8724900" cy="5199062"/>
          </a:xfrm>
        </p:spPr>
        <p:txBody>
          <a:bodyPr/>
          <a:lstStyle/>
          <a:p>
            <a:pPr marL="0" indent="0" algn="ctr" eaLnBrk="1" hangingPunct="1">
              <a:buFontTx/>
              <a:buNone/>
            </a:pPr>
            <a:endParaRPr lang="it-IT" smtClean="0"/>
          </a:p>
          <a:p>
            <a:pPr marL="0" indent="0" eaLnBrk="1" hangingPunct="1">
              <a:buFontTx/>
              <a:buNone/>
            </a:pPr>
            <a:r>
              <a:rPr lang="it-IT" sz="2800" smtClean="0"/>
              <a:t>Valuta la presenza di segni di instabilità clinica:</a:t>
            </a:r>
          </a:p>
          <a:p>
            <a:pPr marL="0" indent="0" eaLnBrk="1" hangingPunct="1"/>
            <a:r>
              <a:rPr lang="it-IT" sz="2800" smtClean="0"/>
              <a:t>Shock</a:t>
            </a:r>
          </a:p>
          <a:p>
            <a:pPr marL="0" indent="0" eaLnBrk="1" hangingPunct="1"/>
            <a:r>
              <a:rPr lang="it-IT" sz="2800" smtClean="0"/>
              <a:t>sincope</a:t>
            </a:r>
          </a:p>
          <a:p>
            <a:pPr marL="0" indent="0" eaLnBrk="1" hangingPunct="1"/>
            <a:r>
              <a:rPr lang="it-IT" sz="2800" smtClean="0"/>
              <a:t>Segni di ischemia miocardica</a:t>
            </a:r>
          </a:p>
          <a:p>
            <a:pPr marL="0" indent="0" eaLnBrk="1" hangingPunct="1"/>
            <a:r>
              <a:rPr lang="it-IT" sz="2800" smtClean="0"/>
              <a:t>Segni di insufficienza cardiaca</a:t>
            </a:r>
          </a:p>
          <a:p>
            <a:pPr marL="0" indent="0" eaLnBrk="1" hangingPunct="1">
              <a:buFontTx/>
              <a:buNone/>
            </a:pPr>
            <a:endParaRPr lang="it-IT" sz="2800" smtClean="0"/>
          </a:p>
          <a:p>
            <a:pPr marL="0" indent="0" algn="ctr" eaLnBrk="1" hangingPunct="1">
              <a:buFontTx/>
              <a:buNone/>
            </a:pPr>
            <a:r>
              <a:rPr lang="it-IT" sz="3600" smtClean="0"/>
              <a:t>Pz stabile o instabile???</a:t>
            </a:r>
          </a:p>
          <a:p>
            <a:pPr marL="0" indent="0" eaLnBrk="1" hangingPunct="1">
              <a:buFontTx/>
              <a:buNone/>
            </a:pPr>
            <a:endParaRPr lang="it-IT" sz="2800" smtClean="0"/>
          </a:p>
        </p:txBody>
      </p:sp>
    </p:spTree>
    <p:extLst>
      <p:ext uri="{BB962C8B-B14F-4D97-AF65-F5344CB8AC3E}">
        <p14:creationId xmlns:p14="http://schemas.microsoft.com/office/powerpoint/2010/main" val="343502640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1643" y="2502449"/>
            <a:ext cx="1330036" cy="1143000"/>
          </a:xfrm>
        </p:spPr>
        <p:txBody>
          <a:bodyPr/>
          <a:lstStyle/>
          <a:p>
            <a:r>
              <a:rPr lang="it-IT" dirty="0" smtClean="0">
                <a:solidFill>
                  <a:srgbClr val="FF0000"/>
                </a:solidFill>
              </a:rPr>
              <a:t>PZ</a:t>
            </a:r>
            <a:endParaRPr lang="it-IT" dirty="0">
              <a:solidFill>
                <a:srgbClr val="FF0000"/>
              </a:solidFill>
            </a:endParaRPr>
          </a:p>
        </p:txBody>
      </p:sp>
      <p:sp>
        <p:nvSpPr>
          <p:cNvPr id="12" name="Freccia in su 11"/>
          <p:cNvSpPr/>
          <p:nvPr/>
        </p:nvSpPr>
        <p:spPr>
          <a:xfrm rot="3309247">
            <a:off x="2886959" y="1490274"/>
            <a:ext cx="484632" cy="18959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2">
                  <a:lumMod val="95000"/>
                  <a:lumOff val="5000"/>
                </a:schemeClr>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84322">
            <a:off x="2306808" y="3154998"/>
            <a:ext cx="1663700" cy="1285875"/>
          </a:xfrm>
          <a:prstGeom prst="rect">
            <a:avLst/>
          </a:prstGeom>
          <a:solidFill>
            <a:schemeClr val="bg1"/>
          </a:solidFill>
          <a:ln>
            <a:noFill/>
          </a:ln>
          <a:effec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749" y="1249270"/>
            <a:ext cx="3374967" cy="89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asellaDiTesto 18"/>
          <p:cNvSpPr txBox="1"/>
          <p:nvPr/>
        </p:nvSpPr>
        <p:spPr>
          <a:xfrm>
            <a:off x="4438996" y="1405070"/>
            <a:ext cx="3474720" cy="707886"/>
          </a:xfrm>
          <a:prstGeom prst="rect">
            <a:avLst/>
          </a:prstGeom>
          <a:noFill/>
        </p:spPr>
        <p:txBody>
          <a:bodyPr wrap="square" rtlCol="0">
            <a:spAutoFit/>
          </a:bodyPr>
          <a:lstStyle/>
          <a:p>
            <a:r>
              <a:rPr lang="it-IT" sz="4000" dirty="0" smtClean="0">
                <a:solidFill>
                  <a:srgbClr val="FF0000"/>
                </a:solidFill>
              </a:rPr>
              <a:t>STABILE</a:t>
            </a:r>
            <a:endParaRPr lang="it-IT" sz="4000" dirty="0">
              <a:solidFill>
                <a:srgbClr val="FF0000"/>
              </a:solidFill>
            </a:endParaRPr>
          </a:p>
        </p:txBody>
      </p:sp>
      <p:sp>
        <p:nvSpPr>
          <p:cNvPr id="20" name="CasellaDiTesto 19"/>
          <p:cNvSpPr txBox="1"/>
          <p:nvPr/>
        </p:nvSpPr>
        <p:spPr>
          <a:xfrm>
            <a:off x="4538749" y="4039984"/>
            <a:ext cx="2842952" cy="707886"/>
          </a:xfrm>
          <a:prstGeom prst="rect">
            <a:avLst/>
          </a:prstGeom>
          <a:noFill/>
        </p:spPr>
        <p:txBody>
          <a:bodyPr wrap="square" rtlCol="0">
            <a:spAutoFit/>
          </a:bodyPr>
          <a:lstStyle/>
          <a:p>
            <a:r>
              <a:rPr lang="it-IT" sz="4000" dirty="0" smtClean="0">
                <a:solidFill>
                  <a:srgbClr val="FF0000"/>
                </a:solidFill>
              </a:rPr>
              <a:t>INSTABILE</a:t>
            </a:r>
            <a:endParaRPr lang="it-IT" sz="4000" dirty="0">
              <a:solidFill>
                <a:srgbClr val="FF0000"/>
              </a:solidFill>
            </a:endParaRPr>
          </a:p>
        </p:txBody>
      </p:sp>
    </p:spTree>
    <p:extLst>
      <p:ext uri="{BB962C8B-B14F-4D97-AF65-F5344CB8AC3E}">
        <p14:creationId xmlns:p14="http://schemas.microsoft.com/office/powerpoint/2010/main" val="89597253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olo 1"/>
          <p:cNvSpPr>
            <a:spLocks noGrp="1"/>
          </p:cNvSpPr>
          <p:nvPr>
            <p:ph type="title" idx="4294967295"/>
          </p:nvPr>
        </p:nvSpPr>
        <p:spPr/>
        <p:txBody>
          <a:bodyPr/>
          <a:lstStyle/>
          <a:p>
            <a:pPr eaLnBrk="1" hangingPunct="1"/>
            <a:r>
              <a:rPr lang="it-IT" smtClean="0">
                <a:solidFill>
                  <a:srgbClr val="FF0000"/>
                </a:solidFill>
              </a:rPr>
              <a:t>Algoritmo delle Bradicardie</a:t>
            </a:r>
          </a:p>
        </p:txBody>
      </p:sp>
      <p:sp>
        <p:nvSpPr>
          <p:cNvPr id="116738" name="Segnaposto contenuto 2"/>
          <p:cNvSpPr>
            <a:spLocks noGrp="1"/>
          </p:cNvSpPr>
          <p:nvPr>
            <p:ph idx="4294967295"/>
          </p:nvPr>
        </p:nvSpPr>
        <p:spPr>
          <a:xfrm>
            <a:off x="228600" y="1417638"/>
            <a:ext cx="8724900" cy="5199062"/>
          </a:xfrm>
        </p:spPr>
        <p:txBody>
          <a:bodyPr/>
          <a:lstStyle/>
          <a:p>
            <a:pPr marL="0" indent="0" algn="ctr" eaLnBrk="1" hangingPunct="1">
              <a:buFontTx/>
              <a:buNone/>
            </a:pPr>
            <a:r>
              <a:rPr lang="it-IT" dirty="0" smtClean="0"/>
              <a:t>Pz instabile</a:t>
            </a:r>
          </a:p>
          <a:p>
            <a:pPr marL="0" indent="0" eaLnBrk="1" hangingPunct="1">
              <a:buFontTx/>
              <a:buNone/>
            </a:pPr>
            <a:r>
              <a:rPr lang="it-IT" dirty="0" smtClean="0"/>
              <a:t>Somministra Atropina 500 </a:t>
            </a:r>
            <a:r>
              <a:rPr lang="it-IT" dirty="0" err="1" smtClean="0"/>
              <a:t>mcgr</a:t>
            </a:r>
            <a:r>
              <a:rPr lang="it-IT" dirty="0" smtClean="0"/>
              <a:t>. </a:t>
            </a:r>
          </a:p>
          <a:p>
            <a:pPr marL="0" indent="0" eaLnBrk="1" hangingPunct="1"/>
            <a:r>
              <a:rPr lang="it-IT" sz="2800" dirty="0" smtClean="0"/>
              <a:t>Se la risposta è soddisfacente, valuta il rischio di </a:t>
            </a:r>
            <a:r>
              <a:rPr lang="it-IT" sz="2800" dirty="0" err="1" smtClean="0"/>
              <a:t>asistolia</a:t>
            </a:r>
            <a:r>
              <a:rPr lang="it-IT" sz="2800" dirty="0" smtClean="0"/>
              <a:t>. </a:t>
            </a:r>
          </a:p>
          <a:p>
            <a:pPr marL="0" indent="0" eaLnBrk="1" hangingPunct="1"/>
            <a:r>
              <a:rPr lang="it-IT" sz="2800" dirty="0" smtClean="0"/>
              <a:t>Se la risposta non è soddisfacente, somministra: </a:t>
            </a:r>
          </a:p>
          <a:p>
            <a:pPr marL="0" indent="0" eaLnBrk="1" hangingPunct="1">
              <a:buFontTx/>
              <a:buNone/>
            </a:pPr>
            <a:r>
              <a:rPr lang="it-IT" sz="2800" dirty="0" smtClean="0"/>
              <a:t>Atropina 500 </a:t>
            </a:r>
            <a:r>
              <a:rPr lang="it-IT" sz="2800" dirty="0" err="1" smtClean="0"/>
              <a:t>mcg</a:t>
            </a:r>
            <a:r>
              <a:rPr lang="it-IT" sz="2800" dirty="0" smtClean="0"/>
              <a:t> fino ad un massimo di 3 mg </a:t>
            </a:r>
            <a:r>
              <a:rPr lang="it-IT" sz="2800" dirty="0" err="1" smtClean="0"/>
              <a:t>e.v.</a:t>
            </a:r>
            <a:r>
              <a:rPr lang="it-IT" sz="2800" dirty="0" smtClean="0"/>
              <a:t>, </a:t>
            </a:r>
            <a:r>
              <a:rPr lang="it-IT" sz="2800" dirty="0" err="1" smtClean="0"/>
              <a:t>Isoprenalina</a:t>
            </a:r>
            <a:r>
              <a:rPr lang="it-IT" sz="2800" dirty="0" smtClean="0"/>
              <a:t> 5 </a:t>
            </a:r>
            <a:r>
              <a:rPr lang="it-IT" sz="2800" dirty="0" err="1" smtClean="0"/>
              <a:t>mcg</a:t>
            </a:r>
            <a:r>
              <a:rPr lang="it-IT" sz="2800" dirty="0" smtClean="0"/>
              <a:t>\</a:t>
            </a:r>
            <a:r>
              <a:rPr lang="it-IT" sz="2800" dirty="0" err="1" smtClean="0"/>
              <a:t>min</a:t>
            </a:r>
            <a:r>
              <a:rPr lang="it-IT" sz="2800" dirty="0" smtClean="0"/>
              <a:t> </a:t>
            </a:r>
            <a:r>
              <a:rPr lang="it-IT" sz="2800" dirty="0" err="1" smtClean="0"/>
              <a:t>e.v</a:t>
            </a:r>
            <a:r>
              <a:rPr lang="it-IT" sz="2800" dirty="0" smtClean="0"/>
              <a:t> </a:t>
            </a:r>
          </a:p>
          <a:p>
            <a:pPr marL="0" indent="0" eaLnBrk="1" hangingPunct="1">
              <a:buFontTx/>
              <a:buNone/>
            </a:pPr>
            <a:r>
              <a:rPr lang="it-IT" sz="2800" dirty="0" smtClean="0"/>
              <a:t>Adrenalina 2-10 </a:t>
            </a:r>
            <a:r>
              <a:rPr lang="it-IT" sz="2800" dirty="0" err="1" smtClean="0"/>
              <a:t>mcg</a:t>
            </a:r>
            <a:r>
              <a:rPr lang="it-IT" sz="2800" dirty="0" smtClean="0"/>
              <a:t>\</a:t>
            </a:r>
            <a:r>
              <a:rPr lang="it-IT" sz="2800" dirty="0" err="1" smtClean="0"/>
              <a:t>min</a:t>
            </a:r>
            <a:r>
              <a:rPr lang="it-IT" sz="2800" dirty="0" smtClean="0"/>
              <a:t> </a:t>
            </a:r>
            <a:r>
              <a:rPr lang="it-IT" sz="2800" dirty="0" err="1" smtClean="0"/>
              <a:t>e.v.</a:t>
            </a:r>
            <a:endParaRPr lang="it-IT" sz="2800" dirty="0" smtClean="0"/>
          </a:p>
          <a:p>
            <a:pPr marL="0" indent="0" eaLnBrk="1" hangingPunct="1">
              <a:buFontTx/>
              <a:buNone/>
            </a:pPr>
            <a:r>
              <a:rPr lang="it-IT" sz="2800" dirty="0" smtClean="0"/>
              <a:t>Farmaci alternativi</a:t>
            </a:r>
          </a:p>
          <a:p>
            <a:pPr marL="0" indent="0" eaLnBrk="1" hangingPunct="1">
              <a:buFontTx/>
              <a:buNone/>
            </a:pPr>
            <a:r>
              <a:rPr lang="it-IT" sz="2800" dirty="0" smtClean="0"/>
              <a:t>PACEING TRANSCUTANEO (analgesia!!)</a:t>
            </a:r>
          </a:p>
        </p:txBody>
      </p:sp>
    </p:spTree>
    <p:extLst>
      <p:ext uri="{BB962C8B-B14F-4D97-AF65-F5344CB8AC3E}">
        <p14:creationId xmlns:p14="http://schemas.microsoft.com/office/powerpoint/2010/main" val="267593280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7222</TotalTime>
  <Words>1411</Words>
  <Application>Microsoft Office PowerPoint</Application>
  <PresentationFormat>Presentazione su schermo (4:3)</PresentationFormat>
  <Paragraphs>218</Paragraphs>
  <Slides>39</Slides>
  <Notes>39</Notes>
  <HiddenSlides>0</HiddenSlides>
  <MMClips>0</MMClips>
  <ScaleCrop>false</ScaleCrop>
  <HeadingPairs>
    <vt:vector size="4" baseType="variant">
      <vt:variant>
        <vt:lpstr>Tema</vt:lpstr>
      </vt:variant>
      <vt:variant>
        <vt:i4>2</vt:i4>
      </vt:variant>
      <vt:variant>
        <vt:lpstr>Titoli diapositive</vt:lpstr>
      </vt:variant>
      <vt:variant>
        <vt:i4>39</vt:i4>
      </vt:variant>
    </vt:vector>
  </HeadingPairs>
  <TitlesOfParts>
    <vt:vector size="41" baseType="lpstr">
      <vt:lpstr>Tema di Office</vt:lpstr>
      <vt:lpstr>Struttura predefinita</vt:lpstr>
      <vt:lpstr>SINDROME CORONARICA ACUTA</vt:lpstr>
      <vt:lpstr>Aritmie e Periarresto cardiaco</vt:lpstr>
      <vt:lpstr>Bradicardia</vt:lpstr>
      <vt:lpstr>Presentazione standard di PowerPoint</vt:lpstr>
      <vt:lpstr>Presentazione standard di PowerPoint</vt:lpstr>
      <vt:lpstr>Algoritmo delle Bradicardie</vt:lpstr>
      <vt:lpstr>Algoritmo delle Bradicardie</vt:lpstr>
      <vt:lpstr>PZ</vt:lpstr>
      <vt:lpstr>Algoritmo delle Bradicardie</vt:lpstr>
      <vt:lpstr>Algoritmo delle Bradicardie</vt:lpstr>
      <vt:lpstr>PACEING TRANSCUTANEO</vt:lpstr>
      <vt:lpstr>Presentazione standard di PowerPoint</vt:lpstr>
      <vt:lpstr>Presentazione standard di PowerPoint</vt:lpstr>
      <vt:lpstr>Presentazione standard di PowerPoint</vt:lpstr>
      <vt:lpstr>Presentazione standard di PowerPoint</vt:lpstr>
      <vt:lpstr>Blocco AV I grado</vt:lpstr>
      <vt:lpstr>Presentazione standard di PowerPoint</vt:lpstr>
      <vt:lpstr>Blocco AV di II grado</vt:lpstr>
      <vt:lpstr>Mobitz I ( _ __ ___ X)</vt:lpstr>
      <vt:lpstr>Mobitz II ( _ _ _ X )</vt:lpstr>
      <vt:lpstr>BAV III grado</vt:lpstr>
      <vt:lpstr>Presentazione standard di PowerPoint</vt:lpstr>
      <vt:lpstr>Presentazione standard di PowerPoint</vt:lpstr>
      <vt:lpstr>Sindrome coronarica acuta (SCA)</vt:lpstr>
      <vt:lpstr>Presentazione standard di PowerPoint</vt:lpstr>
      <vt:lpstr>Presentazione standard di PowerPoint</vt:lpstr>
      <vt:lpstr>Presentazione standard di PowerPoint</vt:lpstr>
      <vt:lpstr>Sindromi coronariche acute</vt:lpstr>
      <vt:lpstr>Sindromi coronariche acute </vt:lpstr>
      <vt:lpstr>Sindromi coronariche acute </vt:lpstr>
      <vt:lpstr>Sindromi Coronariche Acute </vt:lpstr>
      <vt:lpstr>Sindromi coronariche acute Terapia</vt:lpstr>
      <vt:lpstr>STEMI</vt:lpstr>
      <vt:lpstr>Meccanica :PCI angioplastica coronarica </vt:lpstr>
      <vt:lpstr>TROMBOLISI FARMACOLOGICA</vt:lpstr>
      <vt:lpstr>CONTROINDICAZIONI assolute</vt:lpstr>
      <vt:lpstr>Presentazione standard di PowerPoint</vt:lpstr>
      <vt:lpstr>ALS 2015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Linee guida per la rianimazione cardiopolmonare ERC 2010</dc:title>
  <dc:creator>L</dc:creator>
  <cp:lastModifiedBy>delizia</cp:lastModifiedBy>
  <cp:revision>553</cp:revision>
  <dcterms:created xsi:type="dcterms:W3CDTF">2015-03-13T08:27:59Z</dcterms:created>
  <dcterms:modified xsi:type="dcterms:W3CDTF">2017-04-12T08:56:32Z</dcterms:modified>
</cp:coreProperties>
</file>