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6" r:id="rId3"/>
  </p:sldMasterIdLst>
  <p:notesMasterIdLst>
    <p:notesMasterId r:id="rId26"/>
  </p:notesMasterIdLst>
  <p:sldIdLst>
    <p:sldId id="372" r:id="rId4"/>
    <p:sldId id="483" r:id="rId5"/>
    <p:sldId id="474" r:id="rId6"/>
    <p:sldId id="463" r:id="rId7"/>
    <p:sldId id="470" r:id="rId8"/>
    <p:sldId id="391" r:id="rId9"/>
    <p:sldId id="475" r:id="rId10"/>
    <p:sldId id="473" r:id="rId11"/>
    <p:sldId id="471" r:id="rId12"/>
    <p:sldId id="476" r:id="rId13"/>
    <p:sldId id="479" r:id="rId14"/>
    <p:sldId id="480" r:id="rId15"/>
    <p:sldId id="481" r:id="rId16"/>
    <p:sldId id="482" r:id="rId17"/>
    <p:sldId id="468" r:id="rId18"/>
    <p:sldId id="368" r:id="rId19"/>
    <p:sldId id="439" r:id="rId20"/>
    <p:sldId id="364" r:id="rId21"/>
    <p:sldId id="484" r:id="rId22"/>
    <p:sldId id="485" r:id="rId23"/>
    <p:sldId id="486" r:id="rId24"/>
    <p:sldId id="48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74" y="-6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443F4F3-05B1-4756-916F-650F37678E15}" type="datetimeFigureOut">
              <a:rPr lang="en-US"/>
              <a:pPr>
                <a:defRPr/>
              </a:pPr>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0C656F3-7C10-4766-BBF6-158CD0402000}" type="slidenum">
              <a:rPr lang="en-US"/>
              <a:pPr>
                <a:defRPr/>
              </a:pPr>
              <a:t>‹N›</a:t>
            </a:fld>
            <a:endParaRPr lang="en-US"/>
          </a:p>
        </p:txBody>
      </p:sp>
    </p:spTree>
    <p:extLst>
      <p:ext uri="{BB962C8B-B14F-4D97-AF65-F5344CB8AC3E}">
        <p14:creationId xmlns:p14="http://schemas.microsoft.com/office/powerpoint/2010/main" val="15136743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smtClean="0"/>
              <a:t>Ya hemos estudiado el SVB y ahora esta clase se pone como tareas de aquisir algunos concepto de suporte vital avanzado.  </a:t>
            </a:r>
          </a:p>
          <a:p>
            <a:pPr eaLnBrk="1" hangingPunct="1"/>
            <a:r>
              <a:rPr lang="it-IT" smtClean="0"/>
              <a:t>Ya hemos visto que en el paro cardiaco hay dos tipos de ritmos.....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u="sng" smtClean="0"/>
              <a:t>Secundo cambio en el </a:t>
            </a:r>
            <a:r>
              <a:rPr lang="it-IT" smtClean="0"/>
              <a:t>Suporte vital avanzado respecto al suporte vital basico... Los farmacos y claro la vie periferica venosa.....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u="sng" smtClean="0"/>
              <a:t>Secundo cambio en el </a:t>
            </a:r>
            <a:r>
              <a:rPr lang="it-IT" smtClean="0"/>
              <a:t>Suporte vital avanzado respecto al suporte vital basico... Los farmacos y claro la vie periferica venosa.....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u="sng" smtClean="0"/>
              <a:t>Secundo cambio en el </a:t>
            </a:r>
            <a:r>
              <a:rPr lang="it-IT" smtClean="0"/>
              <a:t>Suporte vital avanzado respecto al suporte vital basico... Los farmacos y claro la vie periferica venosa.....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u="sng" smtClean="0"/>
              <a:t>Secundo cambio en el </a:t>
            </a:r>
            <a:r>
              <a:rPr lang="it-IT" smtClean="0"/>
              <a:t>Suporte vital avanzado respecto al suporte vital basico... Los farmacos y claro la vie periferica venosa.....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8649C5CC-3831-4491-ABC8-5BEEC7F7D2DE}" type="slidenum">
              <a:rPr lang="it-IT" sz="1200">
                <a:latin typeface="+mn-lt"/>
              </a:rPr>
              <a:pPr algn="r">
                <a:defRPr/>
              </a:pPr>
              <a:t>15</a:t>
            </a:fld>
            <a:endParaRPr lang="it-IT" sz="1200">
              <a:latin typeface="+mn-lt"/>
            </a:endParaRPr>
          </a:p>
        </p:txBody>
      </p:sp>
      <p:sp>
        <p:nvSpPr>
          <p:cNvPr id="56323" name="Text Box 1"/>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56324" name="Text Box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eaLnBrk="1" hangingPunct="1">
              <a:spcBef>
                <a:spcPct val="0"/>
              </a:spcBef>
            </a:pPr>
            <a:r>
              <a:rPr lang="it-IT" smtClean="0"/>
              <a:t>Tenemos que pensar pero a las causas potencialmente reversibiles de la asistolia y AESP.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DA68BD-8F18-4F2F-8209-970CD482A702}" type="slidenum">
              <a:rPr lang="it-IT"/>
              <a:pPr fontAlgn="base">
                <a:spcBef>
                  <a:spcPct val="0"/>
                </a:spcBef>
                <a:spcAft>
                  <a:spcPct val="0"/>
                </a:spcAft>
                <a:defRPr/>
              </a:pPr>
              <a:t>16</a:t>
            </a:fld>
            <a:endParaRPr lang="it-IT"/>
          </a:p>
        </p:txBody>
      </p:sp>
      <p:sp>
        <p:nvSpPr>
          <p:cNvPr id="58371"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58372" name="Text Box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mtClean="0">
                <a:latin typeface="Comic Sans MS" pitchFamily="66" charset="0"/>
                <a:ea typeface="ＭＳ Ｐゴシック"/>
                <a:cs typeface="Myriad Pro"/>
              </a:rPr>
              <a:t>Trombosis (del corazón o de los vasos pulmonares ) </a:t>
            </a:r>
          </a:p>
          <a:p>
            <a:pPr eaLnBrk="1" hangingPunct="1">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mtClean="0">
                <a:ea typeface="ＭＳ Ｐゴシック"/>
                <a:cs typeface="Myriad Pro"/>
              </a:rPr>
              <a:t>Non he puesto el tratamiento de cada una de estas causas reversbibiles , pensaba de hablar y preguntar en la clase... O si no hacemos una presentacion con animacion...... </a:t>
            </a:r>
          </a:p>
          <a:p>
            <a:pPr eaLnBrk="1" hangingPunct="1">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mtClean="0">
                <a:ea typeface="ＭＳ Ｐゴシック"/>
                <a:cs typeface="Myriad Pro"/>
              </a:rPr>
              <a:t>Intossicazione da Ca antagonisti, ipocalcemia, iperkalemia: Calcio cloruro 10ml al 10%</a:t>
            </a:r>
          </a:p>
          <a:p>
            <a:pPr eaLnBrk="1" hangingPunct="1">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mtClean="0">
                <a:ea typeface="ＭＳ Ｐゴシック"/>
                <a:cs typeface="Myriad Pro"/>
              </a:rPr>
              <a:t>Trombolitici: alteplase (R-TPA) 50mg ev + RCP per almeno 60-90 min</a:t>
            </a:r>
          </a:p>
          <a:p>
            <a:pPr eaLnBrk="1" hangingPunct="1">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mtClean="0">
              <a:ea typeface="ＭＳ Ｐゴシック"/>
              <a:cs typeface="Myriad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C8CAF-D100-4AB7-8683-E2B309DDBA5E}" type="slidenum">
              <a:rPr lang="it-IT"/>
              <a:pPr fontAlgn="base">
                <a:spcBef>
                  <a:spcPct val="0"/>
                </a:spcBef>
                <a:spcAft>
                  <a:spcPct val="0"/>
                </a:spcAft>
                <a:defRPr/>
              </a:pPr>
              <a:t>17</a:t>
            </a:fld>
            <a:endParaRPr lang="it-IT"/>
          </a:p>
        </p:txBody>
      </p:sp>
      <p:sp>
        <p:nvSpPr>
          <p:cNvPr id="60419"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60420" name="Text Box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mtClean="0">
                <a:latin typeface="Comic Sans MS" pitchFamily="66" charset="0"/>
                <a:ea typeface="ＭＳ Ｐゴシック"/>
                <a:cs typeface="Myriad Pro"/>
              </a:rPr>
              <a:t>compresiones mecánicas para permitir otros tratamientos \ procedimientos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585E2-F61D-49A7-82B4-56301DD1D82F}" type="slidenum">
              <a:rPr lang="it-IT"/>
              <a:pPr fontAlgn="base">
                <a:spcBef>
                  <a:spcPct val="0"/>
                </a:spcBef>
                <a:spcAft>
                  <a:spcPct val="0"/>
                </a:spcAft>
                <a:defRPr/>
              </a:pPr>
              <a:t>18</a:t>
            </a:fld>
            <a:endParaRPr lang="it-IT"/>
          </a:p>
        </p:txBody>
      </p:sp>
      <p:sp>
        <p:nvSpPr>
          <p:cNvPr id="64515"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64516" name="Text Box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585E2-F61D-49A7-82B4-56301DD1D82F}" type="slidenum">
              <a:rPr lang="it-IT"/>
              <a:pPr fontAlgn="base">
                <a:spcBef>
                  <a:spcPct val="0"/>
                </a:spcBef>
                <a:spcAft>
                  <a:spcPct val="0"/>
                </a:spcAft>
                <a:defRPr/>
              </a:pPr>
              <a:t>19</a:t>
            </a:fld>
            <a:endParaRPr lang="it-IT"/>
          </a:p>
        </p:txBody>
      </p:sp>
      <p:sp>
        <p:nvSpPr>
          <p:cNvPr id="64515"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64516" name="Text Box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Aft>
                <a:spcPts val="1000"/>
              </a:spcAft>
            </a:pPr>
            <a:r>
              <a:rPr lang="es-ES" smtClean="0">
                <a:cs typeface="Times New Roman" pitchFamily="18" charset="0"/>
              </a:rPr>
              <a:t>Hemos llegado al terzer anillo de la cadena de la sobrevivencia y hablamos de la terapia eléctrica del paro cardíaco improviso. Recordamos que si el DAE está disponible, el terzer anillo se pone secundo.  Si el primero shock es eficaz no es necesaria la RCP. </a:t>
            </a:r>
            <a:endParaRPr lang="it-IT" smtClean="0">
              <a:cs typeface="Times New Roman" pitchFamily="18" charset="0"/>
            </a:endParaRPr>
          </a:p>
        </p:txBody>
      </p:sp>
      <p:sp>
        <p:nvSpPr>
          <p:cNvPr id="4" name="Segnaposto numero diapositiva 3"/>
          <p:cNvSpPr>
            <a:spLocks noGrp="1"/>
          </p:cNvSpPr>
          <p:nvPr>
            <p:ph type="sldNum" sz="quarter" idx="5"/>
          </p:nvPr>
        </p:nvSpPr>
        <p:spPr/>
        <p:txBody>
          <a:bodyPr/>
          <a:lstStyle/>
          <a:p>
            <a:pPr>
              <a:defRPr/>
            </a:pPr>
            <a:fld id="{9311E831-EBC0-4EC6-AE37-3EF1A1562357}" type="slidenum">
              <a:rPr lang="it-IT" smtClean="0">
                <a:solidFill>
                  <a:prstClr val="black"/>
                </a:solidFill>
              </a:rPr>
              <a:pPr>
                <a:defRPr/>
              </a:pPr>
              <a:t>2</a:t>
            </a:fld>
            <a:endParaRPr lang="it-IT"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585E2-F61D-49A7-82B4-56301DD1D82F}" type="slidenum">
              <a:rPr lang="it-IT"/>
              <a:pPr fontAlgn="base">
                <a:spcBef>
                  <a:spcPct val="0"/>
                </a:spcBef>
                <a:spcAft>
                  <a:spcPct val="0"/>
                </a:spcAft>
                <a:defRPr/>
              </a:pPr>
              <a:t>20</a:t>
            </a:fld>
            <a:endParaRPr lang="it-IT"/>
          </a:p>
        </p:txBody>
      </p:sp>
      <p:sp>
        <p:nvSpPr>
          <p:cNvPr id="64515"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64516" name="Text Box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585E2-F61D-49A7-82B4-56301DD1D82F}" type="slidenum">
              <a:rPr lang="it-IT"/>
              <a:pPr fontAlgn="base">
                <a:spcBef>
                  <a:spcPct val="0"/>
                </a:spcBef>
                <a:spcAft>
                  <a:spcPct val="0"/>
                </a:spcAft>
                <a:defRPr/>
              </a:pPr>
              <a:t>21</a:t>
            </a:fld>
            <a:endParaRPr lang="it-IT"/>
          </a:p>
        </p:txBody>
      </p:sp>
      <p:sp>
        <p:nvSpPr>
          <p:cNvPr id="64515"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64516" name="Text Box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it-IT" smtClean="0"/>
              <a:t>Secundo grupo de paro cardiaco, lo que no son sucetible de choque....AESP y asistolia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Para reducir al mínimo el intervalo entre la interrupción de las compresiones torácicas y administración de la descarga,</a:t>
            </a: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r>
              <a:rPr lang="es-ES" smtClean="0"/>
              <a:t>Trovare un tracciato capnografico</a:t>
            </a:r>
            <a:endParaRPr lang="it-IT" smtClean="0"/>
          </a:p>
        </p:txBody>
      </p:sp>
      <p:sp>
        <p:nvSpPr>
          <p:cNvPr id="4" name="Segnaposto numero diapositiva 3"/>
          <p:cNvSpPr>
            <a:spLocks noGrp="1"/>
          </p:cNvSpPr>
          <p:nvPr>
            <p:ph type="sldNum" sz="quarter" idx="5"/>
          </p:nvPr>
        </p:nvSpPr>
        <p:spPr/>
        <p:txBody>
          <a:bodyPr/>
          <a:lstStyle/>
          <a:p>
            <a:pPr>
              <a:defRPr/>
            </a:pPr>
            <a:fld id="{2C39E417-4799-40F1-8A23-B76FC36D403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44CBD08-17D8-448F-943F-44AB85F87297}" type="datetimeFigureOut">
              <a:rPr lang="en-US"/>
              <a:pPr>
                <a:defRPr/>
              </a:pPr>
              <a:t>4/10/2017</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4689DB66-3FAE-40EB-8C9B-E566BFD76026}"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078BCDC-B95D-4994-BBDC-0877AED22036}" type="datetimeFigureOut">
              <a:rPr lang="en-US"/>
              <a:pPr>
                <a:defRPr/>
              </a:pPr>
              <a:t>4/10/2017</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3435D74C-4E84-4126-89CE-46E4D94D4ED0}"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67A59AA-A201-4AAA-AE45-F1007045518C}" type="datetimeFigureOut">
              <a:rPr lang="en-US"/>
              <a:pPr>
                <a:defRPr/>
              </a:pPr>
              <a:t>4/10/2017</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96A505F6-3D3D-4405-8FE0-E9C38A205CDC}"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04BA692-06BF-4F2D-9958-16A91B04709C}" type="slidenum">
              <a:rPr lang="it-IT"/>
              <a:pPr>
                <a:defRPr/>
              </a:pPr>
              <a:t>‹N›</a:t>
            </a:fld>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7DA0B4F-BB74-4A68-8AA7-912660197FDE}" type="slidenum">
              <a:rPr lang="it-IT"/>
              <a:pPr>
                <a:defRPr/>
              </a:pPr>
              <a:t>‹N›</a:t>
            </a:fld>
            <a:endParaRPr lang="it-IT"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63E9E76-FF76-4675-AFF1-CABF6ABEFDC0}" type="slidenum">
              <a:rPr lang="it-IT"/>
              <a:pPr>
                <a:defRPr/>
              </a:pPr>
              <a:t>‹N›</a:t>
            </a:fld>
            <a:endParaRPr lang="it-IT"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34CB79D-33E8-4715-B205-8EC8129DEA64}" type="slidenum">
              <a:rPr lang="it-IT"/>
              <a:pPr>
                <a:defRPr/>
              </a:pPr>
              <a:t>‹N›</a:t>
            </a:fld>
            <a:endParaRPr lang="it-IT"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B8FB7647-895F-4F6C-8EFD-43059A5722EF}" type="slidenum">
              <a:rPr lang="it-IT"/>
              <a:pPr>
                <a:defRPr/>
              </a:pPr>
              <a:t>‹N›</a:t>
            </a:fld>
            <a:endParaRPr lang="it-IT"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0D7D541D-15E3-4690-A506-CD8BC0F3BAF3}" type="slidenum">
              <a:rPr lang="it-IT"/>
              <a:pPr>
                <a:defRPr/>
              </a:pPr>
              <a:t>‹N›</a:t>
            </a:fld>
            <a:endParaRPr lang="it-IT"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AB1D475E-DC98-4B30-90E2-2B183BA9AB41}" type="slidenum">
              <a:rPr lang="it-IT"/>
              <a:pPr>
                <a:defRPr/>
              </a:pPr>
              <a:t>‹N›</a:t>
            </a:fld>
            <a:endParaRPr lang="it-IT"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72CEE09-6D2C-4B5A-979E-6F0D10470007}"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E8620FA-C14F-4801-9D19-51F69007E474}" type="datetimeFigureOut">
              <a:rPr lang="en-US"/>
              <a:pPr>
                <a:defRPr/>
              </a:pPr>
              <a:t>4/10/2017</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908C4A0C-30AC-4652-A7DF-1A1308C72E25}" type="slidenum">
              <a:rPr lang="en-US"/>
              <a:pPr>
                <a:defRPr/>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E34E5D0-E378-4E79-B150-8940E83A8ECC}" type="slidenum">
              <a:rPr lang="it-IT"/>
              <a:pPr>
                <a:defRPr/>
              </a:pPr>
              <a:t>‹N›</a:t>
            </a:fld>
            <a:endParaRPr lang="it-IT"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023CB5C-89F0-4E92-A499-B6202E2FFF62}" type="slidenum">
              <a:rPr lang="it-IT"/>
              <a:pPr>
                <a:defRPr/>
              </a:pPr>
              <a:t>‹N›</a:t>
            </a:fld>
            <a:endParaRPr lang="it-IT"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78B4CF7-C57A-423C-8674-159C6E1BEE06}" type="slidenum">
              <a:rPr lang="it-IT"/>
              <a:pPr>
                <a:defRPr/>
              </a:pPr>
              <a:t>‹N›</a:t>
            </a:fld>
            <a:endParaRPr lang="it-IT"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95FEEDB5-9640-49D3-B44D-EF845DA4113C}"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315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0723B3A7-4E66-4470-A431-2F25F2CB9F3B}"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613707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6D1F06C7-D710-4A20-B3EC-FA8EB5A6F307}"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085323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74D3398F-7E75-4814-89D1-DB730C92DBF7}"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936344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endParaRPr lang="it-IT" dirty="0">
              <a:solidFill>
                <a:prstClr val="black">
                  <a:tint val="75000"/>
                </a:prstClr>
              </a:solidFill>
            </a:endParaRPr>
          </a:p>
        </p:txBody>
      </p:sp>
      <p:sp>
        <p:nvSpPr>
          <p:cNvPr id="8" name="Segnaposto piè di pagina 7"/>
          <p:cNvSpPr>
            <a:spLocks noGrp="1"/>
          </p:cNvSpPr>
          <p:nvPr>
            <p:ph type="ftr" sz="quarter" idx="11"/>
          </p:nvPr>
        </p:nvSpPr>
        <p:spPr/>
        <p:txBody>
          <a:bodyPr/>
          <a:lstStyle/>
          <a:p>
            <a:pPr>
              <a:defRPr/>
            </a:pPr>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pPr>
              <a:defRPr/>
            </a:pPr>
            <a:fld id="{35EF8161-DA81-46AA-85B5-B23C51AE56FA}"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89766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pPr>
              <a:defRPr/>
            </a:pPr>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B0949193-710D-45B4-A02B-89B0375B2762}"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655363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dirty="0">
              <a:solidFill>
                <a:prstClr val="black">
                  <a:tint val="75000"/>
                </a:prstClr>
              </a:solidFill>
            </a:endParaRPr>
          </a:p>
        </p:txBody>
      </p:sp>
      <p:sp>
        <p:nvSpPr>
          <p:cNvPr id="3" name="Segnaposto piè di pagina 2"/>
          <p:cNvSpPr>
            <a:spLocks noGrp="1"/>
          </p:cNvSpPr>
          <p:nvPr>
            <p:ph type="ftr" sz="quarter" idx="11"/>
          </p:nvPr>
        </p:nvSpPr>
        <p:spPr/>
        <p:txBody>
          <a:bodyPr/>
          <a:lstStyle/>
          <a:p>
            <a:pPr>
              <a:defRPr/>
            </a:pPr>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pPr>
              <a:defRPr/>
            </a:pPr>
            <a:fld id="{A9D593A3-61FE-4A44-971A-E82A3B7F958E}"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1995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42F800F-1797-4B21-90EA-0C3A388C85C0}" type="datetimeFigureOut">
              <a:rPr lang="en-US"/>
              <a:pPr>
                <a:defRPr/>
              </a:pPr>
              <a:t>4/10/2017</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10FF5294-4963-4394-8A0A-3CDE72F5A4C4}" type="slidenum">
              <a:rPr lang="en-US"/>
              <a:pPr>
                <a:defRPr/>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32E90004-6833-4C94-A57A-8AACCA8BA473}"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18543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pPr>
              <a:defRPr/>
            </a:pPr>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pPr>
              <a:defRPr/>
            </a:pPr>
            <a:fld id="{EF7A8B8B-4BE9-4197-A7DC-F1F753676AFE}"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31486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2E70C477-F7C3-4C05-9ED7-044C57AB2A08}"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87179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pPr>
              <a:defRPr/>
            </a:pPr>
            <a:fld id="{B70041E0-8FF7-45F1-A625-B4B22AFD8FF0}" type="slidenum">
              <a:rPr lang="it-IT" smtClean="0">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20401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E85C2D1-7121-4D56-B306-40640C553A28}" type="datetimeFigureOut">
              <a:rPr lang="en-US"/>
              <a:pPr>
                <a:defRPr/>
              </a:pPr>
              <a:t>4/10/2017</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98B524A5-309F-47BC-BACB-964B80398226}"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C97DF63-9E8F-43A6-8245-FA28175DD483}" type="datetimeFigureOut">
              <a:rPr lang="en-US"/>
              <a:pPr>
                <a:defRPr/>
              </a:pPr>
              <a:t>4/10/2017</a:t>
            </a:fld>
            <a:endParaRPr lang="en-US"/>
          </a:p>
        </p:txBody>
      </p:sp>
      <p:sp>
        <p:nvSpPr>
          <p:cNvPr id="8" name="Segnaposto piè di pagina 4"/>
          <p:cNvSpPr>
            <a:spLocks noGrp="1"/>
          </p:cNvSpPr>
          <p:nvPr>
            <p:ph type="ftr" sz="quarter" idx="11"/>
          </p:nvPr>
        </p:nvSpPr>
        <p:spPr/>
        <p:txBody>
          <a:bodyPr/>
          <a:lstStyle>
            <a:lvl1pPr>
              <a:defRPr/>
            </a:lvl1pPr>
          </a:lstStyle>
          <a:p>
            <a:pPr>
              <a:defRPr/>
            </a:pPr>
            <a:endParaRPr lang="en-US"/>
          </a:p>
        </p:txBody>
      </p:sp>
      <p:sp>
        <p:nvSpPr>
          <p:cNvPr id="9" name="Segnaposto numero diapositiva 5"/>
          <p:cNvSpPr>
            <a:spLocks noGrp="1"/>
          </p:cNvSpPr>
          <p:nvPr>
            <p:ph type="sldNum" sz="quarter" idx="12"/>
          </p:nvPr>
        </p:nvSpPr>
        <p:spPr/>
        <p:txBody>
          <a:bodyPr/>
          <a:lstStyle>
            <a:lvl1pPr>
              <a:defRPr/>
            </a:lvl1pPr>
          </a:lstStyle>
          <a:p>
            <a:pPr>
              <a:defRPr/>
            </a:pPr>
            <a:fld id="{73FE61E2-2B56-4EB5-991B-6D84CF7FCE3F}"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DE398A1-00F9-4139-8859-CF277DF5851E}" type="datetimeFigureOut">
              <a:rPr lang="en-US"/>
              <a:pPr>
                <a:defRPr/>
              </a:pPr>
              <a:t>4/10/2017</a:t>
            </a:fld>
            <a:endParaRPr lang="en-US"/>
          </a:p>
        </p:txBody>
      </p:sp>
      <p:sp>
        <p:nvSpPr>
          <p:cNvPr id="4" name="Segnaposto piè di pagina 4"/>
          <p:cNvSpPr>
            <a:spLocks noGrp="1"/>
          </p:cNvSpPr>
          <p:nvPr>
            <p:ph type="ftr" sz="quarter" idx="11"/>
          </p:nvPr>
        </p:nvSpPr>
        <p:spPr/>
        <p:txBody>
          <a:bodyPr/>
          <a:lstStyle>
            <a:lvl1pPr>
              <a:defRPr/>
            </a:lvl1pPr>
          </a:lstStyle>
          <a:p>
            <a:pPr>
              <a:defRPr/>
            </a:pPr>
            <a:endParaRPr lang="en-US"/>
          </a:p>
        </p:txBody>
      </p:sp>
      <p:sp>
        <p:nvSpPr>
          <p:cNvPr id="5" name="Segnaposto numero diapositiva 5"/>
          <p:cNvSpPr>
            <a:spLocks noGrp="1"/>
          </p:cNvSpPr>
          <p:nvPr>
            <p:ph type="sldNum" sz="quarter" idx="12"/>
          </p:nvPr>
        </p:nvSpPr>
        <p:spPr/>
        <p:txBody>
          <a:bodyPr/>
          <a:lstStyle>
            <a:lvl1pPr>
              <a:defRPr/>
            </a:lvl1pPr>
          </a:lstStyle>
          <a:p>
            <a:pPr>
              <a:defRPr/>
            </a:pPr>
            <a:fld id="{E3976C37-9997-4277-A917-08CFFBF69F73}"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CE10EF0-BD7A-40C3-AD2A-9DBE5D35DC77}" type="datetimeFigureOut">
              <a:rPr lang="en-US"/>
              <a:pPr>
                <a:defRPr/>
              </a:pPr>
              <a:t>4/10/2017</a:t>
            </a:fld>
            <a:endParaRPr lang="en-US"/>
          </a:p>
        </p:txBody>
      </p:sp>
      <p:sp>
        <p:nvSpPr>
          <p:cNvPr id="3" name="Segnaposto piè di pagina 4"/>
          <p:cNvSpPr>
            <a:spLocks noGrp="1"/>
          </p:cNvSpPr>
          <p:nvPr>
            <p:ph type="ftr" sz="quarter" idx="11"/>
          </p:nvPr>
        </p:nvSpPr>
        <p:spPr/>
        <p:txBody>
          <a:bodyPr/>
          <a:lstStyle>
            <a:lvl1pPr>
              <a:defRPr/>
            </a:lvl1pPr>
          </a:lstStyle>
          <a:p>
            <a:pPr>
              <a:defRPr/>
            </a:pPr>
            <a:endParaRPr lang="en-US"/>
          </a:p>
        </p:txBody>
      </p:sp>
      <p:sp>
        <p:nvSpPr>
          <p:cNvPr id="4" name="Segnaposto numero diapositiva 5"/>
          <p:cNvSpPr>
            <a:spLocks noGrp="1"/>
          </p:cNvSpPr>
          <p:nvPr>
            <p:ph type="sldNum" sz="quarter" idx="12"/>
          </p:nvPr>
        </p:nvSpPr>
        <p:spPr/>
        <p:txBody>
          <a:bodyPr/>
          <a:lstStyle>
            <a:lvl1pPr>
              <a:defRPr/>
            </a:lvl1pPr>
          </a:lstStyle>
          <a:p>
            <a:pPr>
              <a:defRPr/>
            </a:pPr>
            <a:fld id="{9F8009A8-89F2-4AF7-B2AC-B567BDCF14DB}"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E95777F-D0C2-4A07-8D65-57134ACBDF85}" type="datetimeFigureOut">
              <a:rPr lang="en-US"/>
              <a:pPr>
                <a:defRPr/>
              </a:pPr>
              <a:t>4/10/2017</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0099055E-EFCF-4560-BA28-011B6932C0CB}"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D61164A-F6D1-470A-8EC0-41200C0332F4}" type="datetimeFigureOut">
              <a:rPr lang="en-US"/>
              <a:pPr>
                <a:defRPr/>
              </a:pPr>
              <a:t>4/10/2017</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BEB9CD54-7542-47FA-9FDC-59B4B9E0CB7A}"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16CDFB4-44B0-4F9A-8837-73C215A4B098}" type="datetimeFigureOut">
              <a:rPr lang="en-US"/>
              <a:pPr>
                <a:defRPr/>
              </a:pPr>
              <a:t>4/10/2017</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820434-EB09-4BDF-B82D-0151AABBDD5D}"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defRPr>
            </a:lvl1pPr>
          </a:lstStyle>
          <a:p>
            <a:pPr>
              <a:defRPr/>
            </a:pPr>
            <a:fld id="{3762D8CA-C694-46CA-B6F4-3A28CB300AE5}" type="slidenum">
              <a:rPr lang="it-IT"/>
              <a:pPr>
                <a:defRPr/>
              </a:pPr>
              <a:t>‹N›</a:t>
            </a:fld>
            <a:endParaRPr lang="it-IT" dirty="0"/>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dirty="0">
              <a:solidFill>
                <a:prstClr val="black">
                  <a:tint val="75000"/>
                </a:prstClr>
              </a:solidFill>
              <a:latin typeface="Times New Roman" pitchFamily="18"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dirty="0">
              <a:solidFill>
                <a:prstClr val="black">
                  <a:tint val="75000"/>
                </a:prstClr>
              </a:solidFill>
              <a:latin typeface="Times New Roman" pitchFamily="18"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FC42C9-6A8F-40B3-A308-B6823A5E3F41}" type="slidenum">
              <a:rPr lang="it-IT" smtClean="0">
                <a:solidFill>
                  <a:prstClr val="black">
                    <a:tint val="75000"/>
                  </a:prstClr>
                </a:solidFill>
                <a:latin typeface="Times New Roman" pitchFamily="18" charset="0"/>
              </a:rPr>
              <a:pPr>
                <a:defRPr/>
              </a:pPr>
              <a:t>‹N›</a:t>
            </a:fld>
            <a:endParaRPr lang="it-IT"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1499737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615950"/>
            <a:ext cx="8229600" cy="6083300"/>
          </a:xfrm>
          <a:solidFill>
            <a:schemeClr val="tx2">
              <a:lumMod val="25000"/>
              <a:alpha val="55000"/>
            </a:schemeClr>
          </a:solidFill>
        </p:spPr>
        <p:txBody>
          <a:bodyPr>
            <a:normAutofit/>
          </a:bodyPr>
          <a:lstStyle/>
          <a:p>
            <a:pPr marL="0" indent="0" algn="ctr" eaLnBrk="1" hangingPunct="1">
              <a:buFont typeface="Arial" charset="0"/>
              <a:buNone/>
              <a:defRPr/>
            </a:pPr>
            <a:endParaRPr lang="en-US" sz="4800" smtClean="0"/>
          </a:p>
          <a:p>
            <a:pPr marL="0" indent="0" algn="ctr" eaLnBrk="1" hangingPunct="1">
              <a:buFont typeface="Arial" charset="0"/>
              <a:buNone/>
              <a:defRPr/>
            </a:pPr>
            <a:endParaRPr lang="en-US" sz="4800" b="1" smtClean="0">
              <a:solidFill>
                <a:schemeClr val="bg1"/>
              </a:solidFill>
            </a:endParaRPr>
          </a:p>
          <a:p>
            <a:pPr marL="0" indent="0" algn="ctr" eaLnBrk="1" hangingPunct="1">
              <a:buFont typeface="Arial" charset="0"/>
              <a:buNone/>
              <a:defRPr/>
            </a:pPr>
            <a:r>
              <a:rPr lang="en-US" sz="4800" b="1" smtClean="0">
                <a:solidFill>
                  <a:schemeClr val="bg1"/>
                </a:solidFill>
              </a:rPr>
              <a:t>ARRESTO CARDIACO:</a:t>
            </a:r>
          </a:p>
          <a:p>
            <a:pPr marL="0" indent="0" algn="ctr" eaLnBrk="1" hangingPunct="1">
              <a:buFont typeface="Arial" charset="0"/>
              <a:buNone/>
              <a:defRPr/>
            </a:pPr>
            <a:r>
              <a:rPr lang="en-US" sz="6000" smtClean="0">
                <a:solidFill>
                  <a:schemeClr val="bg1"/>
                </a:solidFill>
              </a:rPr>
              <a:t>Supporto vitale avanzato </a:t>
            </a:r>
          </a:p>
          <a:p>
            <a:pPr marL="0" indent="0" algn="ctr" eaLnBrk="1" hangingPunct="1">
              <a:buFont typeface="Arial" charset="0"/>
              <a:buNone/>
              <a:defRPr/>
            </a:pPr>
            <a:endParaRPr lang="en-US" sz="7200" b="1"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457200" y="274638"/>
            <a:ext cx="8229600" cy="817562"/>
          </a:xfrm>
          <a:prstGeom prst="rect">
            <a:avLst/>
          </a:prstGeom>
          <a:solidFill>
            <a:srgbClr val="FF0000"/>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700" dirty="0" smtClean="0">
                <a:latin typeface="Comic Sans MS" panose="030F0702030302020204" pitchFamily="66" charset="0"/>
              </a:rPr>
              <a:t>FARMACI</a:t>
            </a:r>
            <a:endParaRPr lang="en-US" sz="3700" dirty="0" smtClean="0">
              <a:latin typeface="Comic Sans MS" panose="030F0702030302020204" pitchFamily="66" charset="0"/>
            </a:endParaRPr>
          </a:p>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3600" dirty="0" smtClean="0">
              <a:latin typeface="Comic Sans MS" panose="030F0702030302020204" pitchFamily="66" charset="0"/>
            </a:endParaRPr>
          </a:p>
        </p:txBody>
      </p:sp>
      <p:cxnSp>
        <p:nvCxnSpPr>
          <p:cNvPr id="5" name="Connettore 2 4"/>
          <p:cNvCxnSpPr/>
          <p:nvPr/>
        </p:nvCxnSpPr>
        <p:spPr>
          <a:xfrm flipH="1">
            <a:off x="2047875" y="1249363"/>
            <a:ext cx="2073275" cy="1214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59" name="CasellaDiTesto 5"/>
          <p:cNvSpPr txBox="1">
            <a:spLocks noChangeArrowheads="1"/>
          </p:cNvSpPr>
          <p:nvPr/>
        </p:nvSpPr>
        <p:spPr bwMode="auto">
          <a:xfrm>
            <a:off x="558800" y="2700338"/>
            <a:ext cx="2170113" cy="523875"/>
          </a:xfrm>
          <a:prstGeom prst="rect">
            <a:avLst/>
          </a:prstGeom>
          <a:noFill/>
          <a:ln w="9525">
            <a:noFill/>
            <a:miter lim="800000"/>
            <a:headEnd/>
            <a:tailEnd/>
          </a:ln>
        </p:spPr>
        <p:txBody>
          <a:bodyPr>
            <a:spAutoFit/>
          </a:bodyPr>
          <a:lstStyle/>
          <a:p>
            <a:r>
              <a:rPr lang="it-IT" sz="2800">
                <a:latin typeface="Comic Sans MS" pitchFamily="66" charset="0"/>
              </a:rPr>
              <a:t>FV + TVSP</a:t>
            </a:r>
          </a:p>
        </p:txBody>
      </p:sp>
      <p:cxnSp>
        <p:nvCxnSpPr>
          <p:cNvPr id="8" name="Connettore 2 7"/>
          <p:cNvCxnSpPr/>
          <p:nvPr/>
        </p:nvCxnSpPr>
        <p:spPr>
          <a:xfrm>
            <a:off x="1282700" y="3279775"/>
            <a:ext cx="0" cy="573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61" name="CasellaDiTesto 8"/>
          <p:cNvSpPr txBox="1">
            <a:spLocks noChangeArrowheads="1"/>
          </p:cNvSpPr>
          <p:nvPr/>
        </p:nvSpPr>
        <p:spPr bwMode="auto">
          <a:xfrm>
            <a:off x="484188" y="3908425"/>
            <a:ext cx="4087812" cy="1939925"/>
          </a:xfrm>
          <a:prstGeom prst="rect">
            <a:avLst/>
          </a:prstGeom>
          <a:noFill/>
          <a:ln w="9525">
            <a:noFill/>
            <a:miter lim="800000"/>
            <a:headEnd/>
            <a:tailEnd/>
          </a:ln>
        </p:spPr>
        <p:txBody>
          <a:bodyPr>
            <a:spAutoFit/>
          </a:bodyPr>
          <a:lstStyle/>
          <a:p>
            <a:r>
              <a:rPr lang="it-IT" sz="2000" dirty="0" smtClean="0">
                <a:latin typeface="Comic Sans MS" pitchFamily="66" charset="0"/>
              </a:rPr>
              <a:t>DEFIBRILLAZIONE</a:t>
            </a:r>
            <a:endParaRPr lang="it-IT" sz="2000" dirty="0">
              <a:latin typeface="Comic Sans MS" pitchFamily="66" charset="0"/>
            </a:endParaRPr>
          </a:p>
          <a:p>
            <a:r>
              <a:rPr lang="es-ES" sz="2000" dirty="0">
                <a:latin typeface="Comic Sans MS" pitchFamily="66" charset="0"/>
              </a:rPr>
              <a:t>RCP</a:t>
            </a:r>
          </a:p>
          <a:p>
            <a:r>
              <a:rPr lang="es-ES" sz="2000" dirty="0" smtClean="0">
                <a:latin typeface="Comic Sans MS" pitchFamily="66" charset="0"/>
              </a:rPr>
              <a:t>VIA AEREA</a:t>
            </a:r>
            <a:endParaRPr lang="es-ES" sz="2000" dirty="0">
              <a:latin typeface="Comic Sans MS" pitchFamily="66" charset="0"/>
            </a:endParaRPr>
          </a:p>
          <a:p>
            <a:r>
              <a:rPr lang="es-ES" sz="2000" dirty="0" smtClean="0">
                <a:latin typeface="Comic Sans MS" pitchFamily="66" charset="0"/>
              </a:rPr>
              <a:t>VIA VENOSA</a:t>
            </a:r>
            <a:endParaRPr lang="es-ES" sz="2000" dirty="0">
              <a:latin typeface="Comic Sans MS" pitchFamily="66" charset="0"/>
            </a:endParaRPr>
          </a:p>
          <a:p>
            <a:r>
              <a:rPr lang="es-ES" sz="2000" b="1" dirty="0" smtClean="0">
                <a:latin typeface="Comic Sans MS" pitchFamily="66" charset="0"/>
              </a:rPr>
              <a:t>FARMACI: </a:t>
            </a:r>
            <a:r>
              <a:rPr lang="es-ES" sz="2000" b="1" dirty="0">
                <a:latin typeface="Comic Sans MS" pitchFamily="66" charset="0"/>
              </a:rPr>
              <a:t>Adrenalina</a:t>
            </a:r>
          </a:p>
          <a:p>
            <a:r>
              <a:rPr lang="es-ES" sz="2000" b="1" dirty="0">
                <a:latin typeface="Comic Sans MS" pitchFamily="66" charset="0"/>
              </a:rPr>
              <a:t> </a:t>
            </a:r>
            <a:r>
              <a:rPr lang="es-ES" sz="2000" b="1" dirty="0" smtClean="0">
                <a:latin typeface="Comic Sans MS" pitchFamily="66" charset="0"/>
              </a:rPr>
              <a:t>            </a:t>
            </a:r>
            <a:r>
              <a:rPr lang="es-ES" sz="2000" b="1" dirty="0" smtClean="0">
                <a:latin typeface="Comic Sans MS" pitchFamily="66" charset="0"/>
              </a:rPr>
              <a:t>Amiodarone</a:t>
            </a:r>
            <a:endParaRPr lang="it-IT" sz="2000" b="1" dirty="0">
              <a:latin typeface="Comic Sans MS" pitchFamily="66" charset="0"/>
            </a:endParaRPr>
          </a:p>
        </p:txBody>
      </p:sp>
      <p:sp>
        <p:nvSpPr>
          <p:cNvPr id="45062" name="CasellaDiTesto 9"/>
          <p:cNvSpPr txBox="1">
            <a:spLocks noChangeArrowheads="1"/>
          </p:cNvSpPr>
          <p:nvPr/>
        </p:nvSpPr>
        <p:spPr bwMode="auto">
          <a:xfrm>
            <a:off x="6499225" y="2820988"/>
            <a:ext cx="1773238" cy="523875"/>
          </a:xfrm>
          <a:prstGeom prst="rect">
            <a:avLst/>
          </a:prstGeom>
          <a:noFill/>
          <a:ln w="9525">
            <a:noFill/>
            <a:miter lim="800000"/>
            <a:headEnd/>
            <a:tailEnd/>
          </a:ln>
        </p:spPr>
        <p:txBody>
          <a:bodyPr>
            <a:spAutoFit/>
          </a:bodyPr>
          <a:lstStyle/>
          <a:p>
            <a:pPr algn="ctr"/>
            <a:r>
              <a:rPr lang="it-IT" sz="2800">
                <a:latin typeface="Comic Sans MS" pitchFamily="66" charset="0"/>
              </a:rPr>
              <a:t>A + AESP</a:t>
            </a:r>
          </a:p>
        </p:txBody>
      </p:sp>
      <p:cxnSp>
        <p:nvCxnSpPr>
          <p:cNvPr id="11" name="Connettore 2 10"/>
          <p:cNvCxnSpPr/>
          <p:nvPr/>
        </p:nvCxnSpPr>
        <p:spPr>
          <a:xfrm>
            <a:off x="4633913" y="1301750"/>
            <a:ext cx="2001837" cy="1212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7385050" y="3444875"/>
            <a:ext cx="0" cy="573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65" name="CasellaDiTesto 15"/>
          <p:cNvSpPr txBox="1">
            <a:spLocks noChangeArrowheads="1"/>
          </p:cNvSpPr>
          <p:nvPr/>
        </p:nvSpPr>
        <p:spPr bwMode="auto">
          <a:xfrm>
            <a:off x="5227638" y="4186238"/>
            <a:ext cx="3779837" cy="1323975"/>
          </a:xfrm>
          <a:prstGeom prst="rect">
            <a:avLst/>
          </a:prstGeom>
          <a:noFill/>
          <a:ln w="9525">
            <a:noFill/>
            <a:miter lim="800000"/>
            <a:headEnd/>
            <a:tailEnd/>
          </a:ln>
        </p:spPr>
        <p:txBody>
          <a:bodyPr>
            <a:spAutoFit/>
          </a:bodyPr>
          <a:lstStyle/>
          <a:p>
            <a:r>
              <a:rPr lang="es-ES" sz="2000" dirty="0">
                <a:latin typeface="Comic Sans MS" pitchFamily="66" charset="0"/>
              </a:rPr>
              <a:t>RCP</a:t>
            </a:r>
          </a:p>
          <a:p>
            <a:r>
              <a:rPr lang="es-ES" sz="2000" dirty="0" smtClean="0">
                <a:latin typeface="Comic Sans MS" pitchFamily="66" charset="0"/>
              </a:rPr>
              <a:t>VIA AEREA</a:t>
            </a:r>
            <a:endParaRPr lang="es-ES" sz="2000" dirty="0">
              <a:latin typeface="Comic Sans MS" pitchFamily="66" charset="0"/>
            </a:endParaRPr>
          </a:p>
          <a:p>
            <a:r>
              <a:rPr lang="es-ES" sz="2000" dirty="0" smtClean="0">
                <a:latin typeface="Comic Sans MS" pitchFamily="66" charset="0"/>
              </a:rPr>
              <a:t>VIA VENOSA</a:t>
            </a:r>
            <a:endParaRPr lang="es-ES" sz="2000" dirty="0">
              <a:latin typeface="Comic Sans MS" pitchFamily="66" charset="0"/>
            </a:endParaRPr>
          </a:p>
          <a:p>
            <a:r>
              <a:rPr lang="es-ES" sz="2000" b="1" dirty="0" smtClean="0">
                <a:latin typeface="Comic Sans MS" pitchFamily="66" charset="0"/>
              </a:rPr>
              <a:t>FARMACI</a:t>
            </a:r>
            <a:r>
              <a:rPr lang="es-ES" sz="2000" b="1" dirty="0" smtClean="0">
                <a:latin typeface="Comic Sans MS" pitchFamily="66" charset="0"/>
              </a:rPr>
              <a:t>:Adrenalina</a:t>
            </a:r>
            <a:endParaRPr lang="it-IT" sz="2000" b="1" dirty="0">
              <a:latin typeface="Comic Sans MS" pitchFamily="66" charset="0"/>
            </a:endParaRPr>
          </a:p>
        </p:txBody>
      </p:sp>
      <p:sp>
        <p:nvSpPr>
          <p:cNvPr id="45066" name="CasellaDiTesto 16"/>
          <p:cNvSpPr txBox="1">
            <a:spLocks noChangeArrowheads="1"/>
          </p:cNvSpPr>
          <p:nvPr/>
        </p:nvSpPr>
        <p:spPr bwMode="auto">
          <a:xfrm>
            <a:off x="2333625" y="6046788"/>
            <a:ext cx="4722813" cy="646112"/>
          </a:xfrm>
          <a:prstGeom prst="rect">
            <a:avLst/>
          </a:prstGeom>
          <a:noFill/>
          <a:ln w="9525">
            <a:noFill/>
            <a:miter lim="800000"/>
            <a:headEnd/>
            <a:tailEnd/>
          </a:ln>
        </p:spPr>
        <p:txBody>
          <a:bodyPr>
            <a:spAutoFit/>
          </a:bodyPr>
          <a:lstStyle/>
          <a:p>
            <a:pPr algn="ctr"/>
            <a:r>
              <a:rPr lang="es-ES" sz="3600" dirty="0" smtClean="0">
                <a:latin typeface="Comic Sans MS" pitchFamily="66" charset="0"/>
              </a:rPr>
              <a:t>MONITORARE</a:t>
            </a:r>
            <a:endParaRPr lang="it-IT" sz="36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4638"/>
            <a:ext cx="8229600" cy="1471612"/>
          </a:xfrm>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omic Sans MS" pitchFamily="66" charset="0"/>
              </a:rPr>
              <a:t>FARMACI</a:t>
            </a:r>
            <a:r>
              <a:rPr lang="en-US" sz="4000" dirty="0" smtClean="0">
                <a:latin typeface="Comic Sans MS" pitchFamily="66" charset="0"/>
              </a:rPr>
              <a:t/>
            </a:r>
            <a:br>
              <a:rPr lang="en-US" sz="4000" dirty="0" smtClean="0">
                <a:latin typeface="Comic Sans MS" pitchFamily="66" charset="0"/>
              </a:rPr>
            </a:br>
            <a:r>
              <a:rPr lang="en-US" sz="4000" dirty="0" err="1" smtClean="0">
                <a:latin typeface="Comic Sans MS" pitchFamily="66" charset="0"/>
              </a:rPr>
              <a:t>Adrenalina</a:t>
            </a:r>
            <a:endParaRPr lang="en-US" sz="4000" dirty="0" smtClean="0">
              <a:latin typeface="Comic Sans MS" pitchFamily="66" charset="0"/>
            </a:endParaRPr>
          </a:p>
        </p:txBody>
      </p:sp>
      <p:sp>
        <p:nvSpPr>
          <p:cNvPr id="26625" name="Content Placeholder 2"/>
          <p:cNvSpPr>
            <a:spLocks noGrp="1"/>
          </p:cNvSpPr>
          <p:nvPr>
            <p:ph idx="1"/>
          </p:nvPr>
        </p:nvSpPr>
        <p:spPr>
          <a:xfrm>
            <a:off x="88899" y="1992574"/>
            <a:ext cx="8877679" cy="4708478"/>
          </a:xfrm>
        </p:spPr>
        <p:txBody>
          <a:bodyPr rtlCol="0">
            <a:normAutofit/>
          </a:bodyPr>
          <a:lstStyle/>
          <a:p>
            <a:pPr marL="0" indent="0" algn="ctr" eaLnBrk="1" fontAlgn="auto" hangingPunct="1">
              <a:spcAft>
                <a:spcPts val="0"/>
              </a:spcAft>
              <a:buFont typeface="Arial" panose="020B0604020202020204" pitchFamily="34" charset="0"/>
              <a:buNone/>
              <a:defRPr/>
            </a:pPr>
            <a:r>
              <a:rPr lang="es-ES" sz="3600" dirty="0" smtClean="0">
                <a:latin typeface="Comic Sans MS" panose="030F0702030302020204" pitchFamily="66" charset="0"/>
              </a:rPr>
              <a:t>Adrenalina 1 mg</a:t>
            </a:r>
          </a:p>
          <a:p>
            <a:pPr eaLnBrk="1" fontAlgn="auto" hangingPunct="1">
              <a:spcAft>
                <a:spcPts val="0"/>
              </a:spcAft>
              <a:buFont typeface="Wingdings" panose="05000000000000000000" pitchFamily="2" charset="2"/>
              <a:buChar char="Ø"/>
              <a:defRPr/>
            </a:pPr>
            <a:endParaRPr lang="es-ES" sz="2800" dirty="0" smtClean="0">
              <a:latin typeface="Comic Sans MS" panose="030F0702030302020204" pitchFamily="66" charset="0"/>
            </a:endParaRPr>
          </a:p>
          <a:p>
            <a:pPr eaLnBrk="1" fontAlgn="auto" hangingPunct="1">
              <a:spcAft>
                <a:spcPts val="0"/>
              </a:spcAft>
              <a:buFont typeface="Wingdings" panose="05000000000000000000" pitchFamily="2" charset="2"/>
              <a:buChar char="Ø"/>
              <a:defRPr/>
            </a:pPr>
            <a:r>
              <a:rPr lang="es-ES" sz="2800" dirty="0" smtClean="0">
                <a:latin typeface="Comic Sans MS" panose="030F0702030302020204" pitchFamily="66" charset="0"/>
              </a:rPr>
              <a:t>Asistolia/AESP: somministrare la prima dose, appena ottenuta una via venosa</a:t>
            </a:r>
            <a:endParaRPr lang="es-ES" sz="2800" dirty="0" smtClean="0">
              <a:latin typeface="Comic Sans MS" panose="030F0702030302020204" pitchFamily="66" charset="0"/>
            </a:endParaRPr>
          </a:p>
          <a:p>
            <a:pPr eaLnBrk="1" fontAlgn="auto" hangingPunct="1">
              <a:spcAft>
                <a:spcPts val="0"/>
              </a:spcAft>
              <a:buFont typeface="Wingdings" panose="05000000000000000000" pitchFamily="2" charset="2"/>
              <a:buChar char="Ø"/>
              <a:defRPr/>
            </a:pPr>
            <a:endParaRPr lang="es-ES" sz="2800" dirty="0" smtClean="0">
              <a:latin typeface="Comic Sans MS" panose="030F0702030302020204" pitchFamily="66" charset="0"/>
            </a:endParaRPr>
          </a:p>
          <a:p>
            <a:pPr eaLnBrk="1" fontAlgn="auto" hangingPunct="1">
              <a:spcAft>
                <a:spcPts val="0"/>
              </a:spcAft>
              <a:buFont typeface="Wingdings" panose="05000000000000000000" pitchFamily="2" charset="2"/>
              <a:buChar char="Ø"/>
              <a:defRPr/>
            </a:pPr>
            <a:r>
              <a:rPr lang="es-ES" sz="2800" dirty="0" smtClean="0">
                <a:latin typeface="Comic Sans MS" panose="030F0702030302020204" pitchFamily="66" charset="0"/>
              </a:rPr>
              <a:t>FV/TV </a:t>
            </a:r>
            <a:r>
              <a:rPr lang="es-ES" sz="2800" dirty="0" smtClean="0">
                <a:latin typeface="Comic Sans MS" panose="030F0702030302020204" pitchFamily="66" charset="0"/>
              </a:rPr>
              <a:t>dopo il terzo </a:t>
            </a:r>
            <a:r>
              <a:rPr lang="es-ES" sz="2800" dirty="0" smtClean="0">
                <a:latin typeface="Comic Sans MS" panose="030F0702030302020204" pitchFamily="66" charset="0"/>
              </a:rPr>
              <a:t>shock.</a:t>
            </a:r>
          </a:p>
          <a:p>
            <a:pPr eaLnBrk="1" fontAlgn="auto" hangingPunct="1">
              <a:spcAft>
                <a:spcPts val="0"/>
              </a:spcAft>
              <a:buFont typeface="Arial" panose="020B0604020202020204" pitchFamily="34" charset="0"/>
              <a:buChar char="•"/>
              <a:defRPr/>
            </a:pPr>
            <a:endParaRPr lang="en-US" sz="2800" dirty="0" smtClean="0">
              <a:solidFill>
                <a:srgbClr val="FFFFFF"/>
              </a:solidFill>
            </a:endParaRPr>
          </a:p>
          <a:p>
            <a:pPr eaLnBrk="1" fontAlgn="auto" hangingPunct="1">
              <a:lnSpc>
                <a:spcPct val="90000"/>
              </a:lnSpc>
              <a:spcAft>
                <a:spcPts val="0"/>
              </a:spcAft>
              <a:buFont typeface="Wingdings" panose="05000000000000000000" pitchFamily="2" charset="2"/>
              <a:buChar char="Ø"/>
              <a:defRPr/>
            </a:pPr>
            <a:r>
              <a:rPr lang="es-ES" sz="2800" dirty="0" smtClean="0">
                <a:latin typeface="Comic Sans MS" panose="030F0702030302020204" pitchFamily="66" charset="0"/>
              </a:rPr>
              <a:t>Ripetere ogni </a:t>
            </a:r>
            <a:r>
              <a:rPr lang="es-ES" sz="2800" dirty="0">
                <a:latin typeface="Comic Sans MS" panose="030F0702030302020204" pitchFamily="66" charset="0"/>
              </a:rPr>
              <a:t>3-5 </a:t>
            </a:r>
            <a:r>
              <a:rPr lang="es-ES" sz="2800" dirty="0" smtClean="0">
                <a:latin typeface="Comic Sans MS" panose="030F0702030302020204" pitchFamily="66" charset="0"/>
              </a:rPr>
              <a:t>min. </a:t>
            </a:r>
            <a:r>
              <a:rPr lang="es-ES" sz="2800" dirty="0" smtClean="0">
                <a:latin typeface="Comic Sans MS" panose="030F0702030302020204" pitchFamily="66" charset="0"/>
              </a:rPr>
              <a:t>in entrambi i casi</a:t>
            </a:r>
            <a:r>
              <a:rPr lang="es-ES" sz="2800" dirty="0" smtClean="0">
                <a:latin typeface="Comic Sans MS" panose="030F0702030302020204" pitchFamily="66" charset="0"/>
              </a:rPr>
              <a:t> </a:t>
            </a:r>
            <a:endParaRPr lang="es-ES" sz="2800" dirty="0">
              <a:latin typeface="Comic Sans MS" panose="030F0702030302020204" pitchFamily="66" charset="0"/>
            </a:endParaRPr>
          </a:p>
          <a:p>
            <a:pPr eaLnBrk="1" fontAlgn="auto" hangingPunct="1">
              <a:lnSpc>
                <a:spcPct val="90000"/>
              </a:lnSpc>
              <a:spcAft>
                <a:spcPts val="0"/>
              </a:spcAft>
              <a:buFont typeface="Arial" panose="020B0604020202020204" pitchFamily="34" charset="0"/>
              <a:buChar char="•"/>
              <a:defRPr/>
            </a:pPr>
            <a:endParaRPr lang="en-US" sz="2800" dirty="0"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457200" y="274638"/>
            <a:ext cx="8229600" cy="1471612"/>
          </a:xfrm>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omic Sans MS" pitchFamily="66" charset="0"/>
              </a:rPr>
              <a:t>FARMACI</a:t>
            </a:r>
            <a:br>
              <a:rPr lang="en-US" sz="4000" dirty="0" smtClean="0">
                <a:latin typeface="Comic Sans MS" pitchFamily="66" charset="0"/>
              </a:rPr>
            </a:br>
            <a:r>
              <a:rPr lang="en-US" sz="4000" dirty="0" smtClean="0">
                <a:latin typeface="Comic Sans MS" pitchFamily="66" charset="0"/>
              </a:rPr>
              <a:t>Am</a:t>
            </a:r>
            <a:r>
              <a:rPr lang="en-US" sz="4000" dirty="0" smtClean="0">
                <a:latin typeface="Comic Sans MS" pitchFamily="66" charset="0"/>
              </a:rPr>
              <a:t>iodarone</a:t>
            </a:r>
            <a:endParaRPr lang="en-US" sz="4000" dirty="0" smtClean="0">
              <a:latin typeface="Comic Sans MS" pitchFamily="66" charset="0"/>
            </a:endParaRPr>
          </a:p>
        </p:txBody>
      </p:sp>
      <p:sp>
        <p:nvSpPr>
          <p:cNvPr id="49154" name="Content Placeholder 2"/>
          <p:cNvSpPr>
            <a:spLocks noGrp="1"/>
          </p:cNvSpPr>
          <p:nvPr>
            <p:ph idx="1"/>
          </p:nvPr>
        </p:nvSpPr>
        <p:spPr>
          <a:xfrm>
            <a:off x="88899" y="2211388"/>
            <a:ext cx="8877679" cy="4503311"/>
          </a:xfrm>
        </p:spPr>
        <p:txBody>
          <a:bodyPr/>
          <a:lstStyle/>
          <a:p>
            <a:pPr eaLnBrk="1" hangingPunct="1">
              <a:buFont typeface="Wingdings" pitchFamily="2" charset="2"/>
              <a:buChar char="Ø"/>
            </a:pPr>
            <a:endParaRPr lang="es-ES" sz="2800" dirty="0" smtClean="0">
              <a:latin typeface="Comic Sans MS" pitchFamily="66" charset="0"/>
            </a:endParaRPr>
          </a:p>
          <a:p>
            <a:pPr eaLnBrk="1" hangingPunct="1">
              <a:buFont typeface="Wingdings" pitchFamily="2" charset="2"/>
              <a:buChar char="Ø"/>
            </a:pPr>
            <a:r>
              <a:rPr lang="es-ES" sz="2800" dirty="0" smtClean="0">
                <a:latin typeface="Comic Sans MS" pitchFamily="66" charset="0"/>
              </a:rPr>
              <a:t>Amiodarone </a:t>
            </a:r>
            <a:r>
              <a:rPr lang="es-ES" sz="2800" dirty="0" smtClean="0">
                <a:latin typeface="Comic Sans MS" pitchFamily="66" charset="0"/>
              </a:rPr>
              <a:t>(</a:t>
            </a:r>
            <a:r>
              <a:rPr lang="es-ES" sz="2800" dirty="0" smtClean="0">
                <a:latin typeface="Comic Sans MS" pitchFamily="66" charset="0"/>
              </a:rPr>
              <a:t>Ritmi defibrillabili): </a:t>
            </a:r>
            <a:r>
              <a:rPr lang="es-ES" sz="2800" dirty="0" smtClean="0">
                <a:latin typeface="Comic Sans MS" pitchFamily="66" charset="0"/>
              </a:rPr>
              <a:t>300 mg </a:t>
            </a:r>
            <a:r>
              <a:rPr lang="es-ES" sz="2800" dirty="0" smtClean="0">
                <a:latin typeface="Comic Sans MS" pitchFamily="66" charset="0"/>
              </a:rPr>
              <a:t>solo dopo il 3° shock. </a:t>
            </a:r>
            <a:endParaRPr lang="es-ES" sz="2800" dirty="0" smtClean="0">
              <a:latin typeface="Comic Sans MS" pitchFamily="66" charset="0"/>
            </a:endParaRPr>
          </a:p>
          <a:p>
            <a:pPr eaLnBrk="1" hangingPunct="1">
              <a:buFont typeface="Wingdings" pitchFamily="2" charset="2"/>
              <a:buChar char="Ø"/>
            </a:pPr>
            <a:endParaRPr lang="es-ES" sz="2800" dirty="0" smtClean="0">
              <a:latin typeface="Comic Sans MS" pitchFamily="66" charset="0"/>
            </a:endParaRPr>
          </a:p>
          <a:p>
            <a:pPr eaLnBrk="1" hangingPunct="1">
              <a:buFont typeface="Wingdings" pitchFamily="2" charset="2"/>
              <a:buChar char="Ø"/>
            </a:pPr>
            <a:r>
              <a:rPr lang="es-ES" sz="2800" dirty="0" smtClean="0">
                <a:latin typeface="Comic Sans MS" pitchFamily="66" charset="0"/>
              </a:rPr>
              <a:t>Una </a:t>
            </a:r>
            <a:r>
              <a:rPr lang="es-ES" sz="2800" dirty="0" smtClean="0">
                <a:latin typeface="Comic Sans MS" pitchFamily="66" charset="0"/>
              </a:rPr>
              <a:t>dose addizionale di </a:t>
            </a:r>
            <a:r>
              <a:rPr lang="es-ES" sz="2800" dirty="0" smtClean="0">
                <a:latin typeface="Comic Sans MS" pitchFamily="66" charset="0"/>
              </a:rPr>
              <a:t>150 mg </a:t>
            </a:r>
            <a:r>
              <a:rPr lang="es-ES" sz="2800" dirty="0" smtClean="0">
                <a:latin typeface="Comic Sans MS" pitchFamily="66" charset="0"/>
              </a:rPr>
              <a:t>può essere somministrata nelle forme refrattarie di FV- TVSP</a:t>
            </a:r>
            <a:endParaRPr lang="es-ES" sz="2800" dirty="0" smtClean="0">
              <a:latin typeface="Comic Sans MS" pitchFamily="66" charset="0"/>
            </a:endParaRPr>
          </a:p>
          <a:p>
            <a:pPr eaLnBrk="1" hangingPunct="1"/>
            <a:endParaRPr lang="en-US" sz="2800" dirty="0" smtClean="0">
              <a:solidFill>
                <a:srgbClr val="FFFFFF"/>
              </a:solidFill>
            </a:endParaRPr>
          </a:p>
          <a:p>
            <a:pPr eaLnBrk="1" hangingPunct="1">
              <a:lnSpc>
                <a:spcPct val="90000"/>
              </a:lnSpc>
            </a:pPr>
            <a:endParaRPr lang="en-US" sz="2800" dirty="0" smtClean="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471612"/>
          </a:xfrm>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omic Sans MS" pitchFamily="66" charset="0"/>
              </a:rPr>
              <a:t>FARMACI</a:t>
            </a:r>
            <a:r>
              <a:rPr lang="en-US" sz="4000" dirty="0" smtClean="0">
                <a:latin typeface="Comic Sans MS" pitchFamily="66" charset="0"/>
              </a:rPr>
              <a:t/>
            </a:r>
            <a:br>
              <a:rPr lang="en-US" sz="4000" dirty="0" smtClean="0">
                <a:latin typeface="Comic Sans MS" pitchFamily="66" charset="0"/>
              </a:rPr>
            </a:br>
            <a:r>
              <a:rPr lang="en-US" sz="4000" dirty="0" err="1" smtClean="0">
                <a:latin typeface="Comic Sans MS" pitchFamily="66" charset="0"/>
              </a:rPr>
              <a:t>Magnesio</a:t>
            </a:r>
            <a:r>
              <a:rPr lang="en-US" sz="4000" dirty="0" smtClean="0">
                <a:latin typeface="Comic Sans MS" pitchFamily="66" charset="0"/>
              </a:rPr>
              <a:t> </a:t>
            </a:r>
            <a:r>
              <a:rPr lang="en-US" sz="4000" dirty="0" err="1" smtClean="0">
                <a:latin typeface="Comic Sans MS" pitchFamily="66" charset="0"/>
              </a:rPr>
              <a:t>Solfato</a:t>
            </a:r>
            <a:endParaRPr lang="en-US" sz="4000" dirty="0" smtClean="0">
              <a:latin typeface="Comic Sans MS" pitchFamily="66" charset="0"/>
            </a:endParaRPr>
          </a:p>
        </p:txBody>
      </p:sp>
      <p:sp>
        <p:nvSpPr>
          <p:cNvPr id="26625" name="Content Placeholder 2"/>
          <p:cNvSpPr>
            <a:spLocks noGrp="1"/>
          </p:cNvSpPr>
          <p:nvPr>
            <p:ph idx="1"/>
          </p:nvPr>
        </p:nvSpPr>
        <p:spPr>
          <a:xfrm>
            <a:off x="0" y="1746250"/>
            <a:ext cx="9144000" cy="4941888"/>
          </a:xfrm>
        </p:spPr>
        <p:txBody>
          <a:bodyPr rtlCol="0">
            <a:normAutofit/>
          </a:bodyPr>
          <a:lstStyle/>
          <a:p>
            <a:pPr marL="0" indent="0" eaLnBrk="1" fontAlgn="auto" hangingPunct="1">
              <a:spcAft>
                <a:spcPts val="0"/>
              </a:spcAft>
              <a:buFont typeface="Arial" panose="020B0604020202020204" pitchFamily="34" charset="0"/>
              <a:buNone/>
              <a:defRPr/>
            </a:pPr>
            <a:endParaRPr lang="es-ES" sz="2800" dirty="0" smtClean="0">
              <a:latin typeface="Comic Sans MS" panose="030F0702030302020204" pitchFamily="66" charset="0"/>
            </a:endParaRPr>
          </a:p>
          <a:p>
            <a:pPr eaLnBrk="1" fontAlgn="auto" hangingPunct="1">
              <a:spcAft>
                <a:spcPts val="0"/>
              </a:spcAft>
              <a:buFont typeface="Wingdings" panose="05000000000000000000" pitchFamily="2" charset="2"/>
              <a:buChar char="Ø"/>
              <a:defRPr/>
            </a:pPr>
            <a:endParaRPr lang="es-ES" sz="2800" dirty="0" smtClean="0">
              <a:latin typeface="Comic Sans MS" panose="030F0702030302020204" pitchFamily="66" charset="0"/>
            </a:endParaRPr>
          </a:p>
          <a:p>
            <a:pPr eaLnBrk="1" fontAlgn="auto" hangingPunct="1">
              <a:spcAft>
                <a:spcPts val="0"/>
              </a:spcAft>
              <a:buFont typeface="Wingdings" panose="05000000000000000000" pitchFamily="2" charset="2"/>
              <a:buChar char="Ø"/>
              <a:defRPr/>
            </a:pPr>
            <a:endParaRPr lang="es-ES" sz="2800" dirty="0">
              <a:latin typeface="Comic Sans MS" panose="030F0702030302020204" pitchFamily="66" charset="0"/>
            </a:endParaRPr>
          </a:p>
          <a:p>
            <a:pPr eaLnBrk="1" fontAlgn="auto" hangingPunct="1">
              <a:spcAft>
                <a:spcPts val="0"/>
              </a:spcAft>
              <a:buFont typeface="Wingdings" panose="05000000000000000000" pitchFamily="2" charset="2"/>
              <a:buChar char="Ø"/>
              <a:defRPr/>
            </a:pPr>
            <a:r>
              <a:rPr lang="es-ES" sz="2800" dirty="0" smtClean="0">
                <a:latin typeface="Comic Sans MS" panose="030F0702030302020204" pitchFamily="66" charset="0"/>
              </a:rPr>
              <a:t>MgSO</a:t>
            </a:r>
            <a:r>
              <a:rPr lang="es-ES" sz="2400" dirty="0" smtClean="0">
                <a:latin typeface="Comic Sans MS" panose="030F0702030302020204" pitchFamily="66" charset="0"/>
              </a:rPr>
              <a:t>4</a:t>
            </a:r>
            <a:r>
              <a:rPr lang="es-ES" sz="2800" dirty="0" smtClean="0">
                <a:latin typeface="Comic Sans MS" panose="030F0702030302020204" pitchFamily="66" charset="0"/>
              </a:rPr>
              <a:t>:  2g </a:t>
            </a:r>
            <a:r>
              <a:rPr lang="es-ES" sz="2800" dirty="0" smtClean="0">
                <a:latin typeface="Comic Sans MS" panose="030F0702030302020204" pitchFamily="66" charset="0"/>
              </a:rPr>
              <a:t>nel</a:t>
            </a:r>
            <a:r>
              <a:rPr lang="es-ES" sz="2800" dirty="0" smtClean="0">
                <a:latin typeface="Comic Sans MS" panose="030F0702030302020204" pitchFamily="66" charset="0"/>
              </a:rPr>
              <a:t>la Torsione di </a:t>
            </a:r>
            <a:r>
              <a:rPr lang="es-ES" sz="2800" dirty="0" smtClean="0">
                <a:latin typeface="Comic Sans MS" panose="030F0702030302020204" pitchFamily="66" charset="0"/>
              </a:rPr>
              <a:t>Punta (TV Polimorfa)</a:t>
            </a:r>
          </a:p>
          <a:p>
            <a:pPr eaLnBrk="1" fontAlgn="auto" hangingPunct="1">
              <a:spcAft>
                <a:spcPts val="0"/>
              </a:spcAft>
              <a:buFont typeface="Arial" panose="020B0604020202020204" pitchFamily="34" charset="0"/>
              <a:buChar char="•"/>
              <a:defRPr/>
            </a:pPr>
            <a:endParaRPr lang="en-US" sz="2800" dirty="0" smtClean="0">
              <a:solidFill>
                <a:srgbClr val="FFFFFF"/>
              </a:solidFill>
            </a:endParaRPr>
          </a:p>
          <a:p>
            <a:pPr eaLnBrk="1" fontAlgn="auto" hangingPunct="1">
              <a:lnSpc>
                <a:spcPct val="90000"/>
              </a:lnSpc>
              <a:spcAft>
                <a:spcPts val="0"/>
              </a:spcAft>
              <a:buFont typeface="Arial" panose="020B0604020202020204" pitchFamily="34" charset="0"/>
              <a:buChar char="•"/>
              <a:defRPr/>
            </a:pPr>
            <a:endParaRPr lang="en-US" sz="2800" dirty="0"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457200" y="274638"/>
            <a:ext cx="8229600" cy="1471612"/>
          </a:xfrm>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omic Sans MS" pitchFamily="66" charset="0"/>
              </a:rPr>
              <a:t>FARMACI</a:t>
            </a:r>
            <a:r>
              <a:rPr lang="en-US" sz="4000" dirty="0" smtClean="0">
                <a:latin typeface="Comic Sans MS" pitchFamily="66" charset="0"/>
              </a:rPr>
              <a:t/>
            </a:r>
            <a:br>
              <a:rPr lang="en-US" sz="4000" dirty="0" smtClean="0">
                <a:latin typeface="Comic Sans MS" pitchFamily="66" charset="0"/>
              </a:rPr>
            </a:br>
            <a:r>
              <a:rPr lang="en-US" sz="4000" dirty="0" err="1" smtClean="0">
                <a:latin typeface="Comic Sans MS" pitchFamily="66" charset="0"/>
              </a:rPr>
              <a:t>Bicarbonato</a:t>
            </a:r>
            <a:r>
              <a:rPr lang="en-US" sz="4000" dirty="0" smtClean="0">
                <a:latin typeface="Comic Sans MS" pitchFamily="66" charset="0"/>
              </a:rPr>
              <a:t> </a:t>
            </a:r>
            <a:r>
              <a:rPr lang="en-US" sz="4000" dirty="0" smtClean="0">
                <a:latin typeface="Comic Sans MS" pitchFamily="66" charset="0"/>
              </a:rPr>
              <a:t>di </a:t>
            </a:r>
            <a:r>
              <a:rPr lang="en-US" sz="4000" dirty="0" err="1" smtClean="0">
                <a:latin typeface="Comic Sans MS" pitchFamily="66" charset="0"/>
              </a:rPr>
              <a:t>Sodio</a:t>
            </a:r>
            <a:endParaRPr lang="en-US" sz="4000" dirty="0" smtClean="0">
              <a:latin typeface="Comic Sans MS" pitchFamily="66" charset="0"/>
            </a:endParaRPr>
          </a:p>
        </p:txBody>
      </p:sp>
      <p:sp>
        <p:nvSpPr>
          <p:cNvPr id="53250" name="Content Placeholder 2"/>
          <p:cNvSpPr>
            <a:spLocks noGrp="1"/>
          </p:cNvSpPr>
          <p:nvPr>
            <p:ph idx="1"/>
          </p:nvPr>
        </p:nvSpPr>
        <p:spPr>
          <a:xfrm>
            <a:off x="88900" y="2211388"/>
            <a:ext cx="8597900" cy="4940300"/>
          </a:xfrm>
        </p:spPr>
        <p:txBody>
          <a:bodyPr/>
          <a:lstStyle/>
          <a:p>
            <a:pPr eaLnBrk="1" hangingPunct="1">
              <a:buFont typeface="Wingdings" pitchFamily="2" charset="2"/>
              <a:buChar char="Ø"/>
            </a:pPr>
            <a:endParaRPr lang="es-ES" sz="2800" dirty="0" smtClean="0">
              <a:latin typeface="Comic Sans MS" pitchFamily="66" charset="0"/>
            </a:endParaRPr>
          </a:p>
          <a:p>
            <a:pPr eaLnBrk="1" hangingPunct="1">
              <a:buFont typeface="Wingdings" pitchFamily="2" charset="2"/>
              <a:buChar char="Ø"/>
            </a:pPr>
            <a:endParaRPr lang="es-ES" sz="2800" dirty="0" smtClean="0">
              <a:latin typeface="Comic Sans MS" pitchFamily="66" charset="0"/>
            </a:endParaRPr>
          </a:p>
          <a:p>
            <a:pPr eaLnBrk="1" hangingPunct="1">
              <a:buFont typeface="Wingdings" pitchFamily="2" charset="2"/>
              <a:buChar char="Ø"/>
            </a:pPr>
            <a:r>
              <a:rPr lang="es-ES" sz="2800" dirty="0" smtClean="0">
                <a:latin typeface="Comic Sans MS" pitchFamily="66" charset="0"/>
              </a:rPr>
              <a:t>NaHCO</a:t>
            </a:r>
            <a:r>
              <a:rPr lang="es-ES" sz="2400" dirty="0" smtClean="0">
                <a:latin typeface="Comic Sans MS" pitchFamily="66" charset="0"/>
              </a:rPr>
              <a:t>3</a:t>
            </a:r>
            <a:r>
              <a:rPr lang="es-ES" sz="2800" dirty="0" smtClean="0">
                <a:latin typeface="Comic Sans MS" pitchFamily="66" charset="0"/>
              </a:rPr>
              <a:t> : 50 mmol </a:t>
            </a:r>
            <a:r>
              <a:rPr lang="es-ES" sz="2800" dirty="0" smtClean="0">
                <a:latin typeface="Comic Sans MS" pitchFamily="66" charset="0"/>
              </a:rPr>
              <a:t>solo in </a:t>
            </a:r>
            <a:r>
              <a:rPr lang="es-ES" sz="2800" dirty="0" smtClean="0">
                <a:latin typeface="Comic Sans MS" pitchFamily="66" charset="0"/>
              </a:rPr>
              <a:t>caso </a:t>
            </a:r>
            <a:r>
              <a:rPr lang="es-ES" sz="2800" dirty="0" smtClean="0">
                <a:latin typeface="Comic Sans MS" pitchFamily="66" charset="0"/>
              </a:rPr>
              <a:t>di intossicazione da antidepressivi triciclici o iperpotassiemia. Non somministrare rutinariamente.  </a:t>
            </a:r>
            <a:endParaRPr lang="it-IT" sz="2800" dirty="0" smtClean="0">
              <a:latin typeface="Comic Sans MS" pitchFamily="66" charset="0"/>
            </a:endParaRPr>
          </a:p>
          <a:p>
            <a:pPr eaLnBrk="1" hangingPunct="1"/>
            <a:endParaRPr lang="en-US" sz="2800" dirty="0" smtClean="0">
              <a:solidFill>
                <a:srgbClr val="FFFFFF"/>
              </a:solidFill>
            </a:endParaRPr>
          </a:p>
          <a:p>
            <a:pPr eaLnBrk="1" hangingPunct="1">
              <a:lnSpc>
                <a:spcPct val="90000"/>
              </a:lnSpc>
            </a:pPr>
            <a:endParaRPr lang="en-US" sz="2800" dirty="0"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190500" y="1514476"/>
            <a:ext cx="8761413" cy="5145632"/>
          </a:xfrm>
          <a:prstGeom prst="rect">
            <a:avLst/>
          </a:prstGeom>
          <a:noFill/>
          <a:ln w="9525">
            <a:noFill/>
            <a:miter lim="800000"/>
            <a:headEnd/>
            <a:tailEnd/>
          </a:ln>
        </p:spPr>
        <p:txBody>
          <a:bodyPr lIns="90000" tIns="45000" rIns="90000" bIns="45000"/>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a:solidFill>
                  <a:srgbClr val="FFFFFF"/>
                </a:solidFill>
                <a:latin typeface="Comic Sans MS" pitchFamily="66" charset="0"/>
                <a:ea typeface="ＭＳ Ｐゴシック"/>
                <a:cs typeface="Myriad Pro"/>
              </a:rPr>
              <a:t>4 H : </a:t>
            </a:r>
          </a:p>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smtClean="0">
                <a:latin typeface="Comic Sans MS" pitchFamily="66" charset="0"/>
                <a:ea typeface="ＭＳ Ｐゴシック"/>
                <a:cs typeface="Myriad Pro"/>
              </a:rPr>
              <a:t>Ipossia</a:t>
            </a:r>
            <a:r>
              <a:rPr lang="es-ES" sz="3600" dirty="0" smtClean="0">
                <a:latin typeface="Comic Sans MS" pitchFamily="66" charset="0"/>
                <a:ea typeface="ＭＳ Ｐゴシック"/>
                <a:cs typeface="Myriad Pro"/>
              </a:rPr>
              <a:t> </a:t>
            </a:r>
            <a:r>
              <a:rPr lang="es-ES" sz="3600" dirty="0">
                <a:latin typeface="Comic Sans MS" pitchFamily="66" charset="0"/>
                <a:ea typeface="ＭＳ Ｐゴシック"/>
                <a:cs typeface="Myriad Pro"/>
              </a:rPr>
              <a:t>						</a:t>
            </a:r>
            <a:r>
              <a:rPr lang="es-ES" sz="2800" dirty="0">
                <a:latin typeface="Comic Sans MS" pitchFamily="66" charset="0"/>
                <a:ea typeface="ＭＳ Ｐゴシック"/>
                <a:cs typeface="Myriad Pro"/>
              </a:rPr>
              <a:t>O</a:t>
            </a:r>
            <a:r>
              <a:rPr lang="es-ES" sz="2000" dirty="0">
                <a:latin typeface="Comic Sans MS" pitchFamily="66" charset="0"/>
                <a:ea typeface="ＭＳ Ｐゴシック"/>
                <a:cs typeface="Myriad Pro"/>
              </a:rPr>
              <a:t>2</a:t>
            </a:r>
          </a:p>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a:latin typeface="Comic Sans MS" pitchFamily="66" charset="0"/>
                <a:ea typeface="ＭＳ Ｐゴシック"/>
                <a:cs typeface="Myriad Pro"/>
              </a:rPr>
              <a:t>I</a:t>
            </a:r>
            <a:r>
              <a:rPr lang="es-ES" sz="3600" dirty="0" smtClean="0">
                <a:latin typeface="Comic Sans MS" pitchFamily="66" charset="0"/>
                <a:ea typeface="ＭＳ Ｐゴシック"/>
                <a:cs typeface="Myriad Pro"/>
              </a:rPr>
              <a:t>povolemia </a:t>
            </a:r>
            <a:r>
              <a:rPr lang="es-ES" sz="3600" dirty="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VOLUME</a:t>
            </a:r>
            <a:endParaRPr lang="es-ES" sz="2800" dirty="0">
              <a:latin typeface="Comic Sans MS" pitchFamily="66" charset="0"/>
              <a:ea typeface="ＭＳ Ｐゴシック"/>
              <a:cs typeface="Myriad Pro"/>
            </a:endParaRPr>
          </a:p>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smtClean="0">
                <a:latin typeface="Comic Sans MS" pitchFamily="66" charset="0"/>
                <a:ea typeface="ＭＳ Ｐゴシック"/>
                <a:cs typeface="Myriad Pro"/>
              </a:rPr>
              <a:t>I</a:t>
            </a:r>
            <a:r>
              <a:rPr lang="es-ES" sz="3600" dirty="0" smtClean="0">
                <a:latin typeface="Comic Sans MS" pitchFamily="66" charset="0"/>
                <a:ea typeface="ＭＳ Ｐゴシック"/>
                <a:cs typeface="Myriad Pro"/>
              </a:rPr>
              <a:t>per/ipokalemia</a:t>
            </a:r>
            <a:r>
              <a:rPr lang="es-ES" sz="3600" dirty="0">
                <a:latin typeface="Comic Sans MS" pitchFamily="66" charset="0"/>
                <a:ea typeface="ＭＳ Ｐゴシック"/>
                <a:cs typeface="Myriad Pro"/>
              </a:rPr>
              <a:t>	</a:t>
            </a:r>
            <a:r>
              <a:rPr lang="es-ES" sz="3600" dirty="0" smtClean="0">
                <a:latin typeface="Comic Sans MS" pitchFamily="66" charset="0"/>
                <a:ea typeface="ＭＳ Ｐゴシック"/>
                <a:cs typeface="Myriad Pro"/>
              </a:rPr>
              <a:t>	</a:t>
            </a:r>
            <a:r>
              <a:rPr lang="es-ES" sz="3600" dirty="0">
                <a:latin typeface="Comic Sans MS" pitchFamily="66" charset="0"/>
                <a:ea typeface="ＭＳ Ｐゴシック"/>
                <a:cs typeface="Myriad Pro"/>
              </a:rPr>
              <a:t>	</a:t>
            </a:r>
            <a:r>
              <a:rPr lang="es-ES" sz="2800" dirty="0">
                <a:latin typeface="Comic Sans MS" pitchFamily="66" charset="0"/>
                <a:ea typeface="ＭＳ Ｐゴシック"/>
                <a:cs typeface="Myriad Pro"/>
              </a:rPr>
              <a:t>NaHCO3/K</a:t>
            </a:r>
            <a:r>
              <a:rPr lang="es-ES" sz="3600" dirty="0">
                <a:latin typeface="Comic Sans MS" pitchFamily="66" charset="0"/>
                <a:ea typeface="ＭＳ Ｐゴシック"/>
                <a:cs typeface="Myriad Pro"/>
              </a:rPr>
              <a:t>+ </a:t>
            </a:r>
          </a:p>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smtClean="0">
                <a:latin typeface="Comic Sans MS" pitchFamily="66" charset="0"/>
                <a:ea typeface="ＭＳ Ｐゴシック"/>
                <a:cs typeface="Myriad Pro"/>
              </a:rPr>
              <a:t>Hipo/ipertermia </a:t>
            </a:r>
            <a:r>
              <a:rPr lang="es-ES" sz="3600" dirty="0">
                <a:latin typeface="Comic Sans MS" pitchFamily="66" charset="0"/>
                <a:ea typeface="ＭＳ Ｐゴシック"/>
                <a:cs typeface="Myriad Pro"/>
              </a:rPr>
              <a:t>			</a:t>
            </a:r>
            <a:r>
              <a:rPr lang="es-ES" sz="3600" dirty="0" smtClean="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TRATTARE</a:t>
            </a:r>
            <a:endParaRPr lang="en-US" sz="2800" dirty="0">
              <a:latin typeface="Comic Sans MS" pitchFamily="66" charset="0"/>
              <a:ea typeface="ＭＳ Ｐゴシック"/>
              <a:cs typeface="Myriad Pro"/>
            </a:endParaRPr>
          </a:p>
        </p:txBody>
      </p:sp>
      <p:sp>
        <p:nvSpPr>
          <p:cNvPr id="55298" name="Rectangle 1"/>
          <p:cNvSpPr txBox="1">
            <a:spLocks noChangeArrowheads="1"/>
          </p:cNvSpPr>
          <p:nvPr/>
        </p:nvSpPr>
        <p:spPr bwMode="auto">
          <a:xfrm>
            <a:off x="457200" y="274638"/>
            <a:ext cx="8229600" cy="1143000"/>
          </a:xfrm>
          <a:prstGeom prst="rect">
            <a:avLst/>
          </a:prstGeom>
          <a:solidFill>
            <a:srgbClr val="FF0000"/>
          </a:solidFill>
          <a:ln w="9525">
            <a:noFill/>
            <a:miter lim="800000"/>
            <a:headEnd/>
            <a:tailEnd/>
          </a:ln>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omic Sans MS" pitchFamily="66" charset="0"/>
              </a:rPr>
              <a:t>TRATTARE</a:t>
            </a:r>
            <a:endParaRPr lang="en-US" sz="4000" dirty="0">
              <a:latin typeface="Comic Sans MS" pitchFamily="66" charset="0"/>
            </a:endParaRP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200" dirty="0" smtClean="0">
                <a:latin typeface="Comic Sans MS" pitchFamily="66" charset="0"/>
              </a:rPr>
              <a:t>Cause potenzialmente reversibili di ACR</a:t>
            </a:r>
            <a:endParaRPr lang="en-US" sz="3200" dirty="0">
              <a:latin typeface="Comic Sans MS" pitchFamily="66" charset="0"/>
            </a:endParaRPr>
          </a:p>
        </p:txBody>
      </p:sp>
      <p:cxnSp>
        <p:nvCxnSpPr>
          <p:cNvPr id="3" name="Connettore 2 2"/>
          <p:cNvCxnSpPr/>
          <p:nvPr/>
        </p:nvCxnSpPr>
        <p:spPr>
          <a:xfrm flipV="1">
            <a:off x="2387600" y="2620963"/>
            <a:ext cx="3289300" cy="127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 name="Connettore 2 7"/>
          <p:cNvCxnSpPr/>
          <p:nvPr/>
        </p:nvCxnSpPr>
        <p:spPr>
          <a:xfrm>
            <a:off x="3182938" y="3454400"/>
            <a:ext cx="249396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ttore 2 9"/>
          <p:cNvCxnSpPr/>
          <p:nvPr/>
        </p:nvCxnSpPr>
        <p:spPr>
          <a:xfrm>
            <a:off x="3877469" y="4237038"/>
            <a:ext cx="11049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Connettore 2 11"/>
          <p:cNvCxnSpPr/>
          <p:nvPr/>
        </p:nvCxnSpPr>
        <p:spPr>
          <a:xfrm>
            <a:off x="3989197" y="5067300"/>
            <a:ext cx="1247775"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190500" y="1569493"/>
            <a:ext cx="8761413" cy="5090070"/>
          </a:xfrm>
          <a:prstGeom prst="rect">
            <a:avLst/>
          </a:prstGeom>
          <a:noFill/>
          <a:ln w="9525">
            <a:noFill/>
            <a:miter lim="800000"/>
            <a:headEnd/>
            <a:tailEnd/>
          </a:ln>
        </p:spPr>
        <p:txBody>
          <a:bodyPr lIns="90000" tIns="45000" rIns="90000" bIns="45000"/>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a:solidFill>
                  <a:srgbClr val="FFFFFF"/>
                </a:solidFill>
                <a:latin typeface="Comic Sans MS" pitchFamily="66" charset="0"/>
                <a:ea typeface="ＭＳ Ｐゴシック"/>
                <a:cs typeface="Myriad Pro"/>
              </a:rPr>
              <a:t>4 T: </a:t>
            </a:r>
          </a:p>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smtClean="0">
                <a:latin typeface="Comic Sans MS" pitchFamily="66" charset="0"/>
                <a:ea typeface="ＭＳ Ｐゴシック"/>
                <a:cs typeface="Myriad Pro"/>
              </a:rPr>
              <a:t>Trombosi</a:t>
            </a:r>
            <a:r>
              <a:rPr lang="es-ES" sz="3600" dirty="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TROMBOLISI</a:t>
            </a:r>
            <a:r>
              <a:rPr lang="es-ES" sz="3600" dirty="0">
                <a:latin typeface="Comic Sans MS" pitchFamily="66" charset="0"/>
                <a:ea typeface="ＭＳ Ｐゴシック"/>
                <a:cs typeface="Myriad Pro"/>
              </a:rPr>
              <a:t>	</a:t>
            </a:r>
          </a:p>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smtClean="0">
                <a:latin typeface="Comic Sans MS" pitchFamily="66" charset="0"/>
                <a:ea typeface="ＭＳ Ｐゴシック"/>
                <a:cs typeface="Myriad Pro"/>
              </a:rPr>
              <a:t>Tamp. Cardiaco</a:t>
            </a:r>
            <a:r>
              <a:rPr lang="es-ES" sz="3600" dirty="0">
                <a:latin typeface="Comic Sans MS" pitchFamily="66" charset="0"/>
                <a:ea typeface="ＭＳ Ｐゴシック"/>
                <a:cs typeface="Myriad Pro"/>
              </a:rPr>
              <a:t>				</a:t>
            </a:r>
            <a:r>
              <a:rPr lang="es-ES" sz="3600" dirty="0" smtClean="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DRENAGGIO</a:t>
            </a:r>
            <a:r>
              <a:rPr lang="es-ES" sz="3600" dirty="0" smtClean="0">
                <a:latin typeface="Comic Sans MS" pitchFamily="66" charset="0"/>
                <a:ea typeface="ＭＳ Ｐゴシック"/>
                <a:cs typeface="Myriad Pro"/>
              </a:rPr>
              <a:t> </a:t>
            </a:r>
            <a:endParaRPr lang="es-ES" sz="3600" dirty="0">
              <a:latin typeface="Comic Sans MS" pitchFamily="66" charset="0"/>
              <a:ea typeface="ＭＳ Ｐゴシック"/>
              <a:cs typeface="Myriad Pro"/>
            </a:endParaRPr>
          </a:p>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smtClean="0">
                <a:latin typeface="Comic Sans MS" pitchFamily="66" charset="0"/>
                <a:ea typeface="ＭＳ Ｐゴシック"/>
                <a:cs typeface="Myriad Pro"/>
              </a:rPr>
              <a:t>Tossici </a:t>
            </a:r>
            <a:r>
              <a:rPr lang="es-ES" sz="3600" dirty="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ANTIDOTO</a:t>
            </a:r>
            <a:r>
              <a:rPr lang="es-ES" sz="3600" dirty="0" smtClean="0">
                <a:latin typeface="Comic Sans MS" pitchFamily="66" charset="0"/>
                <a:ea typeface="ＭＳ Ｐゴシック"/>
                <a:cs typeface="Myriad Pro"/>
              </a:rPr>
              <a:t> </a:t>
            </a:r>
            <a:endParaRPr lang="es-ES" sz="3600" dirty="0">
              <a:latin typeface="Comic Sans MS" pitchFamily="66" charset="0"/>
              <a:ea typeface="ＭＳ Ｐゴシック"/>
              <a:cs typeface="Myriad Pro"/>
            </a:endParaRPr>
          </a:p>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3600" dirty="0" smtClean="0">
                <a:latin typeface="Comic Sans MS" pitchFamily="66" charset="0"/>
                <a:ea typeface="ＭＳ Ｐゴシック"/>
                <a:cs typeface="Myriad Pro"/>
              </a:rPr>
              <a:t>PNX</a:t>
            </a:r>
            <a:r>
              <a:rPr lang="it-IT" sz="3600" dirty="0" smtClean="0">
                <a:latin typeface="Comic Sans MS" pitchFamily="66" charset="0"/>
                <a:ea typeface="ＭＳ Ｐゴシック"/>
                <a:cs typeface="Myriad Pro"/>
              </a:rPr>
              <a:t> </a:t>
            </a:r>
            <a:r>
              <a:rPr lang="es-ES" sz="3600" dirty="0" smtClean="0">
                <a:latin typeface="Comic Sans MS" pitchFamily="66" charset="0"/>
                <a:ea typeface="ＭＳ Ｐゴシック"/>
                <a:cs typeface="Myriad Pro"/>
              </a:rPr>
              <a:t>iperteso</a:t>
            </a:r>
            <a:r>
              <a:rPr lang="es-ES" sz="3600" dirty="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DRENAGGIO</a:t>
            </a:r>
            <a:endParaRPr lang="en-US" sz="3600" dirty="0">
              <a:latin typeface="Comic Sans MS" pitchFamily="66" charset="0"/>
              <a:ea typeface="ＭＳ Ｐゴシック"/>
              <a:cs typeface="Microsoft YaHei"/>
            </a:endParaRPr>
          </a:p>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dirty="0">
              <a:latin typeface="Calibri" pitchFamily="34" charset="0"/>
              <a:ea typeface="ＭＳ Ｐゴシック"/>
              <a:cs typeface="Microsoft YaHei"/>
            </a:endParaRPr>
          </a:p>
        </p:txBody>
      </p:sp>
      <p:sp>
        <p:nvSpPr>
          <p:cNvPr id="57346" name="Rectangle 1"/>
          <p:cNvSpPr txBox="1">
            <a:spLocks noChangeArrowheads="1"/>
          </p:cNvSpPr>
          <p:nvPr/>
        </p:nvSpPr>
        <p:spPr bwMode="auto">
          <a:xfrm>
            <a:off x="457200" y="274638"/>
            <a:ext cx="8229600" cy="1143000"/>
          </a:xfrm>
          <a:prstGeom prst="rect">
            <a:avLst/>
          </a:prstGeom>
          <a:solidFill>
            <a:srgbClr val="FF0000"/>
          </a:solidFill>
          <a:ln w="9525">
            <a:noFill/>
            <a:miter lim="800000"/>
            <a:headEnd/>
            <a:tailEnd/>
          </a:ln>
        </p:spPr>
        <p:txBody>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omic Sans MS" pitchFamily="66" charset="0"/>
              </a:rPr>
              <a:t>TRATTARE</a:t>
            </a:r>
            <a:endParaRPr lang="en-US" sz="4000" dirty="0">
              <a:latin typeface="Comic Sans MS" pitchFamily="66" charset="0"/>
            </a:endParaRP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200" dirty="0" smtClean="0">
                <a:latin typeface="Comic Sans MS" pitchFamily="66" charset="0"/>
              </a:rPr>
              <a:t>Cause potenzialmente reversibili di ACR</a:t>
            </a:r>
            <a:endParaRPr lang="en-US" sz="3200" dirty="0">
              <a:latin typeface="Comic Sans MS" pitchFamily="66" charset="0"/>
            </a:endParaRPr>
          </a:p>
        </p:txBody>
      </p:sp>
      <p:cxnSp>
        <p:nvCxnSpPr>
          <p:cNvPr id="6" name="Connettore 2 5"/>
          <p:cNvCxnSpPr/>
          <p:nvPr/>
        </p:nvCxnSpPr>
        <p:spPr>
          <a:xfrm>
            <a:off x="3070225" y="2401888"/>
            <a:ext cx="221138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 name="Connettore 2 7"/>
          <p:cNvCxnSpPr/>
          <p:nvPr/>
        </p:nvCxnSpPr>
        <p:spPr>
          <a:xfrm>
            <a:off x="4107656" y="3120219"/>
            <a:ext cx="1955705"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ttore 2 9"/>
          <p:cNvCxnSpPr/>
          <p:nvPr/>
        </p:nvCxnSpPr>
        <p:spPr>
          <a:xfrm>
            <a:off x="2879725" y="3903663"/>
            <a:ext cx="245586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Connettore 2 10"/>
          <p:cNvCxnSpPr/>
          <p:nvPr/>
        </p:nvCxnSpPr>
        <p:spPr>
          <a:xfrm flipV="1">
            <a:off x="3800166" y="4789844"/>
            <a:ext cx="1508125" cy="127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90500" y="1582738"/>
            <a:ext cx="8763000" cy="709612"/>
          </a:xfrm>
          <a:prstGeom prst="rect">
            <a:avLst/>
          </a:prstGeom>
          <a:noFill/>
          <a:ln w="9525">
            <a:noFill/>
            <a:miter lim="800000"/>
            <a:headEnd/>
            <a:tailEnd/>
          </a:ln>
        </p:spPr>
        <p:txBody>
          <a:bodyPr lIns="90000" tIns="45000" rIns="90000" bIns="45000"/>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dirty="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ecografia cardiaca </a:t>
            </a:r>
            <a:endParaRPr lang="es-ES" sz="2800" dirty="0">
              <a:latin typeface="Comic Sans MS" pitchFamily="66" charset="0"/>
              <a:ea typeface="ＭＳ Ｐゴシック"/>
              <a:cs typeface="Myriad Pro"/>
            </a:endParaRPr>
          </a:p>
        </p:txBody>
      </p:sp>
      <p:sp>
        <p:nvSpPr>
          <p:cNvPr id="59394" name="Rectangle 1"/>
          <p:cNvSpPr txBox="1">
            <a:spLocks noChangeArrowheads="1"/>
          </p:cNvSpPr>
          <p:nvPr/>
        </p:nvSpPr>
        <p:spPr bwMode="auto">
          <a:xfrm>
            <a:off x="457200" y="274638"/>
            <a:ext cx="8229600" cy="749300"/>
          </a:xfrm>
          <a:prstGeom prst="rect">
            <a:avLst/>
          </a:prstGeom>
          <a:solidFill>
            <a:srgbClr val="FF0000"/>
          </a:solidFill>
          <a:ln w="9525">
            <a:noFill/>
            <a:miter lim="800000"/>
            <a:headEnd/>
            <a:tailEnd/>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000" dirty="0">
                <a:latin typeface="Comic Sans MS" pitchFamily="66" charset="0"/>
              </a:rPr>
              <a:t>	</a:t>
            </a:r>
            <a:r>
              <a:rPr lang="es-ES" sz="4000" dirty="0" smtClean="0">
                <a:latin typeface="Comic Sans MS" pitchFamily="66" charset="0"/>
              </a:rPr>
              <a:t>CONSIDERARE</a:t>
            </a:r>
            <a:endParaRPr lang="en-US" sz="3200" dirty="0">
              <a:latin typeface="Comic Sans MS" pitchFamily="66" charset="0"/>
            </a:endParaRPr>
          </a:p>
        </p:txBody>
      </p:sp>
      <p:sp>
        <p:nvSpPr>
          <p:cNvPr id="59395" name="CasellaDiTesto 1"/>
          <p:cNvSpPr txBox="1">
            <a:spLocks noChangeArrowheads="1"/>
          </p:cNvSpPr>
          <p:nvPr/>
        </p:nvSpPr>
        <p:spPr bwMode="auto">
          <a:xfrm>
            <a:off x="190500" y="4025900"/>
            <a:ext cx="8763000" cy="1898650"/>
          </a:xfrm>
          <a:prstGeom prst="rect">
            <a:avLst/>
          </a:prstGeom>
          <a:noFill/>
          <a:ln w="9525">
            <a:noFill/>
            <a:miter lim="800000"/>
            <a:headEnd/>
            <a:tailEnd/>
          </a:ln>
        </p:spPr>
        <p:txBody>
          <a:bodyPr>
            <a:spAutoFit/>
          </a:bodyPr>
          <a:lstStyle/>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dirty="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compresioni meccaniche</a:t>
            </a:r>
            <a:endParaRPr lang="es-ES" sz="2800" dirty="0">
              <a:latin typeface="Comic Sans MS" pitchFamily="66" charset="0"/>
              <a:ea typeface="ＭＳ Ｐゴシック"/>
              <a:cs typeface="Myriad Pro"/>
            </a:endParaRPr>
          </a:p>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dirty="0">
                <a:latin typeface="Comic Sans MS" pitchFamily="66" charset="0"/>
                <a:ea typeface="ＭＳ Ｐゴシック"/>
                <a:cs typeface="Myriad Pro"/>
              </a:rPr>
              <a:t> </a:t>
            </a:r>
            <a:r>
              <a:rPr lang="es-ES" sz="2800" dirty="0" smtClean="0">
                <a:latin typeface="Comic Sans MS" pitchFamily="66" charset="0"/>
                <a:ea typeface="ＭＳ Ｐゴシック"/>
                <a:cs typeface="Myriad Pro"/>
              </a:rPr>
              <a:t>angiografia coronarica </a:t>
            </a:r>
            <a:r>
              <a:rPr lang="es-ES" sz="2800" dirty="0">
                <a:latin typeface="Comic Sans MS" pitchFamily="66" charset="0"/>
                <a:ea typeface="ＭＳ Ｐゴシック"/>
                <a:cs typeface="Myriad Pro"/>
              </a:rPr>
              <a:t>e</a:t>
            </a:r>
            <a:r>
              <a:rPr lang="es-ES" sz="2800" dirty="0" smtClean="0">
                <a:latin typeface="Comic Sans MS" pitchFamily="66" charset="0"/>
                <a:ea typeface="ＭＳ Ｐゴシック"/>
                <a:cs typeface="Myriad Pro"/>
              </a:rPr>
              <a:t> Rivascolarizzazione </a:t>
            </a:r>
            <a:endParaRPr lang="es-ES" sz="2800" dirty="0">
              <a:latin typeface="Comic Sans MS" pitchFamily="66" charset="0"/>
              <a:ea typeface="ＭＳ Ｐゴシック"/>
              <a:cs typeface="Myriad Pro"/>
            </a:endParaRPr>
          </a:p>
          <a:p>
            <a:pPr>
              <a:spcBef>
                <a:spcPts val="638"/>
              </a:spcBef>
              <a:spcAft>
                <a:spcPts val="1425"/>
              </a:spcAft>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2800" dirty="0">
                <a:latin typeface="Comic Sans MS" pitchFamily="66" charset="0"/>
                <a:ea typeface="ＭＳ Ｐゴシック"/>
                <a:cs typeface="Myriad Pro"/>
              </a:rPr>
              <a:t> RCP extracorpórea (ECMO)</a:t>
            </a:r>
            <a:r>
              <a:rPr lang="it-IT" sz="2800" dirty="0">
                <a:latin typeface="Comic Sans MS" pitchFamily="66" charset="0"/>
                <a:ea typeface="ＭＳ Ｐゴシック"/>
                <a:cs typeface="Myriad Pro"/>
              </a:rPr>
              <a:t> </a:t>
            </a:r>
            <a:endParaRPr lang="en-US" sz="2800" dirty="0">
              <a:latin typeface="Comic Sans MS" pitchFamily="66" charset="0"/>
              <a:ea typeface="ＭＳ Ｐゴシック"/>
              <a:cs typeface="Myriad Pro"/>
            </a:endParaRPr>
          </a:p>
        </p:txBody>
      </p:sp>
      <p:sp>
        <p:nvSpPr>
          <p:cNvPr id="59396" name="Rectangle 1"/>
          <p:cNvSpPr txBox="1">
            <a:spLocks noChangeArrowheads="1"/>
          </p:cNvSpPr>
          <p:nvPr/>
        </p:nvSpPr>
        <p:spPr bwMode="auto">
          <a:xfrm>
            <a:off x="546100" y="2460625"/>
            <a:ext cx="8229600" cy="749300"/>
          </a:xfrm>
          <a:prstGeom prst="rect">
            <a:avLst/>
          </a:prstGeom>
          <a:solidFill>
            <a:srgbClr val="FF0000"/>
          </a:solidFill>
          <a:ln w="9525">
            <a:noFill/>
            <a:miter lim="800000"/>
            <a:headEnd/>
            <a:tailEnd/>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000" dirty="0">
                <a:latin typeface="Comic Sans MS" pitchFamily="66" charset="0"/>
              </a:rPr>
              <a:t>	</a:t>
            </a:r>
            <a:r>
              <a:rPr lang="es-ES" sz="4000" dirty="0" smtClean="0">
                <a:latin typeface="Comic Sans MS" pitchFamily="66" charset="0"/>
              </a:rPr>
              <a:t>CONOSCERE</a:t>
            </a:r>
            <a:endParaRPr lang="en-US" sz="3200" dirty="0">
              <a:latin typeface="Comic Sans MS" pitchFamily="66" charset="0"/>
            </a:endParaRPr>
          </a:p>
        </p:txBody>
      </p:sp>
      <p:pic>
        <p:nvPicPr>
          <p:cNvPr id="59397" name="Picture 2"/>
          <p:cNvPicPr>
            <a:picLocks noChangeAspect="1" noChangeArrowheads="1"/>
          </p:cNvPicPr>
          <p:nvPr/>
        </p:nvPicPr>
        <p:blipFill>
          <a:blip r:embed="rId3"/>
          <a:srcRect/>
          <a:stretch>
            <a:fillRect/>
          </a:stretch>
        </p:blipFill>
        <p:spPr bwMode="auto">
          <a:xfrm>
            <a:off x="6342063" y="1582738"/>
            <a:ext cx="2611437" cy="2232025"/>
          </a:xfrm>
          <a:prstGeom prst="rect">
            <a:avLst/>
          </a:prstGeom>
          <a:noFill/>
          <a:ln w="9525">
            <a:noFill/>
            <a:miter lim="800000"/>
            <a:headEnd/>
            <a:tailEnd/>
          </a:ln>
        </p:spPr>
      </p:pic>
      <p:pic>
        <p:nvPicPr>
          <p:cNvPr id="59398" name="Picture 4"/>
          <p:cNvPicPr>
            <a:picLocks noChangeAspect="1" noChangeArrowheads="1"/>
          </p:cNvPicPr>
          <p:nvPr/>
        </p:nvPicPr>
        <p:blipFill>
          <a:blip r:embed="rId4"/>
          <a:srcRect/>
          <a:stretch>
            <a:fillRect/>
          </a:stretch>
        </p:blipFill>
        <p:spPr bwMode="auto">
          <a:xfrm>
            <a:off x="6950075" y="5186363"/>
            <a:ext cx="2003425" cy="1655762"/>
          </a:xfrm>
          <a:prstGeom prst="rect">
            <a:avLst/>
          </a:prstGeom>
          <a:noFill/>
          <a:ln w="9525">
            <a:noFill/>
            <a:miter lim="800000"/>
            <a:headEnd/>
            <a:tailEnd/>
          </a:ln>
        </p:spPr>
      </p:pic>
      <p:pic>
        <p:nvPicPr>
          <p:cNvPr id="59399" name="Picture 5"/>
          <p:cNvPicPr>
            <a:picLocks noChangeAspect="1" noChangeArrowheads="1"/>
          </p:cNvPicPr>
          <p:nvPr/>
        </p:nvPicPr>
        <p:blipFill>
          <a:blip r:embed="rId5"/>
          <a:srcRect/>
          <a:stretch>
            <a:fillRect/>
          </a:stretch>
        </p:blipFill>
        <p:spPr bwMode="auto">
          <a:xfrm>
            <a:off x="4902200" y="3429000"/>
            <a:ext cx="1304925" cy="12668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457200" y="274638"/>
            <a:ext cx="8229600" cy="803275"/>
          </a:xfrm>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FV / TV senza polso</a:t>
            </a:r>
          </a:p>
        </p:txBody>
      </p:sp>
      <p:sp>
        <p:nvSpPr>
          <p:cNvPr id="63490" name="Rectangle 1"/>
          <p:cNvSpPr>
            <a:spLocks noGrp="1" noChangeArrowheads="1"/>
          </p:cNvSpPr>
          <p:nvPr>
            <p:ph type="title" idx="4294967295"/>
          </p:nvPr>
        </p:nvSpPr>
        <p:spPr>
          <a:xfrm>
            <a:off x="430213" y="260350"/>
            <a:ext cx="8229600" cy="803275"/>
          </a:xfrm>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omic Sans MS" pitchFamily="66" charset="0"/>
              </a:rPr>
              <a:t>FV / TV </a:t>
            </a:r>
            <a:r>
              <a:rPr lang="en-US" sz="4000" dirty="0" err="1" smtClean="0">
                <a:latin typeface="Comic Sans MS" pitchFamily="66" charset="0"/>
              </a:rPr>
              <a:t>senza</a:t>
            </a:r>
            <a:r>
              <a:rPr lang="en-US" sz="4000" dirty="0" smtClean="0">
                <a:latin typeface="Comic Sans MS" pitchFamily="66" charset="0"/>
              </a:rPr>
              <a:t> </a:t>
            </a:r>
            <a:r>
              <a:rPr lang="en-US" sz="4000" dirty="0" err="1" smtClean="0">
                <a:latin typeface="Comic Sans MS" pitchFamily="66" charset="0"/>
              </a:rPr>
              <a:t>polso</a:t>
            </a:r>
            <a:endParaRPr lang="en-US" sz="4000" dirty="0" smtClean="0">
              <a:latin typeface="Comic Sans MS" pitchFamily="66" charset="0"/>
            </a:endParaRPr>
          </a:p>
        </p:txBody>
      </p:sp>
      <p:sp>
        <p:nvSpPr>
          <p:cNvPr id="30722" name="Text Box 2"/>
          <p:cNvSpPr txBox="1">
            <a:spLocks noChangeArrowheads="1"/>
          </p:cNvSpPr>
          <p:nvPr/>
        </p:nvSpPr>
        <p:spPr bwMode="auto">
          <a:xfrm>
            <a:off x="136478" y="1662113"/>
            <a:ext cx="8702722" cy="4651375"/>
          </a:xfrm>
          <a:prstGeom prst="rect">
            <a:avLst/>
          </a:prstGeom>
          <a:noFill/>
          <a:ln w="9525">
            <a:noFill/>
            <a:miter lim="800000"/>
            <a:headEnd/>
            <a:tailEnd/>
          </a:ln>
        </p:spPr>
        <p:txBody>
          <a:bodyPr lIns="90000" tIns="45000" rIns="90000" bIns="45000"/>
          <a:lstStyle/>
          <a:p>
            <a:pPr marL="342900" indent="-341313" algn="ctr">
              <a:spcBef>
                <a:spcPts val="638"/>
              </a:spcBef>
              <a:spcAft>
                <a:spcPts val="1425"/>
              </a:spcAft>
              <a:buClr>
                <a:srgbClr val="FFFFFF"/>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000" dirty="0" smtClean="0">
                <a:latin typeface="Comic Sans MS" panose="030F0702030302020204" pitchFamily="66" charset="0"/>
                <a:ea typeface="ＭＳ Ｐゴシック"/>
                <a:cs typeface="Myriad Pro"/>
              </a:rPr>
              <a:t>ARRESTO CARDIACO TESTIMONIATO </a:t>
            </a:r>
            <a:endParaRPr lang="es-ES" sz="3000" dirty="0">
              <a:latin typeface="Comic Sans MS" panose="030F0702030302020204" pitchFamily="66" charset="0"/>
              <a:ea typeface="ＭＳ Ｐゴシック"/>
              <a:cs typeface="Myriad Pro"/>
            </a:endParaRPr>
          </a:p>
          <a:p>
            <a:pPr marL="342900" indent="-341313" algn="ctr">
              <a:spcBef>
                <a:spcPts val="638"/>
              </a:spcBef>
              <a:spcAft>
                <a:spcPts val="1425"/>
              </a:spcAft>
              <a:buClr>
                <a:srgbClr val="FFFFFF"/>
              </a:buClr>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000" dirty="0" smtClean="0">
                <a:latin typeface="Comic Sans MS" panose="030F0702030302020204" pitchFamily="66" charset="0"/>
                <a:ea typeface="ＭＳ Ｐゴシック"/>
                <a:cs typeface="Myriad Pro"/>
              </a:rPr>
              <a:t>(intraospedaliero) </a:t>
            </a:r>
            <a:endParaRPr lang="es-ES" sz="3000" dirty="0">
              <a:latin typeface="Comic Sans MS" panose="030F0702030302020204" pitchFamily="66" charset="0"/>
              <a:ea typeface="ＭＳ Ｐゴシック"/>
              <a:cs typeface="Myriad Pro"/>
            </a:endParaRPr>
          </a:p>
          <a:p>
            <a:pPr marL="458787" indent="-457200">
              <a:spcBef>
                <a:spcPts val="638"/>
              </a:spcBef>
              <a:spcAft>
                <a:spcPts val="1425"/>
              </a:spcAft>
              <a:buSzPct val="50000"/>
              <a:buFont typeface="Wingdings" panose="05000000000000000000"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000" dirty="0" smtClean="0">
                <a:latin typeface="Comic Sans MS" panose="030F0702030302020204" pitchFamily="66" charset="0"/>
                <a:ea typeface="ＭＳ Ｐゴシック"/>
                <a:cs typeface="Myriad Pro"/>
              </a:rPr>
              <a:t>Somministrare fino a 3 shock consecutivi</a:t>
            </a:r>
            <a:endParaRPr lang="es-ES" sz="3000" dirty="0">
              <a:latin typeface="Comic Sans MS" panose="030F0702030302020204" pitchFamily="66" charset="0"/>
              <a:ea typeface="ＭＳ Ｐゴシック"/>
              <a:cs typeface="Myriad Pro"/>
            </a:endParaRPr>
          </a:p>
          <a:p>
            <a:pPr marL="458787" indent="-457200">
              <a:spcBef>
                <a:spcPts val="638"/>
              </a:spcBef>
              <a:spcAft>
                <a:spcPts val="1425"/>
              </a:spcAft>
              <a:buSzPct val="45000"/>
              <a:buFont typeface="Wingdings" panose="05000000000000000000"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000" dirty="0" smtClean="0">
                <a:latin typeface="Comic Sans MS" panose="030F0702030302020204" pitchFamily="66" charset="0"/>
                <a:ea typeface="ＭＳ Ｐゴシック"/>
                <a:cs typeface="Myriad Pro"/>
              </a:rPr>
              <a:t>iniziare </a:t>
            </a:r>
            <a:r>
              <a:rPr lang="es-ES" sz="3000" dirty="0">
                <a:latin typeface="Comic Sans MS" panose="030F0702030302020204" pitchFamily="66" charset="0"/>
                <a:ea typeface="ＭＳ Ｐゴシック"/>
                <a:cs typeface="Myriad Pro"/>
              </a:rPr>
              <a:t>la RCP </a:t>
            </a:r>
            <a:r>
              <a:rPr lang="es-ES" sz="3000" dirty="0" smtClean="0">
                <a:latin typeface="Comic Sans MS" panose="030F0702030302020204" pitchFamily="66" charset="0"/>
                <a:ea typeface="ＭＳ Ｐゴシック"/>
                <a:cs typeface="Myriad Pro"/>
              </a:rPr>
              <a:t>dopo il 3°shock senza ricontrollare il ritmo </a:t>
            </a:r>
            <a:endParaRPr lang="es-ES" sz="3000" dirty="0">
              <a:latin typeface="Comic Sans MS" panose="030F0702030302020204" pitchFamily="66" charset="0"/>
              <a:ea typeface="ＭＳ Ｐゴシック"/>
              <a:cs typeface="Myriad Pro"/>
            </a:endParaRPr>
          </a:p>
          <a:p>
            <a:pPr marL="458787" indent="-457200">
              <a:spcBef>
                <a:spcPts val="638"/>
              </a:spcBef>
              <a:spcAft>
                <a:spcPts val="1425"/>
              </a:spcAft>
              <a:buSzPct val="45000"/>
              <a:buFont typeface="Wingdings" panose="05000000000000000000"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s-ES" sz="3000" dirty="0" smtClean="0">
                <a:latin typeface="Comic Sans MS" panose="030F0702030302020204" pitchFamily="66" charset="0"/>
                <a:ea typeface="ＭＳ Ｐゴシック"/>
                <a:cs typeface="Myriad Pro"/>
              </a:rPr>
              <a:t>continuare la RCP secondo l’ </a:t>
            </a:r>
            <a:r>
              <a:rPr lang="es-ES" sz="3000" dirty="0">
                <a:latin typeface="Comic Sans MS" panose="030F0702030302020204" pitchFamily="66" charset="0"/>
                <a:ea typeface="ＭＳ Ｐゴシック"/>
                <a:cs typeface="Myriad Pro"/>
              </a:rPr>
              <a:t>algoritmo </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09" y="1562195"/>
            <a:ext cx="4670425"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934" y="4782712"/>
            <a:ext cx="40973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274638"/>
            <a:ext cx="8229600" cy="1008252"/>
          </a:xfrm>
        </p:spPr>
        <p:txBody>
          <a:bodyPr/>
          <a:lstStyle/>
          <a:p>
            <a:r>
              <a:rPr lang="it-IT" sz="4000" dirty="0" smtClean="0">
                <a:solidFill>
                  <a:srgbClr val="FF0000"/>
                </a:solidFill>
              </a:rPr>
              <a:t>ALGORITMO ALS</a:t>
            </a:r>
            <a:endParaRPr lang="it-IT" sz="4000" dirty="0">
              <a:solidFill>
                <a:srgbClr val="FF0000"/>
              </a:solidFill>
            </a:endParaRPr>
          </a:p>
        </p:txBody>
      </p:sp>
    </p:spTree>
    <p:extLst>
      <p:ext uri="{BB962C8B-B14F-4D97-AF65-F5344CB8AC3E}">
        <p14:creationId xmlns:p14="http://schemas.microsoft.com/office/powerpoint/2010/main" val="1853562404"/>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3"/>
          <p:cNvSpPr>
            <a:spLocks noChangeArrowheads="1"/>
          </p:cNvSpPr>
          <p:nvPr/>
        </p:nvSpPr>
        <p:spPr bwMode="auto">
          <a:xfrm>
            <a:off x="6829425" y="3602038"/>
            <a:ext cx="104775" cy="228600"/>
          </a:xfrm>
          <a:prstGeom prst="can">
            <a:avLst>
              <a:gd name="adj" fmla="val 54545"/>
            </a:avLst>
          </a:prstGeom>
          <a:solidFill>
            <a:schemeClr val="folHlink"/>
          </a:solid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61" name="Rectangle 57"/>
          <p:cNvSpPr>
            <a:spLocks noChangeArrowheads="1"/>
          </p:cNvSpPr>
          <p:nvPr/>
        </p:nvSpPr>
        <p:spPr bwMode="auto">
          <a:xfrm>
            <a:off x="2198688" y="4560888"/>
            <a:ext cx="1266825" cy="955675"/>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62" name="Rectangle 58"/>
          <p:cNvSpPr>
            <a:spLocks noChangeArrowheads="1"/>
          </p:cNvSpPr>
          <p:nvPr/>
        </p:nvSpPr>
        <p:spPr bwMode="auto">
          <a:xfrm>
            <a:off x="3419475" y="4560888"/>
            <a:ext cx="992188" cy="596900"/>
          </a:xfrm>
          <a:prstGeom prst="rect">
            <a:avLst/>
          </a:prstGeom>
          <a:noFill/>
          <a:ln w="9525">
            <a:noFill/>
            <a:miter lim="800000"/>
            <a:headEnd/>
            <a:tailEnd/>
          </a:ln>
          <a:effectLst>
            <a:outerShdw dist="35921" dir="2700000" algn="ctr" rotWithShape="0">
              <a:schemeClr val="tx1"/>
            </a:outerShdw>
          </a:effectLst>
        </p:spPr>
        <p:txBody>
          <a:bodyPr lIns="0" tIns="0" rIns="0" bIns="0">
            <a:spAutoFit/>
          </a:bodyPr>
          <a:lstStyle/>
          <a:p>
            <a:pPr>
              <a:defRPr/>
            </a:pPr>
            <a:endParaRPr lang="it-IT" sz="2400">
              <a:solidFill>
                <a:srgbClr val="FFFFFF"/>
              </a:solidFill>
              <a:latin typeface="Times New Roman" pitchFamily="18" charset="0"/>
            </a:endParaRPr>
          </a:p>
        </p:txBody>
      </p:sp>
      <p:sp>
        <p:nvSpPr>
          <p:cNvPr id="47163" name="Rectangle 59"/>
          <p:cNvSpPr>
            <a:spLocks noChangeArrowheads="1"/>
          </p:cNvSpPr>
          <p:nvPr/>
        </p:nvSpPr>
        <p:spPr bwMode="auto">
          <a:xfrm>
            <a:off x="3287713" y="4503738"/>
            <a:ext cx="1009650" cy="854075"/>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66" name="Rectangle 62"/>
          <p:cNvSpPr>
            <a:spLocks noChangeArrowheads="1"/>
          </p:cNvSpPr>
          <p:nvPr/>
        </p:nvSpPr>
        <p:spPr bwMode="auto">
          <a:xfrm>
            <a:off x="4810125" y="4457700"/>
            <a:ext cx="2062163" cy="973138"/>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67" name="Rectangle 63"/>
          <p:cNvSpPr>
            <a:spLocks noChangeArrowheads="1"/>
          </p:cNvSpPr>
          <p:nvPr/>
        </p:nvSpPr>
        <p:spPr bwMode="auto">
          <a:xfrm>
            <a:off x="7229475" y="4513263"/>
            <a:ext cx="1074738" cy="957262"/>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68" name="Rectangle 64"/>
          <p:cNvSpPr>
            <a:spLocks noChangeArrowheads="1"/>
          </p:cNvSpPr>
          <p:nvPr/>
        </p:nvSpPr>
        <p:spPr bwMode="auto">
          <a:xfrm>
            <a:off x="7170738" y="4448175"/>
            <a:ext cx="1084262" cy="955675"/>
          </a:xfrm>
          <a:prstGeom prst="rect">
            <a:avLst/>
          </a:prstGeom>
          <a:noFill/>
          <a:ln w="9525">
            <a:no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78" name="AutoShape 74"/>
          <p:cNvSpPr>
            <a:spLocks noChangeArrowheads="1"/>
          </p:cNvSpPr>
          <p:nvPr/>
        </p:nvSpPr>
        <p:spPr bwMode="auto">
          <a:xfrm>
            <a:off x="6829425" y="3519488"/>
            <a:ext cx="104775" cy="198437"/>
          </a:xfrm>
          <a:prstGeom prst="can">
            <a:avLst>
              <a:gd name="adj" fmla="val 47348"/>
            </a:avLst>
          </a:prstGeom>
          <a:solidFill>
            <a:schemeClr val="folHlink"/>
          </a:solid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79" name="AutoShape 75"/>
          <p:cNvSpPr>
            <a:spLocks noChangeArrowheads="1"/>
          </p:cNvSpPr>
          <p:nvPr/>
        </p:nvSpPr>
        <p:spPr bwMode="auto">
          <a:xfrm>
            <a:off x="6732588" y="2919413"/>
            <a:ext cx="301625" cy="692150"/>
          </a:xfrm>
          <a:prstGeom prst="can">
            <a:avLst>
              <a:gd name="adj" fmla="val 57368"/>
            </a:avLst>
          </a:prstGeom>
          <a:solidFill>
            <a:schemeClr val="bg1"/>
          </a:solid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nvGrpSpPr>
          <p:cNvPr id="28682" name="Group 76"/>
          <p:cNvGrpSpPr>
            <a:grpSpLocks/>
          </p:cNvGrpSpPr>
          <p:nvPr/>
        </p:nvGrpSpPr>
        <p:grpSpPr bwMode="auto">
          <a:xfrm>
            <a:off x="6732588" y="2816225"/>
            <a:ext cx="301625" cy="195263"/>
            <a:chOff x="4080" y="912"/>
            <a:chExt cx="96" cy="96"/>
          </a:xfrm>
        </p:grpSpPr>
        <p:sp>
          <p:nvSpPr>
            <p:cNvPr id="47181" name="Line 77"/>
            <p:cNvSpPr>
              <a:spLocks noChangeShapeType="1"/>
            </p:cNvSpPr>
            <p:nvPr/>
          </p:nvSpPr>
          <p:spPr bwMode="auto">
            <a:xfrm flipH="1">
              <a:off x="4080" y="912"/>
              <a:ext cx="48" cy="96"/>
            </a:xfrm>
            <a:prstGeom prst="line">
              <a:avLst/>
            </a:prstGeom>
            <a:no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82" name="Line 78"/>
            <p:cNvSpPr>
              <a:spLocks noChangeShapeType="1"/>
            </p:cNvSpPr>
            <p:nvPr/>
          </p:nvSpPr>
          <p:spPr bwMode="auto">
            <a:xfrm>
              <a:off x="4128" y="912"/>
              <a:ext cx="48" cy="96"/>
            </a:xfrm>
            <a:prstGeom prst="line">
              <a:avLst/>
            </a:prstGeom>
            <a:no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sp>
        <p:nvSpPr>
          <p:cNvPr id="47183" name="Freeform 79"/>
          <p:cNvSpPr>
            <a:spLocks/>
          </p:cNvSpPr>
          <p:nvPr/>
        </p:nvSpPr>
        <p:spPr bwMode="auto">
          <a:xfrm>
            <a:off x="6829425" y="3717925"/>
            <a:ext cx="423863" cy="515938"/>
          </a:xfrm>
          <a:custGeom>
            <a:avLst/>
            <a:gdLst/>
            <a:ahLst/>
            <a:cxnLst>
              <a:cxn ang="0">
                <a:pos x="23" y="0"/>
              </a:cxn>
              <a:cxn ang="0">
                <a:pos x="55" y="141"/>
              </a:cxn>
              <a:cxn ang="0">
                <a:pos x="94" y="131"/>
              </a:cxn>
              <a:cxn ang="0">
                <a:pos x="129" y="41"/>
              </a:cxn>
              <a:cxn ang="0">
                <a:pos x="177" y="73"/>
              </a:cxn>
              <a:cxn ang="0">
                <a:pos x="183" y="93"/>
              </a:cxn>
              <a:cxn ang="0">
                <a:pos x="186" y="102"/>
              </a:cxn>
              <a:cxn ang="0">
                <a:pos x="180" y="221"/>
              </a:cxn>
            </a:cxnLst>
            <a:rect l="0" t="0" r="r" b="b"/>
            <a:pathLst>
              <a:path w="198" h="221">
                <a:moveTo>
                  <a:pt x="23" y="0"/>
                </a:moveTo>
                <a:cubicBezTo>
                  <a:pt x="25" y="62"/>
                  <a:pt x="0" y="116"/>
                  <a:pt x="55" y="141"/>
                </a:cubicBezTo>
                <a:cubicBezTo>
                  <a:pt x="59" y="141"/>
                  <a:pt x="88" y="143"/>
                  <a:pt x="94" y="131"/>
                </a:cubicBezTo>
                <a:cubicBezTo>
                  <a:pt x="109" y="102"/>
                  <a:pt x="94" y="52"/>
                  <a:pt x="129" y="41"/>
                </a:cubicBezTo>
                <a:cubicBezTo>
                  <a:pt x="160" y="47"/>
                  <a:pt x="159" y="50"/>
                  <a:pt x="177" y="73"/>
                </a:cubicBezTo>
                <a:cubicBezTo>
                  <a:pt x="179" y="80"/>
                  <a:pt x="181" y="86"/>
                  <a:pt x="183" y="93"/>
                </a:cubicBezTo>
                <a:cubicBezTo>
                  <a:pt x="184" y="96"/>
                  <a:pt x="186" y="102"/>
                  <a:pt x="186" y="102"/>
                </a:cubicBezTo>
                <a:cubicBezTo>
                  <a:pt x="183" y="217"/>
                  <a:pt x="198" y="180"/>
                  <a:pt x="180" y="221"/>
                </a:cubicBezTo>
              </a:path>
            </a:pathLst>
          </a:custGeom>
          <a:noFill/>
          <a:ln w="9525">
            <a:solidFill>
              <a:schemeClr val="bg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85" name="Freeform 81"/>
          <p:cNvSpPr>
            <a:spLocks/>
          </p:cNvSpPr>
          <p:nvPr/>
        </p:nvSpPr>
        <p:spPr bwMode="auto">
          <a:xfrm>
            <a:off x="6829425" y="3717925"/>
            <a:ext cx="423863" cy="515938"/>
          </a:xfrm>
          <a:custGeom>
            <a:avLst/>
            <a:gdLst/>
            <a:ahLst/>
            <a:cxnLst>
              <a:cxn ang="0">
                <a:pos x="23" y="0"/>
              </a:cxn>
              <a:cxn ang="0">
                <a:pos x="55" y="141"/>
              </a:cxn>
              <a:cxn ang="0">
                <a:pos x="94" y="131"/>
              </a:cxn>
              <a:cxn ang="0">
                <a:pos x="129" y="41"/>
              </a:cxn>
              <a:cxn ang="0">
                <a:pos x="177" y="73"/>
              </a:cxn>
              <a:cxn ang="0">
                <a:pos x="183" y="93"/>
              </a:cxn>
              <a:cxn ang="0">
                <a:pos x="186" y="102"/>
              </a:cxn>
              <a:cxn ang="0">
                <a:pos x="180" y="221"/>
              </a:cxn>
            </a:cxnLst>
            <a:rect l="0" t="0" r="r" b="b"/>
            <a:pathLst>
              <a:path w="198" h="221">
                <a:moveTo>
                  <a:pt x="23" y="0"/>
                </a:moveTo>
                <a:cubicBezTo>
                  <a:pt x="25" y="62"/>
                  <a:pt x="0" y="116"/>
                  <a:pt x="55" y="141"/>
                </a:cubicBezTo>
                <a:cubicBezTo>
                  <a:pt x="59" y="141"/>
                  <a:pt x="88" y="143"/>
                  <a:pt x="94" y="131"/>
                </a:cubicBezTo>
                <a:cubicBezTo>
                  <a:pt x="109" y="102"/>
                  <a:pt x="94" y="52"/>
                  <a:pt x="129" y="41"/>
                </a:cubicBezTo>
                <a:cubicBezTo>
                  <a:pt x="160" y="47"/>
                  <a:pt x="159" y="50"/>
                  <a:pt x="177" y="73"/>
                </a:cubicBezTo>
                <a:cubicBezTo>
                  <a:pt x="179" y="80"/>
                  <a:pt x="181" y="86"/>
                  <a:pt x="183" y="93"/>
                </a:cubicBezTo>
                <a:cubicBezTo>
                  <a:pt x="184" y="96"/>
                  <a:pt x="186" y="102"/>
                  <a:pt x="186" y="102"/>
                </a:cubicBezTo>
                <a:cubicBezTo>
                  <a:pt x="183" y="217"/>
                  <a:pt x="198" y="180"/>
                  <a:pt x="180" y="221"/>
                </a:cubicBezTo>
              </a:path>
            </a:pathLst>
          </a:custGeom>
          <a:no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08" name="Freeform 4"/>
          <p:cNvSpPr>
            <a:spLocks/>
          </p:cNvSpPr>
          <p:nvPr/>
        </p:nvSpPr>
        <p:spPr bwMode="auto">
          <a:xfrm>
            <a:off x="785813" y="1857375"/>
            <a:ext cx="7704137" cy="3590925"/>
          </a:xfrm>
          <a:custGeom>
            <a:avLst/>
            <a:gdLst/>
            <a:ahLst/>
            <a:cxnLst>
              <a:cxn ang="0">
                <a:pos x="268" y="0"/>
              </a:cxn>
              <a:cxn ang="0">
                <a:pos x="216" y="4"/>
              </a:cxn>
              <a:cxn ang="0">
                <a:pos x="164" y="20"/>
              </a:cxn>
              <a:cxn ang="0">
                <a:pos x="120" y="44"/>
              </a:cxn>
              <a:cxn ang="0">
                <a:pos x="80" y="80"/>
              </a:cxn>
              <a:cxn ang="0">
                <a:pos x="44" y="120"/>
              </a:cxn>
              <a:cxn ang="0">
                <a:pos x="20" y="164"/>
              </a:cxn>
              <a:cxn ang="0">
                <a:pos x="4" y="216"/>
              </a:cxn>
              <a:cxn ang="0">
                <a:pos x="0" y="268"/>
              </a:cxn>
              <a:cxn ang="0">
                <a:pos x="0" y="1872"/>
              </a:cxn>
              <a:cxn ang="0">
                <a:pos x="4" y="1924"/>
              </a:cxn>
              <a:cxn ang="0">
                <a:pos x="20" y="1976"/>
              </a:cxn>
              <a:cxn ang="0">
                <a:pos x="44" y="2020"/>
              </a:cxn>
              <a:cxn ang="0">
                <a:pos x="80" y="2060"/>
              </a:cxn>
              <a:cxn ang="0">
                <a:pos x="120" y="2092"/>
              </a:cxn>
              <a:cxn ang="0">
                <a:pos x="164" y="2116"/>
              </a:cxn>
              <a:cxn ang="0">
                <a:pos x="216" y="2132"/>
              </a:cxn>
              <a:cxn ang="0">
                <a:pos x="268" y="2136"/>
              </a:cxn>
              <a:cxn ang="0">
                <a:pos x="5360" y="2136"/>
              </a:cxn>
              <a:cxn ang="0">
                <a:pos x="5416" y="2132"/>
              </a:cxn>
              <a:cxn ang="0">
                <a:pos x="5464" y="2116"/>
              </a:cxn>
              <a:cxn ang="0">
                <a:pos x="5508" y="2092"/>
              </a:cxn>
              <a:cxn ang="0">
                <a:pos x="5548" y="2060"/>
              </a:cxn>
              <a:cxn ang="0">
                <a:pos x="5584" y="2020"/>
              </a:cxn>
              <a:cxn ang="0">
                <a:pos x="5608" y="1976"/>
              </a:cxn>
              <a:cxn ang="0">
                <a:pos x="5624" y="1924"/>
              </a:cxn>
              <a:cxn ang="0">
                <a:pos x="5628" y="1872"/>
              </a:cxn>
              <a:cxn ang="0">
                <a:pos x="5628" y="268"/>
              </a:cxn>
              <a:cxn ang="0">
                <a:pos x="5624" y="216"/>
              </a:cxn>
              <a:cxn ang="0">
                <a:pos x="5608" y="164"/>
              </a:cxn>
              <a:cxn ang="0">
                <a:pos x="5584" y="120"/>
              </a:cxn>
              <a:cxn ang="0">
                <a:pos x="5548" y="80"/>
              </a:cxn>
              <a:cxn ang="0">
                <a:pos x="5508" y="44"/>
              </a:cxn>
              <a:cxn ang="0">
                <a:pos x="5464" y="20"/>
              </a:cxn>
              <a:cxn ang="0">
                <a:pos x="5416" y="4"/>
              </a:cxn>
              <a:cxn ang="0">
                <a:pos x="5360" y="0"/>
              </a:cxn>
              <a:cxn ang="0">
                <a:pos x="268" y="0"/>
              </a:cxn>
            </a:cxnLst>
            <a:rect l="0" t="0" r="r" b="b"/>
            <a:pathLst>
              <a:path w="5628" h="2136">
                <a:moveTo>
                  <a:pt x="268" y="0"/>
                </a:moveTo>
                <a:lnTo>
                  <a:pt x="216" y="4"/>
                </a:lnTo>
                <a:lnTo>
                  <a:pt x="164" y="20"/>
                </a:lnTo>
                <a:lnTo>
                  <a:pt x="120" y="44"/>
                </a:lnTo>
                <a:lnTo>
                  <a:pt x="80" y="80"/>
                </a:lnTo>
                <a:lnTo>
                  <a:pt x="44" y="120"/>
                </a:lnTo>
                <a:lnTo>
                  <a:pt x="20" y="164"/>
                </a:lnTo>
                <a:lnTo>
                  <a:pt x="4" y="216"/>
                </a:lnTo>
                <a:lnTo>
                  <a:pt x="0" y="268"/>
                </a:lnTo>
                <a:lnTo>
                  <a:pt x="0" y="1872"/>
                </a:lnTo>
                <a:lnTo>
                  <a:pt x="4" y="1924"/>
                </a:lnTo>
                <a:lnTo>
                  <a:pt x="20" y="1976"/>
                </a:lnTo>
                <a:lnTo>
                  <a:pt x="44" y="2020"/>
                </a:lnTo>
                <a:lnTo>
                  <a:pt x="80" y="2060"/>
                </a:lnTo>
                <a:lnTo>
                  <a:pt x="120" y="2092"/>
                </a:lnTo>
                <a:lnTo>
                  <a:pt x="164" y="2116"/>
                </a:lnTo>
                <a:lnTo>
                  <a:pt x="216" y="2132"/>
                </a:lnTo>
                <a:lnTo>
                  <a:pt x="268" y="2136"/>
                </a:lnTo>
                <a:lnTo>
                  <a:pt x="5360" y="2136"/>
                </a:lnTo>
                <a:lnTo>
                  <a:pt x="5416" y="2132"/>
                </a:lnTo>
                <a:lnTo>
                  <a:pt x="5464" y="2116"/>
                </a:lnTo>
                <a:lnTo>
                  <a:pt x="5508" y="2092"/>
                </a:lnTo>
                <a:lnTo>
                  <a:pt x="5548" y="2060"/>
                </a:lnTo>
                <a:lnTo>
                  <a:pt x="5584" y="2020"/>
                </a:lnTo>
                <a:lnTo>
                  <a:pt x="5608" y="1976"/>
                </a:lnTo>
                <a:lnTo>
                  <a:pt x="5624" y="1924"/>
                </a:lnTo>
                <a:lnTo>
                  <a:pt x="5628" y="1872"/>
                </a:lnTo>
                <a:lnTo>
                  <a:pt x="5628" y="268"/>
                </a:lnTo>
                <a:lnTo>
                  <a:pt x="5624" y="216"/>
                </a:lnTo>
                <a:lnTo>
                  <a:pt x="5608" y="164"/>
                </a:lnTo>
                <a:lnTo>
                  <a:pt x="5584" y="120"/>
                </a:lnTo>
                <a:lnTo>
                  <a:pt x="5548" y="80"/>
                </a:lnTo>
                <a:lnTo>
                  <a:pt x="5508" y="44"/>
                </a:lnTo>
                <a:lnTo>
                  <a:pt x="5464" y="20"/>
                </a:lnTo>
                <a:lnTo>
                  <a:pt x="5416" y="4"/>
                </a:lnTo>
                <a:lnTo>
                  <a:pt x="5360" y="0"/>
                </a:lnTo>
                <a:lnTo>
                  <a:pt x="268" y="0"/>
                </a:lnTo>
                <a:close/>
              </a:path>
            </a:pathLst>
          </a:custGeom>
          <a:solidFill>
            <a:srgbClr val="003399"/>
          </a:solidFill>
          <a:ln w="57150" cmpd="sng">
            <a:solidFill>
              <a:srgbClr val="FFFF00"/>
            </a:solidFill>
            <a:prstDash val="solid"/>
            <a:round/>
            <a:headEnd/>
            <a:tailEnd/>
          </a:ln>
          <a:effectLst>
            <a:outerShdw dist="35921" dir="2700000" algn="ctr" rotWithShape="0">
              <a:schemeClr val="tx1"/>
            </a:outerShdw>
          </a:effectLst>
        </p:spPr>
        <p:txBody>
          <a:bodyPr wrap="none" lIns="0" tIns="0" rIns="0" bIns="0">
            <a:spAutoFit/>
          </a:bodyPr>
          <a:lstStyle/>
          <a:p>
            <a:pPr>
              <a:defRPr/>
            </a:pPr>
            <a:endParaRPr lang="it-IT" sz="2400" dirty="0">
              <a:solidFill>
                <a:srgbClr val="FFFFFF"/>
              </a:solidFill>
              <a:latin typeface="Times New Roman" pitchFamily="18" charset="0"/>
            </a:endParaRPr>
          </a:p>
        </p:txBody>
      </p:sp>
      <p:grpSp>
        <p:nvGrpSpPr>
          <p:cNvPr id="28686" name="Group 5"/>
          <p:cNvGrpSpPr>
            <a:grpSpLocks/>
          </p:cNvGrpSpPr>
          <p:nvPr/>
        </p:nvGrpSpPr>
        <p:grpSpPr bwMode="auto">
          <a:xfrm>
            <a:off x="1871663" y="3040063"/>
            <a:ext cx="854075" cy="836612"/>
            <a:chOff x="1864" y="2255"/>
            <a:chExt cx="644" cy="525"/>
          </a:xfrm>
        </p:grpSpPr>
        <p:grpSp>
          <p:nvGrpSpPr>
            <p:cNvPr id="28719" name="Group 6"/>
            <p:cNvGrpSpPr>
              <a:grpSpLocks/>
            </p:cNvGrpSpPr>
            <p:nvPr/>
          </p:nvGrpSpPr>
          <p:grpSpPr bwMode="auto">
            <a:xfrm>
              <a:off x="1868" y="2259"/>
              <a:ext cx="633" cy="521"/>
              <a:chOff x="1868" y="2259"/>
              <a:chExt cx="633" cy="521"/>
            </a:xfrm>
          </p:grpSpPr>
          <p:grpSp>
            <p:nvGrpSpPr>
              <p:cNvPr id="28721" name="Group 7"/>
              <p:cNvGrpSpPr>
                <a:grpSpLocks/>
              </p:cNvGrpSpPr>
              <p:nvPr/>
            </p:nvGrpSpPr>
            <p:grpSpPr bwMode="auto">
              <a:xfrm>
                <a:off x="1989" y="2259"/>
                <a:ext cx="394" cy="521"/>
                <a:chOff x="1989" y="2259"/>
                <a:chExt cx="394" cy="521"/>
              </a:xfrm>
            </p:grpSpPr>
            <p:grpSp>
              <p:nvGrpSpPr>
                <p:cNvPr id="28765" name="Group 8"/>
                <p:cNvGrpSpPr>
                  <a:grpSpLocks/>
                </p:cNvGrpSpPr>
                <p:nvPr/>
              </p:nvGrpSpPr>
              <p:grpSpPr bwMode="auto">
                <a:xfrm>
                  <a:off x="1992" y="2259"/>
                  <a:ext cx="391" cy="521"/>
                  <a:chOff x="1992" y="2259"/>
                  <a:chExt cx="391" cy="521"/>
                </a:xfrm>
              </p:grpSpPr>
              <p:sp>
                <p:nvSpPr>
                  <p:cNvPr id="47113" name="AutoShape 9"/>
                  <p:cNvSpPr>
                    <a:spLocks noChangeArrowheads="1"/>
                  </p:cNvSpPr>
                  <p:nvPr/>
                </p:nvSpPr>
                <p:spPr bwMode="auto">
                  <a:xfrm>
                    <a:off x="1992" y="2259"/>
                    <a:ext cx="387" cy="521"/>
                  </a:xfrm>
                  <a:prstGeom prst="roundRect">
                    <a:avLst>
                      <a:gd name="adj" fmla="val 12444"/>
                    </a:avLst>
                  </a:prstGeom>
                  <a:solidFill>
                    <a:srgbClr val="00E0E0"/>
                  </a:solidFill>
                  <a:ln w="1270">
                    <a:solidFill>
                      <a:srgbClr val="000000"/>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14" name="Rectangle 10"/>
                  <p:cNvSpPr>
                    <a:spLocks noChangeArrowheads="1"/>
                  </p:cNvSpPr>
                  <p:nvPr/>
                </p:nvSpPr>
                <p:spPr bwMode="auto">
                  <a:xfrm>
                    <a:off x="1992" y="2465"/>
                    <a:ext cx="388" cy="85"/>
                  </a:xfrm>
                  <a:prstGeom prst="rect">
                    <a:avLst/>
                  </a:prstGeom>
                  <a:solidFill>
                    <a:srgbClr val="008080"/>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15" name="AutoShape 11"/>
                  <p:cNvSpPr>
                    <a:spLocks noChangeArrowheads="1"/>
                  </p:cNvSpPr>
                  <p:nvPr/>
                </p:nvSpPr>
                <p:spPr bwMode="auto">
                  <a:xfrm>
                    <a:off x="1992" y="2501"/>
                    <a:ext cx="388" cy="277"/>
                  </a:xfrm>
                  <a:prstGeom prst="roundRect">
                    <a:avLst>
                      <a:gd name="adj" fmla="val 12389"/>
                    </a:avLst>
                  </a:prstGeom>
                  <a:solidFill>
                    <a:srgbClr val="00E0E0"/>
                  </a:solidFill>
                  <a:ln w="1270">
                    <a:solidFill>
                      <a:srgbClr val="000000"/>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sp>
              <p:nvSpPr>
                <p:cNvPr id="47116" name="Freeform 12"/>
                <p:cNvSpPr>
                  <a:spLocks/>
                </p:cNvSpPr>
                <p:nvPr/>
              </p:nvSpPr>
              <p:spPr bwMode="auto">
                <a:xfrm>
                  <a:off x="1986" y="2259"/>
                  <a:ext cx="388" cy="205"/>
                </a:xfrm>
                <a:custGeom>
                  <a:avLst/>
                  <a:gdLst/>
                  <a:ahLst/>
                  <a:cxnLst>
                    <a:cxn ang="0">
                      <a:pos x="461" y="1224"/>
                    </a:cxn>
                    <a:cxn ang="0">
                      <a:pos x="461" y="459"/>
                    </a:cxn>
                    <a:cxn ang="0">
                      <a:pos x="0" y="216"/>
                    </a:cxn>
                    <a:cxn ang="0">
                      <a:pos x="9" y="175"/>
                    </a:cxn>
                    <a:cxn ang="0">
                      <a:pos x="29" y="130"/>
                    </a:cxn>
                    <a:cxn ang="0">
                      <a:pos x="55" y="90"/>
                    </a:cxn>
                    <a:cxn ang="0">
                      <a:pos x="83" y="60"/>
                    </a:cxn>
                    <a:cxn ang="0">
                      <a:pos x="117" y="35"/>
                    </a:cxn>
                    <a:cxn ang="0">
                      <a:pos x="150" y="18"/>
                    </a:cxn>
                    <a:cxn ang="0">
                      <a:pos x="184" y="5"/>
                    </a:cxn>
                    <a:cxn ang="0">
                      <a:pos x="206" y="0"/>
                    </a:cxn>
                    <a:cxn ang="0">
                      <a:pos x="1733" y="1"/>
                    </a:cxn>
                    <a:cxn ang="0">
                      <a:pos x="1759" y="7"/>
                    </a:cxn>
                    <a:cxn ang="0">
                      <a:pos x="1796" y="21"/>
                    </a:cxn>
                    <a:cxn ang="0">
                      <a:pos x="1825" y="34"/>
                    </a:cxn>
                    <a:cxn ang="0">
                      <a:pos x="1849" y="52"/>
                    </a:cxn>
                    <a:cxn ang="0">
                      <a:pos x="1874" y="73"/>
                    </a:cxn>
                    <a:cxn ang="0">
                      <a:pos x="1900" y="104"/>
                    </a:cxn>
                    <a:cxn ang="0">
                      <a:pos x="1915" y="131"/>
                    </a:cxn>
                    <a:cxn ang="0">
                      <a:pos x="1928" y="158"/>
                    </a:cxn>
                    <a:cxn ang="0">
                      <a:pos x="1940" y="199"/>
                    </a:cxn>
                    <a:cxn ang="0">
                      <a:pos x="1484" y="450"/>
                    </a:cxn>
                    <a:cxn ang="0">
                      <a:pos x="1484" y="1233"/>
                    </a:cxn>
                    <a:cxn ang="0">
                      <a:pos x="1357" y="1233"/>
                    </a:cxn>
                    <a:cxn ang="0">
                      <a:pos x="1357" y="380"/>
                    </a:cxn>
                    <a:cxn ang="0">
                      <a:pos x="589" y="380"/>
                    </a:cxn>
                    <a:cxn ang="0">
                      <a:pos x="589" y="1233"/>
                    </a:cxn>
                    <a:cxn ang="0">
                      <a:pos x="461" y="1224"/>
                    </a:cxn>
                  </a:cxnLst>
                  <a:rect l="0" t="0" r="r" b="b"/>
                  <a:pathLst>
                    <a:path w="1940" h="1233">
                      <a:moveTo>
                        <a:pt x="461" y="1224"/>
                      </a:moveTo>
                      <a:lnTo>
                        <a:pt x="461" y="459"/>
                      </a:lnTo>
                      <a:lnTo>
                        <a:pt x="0" y="216"/>
                      </a:lnTo>
                      <a:lnTo>
                        <a:pt x="9" y="175"/>
                      </a:lnTo>
                      <a:lnTo>
                        <a:pt x="29" y="130"/>
                      </a:lnTo>
                      <a:lnTo>
                        <a:pt x="55" y="90"/>
                      </a:lnTo>
                      <a:lnTo>
                        <a:pt x="83" y="60"/>
                      </a:lnTo>
                      <a:lnTo>
                        <a:pt x="117" y="35"/>
                      </a:lnTo>
                      <a:lnTo>
                        <a:pt x="150" y="18"/>
                      </a:lnTo>
                      <a:lnTo>
                        <a:pt x="184" y="5"/>
                      </a:lnTo>
                      <a:lnTo>
                        <a:pt x="206" y="0"/>
                      </a:lnTo>
                      <a:lnTo>
                        <a:pt x="1733" y="1"/>
                      </a:lnTo>
                      <a:lnTo>
                        <a:pt x="1759" y="7"/>
                      </a:lnTo>
                      <a:lnTo>
                        <a:pt x="1796" y="21"/>
                      </a:lnTo>
                      <a:lnTo>
                        <a:pt x="1825" y="34"/>
                      </a:lnTo>
                      <a:lnTo>
                        <a:pt x="1849" y="52"/>
                      </a:lnTo>
                      <a:lnTo>
                        <a:pt x="1874" y="73"/>
                      </a:lnTo>
                      <a:lnTo>
                        <a:pt x="1900" y="104"/>
                      </a:lnTo>
                      <a:lnTo>
                        <a:pt x="1915" y="131"/>
                      </a:lnTo>
                      <a:lnTo>
                        <a:pt x="1928" y="158"/>
                      </a:lnTo>
                      <a:lnTo>
                        <a:pt x="1940" y="199"/>
                      </a:lnTo>
                      <a:lnTo>
                        <a:pt x="1484" y="450"/>
                      </a:lnTo>
                      <a:lnTo>
                        <a:pt x="1484" y="1233"/>
                      </a:lnTo>
                      <a:lnTo>
                        <a:pt x="1357" y="1233"/>
                      </a:lnTo>
                      <a:lnTo>
                        <a:pt x="1357" y="380"/>
                      </a:lnTo>
                      <a:lnTo>
                        <a:pt x="589" y="380"/>
                      </a:lnTo>
                      <a:lnTo>
                        <a:pt x="589" y="1233"/>
                      </a:lnTo>
                      <a:lnTo>
                        <a:pt x="461" y="1224"/>
                      </a:lnTo>
                      <a:close/>
                    </a:path>
                  </a:pathLst>
                </a:custGeom>
                <a:solidFill>
                  <a:srgbClr val="008080"/>
                </a:solidFill>
                <a:ln w="1270">
                  <a:solidFill>
                    <a:srgbClr val="000000"/>
                  </a:solidFill>
                  <a:prstDash val="solid"/>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22" name="Group 13"/>
              <p:cNvGrpSpPr>
                <a:grpSpLocks/>
              </p:cNvGrpSpPr>
              <p:nvPr/>
            </p:nvGrpSpPr>
            <p:grpSpPr bwMode="auto">
              <a:xfrm>
                <a:off x="2088" y="2557"/>
                <a:ext cx="187" cy="164"/>
                <a:chOff x="2088" y="2557"/>
                <a:chExt cx="187" cy="164"/>
              </a:xfrm>
            </p:grpSpPr>
            <p:grpSp>
              <p:nvGrpSpPr>
                <p:cNvPr id="28729" name="Group 14"/>
                <p:cNvGrpSpPr>
                  <a:grpSpLocks/>
                </p:cNvGrpSpPr>
                <p:nvPr/>
              </p:nvGrpSpPr>
              <p:grpSpPr bwMode="auto">
                <a:xfrm>
                  <a:off x="2088" y="2686"/>
                  <a:ext cx="53" cy="35"/>
                  <a:chOff x="2088" y="2686"/>
                  <a:chExt cx="53" cy="35"/>
                </a:xfrm>
              </p:grpSpPr>
              <p:sp>
                <p:nvSpPr>
                  <p:cNvPr id="47119" name="Rectangle 15"/>
                  <p:cNvSpPr>
                    <a:spLocks noChangeArrowheads="1"/>
                  </p:cNvSpPr>
                  <p:nvPr/>
                </p:nvSpPr>
                <p:spPr bwMode="auto">
                  <a:xfrm>
                    <a:off x="2088" y="2686"/>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20" name="Rectangle 16"/>
                  <p:cNvSpPr>
                    <a:spLocks noChangeArrowheads="1"/>
                  </p:cNvSpPr>
                  <p:nvPr/>
                </p:nvSpPr>
                <p:spPr bwMode="auto">
                  <a:xfrm>
                    <a:off x="2088" y="2690"/>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0" name="Group 17"/>
                <p:cNvGrpSpPr>
                  <a:grpSpLocks/>
                </p:cNvGrpSpPr>
                <p:nvPr/>
              </p:nvGrpSpPr>
              <p:grpSpPr bwMode="auto">
                <a:xfrm>
                  <a:off x="2155" y="2686"/>
                  <a:ext cx="53" cy="35"/>
                  <a:chOff x="2155" y="2686"/>
                  <a:chExt cx="53" cy="35"/>
                </a:xfrm>
              </p:grpSpPr>
              <p:sp>
                <p:nvSpPr>
                  <p:cNvPr id="47122" name="Rectangle 18"/>
                  <p:cNvSpPr>
                    <a:spLocks noChangeArrowheads="1"/>
                  </p:cNvSpPr>
                  <p:nvPr/>
                </p:nvSpPr>
                <p:spPr bwMode="auto">
                  <a:xfrm>
                    <a:off x="2155" y="2686"/>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23" name="Rectangle 19"/>
                  <p:cNvSpPr>
                    <a:spLocks noChangeArrowheads="1"/>
                  </p:cNvSpPr>
                  <p:nvPr/>
                </p:nvSpPr>
                <p:spPr bwMode="auto">
                  <a:xfrm>
                    <a:off x="2155" y="2690"/>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1" name="Group 20"/>
                <p:cNvGrpSpPr>
                  <a:grpSpLocks/>
                </p:cNvGrpSpPr>
                <p:nvPr/>
              </p:nvGrpSpPr>
              <p:grpSpPr bwMode="auto">
                <a:xfrm>
                  <a:off x="2222" y="2686"/>
                  <a:ext cx="53" cy="35"/>
                  <a:chOff x="2222" y="2686"/>
                  <a:chExt cx="53" cy="35"/>
                </a:xfrm>
              </p:grpSpPr>
              <p:sp>
                <p:nvSpPr>
                  <p:cNvPr id="47125" name="Rectangle 21"/>
                  <p:cNvSpPr>
                    <a:spLocks noChangeArrowheads="1"/>
                  </p:cNvSpPr>
                  <p:nvPr/>
                </p:nvSpPr>
                <p:spPr bwMode="auto">
                  <a:xfrm>
                    <a:off x="2222" y="2686"/>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26" name="Rectangle 22"/>
                  <p:cNvSpPr>
                    <a:spLocks noChangeArrowheads="1"/>
                  </p:cNvSpPr>
                  <p:nvPr/>
                </p:nvSpPr>
                <p:spPr bwMode="auto">
                  <a:xfrm>
                    <a:off x="2222" y="2690"/>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2" name="Group 23"/>
                <p:cNvGrpSpPr>
                  <a:grpSpLocks/>
                </p:cNvGrpSpPr>
                <p:nvPr/>
              </p:nvGrpSpPr>
              <p:grpSpPr bwMode="auto">
                <a:xfrm>
                  <a:off x="2088" y="2643"/>
                  <a:ext cx="53" cy="35"/>
                  <a:chOff x="2088" y="2643"/>
                  <a:chExt cx="53" cy="35"/>
                </a:xfrm>
              </p:grpSpPr>
              <p:sp>
                <p:nvSpPr>
                  <p:cNvPr id="47128" name="Rectangle 24"/>
                  <p:cNvSpPr>
                    <a:spLocks noChangeArrowheads="1"/>
                  </p:cNvSpPr>
                  <p:nvPr/>
                </p:nvSpPr>
                <p:spPr bwMode="auto">
                  <a:xfrm>
                    <a:off x="2088" y="2646"/>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29" name="Rectangle 25"/>
                  <p:cNvSpPr>
                    <a:spLocks noChangeArrowheads="1"/>
                  </p:cNvSpPr>
                  <p:nvPr/>
                </p:nvSpPr>
                <p:spPr bwMode="auto">
                  <a:xfrm>
                    <a:off x="2088" y="2649"/>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3" name="Group 26"/>
                <p:cNvGrpSpPr>
                  <a:grpSpLocks/>
                </p:cNvGrpSpPr>
                <p:nvPr/>
              </p:nvGrpSpPr>
              <p:grpSpPr bwMode="auto">
                <a:xfrm>
                  <a:off x="2088" y="2600"/>
                  <a:ext cx="53" cy="35"/>
                  <a:chOff x="2088" y="2600"/>
                  <a:chExt cx="53" cy="35"/>
                </a:xfrm>
              </p:grpSpPr>
              <p:sp>
                <p:nvSpPr>
                  <p:cNvPr id="47131" name="Rectangle 27"/>
                  <p:cNvSpPr>
                    <a:spLocks noChangeArrowheads="1"/>
                  </p:cNvSpPr>
                  <p:nvPr/>
                </p:nvSpPr>
                <p:spPr bwMode="auto">
                  <a:xfrm>
                    <a:off x="2088" y="2600"/>
                    <a:ext cx="53" cy="30"/>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32" name="Rectangle 28"/>
                  <p:cNvSpPr>
                    <a:spLocks noChangeArrowheads="1"/>
                  </p:cNvSpPr>
                  <p:nvPr/>
                </p:nvSpPr>
                <p:spPr bwMode="auto">
                  <a:xfrm>
                    <a:off x="2088" y="2604"/>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4" name="Group 29"/>
                <p:cNvGrpSpPr>
                  <a:grpSpLocks/>
                </p:cNvGrpSpPr>
                <p:nvPr/>
              </p:nvGrpSpPr>
              <p:grpSpPr bwMode="auto">
                <a:xfrm>
                  <a:off x="2088" y="2557"/>
                  <a:ext cx="53" cy="35"/>
                  <a:chOff x="2088" y="2557"/>
                  <a:chExt cx="53" cy="35"/>
                </a:xfrm>
              </p:grpSpPr>
              <p:sp>
                <p:nvSpPr>
                  <p:cNvPr id="47134" name="Rectangle 30"/>
                  <p:cNvSpPr>
                    <a:spLocks noChangeArrowheads="1"/>
                  </p:cNvSpPr>
                  <p:nvPr/>
                </p:nvSpPr>
                <p:spPr bwMode="auto">
                  <a:xfrm>
                    <a:off x="2088" y="2557"/>
                    <a:ext cx="53" cy="30"/>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35" name="Rectangle 31"/>
                  <p:cNvSpPr>
                    <a:spLocks noChangeArrowheads="1"/>
                  </p:cNvSpPr>
                  <p:nvPr/>
                </p:nvSpPr>
                <p:spPr bwMode="auto">
                  <a:xfrm>
                    <a:off x="2088" y="2561"/>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5" name="Group 32"/>
                <p:cNvGrpSpPr>
                  <a:grpSpLocks/>
                </p:cNvGrpSpPr>
                <p:nvPr/>
              </p:nvGrpSpPr>
              <p:grpSpPr bwMode="auto">
                <a:xfrm>
                  <a:off x="2155" y="2643"/>
                  <a:ext cx="53" cy="35"/>
                  <a:chOff x="2155" y="2643"/>
                  <a:chExt cx="53" cy="35"/>
                </a:xfrm>
              </p:grpSpPr>
              <p:sp>
                <p:nvSpPr>
                  <p:cNvPr id="47137" name="Rectangle 33"/>
                  <p:cNvSpPr>
                    <a:spLocks noChangeArrowheads="1"/>
                  </p:cNvSpPr>
                  <p:nvPr/>
                </p:nvSpPr>
                <p:spPr bwMode="auto">
                  <a:xfrm>
                    <a:off x="2155" y="2646"/>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38" name="Rectangle 34"/>
                  <p:cNvSpPr>
                    <a:spLocks noChangeArrowheads="1"/>
                  </p:cNvSpPr>
                  <p:nvPr/>
                </p:nvSpPr>
                <p:spPr bwMode="auto">
                  <a:xfrm>
                    <a:off x="2155" y="2649"/>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6" name="Group 35"/>
                <p:cNvGrpSpPr>
                  <a:grpSpLocks/>
                </p:cNvGrpSpPr>
                <p:nvPr/>
              </p:nvGrpSpPr>
              <p:grpSpPr bwMode="auto">
                <a:xfrm>
                  <a:off x="2155" y="2600"/>
                  <a:ext cx="53" cy="35"/>
                  <a:chOff x="2155" y="2600"/>
                  <a:chExt cx="53" cy="35"/>
                </a:xfrm>
              </p:grpSpPr>
              <p:sp>
                <p:nvSpPr>
                  <p:cNvPr id="47140" name="Rectangle 36"/>
                  <p:cNvSpPr>
                    <a:spLocks noChangeArrowheads="1"/>
                  </p:cNvSpPr>
                  <p:nvPr/>
                </p:nvSpPr>
                <p:spPr bwMode="auto">
                  <a:xfrm>
                    <a:off x="2155" y="2600"/>
                    <a:ext cx="53" cy="30"/>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41" name="Rectangle 37"/>
                  <p:cNvSpPr>
                    <a:spLocks noChangeArrowheads="1"/>
                  </p:cNvSpPr>
                  <p:nvPr/>
                </p:nvSpPr>
                <p:spPr bwMode="auto">
                  <a:xfrm>
                    <a:off x="2155" y="2604"/>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7" name="Group 38"/>
                <p:cNvGrpSpPr>
                  <a:grpSpLocks/>
                </p:cNvGrpSpPr>
                <p:nvPr/>
              </p:nvGrpSpPr>
              <p:grpSpPr bwMode="auto">
                <a:xfrm>
                  <a:off x="2155" y="2557"/>
                  <a:ext cx="53" cy="35"/>
                  <a:chOff x="2155" y="2557"/>
                  <a:chExt cx="53" cy="35"/>
                </a:xfrm>
              </p:grpSpPr>
              <p:sp>
                <p:nvSpPr>
                  <p:cNvPr id="47143" name="Rectangle 39"/>
                  <p:cNvSpPr>
                    <a:spLocks noChangeArrowheads="1"/>
                  </p:cNvSpPr>
                  <p:nvPr/>
                </p:nvSpPr>
                <p:spPr bwMode="auto">
                  <a:xfrm>
                    <a:off x="2155" y="2557"/>
                    <a:ext cx="53" cy="30"/>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44" name="Rectangle 40"/>
                  <p:cNvSpPr>
                    <a:spLocks noChangeArrowheads="1"/>
                  </p:cNvSpPr>
                  <p:nvPr/>
                </p:nvSpPr>
                <p:spPr bwMode="auto">
                  <a:xfrm>
                    <a:off x="2155" y="2561"/>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8" name="Group 41"/>
                <p:cNvGrpSpPr>
                  <a:grpSpLocks/>
                </p:cNvGrpSpPr>
                <p:nvPr/>
              </p:nvGrpSpPr>
              <p:grpSpPr bwMode="auto">
                <a:xfrm>
                  <a:off x="2222" y="2643"/>
                  <a:ext cx="53" cy="35"/>
                  <a:chOff x="2222" y="2643"/>
                  <a:chExt cx="53" cy="35"/>
                </a:xfrm>
              </p:grpSpPr>
              <p:sp>
                <p:nvSpPr>
                  <p:cNvPr id="47146" name="Rectangle 42"/>
                  <p:cNvSpPr>
                    <a:spLocks noChangeArrowheads="1"/>
                  </p:cNvSpPr>
                  <p:nvPr/>
                </p:nvSpPr>
                <p:spPr bwMode="auto">
                  <a:xfrm>
                    <a:off x="2222" y="2646"/>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47" name="Rectangle 43"/>
                  <p:cNvSpPr>
                    <a:spLocks noChangeArrowheads="1"/>
                  </p:cNvSpPr>
                  <p:nvPr/>
                </p:nvSpPr>
                <p:spPr bwMode="auto">
                  <a:xfrm>
                    <a:off x="2222" y="2649"/>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39" name="Group 44"/>
                <p:cNvGrpSpPr>
                  <a:grpSpLocks/>
                </p:cNvGrpSpPr>
                <p:nvPr/>
              </p:nvGrpSpPr>
              <p:grpSpPr bwMode="auto">
                <a:xfrm>
                  <a:off x="2222" y="2600"/>
                  <a:ext cx="53" cy="35"/>
                  <a:chOff x="2222" y="2600"/>
                  <a:chExt cx="53" cy="35"/>
                </a:xfrm>
              </p:grpSpPr>
              <p:sp>
                <p:nvSpPr>
                  <p:cNvPr id="47149" name="Rectangle 45"/>
                  <p:cNvSpPr>
                    <a:spLocks noChangeArrowheads="1"/>
                  </p:cNvSpPr>
                  <p:nvPr/>
                </p:nvSpPr>
                <p:spPr bwMode="auto">
                  <a:xfrm>
                    <a:off x="2222" y="2600"/>
                    <a:ext cx="53" cy="30"/>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50" name="Rectangle 46"/>
                  <p:cNvSpPr>
                    <a:spLocks noChangeArrowheads="1"/>
                  </p:cNvSpPr>
                  <p:nvPr/>
                </p:nvSpPr>
                <p:spPr bwMode="auto">
                  <a:xfrm>
                    <a:off x="2222" y="2604"/>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40" name="Group 47"/>
                <p:cNvGrpSpPr>
                  <a:grpSpLocks/>
                </p:cNvGrpSpPr>
                <p:nvPr/>
              </p:nvGrpSpPr>
              <p:grpSpPr bwMode="auto">
                <a:xfrm>
                  <a:off x="2222" y="2557"/>
                  <a:ext cx="53" cy="35"/>
                  <a:chOff x="2222" y="2557"/>
                  <a:chExt cx="53" cy="35"/>
                </a:xfrm>
              </p:grpSpPr>
              <p:sp>
                <p:nvSpPr>
                  <p:cNvPr id="47152" name="Rectangle 48"/>
                  <p:cNvSpPr>
                    <a:spLocks noChangeArrowheads="1"/>
                  </p:cNvSpPr>
                  <p:nvPr/>
                </p:nvSpPr>
                <p:spPr bwMode="auto">
                  <a:xfrm>
                    <a:off x="2222" y="2557"/>
                    <a:ext cx="53" cy="30"/>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53" name="Rectangle 49"/>
                  <p:cNvSpPr>
                    <a:spLocks noChangeArrowheads="1"/>
                  </p:cNvSpPr>
                  <p:nvPr/>
                </p:nvSpPr>
                <p:spPr bwMode="auto">
                  <a:xfrm>
                    <a:off x="2222" y="2561"/>
                    <a:ext cx="53" cy="31"/>
                  </a:xfrm>
                  <a:prstGeom prst="rect">
                    <a:avLst/>
                  </a:prstGeom>
                  <a:solidFill>
                    <a:srgbClr val="C0FFFF"/>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grpSp>
            <p:nvGrpSpPr>
              <p:cNvPr id="28723" name="Group 50"/>
              <p:cNvGrpSpPr>
                <a:grpSpLocks/>
              </p:cNvGrpSpPr>
              <p:nvPr/>
            </p:nvGrpSpPr>
            <p:grpSpPr bwMode="auto">
              <a:xfrm>
                <a:off x="1868" y="2308"/>
                <a:ext cx="633" cy="155"/>
                <a:chOff x="1868" y="2308"/>
                <a:chExt cx="633" cy="155"/>
              </a:xfrm>
            </p:grpSpPr>
            <p:sp>
              <p:nvSpPr>
                <p:cNvPr id="47155" name="Oval 51"/>
                <p:cNvSpPr>
                  <a:spLocks noChangeArrowheads="1"/>
                </p:cNvSpPr>
                <p:nvPr/>
              </p:nvSpPr>
              <p:spPr bwMode="auto">
                <a:xfrm>
                  <a:off x="1869" y="2308"/>
                  <a:ext cx="182" cy="155"/>
                </a:xfrm>
                <a:prstGeom prst="ellipse">
                  <a:avLst/>
                </a:prstGeom>
                <a:solidFill>
                  <a:srgbClr val="00C0C0"/>
                </a:solidFill>
                <a:ln w="1270">
                  <a:solidFill>
                    <a:srgbClr val="000000"/>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56" name="Freeform 52"/>
                <p:cNvSpPr>
                  <a:spLocks/>
                </p:cNvSpPr>
                <p:nvPr/>
              </p:nvSpPr>
              <p:spPr bwMode="auto">
                <a:xfrm>
                  <a:off x="1868" y="2331"/>
                  <a:ext cx="57" cy="110"/>
                </a:xfrm>
                <a:custGeom>
                  <a:avLst/>
                  <a:gdLst/>
                  <a:ahLst/>
                  <a:cxnLst>
                    <a:cxn ang="0">
                      <a:pos x="288" y="87"/>
                    </a:cxn>
                    <a:cxn ang="0">
                      <a:pos x="289" y="553"/>
                    </a:cxn>
                    <a:cxn ang="0">
                      <a:pos x="122" y="642"/>
                    </a:cxn>
                    <a:cxn ang="0">
                      <a:pos x="89" y="603"/>
                    </a:cxn>
                    <a:cxn ang="0">
                      <a:pos x="52" y="544"/>
                    </a:cxn>
                    <a:cxn ang="0">
                      <a:pos x="30" y="494"/>
                    </a:cxn>
                    <a:cxn ang="0">
                      <a:pos x="12" y="437"/>
                    </a:cxn>
                    <a:cxn ang="0">
                      <a:pos x="4" y="385"/>
                    </a:cxn>
                    <a:cxn ang="0">
                      <a:pos x="0" y="334"/>
                    </a:cxn>
                    <a:cxn ang="0">
                      <a:pos x="3" y="277"/>
                    </a:cxn>
                    <a:cxn ang="0">
                      <a:pos x="14" y="214"/>
                    </a:cxn>
                    <a:cxn ang="0">
                      <a:pos x="34" y="150"/>
                    </a:cxn>
                    <a:cxn ang="0">
                      <a:pos x="58" y="98"/>
                    </a:cxn>
                    <a:cxn ang="0">
                      <a:pos x="89" y="50"/>
                    </a:cxn>
                    <a:cxn ang="0">
                      <a:pos x="130" y="0"/>
                    </a:cxn>
                    <a:cxn ang="0">
                      <a:pos x="288" y="87"/>
                    </a:cxn>
                  </a:cxnLst>
                  <a:rect l="0" t="0" r="r" b="b"/>
                  <a:pathLst>
                    <a:path w="289" h="642">
                      <a:moveTo>
                        <a:pt x="288" y="87"/>
                      </a:moveTo>
                      <a:lnTo>
                        <a:pt x="289" y="553"/>
                      </a:lnTo>
                      <a:lnTo>
                        <a:pt x="122" y="642"/>
                      </a:lnTo>
                      <a:lnTo>
                        <a:pt x="89" y="603"/>
                      </a:lnTo>
                      <a:lnTo>
                        <a:pt x="52" y="544"/>
                      </a:lnTo>
                      <a:lnTo>
                        <a:pt x="30" y="494"/>
                      </a:lnTo>
                      <a:lnTo>
                        <a:pt x="12" y="437"/>
                      </a:lnTo>
                      <a:lnTo>
                        <a:pt x="4" y="385"/>
                      </a:lnTo>
                      <a:lnTo>
                        <a:pt x="0" y="334"/>
                      </a:lnTo>
                      <a:lnTo>
                        <a:pt x="3" y="277"/>
                      </a:lnTo>
                      <a:lnTo>
                        <a:pt x="14" y="214"/>
                      </a:lnTo>
                      <a:lnTo>
                        <a:pt x="34" y="150"/>
                      </a:lnTo>
                      <a:lnTo>
                        <a:pt x="58" y="98"/>
                      </a:lnTo>
                      <a:lnTo>
                        <a:pt x="89" y="50"/>
                      </a:lnTo>
                      <a:lnTo>
                        <a:pt x="130" y="0"/>
                      </a:lnTo>
                      <a:lnTo>
                        <a:pt x="288" y="87"/>
                      </a:lnTo>
                      <a:close/>
                    </a:path>
                  </a:pathLst>
                </a:custGeom>
                <a:solidFill>
                  <a:srgbClr val="008080"/>
                </a:solidFill>
                <a:ln w="1270">
                  <a:solidFill>
                    <a:srgbClr val="000000"/>
                  </a:solidFill>
                  <a:prstDash val="solid"/>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57" name="Oval 53"/>
                <p:cNvSpPr>
                  <a:spLocks noChangeArrowheads="1"/>
                </p:cNvSpPr>
                <p:nvPr/>
              </p:nvSpPr>
              <p:spPr bwMode="auto">
                <a:xfrm>
                  <a:off x="2319" y="2308"/>
                  <a:ext cx="182" cy="155"/>
                </a:xfrm>
                <a:prstGeom prst="ellipse">
                  <a:avLst/>
                </a:prstGeom>
                <a:solidFill>
                  <a:srgbClr val="00C0C0"/>
                </a:solidFill>
                <a:ln w="1270">
                  <a:solidFill>
                    <a:srgbClr val="000000"/>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58" name="Freeform 54"/>
                <p:cNvSpPr>
                  <a:spLocks/>
                </p:cNvSpPr>
                <p:nvPr/>
              </p:nvSpPr>
              <p:spPr bwMode="auto">
                <a:xfrm>
                  <a:off x="2443" y="2331"/>
                  <a:ext cx="55" cy="110"/>
                </a:xfrm>
                <a:custGeom>
                  <a:avLst/>
                  <a:gdLst/>
                  <a:ahLst/>
                  <a:cxnLst>
                    <a:cxn ang="0">
                      <a:pos x="1" y="87"/>
                    </a:cxn>
                    <a:cxn ang="0">
                      <a:pos x="0" y="553"/>
                    </a:cxn>
                    <a:cxn ang="0">
                      <a:pos x="167" y="642"/>
                    </a:cxn>
                    <a:cxn ang="0">
                      <a:pos x="200" y="603"/>
                    </a:cxn>
                    <a:cxn ang="0">
                      <a:pos x="237" y="544"/>
                    </a:cxn>
                    <a:cxn ang="0">
                      <a:pos x="259" y="494"/>
                    </a:cxn>
                    <a:cxn ang="0">
                      <a:pos x="277" y="437"/>
                    </a:cxn>
                    <a:cxn ang="0">
                      <a:pos x="285" y="385"/>
                    </a:cxn>
                    <a:cxn ang="0">
                      <a:pos x="289" y="334"/>
                    </a:cxn>
                    <a:cxn ang="0">
                      <a:pos x="286" y="277"/>
                    </a:cxn>
                    <a:cxn ang="0">
                      <a:pos x="275" y="214"/>
                    </a:cxn>
                    <a:cxn ang="0">
                      <a:pos x="255" y="150"/>
                    </a:cxn>
                    <a:cxn ang="0">
                      <a:pos x="231" y="98"/>
                    </a:cxn>
                    <a:cxn ang="0">
                      <a:pos x="200" y="50"/>
                    </a:cxn>
                    <a:cxn ang="0">
                      <a:pos x="159" y="0"/>
                    </a:cxn>
                    <a:cxn ang="0">
                      <a:pos x="1" y="87"/>
                    </a:cxn>
                  </a:cxnLst>
                  <a:rect l="0" t="0" r="r" b="b"/>
                  <a:pathLst>
                    <a:path w="289" h="642">
                      <a:moveTo>
                        <a:pt x="1" y="87"/>
                      </a:moveTo>
                      <a:lnTo>
                        <a:pt x="0" y="553"/>
                      </a:lnTo>
                      <a:lnTo>
                        <a:pt x="167" y="642"/>
                      </a:lnTo>
                      <a:lnTo>
                        <a:pt x="200" y="603"/>
                      </a:lnTo>
                      <a:lnTo>
                        <a:pt x="237" y="544"/>
                      </a:lnTo>
                      <a:lnTo>
                        <a:pt x="259" y="494"/>
                      </a:lnTo>
                      <a:lnTo>
                        <a:pt x="277" y="437"/>
                      </a:lnTo>
                      <a:lnTo>
                        <a:pt x="285" y="385"/>
                      </a:lnTo>
                      <a:lnTo>
                        <a:pt x="289" y="334"/>
                      </a:lnTo>
                      <a:lnTo>
                        <a:pt x="286" y="277"/>
                      </a:lnTo>
                      <a:lnTo>
                        <a:pt x="275" y="214"/>
                      </a:lnTo>
                      <a:lnTo>
                        <a:pt x="255" y="150"/>
                      </a:lnTo>
                      <a:lnTo>
                        <a:pt x="231" y="98"/>
                      </a:lnTo>
                      <a:lnTo>
                        <a:pt x="200" y="50"/>
                      </a:lnTo>
                      <a:lnTo>
                        <a:pt x="159" y="0"/>
                      </a:lnTo>
                      <a:lnTo>
                        <a:pt x="1" y="87"/>
                      </a:lnTo>
                      <a:close/>
                    </a:path>
                  </a:pathLst>
                </a:custGeom>
                <a:solidFill>
                  <a:srgbClr val="008080"/>
                </a:solidFill>
                <a:ln w="1270">
                  <a:solidFill>
                    <a:srgbClr val="000000"/>
                  </a:solidFill>
                  <a:prstDash val="solid"/>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59" name="Rectangle 55"/>
                <p:cNvSpPr>
                  <a:spLocks noChangeArrowheads="1"/>
                </p:cNvSpPr>
                <p:nvPr/>
              </p:nvSpPr>
              <p:spPr bwMode="auto">
                <a:xfrm>
                  <a:off x="1925" y="2346"/>
                  <a:ext cx="520" cy="80"/>
                </a:xfrm>
                <a:prstGeom prst="rect">
                  <a:avLst/>
                </a:prstGeom>
                <a:solidFill>
                  <a:srgbClr val="00E0E0"/>
                </a:solidFill>
                <a:ln w="127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sp>
          <p:nvSpPr>
            <p:cNvPr id="47160" name="Rectangle 56"/>
            <p:cNvSpPr>
              <a:spLocks noChangeArrowheads="1"/>
            </p:cNvSpPr>
            <p:nvPr/>
          </p:nvSpPr>
          <p:spPr bwMode="auto">
            <a:xfrm>
              <a:off x="1864" y="2255"/>
              <a:ext cx="644" cy="524"/>
            </a:xfrm>
            <a:prstGeom prst="rect">
              <a:avLst/>
            </a:prstGeom>
            <a:noFill/>
            <a:ln w="12700">
              <a:solidFill>
                <a:srgbClr val="000000"/>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sp>
        <p:nvSpPr>
          <p:cNvPr id="47164" name="Rectangle 60"/>
          <p:cNvSpPr>
            <a:spLocks noChangeArrowheads="1"/>
          </p:cNvSpPr>
          <p:nvPr/>
        </p:nvSpPr>
        <p:spPr bwMode="auto">
          <a:xfrm>
            <a:off x="3419475" y="4500563"/>
            <a:ext cx="1008063" cy="503237"/>
          </a:xfrm>
          <a:prstGeom prst="rect">
            <a:avLst/>
          </a:prstGeom>
          <a:noFill/>
          <a:ln w="9525">
            <a:noFill/>
            <a:miter lim="800000"/>
            <a:headEnd/>
            <a:tailEnd/>
          </a:ln>
          <a:effectLst>
            <a:outerShdw dist="35921" dir="2700000" algn="ctr" rotWithShape="0">
              <a:schemeClr val="tx1"/>
            </a:outerShdw>
          </a:effectLst>
        </p:spPr>
        <p:txBody>
          <a:bodyPr lIns="0" tIns="0" rIns="0" bIns="0">
            <a:spAutoFit/>
          </a:bodyPr>
          <a:lstStyle/>
          <a:p>
            <a:pPr algn="ctr" defTabSz="909638" eaLnBrk="0" hangingPunct="0">
              <a:defRPr/>
            </a:pPr>
            <a:r>
              <a:rPr lang="en-US" sz="1500" b="1" dirty="0">
                <a:solidFill>
                  <a:srgbClr val="FFFF00"/>
                </a:solidFill>
                <a:latin typeface="Verdana" pitchFamily="34" charset="0"/>
              </a:rPr>
              <a:t>RCP</a:t>
            </a:r>
          </a:p>
          <a:p>
            <a:pPr algn="ctr" defTabSz="909638" eaLnBrk="0" hangingPunct="0">
              <a:lnSpc>
                <a:spcPct val="120000"/>
              </a:lnSpc>
              <a:defRPr/>
            </a:pPr>
            <a:r>
              <a:rPr lang="en-US" sz="1500" b="1" dirty="0">
                <a:solidFill>
                  <a:srgbClr val="FFFF00"/>
                </a:solidFill>
                <a:latin typeface="Verdana" pitchFamily="34" charset="0"/>
              </a:rPr>
              <a:t>PRECOCE</a:t>
            </a:r>
            <a:endParaRPr lang="it-IT" sz="1500" b="1" dirty="0">
              <a:solidFill>
                <a:srgbClr val="FFFF00"/>
              </a:solidFill>
              <a:latin typeface="Verdana" pitchFamily="34" charset="0"/>
            </a:endParaRPr>
          </a:p>
        </p:txBody>
      </p:sp>
      <p:grpSp>
        <p:nvGrpSpPr>
          <p:cNvPr id="28688" name="Group 65"/>
          <p:cNvGrpSpPr>
            <a:grpSpLocks/>
          </p:cNvGrpSpPr>
          <p:nvPr/>
        </p:nvGrpSpPr>
        <p:grpSpPr bwMode="auto">
          <a:xfrm>
            <a:off x="3443288" y="3124200"/>
            <a:ext cx="944562" cy="762000"/>
            <a:chOff x="2954" y="2193"/>
            <a:chExt cx="708" cy="480"/>
          </a:xfrm>
        </p:grpSpPr>
        <p:grpSp>
          <p:nvGrpSpPr>
            <p:cNvPr id="28713" name="Group 66"/>
            <p:cNvGrpSpPr>
              <a:grpSpLocks/>
            </p:cNvGrpSpPr>
            <p:nvPr/>
          </p:nvGrpSpPr>
          <p:grpSpPr bwMode="auto">
            <a:xfrm>
              <a:off x="3038" y="2193"/>
              <a:ext cx="624" cy="480"/>
              <a:chOff x="3038" y="2193"/>
              <a:chExt cx="624" cy="480"/>
            </a:xfrm>
          </p:grpSpPr>
          <p:sp>
            <p:nvSpPr>
              <p:cNvPr id="47171" name="Freeform 67"/>
              <p:cNvSpPr>
                <a:spLocks/>
              </p:cNvSpPr>
              <p:nvPr/>
            </p:nvSpPr>
            <p:spPr bwMode="auto">
              <a:xfrm>
                <a:off x="3038" y="2193"/>
                <a:ext cx="624" cy="480"/>
              </a:xfrm>
              <a:custGeom>
                <a:avLst/>
                <a:gdLst/>
                <a:ahLst/>
                <a:cxnLst>
                  <a:cxn ang="0">
                    <a:pos x="392" y="144"/>
                  </a:cxn>
                  <a:cxn ang="0">
                    <a:pos x="548" y="284"/>
                  </a:cxn>
                  <a:cxn ang="0">
                    <a:pos x="556" y="304"/>
                  </a:cxn>
                  <a:cxn ang="0">
                    <a:pos x="560" y="328"/>
                  </a:cxn>
                  <a:cxn ang="0">
                    <a:pos x="524" y="480"/>
                  </a:cxn>
                  <a:cxn ang="0">
                    <a:pos x="464" y="444"/>
                  </a:cxn>
                  <a:cxn ang="0">
                    <a:pos x="424" y="444"/>
                  </a:cxn>
                  <a:cxn ang="0">
                    <a:pos x="320" y="456"/>
                  </a:cxn>
                  <a:cxn ang="0">
                    <a:pos x="192" y="456"/>
                  </a:cxn>
                  <a:cxn ang="0">
                    <a:pos x="152" y="456"/>
                  </a:cxn>
                  <a:cxn ang="0">
                    <a:pos x="132" y="440"/>
                  </a:cxn>
                  <a:cxn ang="0">
                    <a:pos x="144" y="420"/>
                  </a:cxn>
                  <a:cxn ang="0">
                    <a:pos x="176" y="404"/>
                  </a:cxn>
                  <a:cxn ang="0">
                    <a:pos x="252" y="392"/>
                  </a:cxn>
                  <a:cxn ang="0">
                    <a:pos x="264" y="352"/>
                  </a:cxn>
                  <a:cxn ang="0">
                    <a:pos x="8" y="212"/>
                  </a:cxn>
                  <a:cxn ang="0">
                    <a:pos x="0" y="200"/>
                  </a:cxn>
                  <a:cxn ang="0">
                    <a:pos x="12" y="184"/>
                  </a:cxn>
                  <a:cxn ang="0">
                    <a:pos x="28" y="176"/>
                  </a:cxn>
                  <a:cxn ang="0">
                    <a:pos x="236" y="268"/>
                  </a:cxn>
                  <a:cxn ang="0">
                    <a:pos x="68" y="136"/>
                  </a:cxn>
                  <a:cxn ang="0">
                    <a:pos x="60" y="120"/>
                  </a:cxn>
                  <a:cxn ang="0">
                    <a:pos x="64" y="108"/>
                  </a:cxn>
                  <a:cxn ang="0">
                    <a:pos x="80" y="100"/>
                  </a:cxn>
                  <a:cxn ang="0">
                    <a:pos x="100" y="104"/>
                  </a:cxn>
                  <a:cxn ang="0">
                    <a:pos x="280" y="212"/>
                  </a:cxn>
                  <a:cxn ang="0">
                    <a:pos x="128" y="72"/>
                  </a:cxn>
                  <a:cxn ang="0">
                    <a:pos x="132" y="56"/>
                  </a:cxn>
                  <a:cxn ang="0">
                    <a:pos x="152" y="48"/>
                  </a:cxn>
                  <a:cxn ang="0">
                    <a:pos x="172" y="56"/>
                  </a:cxn>
                  <a:cxn ang="0">
                    <a:pos x="328" y="168"/>
                  </a:cxn>
                  <a:cxn ang="0">
                    <a:pos x="220" y="16"/>
                  </a:cxn>
                  <a:cxn ang="0">
                    <a:pos x="232" y="0"/>
                  </a:cxn>
                  <a:cxn ang="0">
                    <a:pos x="252" y="4"/>
                  </a:cxn>
                  <a:cxn ang="0">
                    <a:pos x="376" y="136"/>
                  </a:cxn>
                </a:cxnLst>
                <a:rect l="0" t="0" r="r" b="b"/>
                <a:pathLst>
                  <a:path w="624" h="480">
                    <a:moveTo>
                      <a:pt x="376" y="136"/>
                    </a:moveTo>
                    <a:lnTo>
                      <a:pt x="392" y="144"/>
                    </a:lnTo>
                    <a:lnTo>
                      <a:pt x="500" y="224"/>
                    </a:lnTo>
                    <a:lnTo>
                      <a:pt x="548" y="284"/>
                    </a:lnTo>
                    <a:lnTo>
                      <a:pt x="556" y="296"/>
                    </a:lnTo>
                    <a:lnTo>
                      <a:pt x="556" y="304"/>
                    </a:lnTo>
                    <a:lnTo>
                      <a:pt x="556" y="316"/>
                    </a:lnTo>
                    <a:lnTo>
                      <a:pt x="560" y="328"/>
                    </a:lnTo>
                    <a:lnTo>
                      <a:pt x="624" y="384"/>
                    </a:lnTo>
                    <a:lnTo>
                      <a:pt x="524" y="480"/>
                    </a:lnTo>
                    <a:lnTo>
                      <a:pt x="484" y="452"/>
                    </a:lnTo>
                    <a:lnTo>
                      <a:pt x="464" y="444"/>
                    </a:lnTo>
                    <a:lnTo>
                      <a:pt x="444" y="444"/>
                    </a:lnTo>
                    <a:lnTo>
                      <a:pt x="424" y="444"/>
                    </a:lnTo>
                    <a:lnTo>
                      <a:pt x="380" y="456"/>
                    </a:lnTo>
                    <a:lnTo>
                      <a:pt x="320" y="456"/>
                    </a:lnTo>
                    <a:lnTo>
                      <a:pt x="256" y="452"/>
                    </a:lnTo>
                    <a:lnTo>
                      <a:pt x="192" y="456"/>
                    </a:lnTo>
                    <a:lnTo>
                      <a:pt x="172" y="456"/>
                    </a:lnTo>
                    <a:lnTo>
                      <a:pt x="152" y="456"/>
                    </a:lnTo>
                    <a:lnTo>
                      <a:pt x="136" y="448"/>
                    </a:lnTo>
                    <a:lnTo>
                      <a:pt x="132" y="440"/>
                    </a:lnTo>
                    <a:lnTo>
                      <a:pt x="136" y="428"/>
                    </a:lnTo>
                    <a:lnTo>
                      <a:pt x="144" y="420"/>
                    </a:lnTo>
                    <a:lnTo>
                      <a:pt x="152" y="412"/>
                    </a:lnTo>
                    <a:lnTo>
                      <a:pt x="176" y="404"/>
                    </a:lnTo>
                    <a:lnTo>
                      <a:pt x="212" y="396"/>
                    </a:lnTo>
                    <a:lnTo>
                      <a:pt x="252" y="392"/>
                    </a:lnTo>
                    <a:lnTo>
                      <a:pt x="292" y="384"/>
                    </a:lnTo>
                    <a:lnTo>
                      <a:pt x="264" y="352"/>
                    </a:lnTo>
                    <a:lnTo>
                      <a:pt x="12" y="212"/>
                    </a:lnTo>
                    <a:lnTo>
                      <a:pt x="8" y="212"/>
                    </a:lnTo>
                    <a:lnTo>
                      <a:pt x="4" y="204"/>
                    </a:lnTo>
                    <a:lnTo>
                      <a:pt x="0" y="200"/>
                    </a:lnTo>
                    <a:lnTo>
                      <a:pt x="4" y="192"/>
                    </a:lnTo>
                    <a:lnTo>
                      <a:pt x="12" y="184"/>
                    </a:lnTo>
                    <a:lnTo>
                      <a:pt x="20" y="176"/>
                    </a:lnTo>
                    <a:lnTo>
                      <a:pt x="28" y="176"/>
                    </a:lnTo>
                    <a:lnTo>
                      <a:pt x="32" y="176"/>
                    </a:lnTo>
                    <a:lnTo>
                      <a:pt x="236" y="268"/>
                    </a:lnTo>
                    <a:lnTo>
                      <a:pt x="240" y="260"/>
                    </a:lnTo>
                    <a:lnTo>
                      <a:pt x="68" y="136"/>
                    </a:lnTo>
                    <a:lnTo>
                      <a:pt x="60" y="132"/>
                    </a:lnTo>
                    <a:lnTo>
                      <a:pt x="60" y="120"/>
                    </a:lnTo>
                    <a:lnTo>
                      <a:pt x="60" y="116"/>
                    </a:lnTo>
                    <a:lnTo>
                      <a:pt x="64" y="108"/>
                    </a:lnTo>
                    <a:lnTo>
                      <a:pt x="72" y="104"/>
                    </a:lnTo>
                    <a:lnTo>
                      <a:pt x="80" y="100"/>
                    </a:lnTo>
                    <a:lnTo>
                      <a:pt x="88" y="100"/>
                    </a:lnTo>
                    <a:lnTo>
                      <a:pt x="100" y="104"/>
                    </a:lnTo>
                    <a:lnTo>
                      <a:pt x="276" y="216"/>
                    </a:lnTo>
                    <a:lnTo>
                      <a:pt x="280" y="212"/>
                    </a:lnTo>
                    <a:lnTo>
                      <a:pt x="132" y="80"/>
                    </a:lnTo>
                    <a:lnTo>
                      <a:pt x="128" y="72"/>
                    </a:lnTo>
                    <a:lnTo>
                      <a:pt x="132" y="64"/>
                    </a:lnTo>
                    <a:lnTo>
                      <a:pt x="132" y="56"/>
                    </a:lnTo>
                    <a:lnTo>
                      <a:pt x="144" y="52"/>
                    </a:lnTo>
                    <a:lnTo>
                      <a:pt x="152" y="48"/>
                    </a:lnTo>
                    <a:lnTo>
                      <a:pt x="164" y="52"/>
                    </a:lnTo>
                    <a:lnTo>
                      <a:pt x="172" y="56"/>
                    </a:lnTo>
                    <a:lnTo>
                      <a:pt x="320" y="172"/>
                    </a:lnTo>
                    <a:lnTo>
                      <a:pt x="328" y="168"/>
                    </a:lnTo>
                    <a:lnTo>
                      <a:pt x="220" y="24"/>
                    </a:lnTo>
                    <a:lnTo>
                      <a:pt x="220" y="16"/>
                    </a:lnTo>
                    <a:lnTo>
                      <a:pt x="224" y="8"/>
                    </a:lnTo>
                    <a:lnTo>
                      <a:pt x="232" y="0"/>
                    </a:lnTo>
                    <a:lnTo>
                      <a:pt x="244" y="0"/>
                    </a:lnTo>
                    <a:lnTo>
                      <a:pt x="252" y="4"/>
                    </a:lnTo>
                    <a:lnTo>
                      <a:pt x="260" y="8"/>
                    </a:lnTo>
                    <a:lnTo>
                      <a:pt x="376" y="136"/>
                    </a:lnTo>
                    <a:close/>
                  </a:path>
                </a:pathLst>
              </a:custGeom>
              <a:solidFill>
                <a:srgbClr val="FF7C80"/>
              </a:solidFill>
              <a:ln w="9525">
                <a:no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72" name="Freeform 68"/>
              <p:cNvSpPr>
                <a:spLocks/>
              </p:cNvSpPr>
              <p:nvPr/>
            </p:nvSpPr>
            <p:spPr bwMode="auto">
              <a:xfrm>
                <a:off x="3038" y="2193"/>
                <a:ext cx="624" cy="480"/>
              </a:xfrm>
              <a:custGeom>
                <a:avLst/>
                <a:gdLst/>
                <a:ahLst/>
                <a:cxnLst>
                  <a:cxn ang="0">
                    <a:pos x="392" y="144"/>
                  </a:cxn>
                  <a:cxn ang="0">
                    <a:pos x="548" y="284"/>
                  </a:cxn>
                  <a:cxn ang="0">
                    <a:pos x="556" y="304"/>
                  </a:cxn>
                  <a:cxn ang="0">
                    <a:pos x="560" y="328"/>
                  </a:cxn>
                  <a:cxn ang="0">
                    <a:pos x="524" y="480"/>
                  </a:cxn>
                  <a:cxn ang="0">
                    <a:pos x="464" y="444"/>
                  </a:cxn>
                  <a:cxn ang="0">
                    <a:pos x="424" y="444"/>
                  </a:cxn>
                  <a:cxn ang="0">
                    <a:pos x="320" y="456"/>
                  </a:cxn>
                  <a:cxn ang="0">
                    <a:pos x="192" y="456"/>
                  </a:cxn>
                  <a:cxn ang="0">
                    <a:pos x="152" y="456"/>
                  </a:cxn>
                  <a:cxn ang="0">
                    <a:pos x="132" y="440"/>
                  </a:cxn>
                  <a:cxn ang="0">
                    <a:pos x="144" y="420"/>
                  </a:cxn>
                  <a:cxn ang="0">
                    <a:pos x="176" y="404"/>
                  </a:cxn>
                  <a:cxn ang="0">
                    <a:pos x="252" y="392"/>
                  </a:cxn>
                  <a:cxn ang="0">
                    <a:pos x="264" y="352"/>
                  </a:cxn>
                  <a:cxn ang="0">
                    <a:pos x="8" y="212"/>
                  </a:cxn>
                  <a:cxn ang="0">
                    <a:pos x="0" y="200"/>
                  </a:cxn>
                  <a:cxn ang="0">
                    <a:pos x="12" y="184"/>
                  </a:cxn>
                  <a:cxn ang="0">
                    <a:pos x="28" y="176"/>
                  </a:cxn>
                  <a:cxn ang="0">
                    <a:pos x="236" y="268"/>
                  </a:cxn>
                  <a:cxn ang="0">
                    <a:pos x="68" y="136"/>
                  </a:cxn>
                  <a:cxn ang="0">
                    <a:pos x="60" y="120"/>
                  </a:cxn>
                  <a:cxn ang="0">
                    <a:pos x="64" y="108"/>
                  </a:cxn>
                  <a:cxn ang="0">
                    <a:pos x="80" y="100"/>
                  </a:cxn>
                  <a:cxn ang="0">
                    <a:pos x="100" y="104"/>
                  </a:cxn>
                  <a:cxn ang="0">
                    <a:pos x="280" y="212"/>
                  </a:cxn>
                  <a:cxn ang="0">
                    <a:pos x="128" y="72"/>
                  </a:cxn>
                  <a:cxn ang="0">
                    <a:pos x="132" y="56"/>
                  </a:cxn>
                  <a:cxn ang="0">
                    <a:pos x="152" y="48"/>
                  </a:cxn>
                  <a:cxn ang="0">
                    <a:pos x="172" y="56"/>
                  </a:cxn>
                  <a:cxn ang="0">
                    <a:pos x="328" y="168"/>
                  </a:cxn>
                  <a:cxn ang="0">
                    <a:pos x="220" y="16"/>
                  </a:cxn>
                  <a:cxn ang="0">
                    <a:pos x="232" y="0"/>
                  </a:cxn>
                  <a:cxn ang="0">
                    <a:pos x="252" y="4"/>
                  </a:cxn>
                  <a:cxn ang="0">
                    <a:pos x="376" y="136"/>
                  </a:cxn>
                </a:cxnLst>
                <a:rect l="0" t="0" r="r" b="b"/>
                <a:pathLst>
                  <a:path w="624" h="480">
                    <a:moveTo>
                      <a:pt x="376" y="136"/>
                    </a:moveTo>
                    <a:lnTo>
                      <a:pt x="392" y="144"/>
                    </a:lnTo>
                    <a:lnTo>
                      <a:pt x="500" y="224"/>
                    </a:lnTo>
                    <a:lnTo>
                      <a:pt x="548" y="284"/>
                    </a:lnTo>
                    <a:lnTo>
                      <a:pt x="556" y="296"/>
                    </a:lnTo>
                    <a:lnTo>
                      <a:pt x="556" y="304"/>
                    </a:lnTo>
                    <a:lnTo>
                      <a:pt x="556" y="316"/>
                    </a:lnTo>
                    <a:lnTo>
                      <a:pt x="560" y="328"/>
                    </a:lnTo>
                    <a:lnTo>
                      <a:pt x="624" y="384"/>
                    </a:lnTo>
                    <a:lnTo>
                      <a:pt x="524" y="480"/>
                    </a:lnTo>
                    <a:lnTo>
                      <a:pt x="484" y="452"/>
                    </a:lnTo>
                    <a:lnTo>
                      <a:pt x="464" y="444"/>
                    </a:lnTo>
                    <a:lnTo>
                      <a:pt x="444" y="444"/>
                    </a:lnTo>
                    <a:lnTo>
                      <a:pt x="424" y="444"/>
                    </a:lnTo>
                    <a:lnTo>
                      <a:pt x="380" y="456"/>
                    </a:lnTo>
                    <a:lnTo>
                      <a:pt x="320" y="456"/>
                    </a:lnTo>
                    <a:lnTo>
                      <a:pt x="256" y="452"/>
                    </a:lnTo>
                    <a:lnTo>
                      <a:pt x="192" y="456"/>
                    </a:lnTo>
                    <a:lnTo>
                      <a:pt x="172" y="456"/>
                    </a:lnTo>
                    <a:lnTo>
                      <a:pt x="152" y="456"/>
                    </a:lnTo>
                    <a:lnTo>
                      <a:pt x="136" y="448"/>
                    </a:lnTo>
                    <a:lnTo>
                      <a:pt x="132" y="440"/>
                    </a:lnTo>
                    <a:lnTo>
                      <a:pt x="136" y="428"/>
                    </a:lnTo>
                    <a:lnTo>
                      <a:pt x="144" y="420"/>
                    </a:lnTo>
                    <a:lnTo>
                      <a:pt x="152" y="412"/>
                    </a:lnTo>
                    <a:lnTo>
                      <a:pt x="176" y="404"/>
                    </a:lnTo>
                    <a:lnTo>
                      <a:pt x="212" y="396"/>
                    </a:lnTo>
                    <a:lnTo>
                      <a:pt x="252" y="392"/>
                    </a:lnTo>
                    <a:lnTo>
                      <a:pt x="292" y="384"/>
                    </a:lnTo>
                    <a:lnTo>
                      <a:pt x="264" y="352"/>
                    </a:lnTo>
                    <a:lnTo>
                      <a:pt x="12" y="212"/>
                    </a:lnTo>
                    <a:lnTo>
                      <a:pt x="8" y="212"/>
                    </a:lnTo>
                    <a:lnTo>
                      <a:pt x="4" y="204"/>
                    </a:lnTo>
                    <a:lnTo>
                      <a:pt x="0" y="200"/>
                    </a:lnTo>
                    <a:lnTo>
                      <a:pt x="4" y="192"/>
                    </a:lnTo>
                    <a:lnTo>
                      <a:pt x="12" y="184"/>
                    </a:lnTo>
                    <a:lnTo>
                      <a:pt x="20" y="176"/>
                    </a:lnTo>
                    <a:lnTo>
                      <a:pt x="28" y="176"/>
                    </a:lnTo>
                    <a:lnTo>
                      <a:pt x="32" y="176"/>
                    </a:lnTo>
                    <a:lnTo>
                      <a:pt x="236" y="268"/>
                    </a:lnTo>
                    <a:lnTo>
                      <a:pt x="240" y="260"/>
                    </a:lnTo>
                    <a:lnTo>
                      <a:pt x="68" y="136"/>
                    </a:lnTo>
                    <a:lnTo>
                      <a:pt x="60" y="132"/>
                    </a:lnTo>
                    <a:lnTo>
                      <a:pt x="60" y="120"/>
                    </a:lnTo>
                    <a:lnTo>
                      <a:pt x="60" y="116"/>
                    </a:lnTo>
                    <a:lnTo>
                      <a:pt x="64" y="108"/>
                    </a:lnTo>
                    <a:lnTo>
                      <a:pt x="72" y="104"/>
                    </a:lnTo>
                    <a:lnTo>
                      <a:pt x="80" y="100"/>
                    </a:lnTo>
                    <a:lnTo>
                      <a:pt x="88" y="100"/>
                    </a:lnTo>
                    <a:lnTo>
                      <a:pt x="100" y="104"/>
                    </a:lnTo>
                    <a:lnTo>
                      <a:pt x="276" y="216"/>
                    </a:lnTo>
                    <a:lnTo>
                      <a:pt x="280" y="212"/>
                    </a:lnTo>
                    <a:lnTo>
                      <a:pt x="132" y="80"/>
                    </a:lnTo>
                    <a:lnTo>
                      <a:pt x="128" y="72"/>
                    </a:lnTo>
                    <a:lnTo>
                      <a:pt x="132" y="64"/>
                    </a:lnTo>
                    <a:lnTo>
                      <a:pt x="132" y="56"/>
                    </a:lnTo>
                    <a:lnTo>
                      <a:pt x="144" y="52"/>
                    </a:lnTo>
                    <a:lnTo>
                      <a:pt x="152" y="48"/>
                    </a:lnTo>
                    <a:lnTo>
                      <a:pt x="164" y="52"/>
                    </a:lnTo>
                    <a:lnTo>
                      <a:pt x="172" y="56"/>
                    </a:lnTo>
                    <a:lnTo>
                      <a:pt x="320" y="172"/>
                    </a:lnTo>
                    <a:lnTo>
                      <a:pt x="328" y="168"/>
                    </a:lnTo>
                    <a:lnTo>
                      <a:pt x="220" y="24"/>
                    </a:lnTo>
                    <a:lnTo>
                      <a:pt x="220" y="16"/>
                    </a:lnTo>
                    <a:lnTo>
                      <a:pt x="224" y="8"/>
                    </a:lnTo>
                    <a:lnTo>
                      <a:pt x="232" y="0"/>
                    </a:lnTo>
                    <a:lnTo>
                      <a:pt x="244" y="0"/>
                    </a:lnTo>
                    <a:lnTo>
                      <a:pt x="252" y="4"/>
                    </a:lnTo>
                    <a:lnTo>
                      <a:pt x="260" y="8"/>
                    </a:lnTo>
                    <a:lnTo>
                      <a:pt x="376" y="136"/>
                    </a:lnTo>
                  </a:path>
                </a:pathLst>
              </a:custGeom>
              <a:solidFill>
                <a:srgbClr val="FF7C80"/>
              </a:solidFill>
              <a:ln w="12700">
                <a:solidFill>
                  <a:srgbClr val="FFFFFF"/>
                </a:solidFill>
                <a:prstDash val="solid"/>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nvGrpSpPr>
            <p:cNvPr id="28714" name="Group 69"/>
            <p:cNvGrpSpPr>
              <a:grpSpLocks/>
            </p:cNvGrpSpPr>
            <p:nvPr/>
          </p:nvGrpSpPr>
          <p:grpSpPr bwMode="auto">
            <a:xfrm>
              <a:off x="2954" y="2193"/>
              <a:ext cx="624" cy="480"/>
              <a:chOff x="2954" y="2193"/>
              <a:chExt cx="624" cy="480"/>
            </a:xfrm>
          </p:grpSpPr>
          <p:sp>
            <p:nvSpPr>
              <p:cNvPr id="47174" name="Freeform 70"/>
              <p:cNvSpPr>
                <a:spLocks/>
              </p:cNvSpPr>
              <p:nvPr/>
            </p:nvSpPr>
            <p:spPr bwMode="auto">
              <a:xfrm>
                <a:off x="2954" y="2193"/>
                <a:ext cx="624" cy="480"/>
              </a:xfrm>
              <a:custGeom>
                <a:avLst/>
                <a:gdLst/>
                <a:ahLst/>
                <a:cxnLst>
                  <a:cxn ang="0">
                    <a:pos x="232" y="144"/>
                  </a:cxn>
                  <a:cxn ang="0">
                    <a:pos x="80" y="284"/>
                  </a:cxn>
                  <a:cxn ang="0">
                    <a:pos x="68" y="304"/>
                  </a:cxn>
                  <a:cxn ang="0">
                    <a:pos x="64" y="328"/>
                  </a:cxn>
                  <a:cxn ang="0">
                    <a:pos x="104" y="480"/>
                  </a:cxn>
                  <a:cxn ang="0">
                    <a:pos x="160" y="444"/>
                  </a:cxn>
                  <a:cxn ang="0">
                    <a:pos x="200" y="444"/>
                  </a:cxn>
                  <a:cxn ang="0">
                    <a:pos x="308" y="456"/>
                  </a:cxn>
                  <a:cxn ang="0">
                    <a:pos x="432" y="456"/>
                  </a:cxn>
                  <a:cxn ang="0">
                    <a:pos x="472" y="456"/>
                  </a:cxn>
                  <a:cxn ang="0">
                    <a:pos x="496" y="440"/>
                  </a:cxn>
                  <a:cxn ang="0">
                    <a:pos x="480" y="420"/>
                  </a:cxn>
                  <a:cxn ang="0">
                    <a:pos x="452" y="404"/>
                  </a:cxn>
                  <a:cxn ang="0">
                    <a:pos x="376" y="392"/>
                  </a:cxn>
                  <a:cxn ang="0">
                    <a:pos x="364" y="352"/>
                  </a:cxn>
                  <a:cxn ang="0">
                    <a:pos x="616" y="212"/>
                  </a:cxn>
                  <a:cxn ang="0">
                    <a:pos x="624" y="200"/>
                  </a:cxn>
                  <a:cxn ang="0">
                    <a:pos x="616" y="184"/>
                  </a:cxn>
                  <a:cxn ang="0">
                    <a:pos x="600" y="176"/>
                  </a:cxn>
                  <a:cxn ang="0">
                    <a:pos x="392" y="268"/>
                  </a:cxn>
                  <a:cxn ang="0">
                    <a:pos x="560" y="136"/>
                  </a:cxn>
                  <a:cxn ang="0">
                    <a:pos x="568" y="120"/>
                  </a:cxn>
                  <a:cxn ang="0">
                    <a:pos x="560" y="108"/>
                  </a:cxn>
                  <a:cxn ang="0">
                    <a:pos x="544" y="100"/>
                  </a:cxn>
                  <a:cxn ang="0">
                    <a:pos x="528" y="104"/>
                  </a:cxn>
                  <a:cxn ang="0">
                    <a:pos x="344" y="212"/>
                  </a:cxn>
                  <a:cxn ang="0">
                    <a:pos x="496" y="72"/>
                  </a:cxn>
                  <a:cxn ang="0">
                    <a:pos x="492" y="56"/>
                  </a:cxn>
                  <a:cxn ang="0">
                    <a:pos x="476" y="48"/>
                  </a:cxn>
                  <a:cxn ang="0">
                    <a:pos x="452" y="56"/>
                  </a:cxn>
                  <a:cxn ang="0">
                    <a:pos x="296" y="168"/>
                  </a:cxn>
                  <a:cxn ang="0">
                    <a:pos x="404" y="16"/>
                  </a:cxn>
                  <a:cxn ang="0">
                    <a:pos x="392" y="0"/>
                  </a:cxn>
                  <a:cxn ang="0">
                    <a:pos x="372" y="4"/>
                  </a:cxn>
                  <a:cxn ang="0">
                    <a:pos x="248" y="136"/>
                  </a:cxn>
                </a:cxnLst>
                <a:rect l="0" t="0" r="r" b="b"/>
                <a:pathLst>
                  <a:path w="624" h="480">
                    <a:moveTo>
                      <a:pt x="248" y="136"/>
                    </a:moveTo>
                    <a:lnTo>
                      <a:pt x="232" y="144"/>
                    </a:lnTo>
                    <a:lnTo>
                      <a:pt x="124" y="224"/>
                    </a:lnTo>
                    <a:lnTo>
                      <a:pt x="80" y="284"/>
                    </a:lnTo>
                    <a:lnTo>
                      <a:pt x="72" y="296"/>
                    </a:lnTo>
                    <a:lnTo>
                      <a:pt x="68" y="304"/>
                    </a:lnTo>
                    <a:lnTo>
                      <a:pt x="68" y="316"/>
                    </a:lnTo>
                    <a:lnTo>
                      <a:pt x="64" y="328"/>
                    </a:lnTo>
                    <a:lnTo>
                      <a:pt x="0" y="384"/>
                    </a:lnTo>
                    <a:lnTo>
                      <a:pt x="104" y="480"/>
                    </a:lnTo>
                    <a:lnTo>
                      <a:pt x="144" y="452"/>
                    </a:lnTo>
                    <a:lnTo>
                      <a:pt x="160" y="444"/>
                    </a:lnTo>
                    <a:lnTo>
                      <a:pt x="184" y="444"/>
                    </a:lnTo>
                    <a:lnTo>
                      <a:pt x="200" y="444"/>
                    </a:lnTo>
                    <a:lnTo>
                      <a:pt x="248" y="456"/>
                    </a:lnTo>
                    <a:lnTo>
                      <a:pt x="308" y="456"/>
                    </a:lnTo>
                    <a:lnTo>
                      <a:pt x="372" y="452"/>
                    </a:lnTo>
                    <a:lnTo>
                      <a:pt x="432" y="456"/>
                    </a:lnTo>
                    <a:lnTo>
                      <a:pt x="452" y="456"/>
                    </a:lnTo>
                    <a:lnTo>
                      <a:pt x="472" y="456"/>
                    </a:lnTo>
                    <a:lnTo>
                      <a:pt x="488" y="448"/>
                    </a:lnTo>
                    <a:lnTo>
                      <a:pt x="496" y="440"/>
                    </a:lnTo>
                    <a:lnTo>
                      <a:pt x="492" y="428"/>
                    </a:lnTo>
                    <a:lnTo>
                      <a:pt x="480" y="420"/>
                    </a:lnTo>
                    <a:lnTo>
                      <a:pt x="472" y="412"/>
                    </a:lnTo>
                    <a:lnTo>
                      <a:pt x="452" y="404"/>
                    </a:lnTo>
                    <a:lnTo>
                      <a:pt x="412" y="396"/>
                    </a:lnTo>
                    <a:lnTo>
                      <a:pt x="376" y="392"/>
                    </a:lnTo>
                    <a:lnTo>
                      <a:pt x="336" y="384"/>
                    </a:lnTo>
                    <a:lnTo>
                      <a:pt x="364" y="352"/>
                    </a:lnTo>
                    <a:lnTo>
                      <a:pt x="612" y="212"/>
                    </a:lnTo>
                    <a:lnTo>
                      <a:pt x="616" y="212"/>
                    </a:lnTo>
                    <a:lnTo>
                      <a:pt x="624" y="204"/>
                    </a:lnTo>
                    <a:lnTo>
                      <a:pt x="624" y="200"/>
                    </a:lnTo>
                    <a:lnTo>
                      <a:pt x="620" y="192"/>
                    </a:lnTo>
                    <a:lnTo>
                      <a:pt x="616" y="184"/>
                    </a:lnTo>
                    <a:lnTo>
                      <a:pt x="608" y="176"/>
                    </a:lnTo>
                    <a:lnTo>
                      <a:pt x="600" y="176"/>
                    </a:lnTo>
                    <a:lnTo>
                      <a:pt x="592" y="176"/>
                    </a:lnTo>
                    <a:lnTo>
                      <a:pt x="392" y="268"/>
                    </a:lnTo>
                    <a:lnTo>
                      <a:pt x="388" y="260"/>
                    </a:lnTo>
                    <a:lnTo>
                      <a:pt x="560" y="136"/>
                    </a:lnTo>
                    <a:lnTo>
                      <a:pt x="564" y="132"/>
                    </a:lnTo>
                    <a:lnTo>
                      <a:pt x="568" y="120"/>
                    </a:lnTo>
                    <a:lnTo>
                      <a:pt x="568" y="116"/>
                    </a:lnTo>
                    <a:lnTo>
                      <a:pt x="560" y="108"/>
                    </a:lnTo>
                    <a:lnTo>
                      <a:pt x="552" y="104"/>
                    </a:lnTo>
                    <a:lnTo>
                      <a:pt x="544" y="100"/>
                    </a:lnTo>
                    <a:lnTo>
                      <a:pt x="540" y="100"/>
                    </a:lnTo>
                    <a:lnTo>
                      <a:pt x="528" y="104"/>
                    </a:lnTo>
                    <a:lnTo>
                      <a:pt x="352" y="216"/>
                    </a:lnTo>
                    <a:lnTo>
                      <a:pt x="344" y="212"/>
                    </a:lnTo>
                    <a:lnTo>
                      <a:pt x="496" y="80"/>
                    </a:lnTo>
                    <a:lnTo>
                      <a:pt x="496" y="72"/>
                    </a:lnTo>
                    <a:lnTo>
                      <a:pt x="496" y="64"/>
                    </a:lnTo>
                    <a:lnTo>
                      <a:pt x="492" y="56"/>
                    </a:lnTo>
                    <a:lnTo>
                      <a:pt x="480" y="52"/>
                    </a:lnTo>
                    <a:lnTo>
                      <a:pt x="476" y="48"/>
                    </a:lnTo>
                    <a:lnTo>
                      <a:pt x="464" y="52"/>
                    </a:lnTo>
                    <a:lnTo>
                      <a:pt x="452" y="56"/>
                    </a:lnTo>
                    <a:lnTo>
                      <a:pt x="304" y="172"/>
                    </a:lnTo>
                    <a:lnTo>
                      <a:pt x="296" y="168"/>
                    </a:lnTo>
                    <a:lnTo>
                      <a:pt x="404" y="24"/>
                    </a:lnTo>
                    <a:lnTo>
                      <a:pt x="404" y="16"/>
                    </a:lnTo>
                    <a:lnTo>
                      <a:pt x="400" y="8"/>
                    </a:lnTo>
                    <a:lnTo>
                      <a:pt x="392" y="0"/>
                    </a:lnTo>
                    <a:lnTo>
                      <a:pt x="384" y="0"/>
                    </a:lnTo>
                    <a:lnTo>
                      <a:pt x="372" y="4"/>
                    </a:lnTo>
                    <a:lnTo>
                      <a:pt x="364" y="8"/>
                    </a:lnTo>
                    <a:lnTo>
                      <a:pt x="248" y="136"/>
                    </a:lnTo>
                    <a:close/>
                  </a:path>
                </a:pathLst>
              </a:custGeom>
              <a:solidFill>
                <a:srgbClr val="FF7C80"/>
              </a:solidFill>
              <a:ln w="9525">
                <a:no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75" name="Freeform 71"/>
              <p:cNvSpPr>
                <a:spLocks/>
              </p:cNvSpPr>
              <p:nvPr/>
            </p:nvSpPr>
            <p:spPr bwMode="auto">
              <a:xfrm>
                <a:off x="2954" y="2193"/>
                <a:ext cx="624" cy="480"/>
              </a:xfrm>
              <a:custGeom>
                <a:avLst/>
                <a:gdLst/>
                <a:ahLst/>
                <a:cxnLst>
                  <a:cxn ang="0">
                    <a:pos x="232" y="144"/>
                  </a:cxn>
                  <a:cxn ang="0">
                    <a:pos x="80" y="284"/>
                  </a:cxn>
                  <a:cxn ang="0">
                    <a:pos x="68" y="304"/>
                  </a:cxn>
                  <a:cxn ang="0">
                    <a:pos x="64" y="328"/>
                  </a:cxn>
                  <a:cxn ang="0">
                    <a:pos x="104" y="480"/>
                  </a:cxn>
                  <a:cxn ang="0">
                    <a:pos x="160" y="444"/>
                  </a:cxn>
                  <a:cxn ang="0">
                    <a:pos x="200" y="444"/>
                  </a:cxn>
                  <a:cxn ang="0">
                    <a:pos x="308" y="456"/>
                  </a:cxn>
                  <a:cxn ang="0">
                    <a:pos x="432" y="456"/>
                  </a:cxn>
                  <a:cxn ang="0">
                    <a:pos x="472" y="456"/>
                  </a:cxn>
                  <a:cxn ang="0">
                    <a:pos x="496" y="440"/>
                  </a:cxn>
                  <a:cxn ang="0">
                    <a:pos x="480" y="420"/>
                  </a:cxn>
                  <a:cxn ang="0">
                    <a:pos x="452" y="404"/>
                  </a:cxn>
                  <a:cxn ang="0">
                    <a:pos x="376" y="392"/>
                  </a:cxn>
                  <a:cxn ang="0">
                    <a:pos x="364" y="352"/>
                  </a:cxn>
                  <a:cxn ang="0">
                    <a:pos x="616" y="212"/>
                  </a:cxn>
                  <a:cxn ang="0">
                    <a:pos x="624" y="200"/>
                  </a:cxn>
                  <a:cxn ang="0">
                    <a:pos x="616" y="184"/>
                  </a:cxn>
                  <a:cxn ang="0">
                    <a:pos x="600" y="176"/>
                  </a:cxn>
                  <a:cxn ang="0">
                    <a:pos x="392" y="268"/>
                  </a:cxn>
                  <a:cxn ang="0">
                    <a:pos x="560" y="136"/>
                  </a:cxn>
                  <a:cxn ang="0">
                    <a:pos x="568" y="120"/>
                  </a:cxn>
                  <a:cxn ang="0">
                    <a:pos x="560" y="108"/>
                  </a:cxn>
                  <a:cxn ang="0">
                    <a:pos x="544" y="100"/>
                  </a:cxn>
                  <a:cxn ang="0">
                    <a:pos x="528" y="104"/>
                  </a:cxn>
                  <a:cxn ang="0">
                    <a:pos x="344" y="212"/>
                  </a:cxn>
                  <a:cxn ang="0">
                    <a:pos x="496" y="72"/>
                  </a:cxn>
                  <a:cxn ang="0">
                    <a:pos x="492" y="56"/>
                  </a:cxn>
                  <a:cxn ang="0">
                    <a:pos x="476" y="48"/>
                  </a:cxn>
                  <a:cxn ang="0">
                    <a:pos x="452" y="56"/>
                  </a:cxn>
                  <a:cxn ang="0">
                    <a:pos x="296" y="168"/>
                  </a:cxn>
                  <a:cxn ang="0">
                    <a:pos x="404" y="16"/>
                  </a:cxn>
                  <a:cxn ang="0">
                    <a:pos x="392" y="0"/>
                  </a:cxn>
                  <a:cxn ang="0">
                    <a:pos x="372" y="4"/>
                  </a:cxn>
                  <a:cxn ang="0">
                    <a:pos x="248" y="136"/>
                  </a:cxn>
                </a:cxnLst>
                <a:rect l="0" t="0" r="r" b="b"/>
                <a:pathLst>
                  <a:path w="624" h="480">
                    <a:moveTo>
                      <a:pt x="248" y="136"/>
                    </a:moveTo>
                    <a:lnTo>
                      <a:pt x="232" y="144"/>
                    </a:lnTo>
                    <a:lnTo>
                      <a:pt x="124" y="224"/>
                    </a:lnTo>
                    <a:lnTo>
                      <a:pt x="80" y="284"/>
                    </a:lnTo>
                    <a:lnTo>
                      <a:pt x="72" y="296"/>
                    </a:lnTo>
                    <a:lnTo>
                      <a:pt x="68" y="304"/>
                    </a:lnTo>
                    <a:lnTo>
                      <a:pt x="68" y="316"/>
                    </a:lnTo>
                    <a:lnTo>
                      <a:pt x="64" y="328"/>
                    </a:lnTo>
                    <a:lnTo>
                      <a:pt x="0" y="384"/>
                    </a:lnTo>
                    <a:lnTo>
                      <a:pt x="104" y="480"/>
                    </a:lnTo>
                    <a:lnTo>
                      <a:pt x="144" y="452"/>
                    </a:lnTo>
                    <a:lnTo>
                      <a:pt x="160" y="444"/>
                    </a:lnTo>
                    <a:lnTo>
                      <a:pt x="184" y="444"/>
                    </a:lnTo>
                    <a:lnTo>
                      <a:pt x="200" y="444"/>
                    </a:lnTo>
                    <a:lnTo>
                      <a:pt x="248" y="456"/>
                    </a:lnTo>
                    <a:lnTo>
                      <a:pt x="308" y="456"/>
                    </a:lnTo>
                    <a:lnTo>
                      <a:pt x="372" y="452"/>
                    </a:lnTo>
                    <a:lnTo>
                      <a:pt x="432" y="456"/>
                    </a:lnTo>
                    <a:lnTo>
                      <a:pt x="452" y="456"/>
                    </a:lnTo>
                    <a:lnTo>
                      <a:pt x="472" y="456"/>
                    </a:lnTo>
                    <a:lnTo>
                      <a:pt x="488" y="448"/>
                    </a:lnTo>
                    <a:lnTo>
                      <a:pt x="496" y="440"/>
                    </a:lnTo>
                    <a:lnTo>
                      <a:pt x="492" y="428"/>
                    </a:lnTo>
                    <a:lnTo>
                      <a:pt x="480" y="420"/>
                    </a:lnTo>
                    <a:lnTo>
                      <a:pt x="472" y="412"/>
                    </a:lnTo>
                    <a:lnTo>
                      <a:pt x="452" y="404"/>
                    </a:lnTo>
                    <a:lnTo>
                      <a:pt x="412" y="396"/>
                    </a:lnTo>
                    <a:lnTo>
                      <a:pt x="376" y="392"/>
                    </a:lnTo>
                    <a:lnTo>
                      <a:pt x="336" y="384"/>
                    </a:lnTo>
                    <a:lnTo>
                      <a:pt x="364" y="352"/>
                    </a:lnTo>
                    <a:lnTo>
                      <a:pt x="612" y="212"/>
                    </a:lnTo>
                    <a:lnTo>
                      <a:pt x="616" y="212"/>
                    </a:lnTo>
                    <a:lnTo>
                      <a:pt x="624" y="204"/>
                    </a:lnTo>
                    <a:lnTo>
                      <a:pt x="624" y="200"/>
                    </a:lnTo>
                    <a:lnTo>
                      <a:pt x="620" y="192"/>
                    </a:lnTo>
                    <a:lnTo>
                      <a:pt x="616" y="184"/>
                    </a:lnTo>
                    <a:lnTo>
                      <a:pt x="608" y="176"/>
                    </a:lnTo>
                    <a:lnTo>
                      <a:pt x="600" y="176"/>
                    </a:lnTo>
                    <a:lnTo>
                      <a:pt x="592" y="176"/>
                    </a:lnTo>
                    <a:lnTo>
                      <a:pt x="392" y="268"/>
                    </a:lnTo>
                    <a:lnTo>
                      <a:pt x="388" y="260"/>
                    </a:lnTo>
                    <a:lnTo>
                      <a:pt x="560" y="136"/>
                    </a:lnTo>
                    <a:lnTo>
                      <a:pt x="564" y="132"/>
                    </a:lnTo>
                    <a:lnTo>
                      <a:pt x="568" y="120"/>
                    </a:lnTo>
                    <a:lnTo>
                      <a:pt x="568" y="116"/>
                    </a:lnTo>
                    <a:lnTo>
                      <a:pt x="560" y="108"/>
                    </a:lnTo>
                    <a:lnTo>
                      <a:pt x="552" y="104"/>
                    </a:lnTo>
                    <a:lnTo>
                      <a:pt x="544" y="100"/>
                    </a:lnTo>
                    <a:lnTo>
                      <a:pt x="540" y="100"/>
                    </a:lnTo>
                    <a:lnTo>
                      <a:pt x="528" y="104"/>
                    </a:lnTo>
                    <a:lnTo>
                      <a:pt x="352" y="216"/>
                    </a:lnTo>
                    <a:lnTo>
                      <a:pt x="344" y="212"/>
                    </a:lnTo>
                    <a:lnTo>
                      <a:pt x="496" y="80"/>
                    </a:lnTo>
                    <a:lnTo>
                      <a:pt x="496" y="72"/>
                    </a:lnTo>
                    <a:lnTo>
                      <a:pt x="496" y="64"/>
                    </a:lnTo>
                    <a:lnTo>
                      <a:pt x="492" y="56"/>
                    </a:lnTo>
                    <a:lnTo>
                      <a:pt x="480" y="52"/>
                    </a:lnTo>
                    <a:lnTo>
                      <a:pt x="476" y="48"/>
                    </a:lnTo>
                    <a:lnTo>
                      <a:pt x="464" y="52"/>
                    </a:lnTo>
                    <a:lnTo>
                      <a:pt x="452" y="56"/>
                    </a:lnTo>
                    <a:lnTo>
                      <a:pt x="304" y="172"/>
                    </a:lnTo>
                    <a:lnTo>
                      <a:pt x="296" y="168"/>
                    </a:lnTo>
                    <a:lnTo>
                      <a:pt x="404" y="24"/>
                    </a:lnTo>
                    <a:lnTo>
                      <a:pt x="404" y="16"/>
                    </a:lnTo>
                    <a:lnTo>
                      <a:pt x="400" y="8"/>
                    </a:lnTo>
                    <a:lnTo>
                      <a:pt x="392" y="0"/>
                    </a:lnTo>
                    <a:lnTo>
                      <a:pt x="384" y="0"/>
                    </a:lnTo>
                    <a:lnTo>
                      <a:pt x="372" y="4"/>
                    </a:lnTo>
                    <a:lnTo>
                      <a:pt x="364" y="8"/>
                    </a:lnTo>
                    <a:lnTo>
                      <a:pt x="248" y="136"/>
                    </a:lnTo>
                  </a:path>
                </a:pathLst>
              </a:custGeom>
              <a:solidFill>
                <a:srgbClr val="FF7C80"/>
              </a:solidFill>
              <a:ln w="12700">
                <a:solidFill>
                  <a:srgbClr val="FFFFFF"/>
                </a:solidFill>
                <a:prstDash val="solid"/>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grpSp>
      <p:sp>
        <p:nvSpPr>
          <p:cNvPr id="47176" name="Rectangle 72"/>
          <p:cNvSpPr>
            <a:spLocks noChangeArrowheads="1"/>
          </p:cNvSpPr>
          <p:nvPr/>
        </p:nvSpPr>
        <p:spPr bwMode="auto">
          <a:xfrm>
            <a:off x="4643438" y="4500563"/>
            <a:ext cx="1800225" cy="738187"/>
          </a:xfrm>
          <a:prstGeom prst="rect">
            <a:avLst/>
          </a:prstGeom>
          <a:noFill/>
          <a:ln w="9525">
            <a:noFill/>
            <a:miter lim="800000"/>
            <a:headEnd/>
            <a:tailEnd/>
          </a:ln>
          <a:effectLst>
            <a:outerShdw dist="35921" dir="2700000" algn="ctr" rotWithShape="0">
              <a:schemeClr val="tx1"/>
            </a:outerShdw>
          </a:effectLst>
        </p:spPr>
        <p:txBody>
          <a:bodyPr lIns="0" tIns="0" rIns="0" bIns="0">
            <a:spAutoFit/>
          </a:bodyPr>
          <a:lstStyle/>
          <a:p>
            <a:pPr algn="ctr" defTabSz="909638" eaLnBrk="0" hangingPunct="0">
              <a:defRPr/>
            </a:pPr>
            <a:r>
              <a:rPr lang="en-US" sz="1500" b="1" dirty="0">
                <a:solidFill>
                  <a:srgbClr val="FFFF00"/>
                </a:solidFill>
                <a:latin typeface="Verdana" pitchFamily="34" charset="0"/>
              </a:rPr>
              <a:t>DEFIBRILLAZIONE</a:t>
            </a:r>
          </a:p>
          <a:p>
            <a:pPr algn="ctr" defTabSz="909638" eaLnBrk="0" hangingPunct="0">
              <a:lnSpc>
                <a:spcPct val="120000"/>
              </a:lnSpc>
              <a:defRPr/>
            </a:pPr>
            <a:r>
              <a:rPr lang="en-US" sz="1500" b="1" dirty="0">
                <a:solidFill>
                  <a:srgbClr val="FFFF00"/>
                </a:solidFill>
                <a:latin typeface="Verdana" pitchFamily="34" charset="0"/>
              </a:rPr>
              <a:t>PRECOCE</a:t>
            </a:r>
            <a:endParaRPr lang="it-IT" sz="1100" b="1" dirty="0">
              <a:solidFill>
                <a:srgbClr val="FFFF00"/>
              </a:solidFill>
              <a:latin typeface="Verdana" pitchFamily="34" charset="0"/>
            </a:endParaRPr>
          </a:p>
        </p:txBody>
      </p:sp>
      <p:sp>
        <p:nvSpPr>
          <p:cNvPr id="47177" name="AutoShape 73"/>
          <p:cNvSpPr>
            <a:spLocks noChangeArrowheads="1"/>
          </p:cNvSpPr>
          <p:nvPr/>
        </p:nvSpPr>
        <p:spPr bwMode="auto">
          <a:xfrm>
            <a:off x="5005388" y="2703513"/>
            <a:ext cx="815975" cy="1350962"/>
          </a:xfrm>
          <a:prstGeom prst="lightningBolt">
            <a:avLst/>
          </a:prstGeom>
          <a:solidFill>
            <a:srgbClr val="FF0000"/>
          </a:solidFill>
          <a:ln w="9525">
            <a:solidFill>
              <a:schemeClr val="tx1"/>
            </a:solidFill>
            <a:miter lim="800000"/>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86" name="Text Box 82"/>
          <p:cNvSpPr txBox="1">
            <a:spLocks noChangeArrowheads="1"/>
          </p:cNvSpPr>
          <p:nvPr/>
        </p:nvSpPr>
        <p:spPr bwMode="auto">
          <a:xfrm>
            <a:off x="6169025" y="4462463"/>
            <a:ext cx="1787525" cy="766762"/>
          </a:xfrm>
          <a:prstGeom prst="rect">
            <a:avLst/>
          </a:prstGeom>
          <a:noFill/>
          <a:ln w="9525">
            <a:noFill/>
            <a:miter lim="800000"/>
            <a:headEnd/>
            <a:tailEnd/>
          </a:ln>
          <a:effectLst>
            <a:outerShdw dist="35921" dir="2700000" algn="ctr" rotWithShape="0">
              <a:schemeClr val="tx1"/>
            </a:outerShdw>
          </a:effectLst>
        </p:spPr>
        <p:txBody>
          <a:bodyPr lIns="0" tIns="0" rIns="0" bIns="0">
            <a:spAutoFit/>
          </a:bodyPr>
          <a:lstStyle/>
          <a:p>
            <a:pPr algn="ctr" defTabSz="909638" eaLnBrk="0" hangingPunct="0">
              <a:lnSpc>
                <a:spcPct val="120000"/>
              </a:lnSpc>
              <a:spcBef>
                <a:spcPct val="5000"/>
              </a:spcBef>
              <a:defRPr/>
            </a:pPr>
            <a:r>
              <a:rPr lang="it-IT" sz="1400" b="1">
                <a:solidFill>
                  <a:srgbClr val="FFFFFF"/>
                </a:solidFill>
                <a:latin typeface="Verdana" pitchFamily="34" charset="0"/>
              </a:rPr>
              <a:t>SOCCORSO AVANZATO</a:t>
            </a:r>
          </a:p>
          <a:p>
            <a:pPr algn="ctr" defTabSz="909638" eaLnBrk="0" hangingPunct="0">
              <a:lnSpc>
                <a:spcPct val="120000"/>
              </a:lnSpc>
              <a:defRPr/>
            </a:pPr>
            <a:r>
              <a:rPr lang="it-IT" sz="1400" b="1">
                <a:solidFill>
                  <a:srgbClr val="FFFFFF"/>
                </a:solidFill>
                <a:latin typeface="Verdana" pitchFamily="34" charset="0"/>
              </a:rPr>
              <a:t>PRECOCE</a:t>
            </a:r>
            <a:endParaRPr lang="it-IT" sz="1400" b="1">
              <a:solidFill>
                <a:srgbClr val="FFFF00"/>
              </a:solidFill>
              <a:latin typeface="Verdana" pitchFamily="34" charset="0"/>
            </a:endParaRPr>
          </a:p>
        </p:txBody>
      </p:sp>
      <p:sp>
        <p:nvSpPr>
          <p:cNvPr id="47187" name="Oval 83"/>
          <p:cNvSpPr>
            <a:spLocks noChangeArrowheads="1"/>
          </p:cNvSpPr>
          <p:nvPr/>
        </p:nvSpPr>
        <p:spPr bwMode="auto">
          <a:xfrm>
            <a:off x="4500563" y="2592388"/>
            <a:ext cx="1871662" cy="1752600"/>
          </a:xfrm>
          <a:prstGeom prst="ellipse">
            <a:avLst/>
          </a:prstGeom>
          <a:noFill/>
          <a:ln w="38100">
            <a:solidFill>
              <a:srgbClr val="FFFF00"/>
            </a:solidFill>
            <a:round/>
            <a:headEnd/>
            <a:tailEnd/>
          </a:ln>
          <a:effectLst>
            <a:outerShdw dist="35921" dir="2700000" algn="ctr" rotWithShape="0">
              <a:schemeClr val="tx1"/>
            </a:outerShdw>
          </a:effectLst>
        </p:spPr>
        <p:txBody>
          <a:bodyPr lIns="0" tIns="0" rIns="0" bIns="0">
            <a:spAutoFit/>
          </a:bodyPr>
          <a:lstStyle/>
          <a:p>
            <a:pPr>
              <a:defRPr/>
            </a:pPr>
            <a:endParaRPr lang="it-IT" sz="2400">
              <a:solidFill>
                <a:srgbClr val="FFFFFF"/>
              </a:solidFill>
              <a:latin typeface="Times New Roman" pitchFamily="18" charset="0"/>
            </a:endParaRPr>
          </a:p>
        </p:txBody>
      </p:sp>
      <p:sp>
        <p:nvSpPr>
          <p:cNvPr id="47188" name="Oval 84"/>
          <p:cNvSpPr>
            <a:spLocks noChangeArrowheads="1"/>
          </p:cNvSpPr>
          <p:nvPr/>
        </p:nvSpPr>
        <p:spPr bwMode="auto">
          <a:xfrm>
            <a:off x="6024563" y="2592388"/>
            <a:ext cx="1860550" cy="1752600"/>
          </a:xfrm>
          <a:prstGeom prst="ellipse">
            <a:avLst/>
          </a:prstGeom>
          <a:noFill/>
          <a:ln w="38100">
            <a:solidFill>
              <a:srgbClr val="FFFFFF"/>
            </a:solidFill>
            <a:round/>
            <a:headEnd/>
            <a:tailEnd/>
          </a:ln>
          <a:effectLst>
            <a:outerShdw dist="35921" dir="2700000" algn="ctr" rotWithShape="0">
              <a:schemeClr val="tx1"/>
            </a:outerShdw>
          </a:effectLst>
        </p:spPr>
        <p:txBody>
          <a:bodyPr lIns="0" tIns="0" rIns="0" bIns="0">
            <a:spAutoFit/>
          </a:bodyPr>
          <a:lstStyle/>
          <a:p>
            <a:pPr>
              <a:defRPr/>
            </a:pPr>
            <a:endParaRPr lang="it-IT" sz="2400">
              <a:solidFill>
                <a:srgbClr val="FFFFFF"/>
              </a:solidFill>
              <a:latin typeface="Times New Roman" pitchFamily="18" charset="0"/>
            </a:endParaRPr>
          </a:p>
        </p:txBody>
      </p:sp>
      <p:sp>
        <p:nvSpPr>
          <p:cNvPr id="47189" name="Oval 85"/>
          <p:cNvSpPr>
            <a:spLocks noChangeArrowheads="1"/>
          </p:cNvSpPr>
          <p:nvPr/>
        </p:nvSpPr>
        <p:spPr bwMode="auto">
          <a:xfrm>
            <a:off x="2987675" y="2592388"/>
            <a:ext cx="1871663" cy="1752600"/>
          </a:xfrm>
          <a:prstGeom prst="ellipse">
            <a:avLst/>
          </a:prstGeom>
          <a:noFill/>
          <a:ln w="38100">
            <a:solidFill>
              <a:srgbClr val="FFFF00"/>
            </a:solidFill>
            <a:round/>
            <a:headEnd/>
            <a:tailEnd/>
          </a:ln>
          <a:effectLst>
            <a:outerShdw dist="35921" dir="2700000" algn="ctr" rotWithShape="0">
              <a:schemeClr val="tx1"/>
            </a:outerShdw>
          </a:effectLst>
        </p:spPr>
        <p:txBody>
          <a:bodyPr lIns="0" tIns="0" rIns="0" bIns="0">
            <a:spAutoFit/>
          </a:bodyPr>
          <a:lstStyle/>
          <a:p>
            <a:pPr>
              <a:defRPr/>
            </a:pPr>
            <a:endParaRPr lang="it-IT" sz="2400">
              <a:solidFill>
                <a:srgbClr val="FFFFFF"/>
              </a:solidFill>
              <a:latin typeface="Times New Roman" pitchFamily="18" charset="0"/>
            </a:endParaRPr>
          </a:p>
        </p:txBody>
      </p:sp>
      <p:sp>
        <p:nvSpPr>
          <p:cNvPr id="47190" name="Oval 86"/>
          <p:cNvSpPr>
            <a:spLocks noChangeArrowheads="1"/>
          </p:cNvSpPr>
          <p:nvPr/>
        </p:nvSpPr>
        <p:spPr bwMode="auto">
          <a:xfrm>
            <a:off x="1331913" y="2592388"/>
            <a:ext cx="1897062" cy="1752600"/>
          </a:xfrm>
          <a:prstGeom prst="ellipse">
            <a:avLst/>
          </a:prstGeom>
          <a:noFill/>
          <a:ln w="38100">
            <a:solidFill>
              <a:srgbClr val="FFFF00"/>
            </a:solidFill>
            <a:round/>
            <a:headEnd/>
            <a:tailEnd/>
          </a:ln>
          <a:effectLst>
            <a:outerShdw dist="35921" dir="2700000" algn="ctr" rotWithShape="0">
              <a:schemeClr val="tx1"/>
            </a:outerShdw>
          </a:effectLst>
        </p:spPr>
        <p:txBody>
          <a:bodyPr lIns="0" tIns="0" rIns="0" bIns="0">
            <a:spAutoFit/>
          </a:bodyPr>
          <a:lstStyle/>
          <a:p>
            <a:pPr>
              <a:defRPr/>
            </a:pPr>
            <a:endParaRPr lang="it-IT" sz="2400">
              <a:solidFill>
                <a:srgbClr val="FFFFFF"/>
              </a:solidFill>
              <a:latin typeface="Times New Roman" pitchFamily="18" charset="0"/>
            </a:endParaRPr>
          </a:p>
        </p:txBody>
      </p:sp>
      <p:sp>
        <p:nvSpPr>
          <p:cNvPr id="47191" name="Text Box 87"/>
          <p:cNvSpPr txBox="1">
            <a:spLocks noChangeArrowheads="1"/>
          </p:cNvSpPr>
          <p:nvPr/>
        </p:nvSpPr>
        <p:spPr bwMode="auto">
          <a:xfrm>
            <a:off x="1187450" y="4427538"/>
            <a:ext cx="2232025" cy="915987"/>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lnSpc>
                <a:spcPct val="120000"/>
              </a:lnSpc>
              <a:defRPr/>
            </a:pPr>
            <a:r>
              <a:rPr lang="it-IT" sz="1500" b="1">
                <a:solidFill>
                  <a:srgbClr val="FFFF00"/>
                </a:solidFill>
                <a:latin typeface="Verdana" pitchFamily="34" charset="0"/>
              </a:rPr>
              <a:t>RICONOSCIMENTO E ALLARME PRECOCI </a:t>
            </a:r>
          </a:p>
        </p:txBody>
      </p:sp>
      <p:sp>
        <p:nvSpPr>
          <p:cNvPr id="28697" name="Text Box 88"/>
          <p:cNvSpPr txBox="1">
            <a:spLocks noChangeArrowheads="1"/>
          </p:cNvSpPr>
          <p:nvPr/>
        </p:nvSpPr>
        <p:spPr bwMode="auto">
          <a:xfrm>
            <a:off x="785814" y="333375"/>
            <a:ext cx="7690584" cy="523202"/>
          </a:xfrm>
          <a:prstGeom prst="rect">
            <a:avLst/>
          </a:prstGeom>
          <a:noFill/>
          <a:ln w="12700">
            <a:noFill/>
            <a:miter lim="800000"/>
            <a:headEnd/>
            <a:tailEnd/>
          </a:ln>
        </p:spPr>
        <p:txBody>
          <a:bodyPr wrap="square" lIns="91422" tIns="45711" rIns="91422" bIns="45711">
            <a:spAutoFit/>
          </a:bodyPr>
          <a:lstStyle/>
          <a:p>
            <a:pPr defTabSz="760413" eaLnBrk="0" hangingPunct="0"/>
            <a:r>
              <a:rPr lang="it-IT" sz="2800" b="1" dirty="0">
                <a:solidFill>
                  <a:srgbClr val="FFFFFF"/>
                </a:solidFill>
                <a:latin typeface="Verdana" pitchFamily="34" charset="0"/>
              </a:rPr>
              <a:t>LA CATENA </a:t>
            </a:r>
            <a:r>
              <a:rPr lang="it-IT" sz="2800" b="1" dirty="0" smtClean="0">
                <a:solidFill>
                  <a:srgbClr val="FFFFFF"/>
                </a:solidFill>
                <a:latin typeface="Verdana" pitchFamily="34" charset="0"/>
              </a:rPr>
              <a:t>DELLA SOPRAVVIVENZA</a:t>
            </a:r>
            <a:endParaRPr lang="it-IT" sz="2800" b="1" dirty="0">
              <a:solidFill>
                <a:srgbClr val="FFFFFF"/>
              </a:solidFill>
              <a:latin typeface="Verdana" pitchFamily="34" charset="0"/>
            </a:endParaRPr>
          </a:p>
        </p:txBody>
      </p:sp>
      <p:grpSp>
        <p:nvGrpSpPr>
          <p:cNvPr id="28698" name="Group 91"/>
          <p:cNvGrpSpPr>
            <a:grpSpLocks/>
          </p:cNvGrpSpPr>
          <p:nvPr/>
        </p:nvGrpSpPr>
        <p:grpSpPr bwMode="auto">
          <a:xfrm>
            <a:off x="6732588" y="2870200"/>
            <a:ext cx="465137" cy="1274763"/>
            <a:chOff x="4167" y="1808"/>
            <a:chExt cx="293" cy="803"/>
          </a:xfrm>
        </p:grpSpPr>
        <p:sp>
          <p:nvSpPr>
            <p:cNvPr id="47196" name="AutoShape 92"/>
            <p:cNvSpPr>
              <a:spLocks noChangeArrowheads="1"/>
            </p:cNvSpPr>
            <p:nvPr/>
          </p:nvSpPr>
          <p:spPr bwMode="auto">
            <a:xfrm>
              <a:off x="4222" y="2207"/>
              <a:ext cx="59" cy="113"/>
            </a:xfrm>
            <a:prstGeom prst="can">
              <a:avLst>
                <a:gd name="adj" fmla="val 47881"/>
              </a:avLst>
            </a:prstGeom>
            <a:solidFill>
              <a:schemeClr val="folHlink"/>
            </a:solid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197" name="AutoShape 93"/>
            <p:cNvSpPr>
              <a:spLocks noChangeArrowheads="1"/>
            </p:cNvSpPr>
            <p:nvPr/>
          </p:nvSpPr>
          <p:spPr bwMode="auto">
            <a:xfrm>
              <a:off x="4167" y="1866"/>
              <a:ext cx="170" cy="393"/>
            </a:xfrm>
            <a:prstGeom prst="can">
              <a:avLst>
                <a:gd name="adj" fmla="val 57794"/>
              </a:avLst>
            </a:prstGeom>
            <a:solidFill>
              <a:schemeClr val="bg1"/>
            </a:solid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nvGrpSpPr>
            <p:cNvPr id="28708" name="Group 94"/>
            <p:cNvGrpSpPr>
              <a:grpSpLocks/>
            </p:cNvGrpSpPr>
            <p:nvPr/>
          </p:nvGrpSpPr>
          <p:grpSpPr bwMode="auto">
            <a:xfrm>
              <a:off x="4167" y="1808"/>
              <a:ext cx="170" cy="111"/>
              <a:chOff x="4080" y="912"/>
              <a:chExt cx="96" cy="96"/>
            </a:xfrm>
          </p:grpSpPr>
          <p:sp>
            <p:nvSpPr>
              <p:cNvPr id="47199" name="Line 95"/>
              <p:cNvSpPr>
                <a:spLocks noChangeShapeType="1"/>
              </p:cNvSpPr>
              <p:nvPr/>
            </p:nvSpPr>
            <p:spPr bwMode="auto">
              <a:xfrm flipH="1">
                <a:off x="4080" y="912"/>
                <a:ext cx="48" cy="96"/>
              </a:xfrm>
              <a:prstGeom prst="line">
                <a:avLst/>
              </a:prstGeom>
              <a:no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200" name="Line 96"/>
              <p:cNvSpPr>
                <a:spLocks noChangeShapeType="1"/>
              </p:cNvSpPr>
              <p:nvPr/>
            </p:nvSpPr>
            <p:spPr bwMode="auto">
              <a:xfrm>
                <a:off x="4128" y="912"/>
                <a:ext cx="48" cy="96"/>
              </a:xfrm>
              <a:prstGeom prst="line">
                <a:avLst/>
              </a:prstGeom>
              <a:no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sp>
          <p:nvSpPr>
            <p:cNvPr id="47201" name="AutoShape 97"/>
            <p:cNvSpPr>
              <a:spLocks noChangeArrowheads="1"/>
            </p:cNvSpPr>
            <p:nvPr/>
          </p:nvSpPr>
          <p:spPr bwMode="auto">
            <a:xfrm>
              <a:off x="4167" y="1999"/>
              <a:ext cx="170" cy="255"/>
            </a:xfrm>
            <a:prstGeom prst="can">
              <a:avLst>
                <a:gd name="adj" fmla="val 37500"/>
              </a:avLst>
            </a:prstGeom>
            <a:solidFill>
              <a:schemeClr val="folHlink"/>
            </a:solid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sp>
          <p:nvSpPr>
            <p:cNvPr id="47202" name="Freeform 98"/>
            <p:cNvSpPr>
              <a:spLocks/>
            </p:cNvSpPr>
            <p:nvPr/>
          </p:nvSpPr>
          <p:spPr bwMode="auto">
            <a:xfrm>
              <a:off x="4222" y="2320"/>
              <a:ext cx="238" cy="291"/>
            </a:xfrm>
            <a:custGeom>
              <a:avLst/>
              <a:gdLst/>
              <a:ahLst/>
              <a:cxnLst>
                <a:cxn ang="0">
                  <a:pos x="23" y="0"/>
                </a:cxn>
                <a:cxn ang="0">
                  <a:pos x="55" y="141"/>
                </a:cxn>
                <a:cxn ang="0">
                  <a:pos x="94" y="131"/>
                </a:cxn>
                <a:cxn ang="0">
                  <a:pos x="129" y="41"/>
                </a:cxn>
                <a:cxn ang="0">
                  <a:pos x="177" y="73"/>
                </a:cxn>
                <a:cxn ang="0">
                  <a:pos x="183" y="93"/>
                </a:cxn>
                <a:cxn ang="0">
                  <a:pos x="186" y="102"/>
                </a:cxn>
                <a:cxn ang="0">
                  <a:pos x="180" y="221"/>
                </a:cxn>
              </a:cxnLst>
              <a:rect l="0" t="0" r="r" b="b"/>
              <a:pathLst>
                <a:path w="198" h="221">
                  <a:moveTo>
                    <a:pt x="23" y="0"/>
                  </a:moveTo>
                  <a:cubicBezTo>
                    <a:pt x="25" y="62"/>
                    <a:pt x="0" y="116"/>
                    <a:pt x="55" y="141"/>
                  </a:cubicBezTo>
                  <a:cubicBezTo>
                    <a:pt x="59" y="141"/>
                    <a:pt x="88" y="143"/>
                    <a:pt x="94" y="131"/>
                  </a:cubicBezTo>
                  <a:cubicBezTo>
                    <a:pt x="109" y="102"/>
                    <a:pt x="94" y="52"/>
                    <a:pt x="129" y="41"/>
                  </a:cubicBezTo>
                  <a:cubicBezTo>
                    <a:pt x="160" y="47"/>
                    <a:pt x="159" y="50"/>
                    <a:pt x="177" y="73"/>
                  </a:cubicBezTo>
                  <a:cubicBezTo>
                    <a:pt x="179" y="80"/>
                    <a:pt x="181" y="86"/>
                    <a:pt x="183" y="93"/>
                  </a:cubicBezTo>
                  <a:cubicBezTo>
                    <a:pt x="184" y="96"/>
                    <a:pt x="186" y="102"/>
                    <a:pt x="186" y="102"/>
                  </a:cubicBezTo>
                  <a:cubicBezTo>
                    <a:pt x="183" y="217"/>
                    <a:pt x="198" y="180"/>
                    <a:pt x="180" y="221"/>
                  </a:cubicBezTo>
                </a:path>
              </a:pathLst>
            </a:custGeom>
            <a:noFill/>
            <a:ln w="9525">
              <a:solidFill>
                <a:schemeClr val="tx1"/>
              </a:solidFill>
              <a:round/>
              <a:headEnd/>
              <a:tailEnd/>
            </a:ln>
            <a:effectLst>
              <a:outerShdw dist="35921" dir="2700000" algn="ctr" rotWithShape="0">
                <a:schemeClr val="tx1"/>
              </a:outerShdw>
            </a:effectLst>
          </p:spPr>
          <p:txBody>
            <a:bodyPr wrap="none" lIns="0" tIns="0" rIns="0" bIns="0">
              <a:spAutoFit/>
            </a:bodyPr>
            <a:lstStyle/>
            <a:p>
              <a:pPr>
                <a:defRPr/>
              </a:pPr>
              <a:endParaRPr lang="it-IT" sz="2400">
                <a:solidFill>
                  <a:srgbClr val="FFFFFF"/>
                </a:solidFill>
                <a:latin typeface="Times New Roman" pitchFamily="18" charset="0"/>
              </a:endParaRPr>
            </a:p>
          </p:txBody>
        </p:sp>
      </p:grpSp>
      <p:sp>
        <p:nvSpPr>
          <p:cNvPr id="95" name="Rettangolo arrotondato 94"/>
          <p:cNvSpPr/>
          <p:nvPr/>
        </p:nvSpPr>
        <p:spPr>
          <a:xfrm>
            <a:off x="1000125" y="4429125"/>
            <a:ext cx="2286000" cy="78581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solidFill>
                <a:srgbClr val="FFFFFF"/>
              </a:solidFill>
            </a:endParaRPr>
          </a:p>
        </p:txBody>
      </p:sp>
      <p:sp>
        <p:nvSpPr>
          <p:cNvPr id="96" name="Rettangolo arrotondato 95"/>
          <p:cNvSpPr/>
          <p:nvPr/>
        </p:nvSpPr>
        <p:spPr>
          <a:xfrm>
            <a:off x="4643438" y="4500563"/>
            <a:ext cx="17859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400">
              <a:solidFill>
                <a:srgbClr val="FFFFFF"/>
              </a:solidFill>
            </a:endParaRPr>
          </a:p>
        </p:txBody>
      </p:sp>
      <p:sp>
        <p:nvSpPr>
          <p:cNvPr id="97" name="Rettangolo arrotondato 96"/>
          <p:cNvSpPr/>
          <p:nvPr/>
        </p:nvSpPr>
        <p:spPr>
          <a:xfrm>
            <a:off x="3287713" y="4443413"/>
            <a:ext cx="1285875" cy="7858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smtClean="0">
                <a:solidFill>
                  <a:srgbClr val="0000FF"/>
                </a:solidFill>
              </a:rPr>
              <a:t>RCP </a:t>
            </a:r>
            <a:r>
              <a:rPr lang="it-IT" dirty="0">
                <a:solidFill>
                  <a:srgbClr val="0000FF"/>
                </a:solidFill>
              </a:rPr>
              <a:t>immediata</a:t>
            </a:r>
          </a:p>
        </p:txBody>
      </p:sp>
      <p:sp>
        <p:nvSpPr>
          <p:cNvPr id="98" name="Rettangolo arrotondato 97"/>
          <p:cNvSpPr/>
          <p:nvPr/>
        </p:nvSpPr>
        <p:spPr>
          <a:xfrm>
            <a:off x="6500813" y="4500563"/>
            <a:ext cx="1700212" cy="714375"/>
          </a:xfrm>
          <a:prstGeom prst="roundRect">
            <a:avLst>
              <a:gd name="adj" fmla="val 6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2400" dirty="0">
                <a:solidFill>
                  <a:srgbClr val="FFFFFF"/>
                </a:solidFill>
              </a:rPr>
              <a:t/>
            </a:r>
            <a:br>
              <a:rPr lang="it-IT" sz="2400" dirty="0">
                <a:solidFill>
                  <a:srgbClr val="FFFFFF"/>
                </a:solidFill>
              </a:rPr>
            </a:br>
            <a:endParaRPr lang="it-IT" sz="2400" dirty="0">
              <a:solidFill>
                <a:srgbClr val="FFFFFF"/>
              </a:solidFill>
            </a:endParaRPr>
          </a:p>
        </p:txBody>
      </p:sp>
      <p:sp>
        <p:nvSpPr>
          <p:cNvPr id="28703" name="CasellaDiTesto 98"/>
          <p:cNvSpPr txBox="1">
            <a:spLocks noChangeArrowheads="1"/>
          </p:cNvSpPr>
          <p:nvPr/>
        </p:nvSpPr>
        <p:spPr bwMode="auto">
          <a:xfrm>
            <a:off x="1143000" y="4500563"/>
            <a:ext cx="2000250" cy="1006475"/>
          </a:xfrm>
          <a:prstGeom prst="rect">
            <a:avLst/>
          </a:prstGeom>
          <a:noFill/>
          <a:ln w="9525">
            <a:noFill/>
            <a:miter lim="800000"/>
            <a:headEnd/>
            <a:tailEnd/>
          </a:ln>
        </p:spPr>
        <p:txBody>
          <a:bodyPr>
            <a:spAutoFit/>
          </a:bodyPr>
          <a:lstStyle/>
          <a:p>
            <a:r>
              <a:rPr lang="it-IT" sz="2000" dirty="0">
                <a:solidFill>
                  <a:srgbClr val="0000FF"/>
                </a:solidFill>
                <a:latin typeface="Times New Roman" pitchFamily="18" charset="0"/>
              </a:rPr>
              <a:t>riconoscimento e chiamata immediata</a:t>
            </a:r>
          </a:p>
        </p:txBody>
      </p:sp>
      <p:sp>
        <p:nvSpPr>
          <p:cNvPr id="100" name="CasellaDiTesto 99"/>
          <p:cNvSpPr txBox="1"/>
          <p:nvPr/>
        </p:nvSpPr>
        <p:spPr>
          <a:xfrm>
            <a:off x="4643438" y="4506913"/>
            <a:ext cx="1785937" cy="701675"/>
          </a:xfrm>
          <a:prstGeom prst="rect">
            <a:avLst/>
          </a:prstGeom>
          <a:solidFill>
            <a:schemeClr val="accent4"/>
          </a:solidFill>
        </p:spPr>
        <p:txBody>
          <a:bodyPr>
            <a:spAutoFit/>
          </a:bodyPr>
          <a:lstStyle/>
          <a:p>
            <a:pPr>
              <a:defRPr/>
            </a:pPr>
            <a:r>
              <a:rPr lang="it-IT" sz="2000">
                <a:solidFill>
                  <a:srgbClr val="0000FF"/>
                </a:solidFill>
                <a:latin typeface="Times New Roman" pitchFamily="18" charset="0"/>
              </a:rPr>
              <a:t>defibrillazione precoce  </a:t>
            </a:r>
          </a:p>
        </p:txBody>
      </p:sp>
      <p:sp>
        <p:nvSpPr>
          <p:cNvPr id="101" name="CasellaDiTesto 100"/>
          <p:cNvSpPr txBox="1"/>
          <p:nvPr/>
        </p:nvSpPr>
        <p:spPr>
          <a:xfrm>
            <a:off x="6500813" y="4500563"/>
            <a:ext cx="1714500" cy="825500"/>
          </a:xfrm>
          <a:prstGeom prst="rect">
            <a:avLst/>
          </a:prstGeom>
          <a:solidFill>
            <a:schemeClr val="accent4"/>
          </a:solidFill>
        </p:spPr>
        <p:txBody>
          <a:bodyPr>
            <a:spAutoFit/>
          </a:bodyPr>
          <a:lstStyle/>
          <a:p>
            <a:pPr>
              <a:defRPr/>
            </a:pPr>
            <a:r>
              <a:rPr lang="it-IT" sz="1600">
                <a:solidFill>
                  <a:srgbClr val="0000FF"/>
                </a:solidFill>
                <a:latin typeface="Times New Roman" pitchFamily="18" charset="0"/>
              </a:rPr>
              <a:t>Sopporto vitale avanzato </a:t>
            </a:r>
          </a:p>
          <a:p>
            <a:pPr>
              <a:defRPr/>
            </a:pPr>
            <a:r>
              <a:rPr lang="it-IT" sz="1600">
                <a:solidFill>
                  <a:srgbClr val="0000FF"/>
                </a:solidFill>
                <a:latin typeface="Times New Roman" pitchFamily="18" charset="0"/>
              </a:rPr>
              <a:t>precoce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5456"/>
            <a:ext cx="8229600" cy="885422"/>
          </a:xfrm>
        </p:spPr>
        <p:txBody>
          <a:bodyPr/>
          <a:lstStyle/>
          <a:p>
            <a:r>
              <a:rPr lang="it-IT" sz="4000" dirty="0" smtClean="0">
                <a:solidFill>
                  <a:srgbClr val="FF0000"/>
                </a:solidFill>
              </a:rPr>
              <a:t>ALGORITMO ALS</a:t>
            </a:r>
            <a:endParaRPr lang="it-IT" sz="4000"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60060"/>
            <a:ext cx="8229600" cy="536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073363"/>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9182"/>
            <a:ext cx="8229600" cy="899070"/>
          </a:xfrm>
        </p:spPr>
        <p:txBody>
          <a:bodyPr/>
          <a:lstStyle/>
          <a:p>
            <a:r>
              <a:rPr lang="it-IT" sz="4000" dirty="0" smtClean="0">
                <a:solidFill>
                  <a:srgbClr val="FF0000"/>
                </a:solidFill>
              </a:rPr>
              <a:t>ALGORITMO ALS</a:t>
            </a:r>
            <a:endParaRPr lang="it-IT" sz="4000"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131082"/>
            <a:ext cx="8205787"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514974"/>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723B3A7-4E66-4470-A431-2F25F2CB9F3B}" type="slidenum">
              <a:rPr lang="it-IT" smtClean="0">
                <a:solidFill>
                  <a:prstClr val="black">
                    <a:tint val="75000"/>
                  </a:prstClr>
                </a:solidFill>
              </a:rPr>
              <a:pPr>
                <a:defRPr/>
              </a:pPr>
              <a:t>22</a:t>
            </a:fld>
            <a:endParaRPr lang="it-IT" dirty="0">
              <a:solidFill>
                <a:prstClr val="black">
                  <a:tint val="75000"/>
                </a:prstClr>
              </a:solidFill>
            </a:endParaRPr>
          </a:p>
        </p:txBody>
      </p:sp>
      <p:pic>
        <p:nvPicPr>
          <p:cNvPr id="1026" name="Picture 2" descr="C:\Users\Paola\Documents\BOLIVIA\EMERGENZA BOLIVIA\IMMAGINI PER CORSO BOLIVIA\domande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248000" cy="424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rot="20224789">
            <a:off x="2002170" y="4819803"/>
            <a:ext cx="4896544" cy="1107996"/>
          </a:xfrm>
          <a:prstGeom prst="rect">
            <a:avLst/>
          </a:prstGeom>
          <a:noFill/>
        </p:spPr>
        <p:txBody>
          <a:bodyPr wrap="square" rtlCol="0">
            <a:spAutoFit/>
          </a:bodyPr>
          <a:lstStyle/>
          <a:p>
            <a:pPr algn="ctr"/>
            <a:r>
              <a:rPr lang="it-IT" sz="6600" dirty="0" smtClean="0">
                <a:solidFill>
                  <a:prstClr val="black"/>
                </a:solidFill>
                <a:latin typeface="Freestyle Script" panose="030804020302050B0404" pitchFamily="66" charset="0"/>
              </a:rPr>
              <a:t>DOMANDE?</a:t>
            </a:r>
            <a:endParaRPr lang="it-IT" sz="6600" dirty="0">
              <a:solidFill>
                <a:prstClr val="black"/>
              </a:solidFill>
              <a:latin typeface="Freestyle Script" panose="030804020302050B0404" pitchFamily="66" charset="0"/>
            </a:endParaRPr>
          </a:p>
        </p:txBody>
      </p:sp>
    </p:spTree>
    <p:extLst>
      <p:ext uri="{BB962C8B-B14F-4D97-AF65-F5344CB8AC3E}">
        <p14:creationId xmlns:p14="http://schemas.microsoft.com/office/powerpoint/2010/main" val="275446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asellaDiTesto 1"/>
          <p:cNvSpPr txBox="1">
            <a:spLocks noChangeArrowheads="1"/>
          </p:cNvSpPr>
          <p:nvPr/>
        </p:nvSpPr>
        <p:spPr bwMode="auto">
          <a:xfrm>
            <a:off x="1651000" y="206375"/>
            <a:ext cx="5746750" cy="1431925"/>
          </a:xfrm>
          <a:prstGeom prst="rect">
            <a:avLst/>
          </a:prstGeom>
          <a:noFill/>
          <a:ln w="9525">
            <a:noFill/>
            <a:miter lim="800000"/>
            <a:headEnd/>
            <a:tailEnd/>
          </a:ln>
        </p:spPr>
        <p:txBody>
          <a:bodyPr>
            <a:spAutoFit/>
          </a:bodyPr>
          <a:lstStyle/>
          <a:p>
            <a:pPr algn="ctr"/>
            <a:r>
              <a:rPr lang="it-IT" sz="4400"/>
              <a:t>ARRESTO CARDIACO</a:t>
            </a:r>
          </a:p>
        </p:txBody>
      </p:sp>
      <p:sp>
        <p:nvSpPr>
          <p:cNvPr id="30722" name="CasellaDiTesto 4"/>
          <p:cNvSpPr txBox="1">
            <a:spLocks noChangeArrowheads="1"/>
          </p:cNvSpPr>
          <p:nvPr/>
        </p:nvSpPr>
        <p:spPr bwMode="auto">
          <a:xfrm>
            <a:off x="109538" y="3513138"/>
            <a:ext cx="3916362" cy="946150"/>
          </a:xfrm>
          <a:prstGeom prst="rect">
            <a:avLst/>
          </a:prstGeom>
          <a:noFill/>
          <a:ln w="9525">
            <a:noFill/>
            <a:miter lim="800000"/>
            <a:headEnd/>
            <a:tailEnd/>
          </a:ln>
        </p:spPr>
        <p:txBody>
          <a:bodyPr>
            <a:spAutoFit/>
          </a:bodyPr>
          <a:lstStyle/>
          <a:p>
            <a:pPr algn="ctr"/>
            <a:r>
              <a:rPr lang="it-IT" sz="2000" b="1" dirty="0" smtClean="0">
                <a:latin typeface="Comic Sans MS" pitchFamily="66" charset="0"/>
              </a:rPr>
              <a:t>RITMI DEFIBRILLABILI</a:t>
            </a:r>
            <a:endParaRPr lang="it-IT" sz="2000" b="1" dirty="0">
              <a:latin typeface="Comic Sans MS" pitchFamily="66" charset="0"/>
            </a:endParaRPr>
          </a:p>
          <a:p>
            <a:pPr algn="ctr"/>
            <a:endParaRPr lang="it-IT" dirty="0">
              <a:latin typeface="Comic Sans MS" pitchFamily="66" charset="0"/>
            </a:endParaRPr>
          </a:p>
          <a:p>
            <a:pPr algn="ctr"/>
            <a:r>
              <a:rPr lang="it-IT" dirty="0">
                <a:latin typeface="Comic Sans MS" pitchFamily="66" charset="0"/>
              </a:rPr>
              <a:t>(FV + TVSP)</a:t>
            </a:r>
          </a:p>
        </p:txBody>
      </p:sp>
      <p:cxnSp>
        <p:nvCxnSpPr>
          <p:cNvPr id="7" name="Connettore 2 6"/>
          <p:cNvCxnSpPr/>
          <p:nvPr/>
        </p:nvCxnSpPr>
        <p:spPr>
          <a:xfrm flipV="1">
            <a:off x="1992313" y="1638300"/>
            <a:ext cx="2170112" cy="15113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 name="Connettore 2 7"/>
          <p:cNvCxnSpPr/>
          <p:nvPr/>
        </p:nvCxnSpPr>
        <p:spPr>
          <a:xfrm flipH="1" flipV="1">
            <a:off x="4933950" y="1638300"/>
            <a:ext cx="2159000" cy="154781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0725" name="CasellaDiTesto 10"/>
          <p:cNvSpPr txBox="1">
            <a:spLocks noChangeArrowheads="1"/>
          </p:cNvSpPr>
          <p:nvPr/>
        </p:nvSpPr>
        <p:spPr bwMode="auto">
          <a:xfrm>
            <a:off x="4325938" y="3513138"/>
            <a:ext cx="4381500" cy="946150"/>
          </a:xfrm>
          <a:prstGeom prst="rect">
            <a:avLst/>
          </a:prstGeom>
          <a:noFill/>
          <a:ln w="9525">
            <a:noFill/>
            <a:miter lim="800000"/>
            <a:headEnd/>
            <a:tailEnd/>
          </a:ln>
        </p:spPr>
        <p:txBody>
          <a:bodyPr>
            <a:spAutoFit/>
          </a:bodyPr>
          <a:lstStyle/>
          <a:p>
            <a:pPr algn="ctr"/>
            <a:r>
              <a:rPr lang="it-IT" sz="2000" b="1"/>
              <a:t>RITMI  NON </a:t>
            </a:r>
            <a:r>
              <a:rPr lang="it-IT" sz="2000" b="1">
                <a:latin typeface="Comic Sans MS" pitchFamily="66" charset="0"/>
              </a:rPr>
              <a:t>DEFIBRILABILI</a:t>
            </a:r>
          </a:p>
          <a:p>
            <a:pPr algn="ctr"/>
            <a:endParaRPr lang="it-IT"/>
          </a:p>
          <a:p>
            <a:pPr algn="ctr"/>
            <a:r>
              <a:rPr lang="it-IT"/>
              <a:t>(ASISTOLIA + AESP)</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3609975" y="179388"/>
            <a:ext cx="2203450" cy="515937"/>
          </a:xfrm>
        </p:spPr>
        <p:txBody>
          <a:bodyPr rtlCol="0">
            <a:normAutofit fontScale="90000"/>
          </a:bodyPr>
          <a:lstStyle/>
          <a:p>
            <a:pPr eaLnBrk="1" fontAlgn="auto" hangingPunct="1">
              <a:spcAft>
                <a:spcPts val="0"/>
              </a:spcAft>
              <a:defRPr/>
            </a:pPr>
            <a:r>
              <a:rPr lang="en-US" sz="3200" dirty="0" err="1" smtClean="0">
                <a:solidFill>
                  <a:srgbClr val="FF0000"/>
                </a:solidFill>
                <a:latin typeface="Comic Sans MS" panose="030F0702030302020204" pitchFamily="66" charset="0"/>
              </a:rPr>
              <a:t>FV</a:t>
            </a:r>
            <a:r>
              <a:rPr lang="en-US" dirty="0" smtClean="0">
                <a:solidFill>
                  <a:srgbClr val="FF0000"/>
                </a:solidFill>
                <a:latin typeface="Comic Sans MS" panose="030F0702030302020204" pitchFamily="66" charset="0"/>
              </a:rPr>
              <a:t> </a:t>
            </a:r>
            <a:endParaRPr lang="it-IT" dirty="0" smtClean="0">
              <a:solidFill>
                <a:srgbClr val="FF0000"/>
              </a:solidFill>
              <a:latin typeface="Comic Sans MS" panose="030F0702030302020204" pitchFamily="66" charset="0"/>
            </a:endParaRPr>
          </a:p>
        </p:txBody>
      </p:sp>
      <p:pic>
        <p:nvPicPr>
          <p:cNvPr id="32770" name="Picture 4" descr="FV fibrilación Ventricular"/>
          <p:cNvPicPr>
            <a:picLocks noGrp="1" noChangeAspect="1" noChangeArrowheads="1"/>
          </p:cNvPicPr>
          <p:nvPr>
            <p:ph idx="1"/>
          </p:nvPr>
        </p:nvPicPr>
        <p:blipFill>
          <a:blip r:embed="rId3"/>
          <a:srcRect/>
          <a:stretch>
            <a:fillRect/>
          </a:stretch>
        </p:blipFill>
        <p:spPr>
          <a:xfrm>
            <a:off x="601663" y="792163"/>
            <a:ext cx="8229600" cy="2952750"/>
          </a:xfrm>
        </p:spPr>
      </p:pic>
      <p:pic>
        <p:nvPicPr>
          <p:cNvPr id="32771" name="Picture 5" descr="ecg-3-caso-iii"/>
          <p:cNvPicPr>
            <a:picLocks noChangeAspect="1" noChangeArrowheads="1"/>
          </p:cNvPicPr>
          <p:nvPr/>
        </p:nvPicPr>
        <p:blipFill>
          <a:blip r:embed="rId4"/>
          <a:srcRect/>
          <a:stretch>
            <a:fillRect/>
          </a:stretch>
        </p:blipFill>
        <p:spPr bwMode="auto">
          <a:xfrm>
            <a:off x="457200" y="4310063"/>
            <a:ext cx="8229600" cy="2324100"/>
          </a:xfrm>
          <a:prstGeom prst="rect">
            <a:avLst/>
          </a:prstGeom>
          <a:noFill/>
          <a:ln w="9525">
            <a:noFill/>
            <a:miter lim="800000"/>
            <a:headEnd/>
            <a:tailEnd/>
          </a:ln>
        </p:spPr>
      </p:pic>
      <p:sp>
        <p:nvSpPr>
          <p:cNvPr id="2" name="CasellaDiTesto 1"/>
          <p:cNvSpPr txBox="1">
            <a:spLocks noChangeArrowheads="1"/>
          </p:cNvSpPr>
          <p:nvPr/>
        </p:nvSpPr>
        <p:spPr bwMode="auto">
          <a:xfrm>
            <a:off x="3749675" y="3786188"/>
            <a:ext cx="2633663" cy="519112"/>
          </a:xfrm>
          <a:prstGeom prst="rect">
            <a:avLst/>
          </a:prstGeom>
          <a:noFill/>
          <a:ln w="9525">
            <a:noFill/>
            <a:miter lim="800000"/>
            <a:headEnd/>
            <a:tailEnd/>
          </a:ln>
        </p:spPr>
        <p:txBody>
          <a:bodyPr wrap="none">
            <a:spAutoFit/>
          </a:bodyPr>
          <a:lstStyle/>
          <a:p>
            <a:r>
              <a:rPr lang="it-IT" sz="2800">
                <a:solidFill>
                  <a:srgbClr val="FF0000"/>
                </a:solidFill>
                <a:latin typeface="Comic Sans MS" pitchFamily="66" charset="0"/>
              </a:rPr>
              <a:t>TV senza polso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8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asistolia"/>
          <p:cNvPicPr>
            <a:picLocks noGrp="1" noChangeAspect="1" noChangeArrowheads="1"/>
          </p:cNvPicPr>
          <p:nvPr>
            <p:ph idx="1"/>
          </p:nvPr>
        </p:nvPicPr>
        <p:blipFill>
          <a:blip r:embed="rId3"/>
          <a:srcRect/>
          <a:stretch>
            <a:fillRect/>
          </a:stretch>
        </p:blipFill>
        <p:spPr>
          <a:xfrm>
            <a:off x="647700" y="879475"/>
            <a:ext cx="8027988" cy="2598738"/>
          </a:xfrm>
        </p:spPr>
      </p:pic>
      <p:pic>
        <p:nvPicPr>
          <p:cNvPr id="34818" name="Picture 6" descr="slow-junctional-rhythm-hyperk"/>
          <p:cNvPicPr>
            <a:picLocks noChangeAspect="1" noChangeArrowheads="1"/>
          </p:cNvPicPr>
          <p:nvPr/>
        </p:nvPicPr>
        <p:blipFill>
          <a:blip r:embed="rId4"/>
          <a:srcRect/>
          <a:stretch>
            <a:fillRect/>
          </a:stretch>
        </p:blipFill>
        <p:spPr bwMode="auto">
          <a:xfrm>
            <a:off x="647700" y="4695825"/>
            <a:ext cx="8027988" cy="1854200"/>
          </a:xfrm>
          <a:prstGeom prst="rect">
            <a:avLst/>
          </a:prstGeom>
          <a:noFill/>
          <a:ln w="9525">
            <a:noFill/>
            <a:miter lim="800000"/>
            <a:headEnd/>
            <a:tailEnd/>
          </a:ln>
        </p:spPr>
      </p:pic>
      <p:sp>
        <p:nvSpPr>
          <p:cNvPr id="6" name="Rectangle 2"/>
          <p:cNvSpPr>
            <a:spLocks noGrp="1"/>
          </p:cNvSpPr>
          <p:nvPr>
            <p:ph type="title"/>
          </p:nvPr>
        </p:nvSpPr>
        <p:spPr>
          <a:xfrm>
            <a:off x="3382963" y="179388"/>
            <a:ext cx="2559050" cy="515937"/>
          </a:xfrm>
        </p:spPr>
        <p:txBody>
          <a:bodyPr rtlCol="0">
            <a:normAutofit fontScale="90000"/>
          </a:bodyPr>
          <a:lstStyle/>
          <a:p>
            <a:pPr eaLnBrk="1" fontAlgn="auto" hangingPunct="1">
              <a:spcAft>
                <a:spcPts val="0"/>
              </a:spcAft>
              <a:defRPr/>
            </a:pPr>
            <a:r>
              <a:rPr lang="en-US" sz="3200" dirty="0" err="1" smtClean="0">
                <a:solidFill>
                  <a:srgbClr val="FF0000"/>
                </a:solidFill>
                <a:latin typeface="Comic Sans MS" panose="030F0702030302020204" pitchFamily="66" charset="0"/>
              </a:rPr>
              <a:t>ASISTOLIA</a:t>
            </a:r>
            <a:r>
              <a:rPr lang="en-US" dirty="0" smtClean="0">
                <a:solidFill>
                  <a:srgbClr val="FF0000"/>
                </a:solidFill>
                <a:latin typeface="Comic Sans MS" panose="030F0702030302020204" pitchFamily="66" charset="0"/>
              </a:rPr>
              <a:t> </a:t>
            </a:r>
            <a:endParaRPr lang="it-IT" dirty="0" smtClean="0">
              <a:solidFill>
                <a:srgbClr val="FF0000"/>
              </a:solidFill>
              <a:latin typeface="Comic Sans MS" panose="030F0702030302020204" pitchFamily="66" charset="0"/>
            </a:endParaRPr>
          </a:p>
        </p:txBody>
      </p:sp>
      <p:sp>
        <p:nvSpPr>
          <p:cNvPr id="7" name="Rectangle 2"/>
          <p:cNvSpPr txBox="1">
            <a:spLocks/>
          </p:cNvSpPr>
          <p:nvPr/>
        </p:nvSpPr>
        <p:spPr bwMode="auto">
          <a:xfrm>
            <a:off x="2170113" y="3738563"/>
            <a:ext cx="5376862" cy="669925"/>
          </a:xfrm>
          <a:prstGeom prst="rect">
            <a:avLst/>
          </a:prstGeom>
          <a:noFill/>
          <a:ln w="9525">
            <a:noFill/>
            <a:miter lim="800000"/>
            <a:headEnd/>
            <a:tailEnd/>
          </a:ln>
        </p:spPr>
        <p:txBody>
          <a:bodyPr anchor="ctr"/>
          <a:lstStyle/>
          <a:p>
            <a:pPr algn="ctr"/>
            <a:r>
              <a:rPr lang="en-US" sz="2800">
                <a:solidFill>
                  <a:srgbClr val="FF0000"/>
                </a:solidFill>
                <a:latin typeface="Comic Sans MS" pitchFamily="66" charset="0"/>
              </a:rPr>
              <a:t>Attivita’ Elettrica Senza Polso (AESP) </a:t>
            </a:r>
            <a:endParaRPr lang="it-IT" sz="2800">
              <a:solidFill>
                <a:srgbClr val="FF0000"/>
              </a:solidFill>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err="1" smtClean="0">
                <a:latin typeface="Comic Sans MS" pitchFamily="66" charset="0"/>
              </a:rPr>
              <a:t>Differenza</a:t>
            </a:r>
            <a:r>
              <a:rPr lang="en-US" sz="4000" dirty="0" smtClean="0">
                <a:latin typeface="Comic Sans MS" pitchFamily="66" charset="0"/>
              </a:rPr>
              <a:t> con </a:t>
            </a:r>
            <a:r>
              <a:rPr lang="en-US" sz="4000" dirty="0" smtClean="0">
                <a:latin typeface="Comic Sans MS" pitchFamily="66" charset="0"/>
              </a:rPr>
              <a:t>BLSD:</a:t>
            </a:r>
            <a:r>
              <a:rPr lang="en-US" sz="4000" dirty="0" smtClean="0">
                <a:latin typeface="Comic Sans MS" pitchFamily="66" charset="0"/>
              </a:rPr>
              <a:t/>
            </a:r>
            <a:br>
              <a:rPr lang="en-US" sz="4000" dirty="0" smtClean="0">
                <a:latin typeface="Comic Sans MS" pitchFamily="66" charset="0"/>
              </a:rPr>
            </a:br>
            <a:r>
              <a:rPr lang="en-US" sz="3200" dirty="0" smtClean="0">
                <a:latin typeface="Comic Sans MS" pitchFamily="66" charset="0"/>
              </a:rPr>
              <a:t>DEFIBRILATORE  MANUALE</a:t>
            </a:r>
          </a:p>
        </p:txBody>
      </p:sp>
      <p:sp>
        <p:nvSpPr>
          <p:cNvPr id="36866" name="Content Placeholder 2"/>
          <p:cNvSpPr>
            <a:spLocks noGrp="1"/>
          </p:cNvSpPr>
          <p:nvPr>
            <p:ph idx="1"/>
          </p:nvPr>
        </p:nvSpPr>
        <p:spPr>
          <a:xfrm>
            <a:off x="152400" y="1514475"/>
            <a:ext cx="8839200" cy="4841875"/>
          </a:xfrm>
        </p:spPr>
        <p:txBody>
          <a:bodyPr/>
          <a:lstStyle/>
          <a:p>
            <a:pPr eaLnBrk="1" hangingPunct="1">
              <a:spcBef>
                <a:spcPts val="638"/>
              </a:spcBef>
              <a:spcAft>
                <a:spcPts val="1425"/>
              </a:spcAft>
              <a:buClr>
                <a:srgbClr val="FFFFFF"/>
              </a:buClr>
              <a:buSzPct val="45000"/>
            </a:pPr>
            <a:endParaRPr lang="en-US" sz="2000" smtClean="0">
              <a:solidFill>
                <a:srgbClr val="FFFFFF"/>
              </a:solidFill>
            </a:endParaRPr>
          </a:p>
          <a:p>
            <a:pPr algn="ctr" eaLnBrk="1" hangingPunct="1">
              <a:spcBef>
                <a:spcPts val="638"/>
              </a:spcBef>
              <a:spcAft>
                <a:spcPts val="1425"/>
              </a:spcAft>
              <a:buClr>
                <a:srgbClr val="FFFFFF"/>
              </a:buClr>
              <a:buSzPct val="45000"/>
            </a:pPr>
            <a:r>
              <a:rPr lang="es-ES" sz="3600" smtClean="0">
                <a:solidFill>
                  <a:srgbClr val="FF0000"/>
                </a:solidFill>
                <a:latin typeface="Comic Sans MS" pitchFamily="66" charset="0"/>
              </a:rPr>
              <a:t>Valutare il Ritmo</a:t>
            </a:r>
            <a:r>
              <a:rPr lang="es-ES" sz="3000" smtClean="0">
                <a:latin typeface="Comic Sans MS" pitchFamily="66" charset="0"/>
              </a:rPr>
              <a:t> </a:t>
            </a:r>
          </a:p>
          <a:p>
            <a:pPr algn="ctr" eaLnBrk="1" hangingPunct="1">
              <a:spcBef>
                <a:spcPts val="638"/>
              </a:spcBef>
              <a:spcAft>
                <a:spcPts val="1425"/>
              </a:spcAft>
              <a:buClr>
                <a:srgbClr val="FFFFFF"/>
              </a:buClr>
              <a:buSzPct val="45000"/>
            </a:pPr>
            <a:endParaRPr lang="es-ES" sz="3000" smtClean="0">
              <a:latin typeface="Comic Sans MS" pitchFamily="66" charset="0"/>
            </a:endParaRPr>
          </a:p>
          <a:p>
            <a:pPr algn="ctr" eaLnBrk="1" hangingPunct="1">
              <a:spcBef>
                <a:spcPts val="638"/>
              </a:spcBef>
              <a:spcAft>
                <a:spcPts val="1425"/>
              </a:spcAft>
              <a:buClr>
                <a:srgbClr val="FFFFFF"/>
              </a:buClr>
              <a:buSzPct val="45000"/>
            </a:pPr>
            <a:r>
              <a:rPr lang="es-ES" sz="3000" smtClean="0">
                <a:latin typeface="Comic Sans MS" pitchFamily="66" charset="0"/>
              </a:rPr>
              <a:t>Per decidere IMMEDIATAMENTE se è defibrillabile o non defibrillabile. </a:t>
            </a:r>
          </a:p>
        </p:txBody>
      </p:sp>
      <p:sp>
        <p:nvSpPr>
          <p:cNvPr id="36867" name="CasellaDiTesto 1"/>
          <p:cNvSpPr txBox="1">
            <a:spLocks noChangeArrowheads="1"/>
          </p:cNvSpPr>
          <p:nvPr/>
        </p:nvSpPr>
        <p:spPr bwMode="auto">
          <a:xfrm>
            <a:off x="2428875" y="5486400"/>
            <a:ext cx="4722813" cy="641350"/>
          </a:xfrm>
          <a:prstGeom prst="rect">
            <a:avLst/>
          </a:prstGeom>
          <a:noFill/>
          <a:ln w="9525">
            <a:noFill/>
            <a:miter lim="800000"/>
            <a:headEnd/>
            <a:tailEnd/>
          </a:ln>
        </p:spPr>
        <p:txBody>
          <a:bodyPr>
            <a:spAutoFit/>
          </a:bodyPr>
          <a:lstStyle/>
          <a:p>
            <a:pPr algn="ctr"/>
            <a:r>
              <a:rPr lang="es-ES" sz="3600">
                <a:latin typeface="Comic Sans MS" pitchFamily="66" charset="0"/>
              </a:rPr>
              <a:t>monitorizzare</a:t>
            </a:r>
            <a:endParaRPr lang="it-IT" sz="360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457200" y="274638"/>
            <a:ext cx="8229600" cy="1636712"/>
          </a:xfrm>
          <a:prstGeom prst="rect">
            <a:avLst/>
          </a:prstGeom>
          <a:solidFill>
            <a:srgbClr val="FF0000"/>
          </a:solidFill>
        </p:spPr>
        <p:txBody>
          <a:bodyPr>
            <a:norm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800">
                <a:latin typeface="Comic Sans MS" pitchFamily="66" charset="0"/>
              </a:rPr>
              <a:t>ALS</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a:latin typeface="Comic Sans MS" pitchFamily="66" charset="0"/>
              </a:rPr>
              <a:t>Supporto Vitale Avanzato</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500">
              <a:latin typeface="Comic Sans MS" pitchFamily="66" charset="0"/>
            </a:endParaRPr>
          </a:p>
        </p:txBody>
      </p:sp>
      <p:cxnSp>
        <p:nvCxnSpPr>
          <p:cNvPr id="5" name="Connettore 2 4"/>
          <p:cNvCxnSpPr/>
          <p:nvPr/>
        </p:nvCxnSpPr>
        <p:spPr>
          <a:xfrm flipH="1">
            <a:off x="2184400" y="2176463"/>
            <a:ext cx="2073275" cy="1216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15" name="CasellaDiTesto 5"/>
          <p:cNvSpPr txBox="1">
            <a:spLocks noChangeArrowheads="1"/>
          </p:cNvSpPr>
          <p:nvPr/>
        </p:nvSpPr>
        <p:spPr bwMode="auto">
          <a:xfrm>
            <a:off x="558800" y="3392488"/>
            <a:ext cx="1774825" cy="460375"/>
          </a:xfrm>
          <a:prstGeom prst="rect">
            <a:avLst/>
          </a:prstGeom>
          <a:noFill/>
          <a:ln w="9525">
            <a:noFill/>
            <a:miter lim="800000"/>
            <a:headEnd/>
            <a:tailEnd/>
          </a:ln>
        </p:spPr>
        <p:txBody>
          <a:bodyPr>
            <a:spAutoFit/>
          </a:bodyPr>
          <a:lstStyle/>
          <a:p>
            <a:r>
              <a:rPr lang="it-IT" sz="2400">
                <a:latin typeface="Comic Sans MS" pitchFamily="66" charset="0"/>
              </a:rPr>
              <a:t>FV + TVSP</a:t>
            </a:r>
          </a:p>
        </p:txBody>
      </p:sp>
      <p:cxnSp>
        <p:nvCxnSpPr>
          <p:cNvPr id="8" name="Connettore 2 7"/>
          <p:cNvCxnSpPr/>
          <p:nvPr/>
        </p:nvCxnSpPr>
        <p:spPr>
          <a:xfrm>
            <a:off x="1446213" y="3930650"/>
            <a:ext cx="0" cy="573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17" name="CasellaDiTesto 8"/>
          <p:cNvSpPr txBox="1">
            <a:spLocks noChangeArrowheads="1"/>
          </p:cNvSpPr>
          <p:nvPr/>
        </p:nvSpPr>
        <p:spPr bwMode="auto">
          <a:xfrm>
            <a:off x="457200" y="4786313"/>
            <a:ext cx="2339975" cy="1465262"/>
          </a:xfrm>
          <a:prstGeom prst="rect">
            <a:avLst/>
          </a:prstGeom>
          <a:noFill/>
          <a:ln w="9525">
            <a:noFill/>
            <a:miter lim="800000"/>
            <a:headEnd/>
            <a:tailEnd/>
          </a:ln>
        </p:spPr>
        <p:txBody>
          <a:bodyPr>
            <a:spAutoFit/>
          </a:bodyPr>
          <a:lstStyle/>
          <a:p>
            <a:r>
              <a:rPr lang="it-IT" b="1"/>
              <a:t>DEFIBRILLAZIONE</a:t>
            </a:r>
          </a:p>
          <a:p>
            <a:r>
              <a:rPr lang="es-ES"/>
              <a:t>RCP</a:t>
            </a:r>
          </a:p>
          <a:p>
            <a:r>
              <a:rPr lang="es-ES"/>
              <a:t>VIA AEREA</a:t>
            </a:r>
          </a:p>
          <a:p>
            <a:r>
              <a:rPr lang="es-ES"/>
              <a:t>VIA VENOSA</a:t>
            </a:r>
          </a:p>
          <a:p>
            <a:r>
              <a:rPr lang="es-ES"/>
              <a:t>FARMACI</a:t>
            </a:r>
            <a:endParaRPr lang="it-IT"/>
          </a:p>
        </p:txBody>
      </p:sp>
      <p:sp>
        <p:nvSpPr>
          <p:cNvPr id="38918" name="CasellaDiTesto 9"/>
          <p:cNvSpPr txBox="1">
            <a:spLocks noChangeArrowheads="1"/>
          </p:cNvSpPr>
          <p:nvPr/>
        </p:nvSpPr>
        <p:spPr bwMode="auto">
          <a:xfrm>
            <a:off x="6621463" y="3500438"/>
            <a:ext cx="1774825" cy="461962"/>
          </a:xfrm>
          <a:prstGeom prst="rect">
            <a:avLst/>
          </a:prstGeom>
          <a:noFill/>
          <a:ln w="9525">
            <a:noFill/>
            <a:miter lim="800000"/>
            <a:headEnd/>
            <a:tailEnd/>
          </a:ln>
        </p:spPr>
        <p:txBody>
          <a:bodyPr>
            <a:spAutoFit/>
          </a:bodyPr>
          <a:lstStyle/>
          <a:p>
            <a:pPr algn="ctr"/>
            <a:r>
              <a:rPr lang="it-IT" sz="2400">
                <a:latin typeface="Comic Sans MS" pitchFamily="66" charset="0"/>
              </a:rPr>
              <a:t>A + AESP</a:t>
            </a:r>
          </a:p>
        </p:txBody>
      </p:sp>
      <p:cxnSp>
        <p:nvCxnSpPr>
          <p:cNvPr id="11" name="Connettore 2 10"/>
          <p:cNvCxnSpPr/>
          <p:nvPr/>
        </p:nvCxnSpPr>
        <p:spPr>
          <a:xfrm>
            <a:off x="4572000" y="2176463"/>
            <a:ext cx="1951038" cy="140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7385050" y="4113213"/>
            <a:ext cx="0" cy="573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21" name="CasellaDiTesto 15"/>
          <p:cNvSpPr txBox="1">
            <a:spLocks noChangeArrowheads="1"/>
          </p:cNvSpPr>
          <p:nvPr/>
        </p:nvSpPr>
        <p:spPr bwMode="auto">
          <a:xfrm>
            <a:off x="6103938" y="4786313"/>
            <a:ext cx="2181225" cy="1190625"/>
          </a:xfrm>
          <a:prstGeom prst="rect">
            <a:avLst/>
          </a:prstGeom>
          <a:noFill/>
          <a:ln w="9525">
            <a:noFill/>
            <a:miter lim="800000"/>
            <a:headEnd/>
            <a:tailEnd/>
          </a:ln>
        </p:spPr>
        <p:txBody>
          <a:bodyPr>
            <a:spAutoFit/>
          </a:bodyPr>
          <a:lstStyle/>
          <a:p>
            <a:r>
              <a:rPr lang="es-ES"/>
              <a:t>RCP</a:t>
            </a:r>
          </a:p>
          <a:p>
            <a:r>
              <a:rPr lang="es-ES"/>
              <a:t>VIA AEREA</a:t>
            </a:r>
          </a:p>
          <a:p>
            <a:r>
              <a:rPr lang="es-ES"/>
              <a:t>VIA VENOSA</a:t>
            </a:r>
          </a:p>
          <a:p>
            <a:r>
              <a:rPr lang="es-ES" b="1"/>
              <a:t>FARMACI</a:t>
            </a:r>
            <a:endParaRPr lang="it-IT" b="1"/>
          </a:p>
        </p:txBody>
      </p:sp>
      <p:sp>
        <p:nvSpPr>
          <p:cNvPr id="38922" name="CasellaDiTesto 16"/>
          <p:cNvSpPr txBox="1">
            <a:spLocks noChangeArrowheads="1"/>
          </p:cNvSpPr>
          <p:nvPr/>
        </p:nvSpPr>
        <p:spPr bwMode="auto">
          <a:xfrm>
            <a:off x="2333625" y="6046788"/>
            <a:ext cx="4722813" cy="641350"/>
          </a:xfrm>
          <a:prstGeom prst="rect">
            <a:avLst/>
          </a:prstGeom>
          <a:noFill/>
          <a:ln w="9525">
            <a:noFill/>
            <a:miter lim="800000"/>
            <a:headEnd/>
            <a:tailEnd/>
          </a:ln>
        </p:spPr>
        <p:txBody>
          <a:bodyPr>
            <a:spAutoFit/>
          </a:bodyPr>
          <a:lstStyle/>
          <a:p>
            <a:pPr algn="ctr"/>
            <a:r>
              <a:rPr lang="es-ES" sz="3600">
                <a:latin typeface="Comic Sans MS" pitchFamily="66" charset="0"/>
              </a:rPr>
              <a:t>monitorizzare</a:t>
            </a:r>
            <a:endParaRPr lang="it-IT" sz="360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7200" y="274638"/>
            <a:ext cx="8229600" cy="885825"/>
          </a:xfrm>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VIA AEREA</a:t>
            </a:r>
          </a:p>
        </p:txBody>
      </p:sp>
      <p:sp>
        <p:nvSpPr>
          <p:cNvPr id="3" name="2 Marcador de contenido"/>
          <p:cNvSpPr>
            <a:spLocks noGrp="1"/>
          </p:cNvSpPr>
          <p:nvPr>
            <p:ph idx="1"/>
          </p:nvPr>
        </p:nvSpPr>
        <p:spPr>
          <a:xfrm>
            <a:off x="204788" y="1323832"/>
            <a:ext cx="8843962" cy="5336275"/>
          </a:xfrm>
        </p:spPr>
        <p:txBody>
          <a:bodyPr>
            <a:normAutofit/>
          </a:bodyPr>
          <a:lstStyle/>
          <a:p>
            <a:pPr marL="0" indent="0" eaLnBrk="1" hangingPunct="1">
              <a:buFont typeface="Arial" charset="0"/>
              <a:buNone/>
            </a:pPr>
            <a:endParaRPr lang="es-PE" sz="2000" dirty="0" smtClean="0">
              <a:latin typeface="Comic Sans MS" pitchFamily="66" charset="0"/>
            </a:endParaRPr>
          </a:p>
          <a:p>
            <a:pPr marL="0" indent="0" eaLnBrk="1" hangingPunct="1">
              <a:buFont typeface="Arial" charset="0"/>
              <a:buNone/>
            </a:pPr>
            <a:endParaRPr lang="es-PE" sz="2000" dirty="0" smtClean="0">
              <a:latin typeface="Comic Sans MS" pitchFamily="66" charset="0"/>
            </a:endParaRPr>
          </a:p>
          <a:p>
            <a:pPr marL="0" indent="0" eaLnBrk="1" hangingPunct="1">
              <a:buFont typeface="Wingdings" pitchFamily="2" charset="2"/>
              <a:buChar char="Ø"/>
            </a:pPr>
            <a:r>
              <a:rPr lang="es-PE" sz="2000" dirty="0" smtClean="0">
                <a:latin typeface="Comic Sans MS" pitchFamily="66" charset="0"/>
              </a:rPr>
              <a:t>Si è dimostrato che la gestione avanzata delle vie aeree migliora i risultati (IOT o dispostivi </a:t>
            </a:r>
            <a:r>
              <a:rPr lang="es-PE" sz="2000" dirty="0" smtClean="0">
                <a:latin typeface="Comic Sans MS" pitchFamily="66" charset="0"/>
              </a:rPr>
              <a:t>sopraglottici</a:t>
            </a:r>
            <a:r>
              <a:rPr lang="es-PE" sz="2000" dirty="0" smtClean="0">
                <a:latin typeface="Comic Sans MS" pitchFamily="66" charset="0"/>
              </a:rPr>
              <a:t>).</a:t>
            </a:r>
          </a:p>
          <a:p>
            <a:pPr marL="0" indent="0" eaLnBrk="1" hangingPunct="1">
              <a:buFont typeface="Wingdings" pitchFamily="2" charset="2"/>
              <a:buChar char="Ø"/>
            </a:pPr>
            <a:r>
              <a:rPr lang="es-PE" sz="2000" dirty="0" smtClean="0">
                <a:latin typeface="Comic Sans MS" pitchFamily="66" charset="0"/>
              </a:rPr>
              <a:t>Considerare l’esperienza del socorritore (sa intubare?) </a:t>
            </a:r>
          </a:p>
          <a:p>
            <a:pPr marL="0" indent="0" eaLnBrk="1" hangingPunct="1">
              <a:buFont typeface="Wingdings" pitchFamily="2" charset="2"/>
              <a:buChar char="Ø"/>
            </a:pPr>
            <a:r>
              <a:rPr lang="es-PE" sz="2000" dirty="0" smtClean="0">
                <a:solidFill>
                  <a:srgbClr val="000000"/>
                </a:solidFill>
                <a:latin typeface="Comic Sans MS" pitchFamily="66" charset="0"/>
              </a:rPr>
              <a:t>Utilizzare i dispositivi supraglottici</a:t>
            </a:r>
          </a:p>
          <a:p>
            <a:pPr marL="0" indent="0" eaLnBrk="1" hangingPunct="1">
              <a:buFont typeface="Wingdings" pitchFamily="2" charset="2"/>
              <a:buChar char="Ø"/>
            </a:pPr>
            <a:r>
              <a:rPr lang="es-PE" sz="2000" dirty="0" smtClean="0">
                <a:latin typeface="Comic Sans MS" pitchFamily="66" charset="0"/>
              </a:rPr>
              <a:t>Se è disponible, </a:t>
            </a:r>
            <a:r>
              <a:rPr lang="es-PE" sz="2000" dirty="0" smtClean="0">
                <a:latin typeface="Comic Sans MS" pitchFamily="66" charset="0"/>
              </a:rPr>
              <a:t>usare il capnografo (serve per controllare la qualità delle compressioni toraciche e il corretto posizionamento del tubo orotracheale) </a:t>
            </a:r>
            <a:endParaRPr lang="es-PE" sz="2000" dirty="0" smtClean="0">
              <a:latin typeface="Comic Sans MS" pitchFamily="66" charset="0"/>
            </a:endParaRPr>
          </a:p>
          <a:p>
            <a:pPr marL="0" indent="0" eaLnBrk="1" hangingPunct="1">
              <a:buFont typeface="Wingdings" pitchFamily="2" charset="2"/>
              <a:buChar char="Ø"/>
            </a:pPr>
            <a:r>
              <a:rPr lang="es-PE" sz="2000" dirty="0" smtClean="0">
                <a:latin typeface="Comic Sans MS" pitchFamily="66" charset="0"/>
              </a:rPr>
              <a:t>Appena ottenuta una vua aerea sicura, ventilare </a:t>
            </a:r>
            <a:r>
              <a:rPr lang="es-PE" sz="2000" dirty="0" smtClean="0">
                <a:latin typeface="Comic Sans MS" pitchFamily="66" charset="0"/>
              </a:rPr>
              <a:t>(10-12/min) </a:t>
            </a:r>
            <a:r>
              <a:rPr lang="es-PE" sz="2000" dirty="0" smtClean="0">
                <a:latin typeface="Comic Sans MS" pitchFamily="66" charset="0"/>
              </a:rPr>
              <a:t>e </a:t>
            </a:r>
            <a:r>
              <a:rPr lang="es-PE" sz="2000" dirty="0" smtClean="0">
                <a:latin typeface="Comic Sans MS" pitchFamily="66" charset="0"/>
              </a:rPr>
              <a:t>contemporaneamente </a:t>
            </a:r>
            <a:r>
              <a:rPr lang="es-PE" sz="2000" dirty="0" smtClean="0">
                <a:latin typeface="Comic Sans MS" pitchFamily="66" charset="0"/>
              </a:rPr>
              <a:t>eseguire le compressioni toraciche </a:t>
            </a:r>
            <a:r>
              <a:rPr lang="es-PE" sz="2000" dirty="0" smtClean="0">
                <a:latin typeface="Comic Sans MS" pitchFamily="66" charset="0"/>
              </a:rPr>
              <a:t>(100-120/min) </a:t>
            </a:r>
          </a:p>
          <a:p>
            <a:pPr marL="0" indent="0" eaLnBrk="1" hangingPunct="1">
              <a:buFont typeface="Arial" charset="0"/>
              <a:buNone/>
            </a:pPr>
            <a:endParaRPr lang="it-IT" sz="2000" dirty="0" smtClean="0"/>
          </a:p>
          <a:p>
            <a:pPr marL="0" indent="0" eaLnBrk="1" hangingPunct="1">
              <a:buFont typeface="Arial" charset="0"/>
              <a:buNone/>
            </a:pPr>
            <a:endParaRPr lang="it-IT" sz="2000" dirty="0" smtClean="0"/>
          </a:p>
          <a:p>
            <a:pPr marL="0" indent="0" eaLnBrk="1" hangingPunct="1">
              <a:buFont typeface="Arial" charset="0"/>
              <a:buNone/>
            </a:pPr>
            <a:endParaRPr lang="en-US" dirty="0" smtClean="0"/>
          </a:p>
          <a:p>
            <a:pPr marL="0" indent="0" eaLnBrk="1" hangingPunct="1">
              <a:buFont typeface="Arial" charset="0"/>
              <a:buNone/>
            </a:pPr>
            <a:endParaRPr lang="fr-FR" dirty="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s-PE" sz="3000" dirty="0" smtClean="0">
                <a:latin typeface="Comic Sans MS" panose="030F0702030302020204" pitchFamily="66" charset="0"/>
              </a:rPr>
              <a:t>NON si somministrano farmaci attraverso il </a:t>
            </a:r>
            <a:r>
              <a:rPr lang="es-PE" sz="3000" dirty="0" smtClean="0">
                <a:latin typeface="Comic Sans MS" panose="030F0702030302020204" pitchFamily="66" charset="0"/>
              </a:rPr>
              <a:t>tubo </a:t>
            </a:r>
            <a:r>
              <a:rPr lang="es-PE" sz="3000" dirty="0" smtClean="0">
                <a:latin typeface="Comic Sans MS" panose="030F0702030302020204" pitchFamily="66" charset="0"/>
              </a:rPr>
              <a:t>endotracheale </a:t>
            </a:r>
            <a:endParaRPr lang="es-PE" sz="3000" dirty="0" smtClean="0">
              <a:latin typeface="Comic Sans MS" panose="030F0702030302020204" pitchFamily="66" charset="0"/>
            </a:endParaRPr>
          </a:p>
          <a:p>
            <a:pPr eaLnBrk="1" fontAlgn="auto" hangingPunct="1">
              <a:spcAft>
                <a:spcPts val="0"/>
              </a:spcAft>
              <a:buFont typeface="Arial" panose="020B0604020202020204" pitchFamily="34" charset="0"/>
              <a:buChar char="•"/>
              <a:defRPr/>
            </a:pPr>
            <a:r>
              <a:rPr lang="es-PE" sz="3000" dirty="0" smtClean="0">
                <a:latin typeface="Comic Sans MS" panose="030F0702030302020204" pitchFamily="66" charset="0"/>
              </a:rPr>
              <a:t>L’accesso venoso non deve ritardare la RCP. Impiegare pochi secondi per ottenerlo. </a:t>
            </a:r>
          </a:p>
          <a:p>
            <a:pPr eaLnBrk="1" fontAlgn="auto" hangingPunct="1">
              <a:spcAft>
                <a:spcPts val="0"/>
              </a:spcAft>
              <a:buFont typeface="Arial" panose="020B0604020202020204" pitchFamily="34" charset="0"/>
              <a:buChar char="•"/>
              <a:defRPr/>
            </a:pPr>
            <a:r>
              <a:rPr lang="es-PE" sz="3000" dirty="0" smtClean="0">
                <a:latin typeface="Comic Sans MS" panose="030F0702030302020204" pitchFamily="66" charset="0"/>
              </a:rPr>
              <a:t>La somministrazione dei farmaci deve essere seguita da un bolo di 20 ml di SF mantenendo l’arto sollevato. </a:t>
            </a:r>
            <a:endParaRPr lang="es-PE" sz="3000" dirty="0" smtClean="0">
              <a:latin typeface="Comic Sans MS" panose="030F0702030302020204" pitchFamily="66" charset="0"/>
            </a:endParaRPr>
          </a:p>
          <a:p>
            <a:pPr eaLnBrk="1" fontAlgn="auto" hangingPunct="1">
              <a:spcAft>
                <a:spcPts val="0"/>
              </a:spcAft>
              <a:buFont typeface="Arial" panose="020B0604020202020204" pitchFamily="34" charset="0"/>
              <a:buChar char="•"/>
              <a:defRPr/>
            </a:pPr>
            <a:r>
              <a:rPr lang="es-PE" sz="3000" dirty="0" smtClean="0">
                <a:solidFill>
                  <a:prstClr val="black"/>
                </a:solidFill>
                <a:latin typeface="Comic Sans MS" panose="030F0702030302020204" pitchFamily="66" charset="0"/>
              </a:rPr>
              <a:t>SI alla somminstrazione di farmaci per via intraossea</a:t>
            </a:r>
            <a:endParaRPr lang="es-PE" sz="3000" dirty="0">
              <a:solidFill>
                <a:prstClr val="black"/>
              </a:solidFill>
              <a:latin typeface="Comic Sans MS" panose="030F0702030302020204" pitchFamily="66" charset="0"/>
            </a:endParaRPr>
          </a:p>
          <a:p>
            <a:pPr marL="0" indent="0" eaLnBrk="1" fontAlgn="auto" hangingPunct="1">
              <a:spcAft>
                <a:spcPts val="0"/>
              </a:spcAft>
              <a:buFont typeface="Arial" panose="020B0604020202020204" pitchFamily="34" charset="0"/>
              <a:buNone/>
              <a:defRPr/>
            </a:pPr>
            <a:endParaRPr lang="es-PE" sz="3000" dirty="0">
              <a:latin typeface="Comic Sans MS" panose="030F0702030302020204" pitchFamily="66" charset="0"/>
            </a:endParaRPr>
          </a:p>
          <a:p>
            <a:pPr marL="0" indent="0" eaLnBrk="1" fontAlgn="auto" hangingPunct="1">
              <a:spcAft>
                <a:spcPts val="0"/>
              </a:spcAft>
              <a:buFont typeface="Arial" panose="020B0604020202020204" pitchFamily="34" charset="0"/>
              <a:buNone/>
              <a:defRPr/>
            </a:pPr>
            <a:endParaRPr lang="fr-FR" dirty="0"/>
          </a:p>
        </p:txBody>
      </p:sp>
      <p:sp>
        <p:nvSpPr>
          <p:cNvPr id="43010" name="Rectangle 1"/>
          <p:cNvSpPr>
            <a:spLocks noGrp="1" noChangeArrowheads="1"/>
          </p:cNvSpPr>
          <p:nvPr>
            <p:ph type="title"/>
          </p:nvPr>
        </p:nvSpPr>
        <p:spPr>
          <a:xfrm>
            <a:off x="457200" y="274638"/>
            <a:ext cx="8229600" cy="885825"/>
          </a:xfrm>
          <a:solidFill>
            <a:srgbClr val="FF0000"/>
          </a:solidFill>
        </p:spPr>
        <p:txBody>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VIA VENOSA</a:t>
            </a:r>
            <a:endParaRPr lang="en-US" dirty="0" smtClean="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4678</TotalTime>
  <Words>749</Words>
  <Application>Microsoft Office PowerPoint</Application>
  <PresentationFormat>Presentazione su schermo (4:3)</PresentationFormat>
  <Paragraphs>157</Paragraphs>
  <Slides>22</Slides>
  <Notes>21</Notes>
  <HiddenSlides>0</HiddenSlides>
  <MMClips>0</MMClips>
  <ScaleCrop>false</ScaleCrop>
  <HeadingPairs>
    <vt:vector size="4" baseType="variant">
      <vt:variant>
        <vt:lpstr>Tema</vt:lpstr>
      </vt:variant>
      <vt:variant>
        <vt:i4>3</vt:i4>
      </vt:variant>
      <vt:variant>
        <vt:lpstr>Titoli diapositive</vt:lpstr>
      </vt:variant>
      <vt:variant>
        <vt:i4>22</vt:i4>
      </vt:variant>
    </vt:vector>
  </HeadingPairs>
  <TitlesOfParts>
    <vt:vector size="25" baseType="lpstr">
      <vt:lpstr>Tema di Office</vt:lpstr>
      <vt:lpstr>Struttura predefinita</vt:lpstr>
      <vt:lpstr>1_Tema di Office</vt:lpstr>
      <vt:lpstr>Presentazione standard di PowerPoint</vt:lpstr>
      <vt:lpstr>Presentazione standard di PowerPoint</vt:lpstr>
      <vt:lpstr>Presentazione standard di PowerPoint</vt:lpstr>
      <vt:lpstr>FV </vt:lpstr>
      <vt:lpstr>ASISTOLIA </vt:lpstr>
      <vt:lpstr>Differenza con BLSD: DEFIBRILATORE  MANUALE</vt:lpstr>
      <vt:lpstr>Presentazione standard di PowerPoint</vt:lpstr>
      <vt:lpstr>VIA AEREA</vt:lpstr>
      <vt:lpstr>VIA VENOSA</vt:lpstr>
      <vt:lpstr>Presentazione standard di PowerPoint</vt:lpstr>
      <vt:lpstr>FARMACI Adrenalina</vt:lpstr>
      <vt:lpstr>FARMACI Amiodarone</vt:lpstr>
      <vt:lpstr>FARMACI Magnesio Solfato</vt:lpstr>
      <vt:lpstr>FARMACI Bicarbonato di Sodio</vt:lpstr>
      <vt:lpstr>Presentazione standard di PowerPoint</vt:lpstr>
      <vt:lpstr>Presentazione standard di PowerPoint</vt:lpstr>
      <vt:lpstr>Presentazione standard di PowerPoint</vt:lpstr>
      <vt:lpstr>FV / TV senza polso</vt:lpstr>
      <vt:lpstr>ALGORITMO ALS</vt:lpstr>
      <vt:lpstr>ALGORITMO ALS</vt:lpstr>
      <vt:lpstr>ALGORITMO ALS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Linee guida per la rianimazione cardiopolmonare ERC 2010</dc:title>
  <dc:creator>L</dc:creator>
  <cp:lastModifiedBy>delizia</cp:lastModifiedBy>
  <cp:revision>519</cp:revision>
  <dcterms:created xsi:type="dcterms:W3CDTF">2015-03-13T08:27:59Z</dcterms:created>
  <dcterms:modified xsi:type="dcterms:W3CDTF">2017-04-10T22:51:36Z</dcterms:modified>
</cp:coreProperties>
</file>